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89" r:id="rId4"/>
    <p:sldId id="290" r:id="rId5"/>
    <p:sldId id="291" r:id="rId6"/>
    <p:sldId id="257" r:id="rId7"/>
    <p:sldId id="276" r:id="rId8"/>
    <p:sldId id="277" r:id="rId9"/>
    <p:sldId id="278" r:id="rId10"/>
    <p:sldId id="269" r:id="rId11"/>
    <p:sldId id="271" r:id="rId12"/>
    <p:sldId id="280" r:id="rId13"/>
    <p:sldId id="273" r:id="rId14"/>
    <p:sldId id="295" r:id="rId15"/>
    <p:sldId id="298" r:id="rId16"/>
    <p:sldId id="294" r:id="rId17"/>
    <p:sldId id="267" r:id="rId18"/>
    <p:sldId id="293" r:id="rId19"/>
    <p:sldId id="268" r:id="rId20"/>
    <p:sldId id="296" r:id="rId21"/>
    <p:sldId id="299" r:id="rId22"/>
    <p:sldId id="282" r:id="rId23"/>
    <p:sldId id="285" r:id="rId24"/>
    <p:sldId id="284" r:id="rId25"/>
    <p:sldId id="286" r:id="rId26"/>
    <p:sldId id="300" r:id="rId27"/>
    <p:sldId id="301" r:id="rId28"/>
    <p:sldId id="297" r:id="rId29"/>
    <p:sldId id="262" r:id="rId30"/>
    <p:sldId id="270" r:id="rId31"/>
    <p:sldId id="287" r:id="rId32"/>
    <p:sldId id="261" r:id="rId33"/>
    <p:sldId id="288" r:id="rId34"/>
    <p:sldId id="272" r:id="rId35"/>
    <p:sldId id="27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4660"/>
  </p:normalViewPr>
  <p:slideViewPr>
    <p:cSldViewPr>
      <p:cViewPr varScale="1">
        <p:scale>
          <a:sx n="73" d="100"/>
          <a:sy n="73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48BFE-D35A-4B55-8F44-E41EB590AEE9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801F-93AF-42A4-861F-223E2CAB1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Naples :</a:t>
            </a:r>
            <a:r>
              <a:rPr lang="fr-FR" baseline="0" dirty="0" smtClean="0"/>
              <a:t> </a:t>
            </a:r>
            <a:r>
              <a:rPr lang="fr-FR" dirty="0" smtClean="0"/>
              <a:t>Théâtre San Carlo – Théâtre d’Epidaure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801F-93AF-42A4-861F-223E2CAB11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9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Théâtre d’orange – Salle</a:t>
            </a:r>
            <a:r>
              <a:rPr lang="fr-FR" baseline="0" dirty="0" smtClean="0"/>
              <a:t> Richelieu,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801F-93AF-42A4-861F-223E2CAB11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1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Foire paysanne – Globe </a:t>
            </a:r>
            <a:r>
              <a:rPr lang="fr-FR" dirty="0" err="1" smtClean="0"/>
              <a:t>theater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801F-93AF-42A4-861F-223E2CAB115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3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Foire-paysanne-par-Pieter-</a:t>
            </a:r>
            <a:r>
              <a:rPr lang="fr-FR" dirty="0" err="1" smtClean="0"/>
              <a:t>Balten</a:t>
            </a:r>
            <a:r>
              <a:rPr lang="fr-FR" dirty="0" smtClean="0"/>
              <a:t> – théâtre d’Orange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8801F-93AF-42A4-861F-223E2CAB11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92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70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8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02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77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30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4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3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5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8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C903-0C70-406F-843B-463E1EF721E7}" type="datetimeFigureOut">
              <a:rPr lang="fr-FR" smtClean="0"/>
              <a:t>31/03/2016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C605-3989-4690-8E22-7780729B93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rousse.fr/encyclopedie/divers/th%C3%A9%C3%A2tre/186018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K2EShqN2Q" TargetMode="External"/><Relationship Id="rId2" Type="http://schemas.openxmlformats.org/officeDocument/2006/relationships/hyperlink" Target="http://www.comedie-francaise.fr/la-comedie-francaise-aujourdhui.php?id=5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ewebpedagogique.com/lecdidestjo/francais-en-6eme/au-theatre-aujourdhui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nico1-toutlefrancais.wikispaces.com/th%C3%A9%C3%A2tr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youtube.com/watch?v=TG7WNfMRqF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jourdefrance.com/exercices/contenu/le-vocabulaire-du-theatr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ewebpedagogique.com/simplifier/tag/epidaure/" TargetMode="External"/><Relationship Id="rId2" Type="http://schemas.openxmlformats.org/officeDocument/2006/relationships/hyperlink" Target="http://slideplayer.fr/slide/534623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ico1-toutlefrancais.wikispaces.com/th%C3%A9%C3%A2tre" TargetMode="External"/><Relationship Id="rId4" Type="http://schemas.openxmlformats.org/officeDocument/2006/relationships/hyperlink" Target="https://www.youtube.com/watch?v=S3K2EShqN2Q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27_0V6KasE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GQn3DPc1Tk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 THEÂTRE</a:t>
            </a:r>
            <a:br>
              <a:rPr lang="fr-FR" b="1" dirty="0" smtClean="0"/>
            </a:br>
            <a:r>
              <a:rPr lang="fr-FR" b="1" dirty="0" smtClean="0"/>
              <a:t>Sais-tu où tu entres ?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Me MARCHAND</a:t>
            </a:r>
          </a:p>
          <a:p>
            <a:r>
              <a:rPr lang="fr-FR" b="1" dirty="0" smtClean="0"/>
              <a:t>Me LASSERON – Le CDI de Saint Jo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2322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Lis maintenant le contenu des diapositives qui suivent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Et choisis une </a:t>
            </a:r>
            <a:r>
              <a:rPr lang="fr-FR" dirty="0" smtClean="0"/>
              <a:t>photographie </a:t>
            </a:r>
            <a:r>
              <a:rPr lang="fr-FR" dirty="0" smtClean="0"/>
              <a:t>parmi celles que tu viens d’observer pour illustrer les explications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71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scène grecque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la Grèce antique et à Rome, dans l'Europe de la Renaissance aussi Les théâtres en pierre remplacent les théâtres en bois. </a:t>
            </a:r>
          </a:p>
          <a:p>
            <a:r>
              <a:rPr lang="fr-FR" b="1" dirty="0" smtClean="0"/>
              <a:t>L’</a:t>
            </a:r>
            <a:r>
              <a:rPr lang="fr-FR" b="1" dirty="0" err="1" smtClean="0"/>
              <a:t>orkhêstra</a:t>
            </a:r>
            <a:r>
              <a:rPr lang="fr-FR" dirty="0" smtClean="0"/>
              <a:t>, est de forme circulaire. Là  évolue </a:t>
            </a:r>
            <a:r>
              <a:rPr lang="fr-FR" b="1" dirty="0" smtClean="0"/>
              <a:t>le chœur, </a:t>
            </a:r>
            <a:r>
              <a:rPr lang="fr-FR" dirty="0" smtClean="0"/>
              <a:t>un intermédiaire entre le public et les acteurs.</a:t>
            </a:r>
          </a:p>
          <a:p>
            <a:endParaRPr lang="fr-FR" dirty="0" smtClean="0"/>
          </a:p>
          <a:p>
            <a:r>
              <a:rPr lang="fr-FR" b="1" dirty="0" smtClean="0"/>
              <a:t>La </a:t>
            </a:r>
            <a:r>
              <a:rPr lang="fr-FR" b="1" dirty="0" err="1" smtClean="0"/>
              <a:t>skênê</a:t>
            </a:r>
            <a:r>
              <a:rPr lang="fr-FR" dirty="0" smtClean="0"/>
              <a:t>, petite construction rectangulaire  avec 3 portes. Elle borde au fond le cercle de l'</a:t>
            </a:r>
            <a:r>
              <a:rPr lang="fr-FR" dirty="0" err="1" smtClean="0"/>
              <a:t>orkhêstra</a:t>
            </a:r>
            <a:r>
              <a:rPr lang="fr-FR" dirty="0" smtClean="0"/>
              <a:t> et </a:t>
            </a:r>
            <a:r>
              <a:rPr lang="fr-FR" b="1" dirty="0" smtClean="0"/>
              <a:t>sert de coulisses. </a:t>
            </a:r>
          </a:p>
          <a:p>
            <a:r>
              <a:rPr lang="fr-FR" b="1" dirty="0"/>
              <a:t>L</a:t>
            </a:r>
            <a:r>
              <a:rPr lang="fr-FR" b="1" dirty="0" smtClean="0"/>
              <a:t>e </a:t>
            </a:r>
            <a:r>
              <a:rPr lang="fr-FR" b="1" dirty="0" err="1" smtClean="0"/>
              <a:t>proskênion</a:t>
            </a:r>
            <a:r>
              <a:rPr lang="fr-FR" dirty="0" smtClean="0"/>
              <a:t>, légèrement surélevé par rapport à l'</a:t>
            </a:r>
            <a:r>
              <a:rPr lang="fr-FR" dirty="0" err="1" smtClean="0"/>
              <a:t>orkhêstra</a:t>
            </a:r>
            <a:r>
              <a:rPr lang="fr-FR" dirty="0" smtClean="0"/>
              <a:t>, </a:t>
            </a:r>
            <a:r>
              <a:rPr lang="fr-FR" b="1" dirty="0" smtClean="0"/>
              <a:t>permet aux acteurs de jouer. </a:t>
            </a:r>
          </a:p>
          <a:p>
            <a:endParaRPr lang="fr-FR" b="1" dirty="0"/>
          </a:p>
          <a:p>
            <a:r>
              <a:rPr lang="fr-FR" dirty="0"/>
              <a:t>L</a:t>
            </a:r>
            <a:r>
              <a:rPr lang="fr-FR" dirty="0" smtClean="0"/>
              <a:t>es spectateurs prennent place dans </a:t>
            </a:r>
            <a:r>
              <a:rPr lang="fr-FR" b="1" dirty="0" smtClean="0"/>
              <a:t>le </a:t>
            </a:r>
            <a:r>
              <a:rPr lang="fr-FR" b="1" dirty="0" err="1" smtClean="0"/>
              <a:t>theatron</a:t>
            </a:r>
            <a:r>
              <a:rPr lang="fr-FR" b="1" dirty="0" smtClean="0"/>
              <a:t>  </a:t>
            </a:r>
            <a:r>
              <a:rPr lang="fr-FR" dirty="0" smtClean="0"/>
              <a:t>où sont</a:t>
            </a:r>
            <a:r>
              <a:rPr lang="fr-FR" b="1" dirty="0" smtClean="0"/>
              <a:t> les gradins  qui entourent la scène </a:t>
            </a:r>
            <a:r>
              <a:rPr lang="fr-FR" dirty="0" smtClean="0"/>
              <a:t>: « lieu où l'on regarde ». </a:t>
            </a:r>
            <a:endParaRPr lang="fr-FR" dirty="0"/>
          </a:p>
        </p:txBody>
      </p:sp>
      <p:pic>
        <p:nvPicPr>
          <p:cNvPr id="17" name="Espace réservé du contenu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2" y="1094581"/>
            <a:ext cx="4505325" cy="4210050"/>
          </a:xfrm>
        </p:spPr>
      </p:pic>
    </p:spTree>
    <p:extLst>
      <p:ext uri="{BB962C8B-B14F-4D97-AF65-F5344CB8AC3E}">
        <p14:creationId xmlns:p14="http://schemas.microsoft.com/office/powerpoint/2010/main" val="427406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« Enregistre sous une photographie sur ta clé puis insère-la dans la diapositive.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3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romaine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59037"/>
            <a:ext cx="5111750" cy="328113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Romains s’inspirent des théâtres grecs mais ils les modifient.</a:t>
            </a:r>
          </a:p>
          <a:p>
            <a:r>
              <a:rPr lang="fr-FR" dirty="0" smtClean="0"/>
              <a:t>Le théâtre romain abandonne la circularité pour le </a:t>
            </a:r>
            <a:r>
              <a:rPr lang="fr-FR" b="1" dirty="0" smtClean="0"/>
              <a:t>la semi-circularité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scène  s'agrandit, si bien que </a:t>
            </a:r>
            <a:r>
              <a:rPr lang="fr-FR" b="1" dirty="0" smtClean="0"/>
              <a:t>le chœur  se retrouve sur  la scène </a:t>
            </a:r>
            <a:r>
              <a:rPr lang="fr-FR" dirty="0" smtClean="0"/>
              <a:t>avec les acteurs. </a:t>
            </a:r>
          </a:p>
          <a:p>
            <a:r>
              <a:rPr lang="fr-FR" dirty="0" smtClean="0"/>
              <a:t>Le rôle du </a:t>
            </a:r>
            <a:r>
              <a:rPr lang="fr-FR" b="1" dirty="0" smtClean="0"/>
              <a:t>chœur  </a:t>
            </a:r>
            <a:r>
              <a:rPr lang="fr-FR" dirty="0" smtClean="0"/>
              <a:t>évolue : parce qu’il est privé d'un lieu spécifique, il perd sa fonction de témoin du drame. Il  n'entre en scène que pour les chants . </a:t>
            </a:r>
          </a:p>
          <a:p>
            <a:endParaRPr lang="fr-FR" dirty="0"/>
          </a:p>
          <a:p>
            <a:r>
              <a:rPr lang="fr-FR" dirty="0" smtClean="0"/>
              <a:t>C’est ainsi que l’architecte </a:t>
            </a:r>
            <a:r>
              <a:rPr lang="fr-FR" b="1" dirty="0" smtClean="0"/>
              <a:t>Vitruve </a:t>
            </a:r>
            <a:r>
              <a:rPr lang="fr-FR" dirty="0" smtClean="0"/>
              <a:t>conçoit le théâtre : </a:t>
            </a:r>
            <a:r>
              <a:rPr lang="fr-FR" b="1" dirty="0" smtClean="0"/>
              <a:t>tous les </a:t>
            </a:r>
            <a:r>
              <a:rPr lang="fr-FR" dirty="0" smtClean="0"/>
              <a:t>artistes</a:t>
            </a:r>
            <a:r>
              <a:rPr lang="fr-FR" b="1" dirty="0" smtClean="0"/>
              <a:t> jouent ensemble sur la même scène.</a:t>
            </a:r>
          </a:p>
          <a:p>
            <a:r>
              <a:rPr lang="fr-FR" dirty="0" smtClean="0"/>
              <a:t>Les spectateurs riches peuvent s’installer dans </a:t>
            </a:r>
            <a:r>
              <a:rPr lang="fr-FR" b="1" dirty="0" smtClean="0"/>
              <a:t>l’orchestra.</a:t>
            </a:r>
          </a:p>
          <a:p>
            <a:endParaRPr lang="fr-FR" b="1" dirty="0" smtClean="0"/>
          </a:p>
          <a:p>
            <a:r>
              <a:rPr lang="fr-FR" b="1" dirty="0" smtClean="0"/>
              <a:t>La scène et le jeu théâtral  s ’éloigne  du public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857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« Enregistre sous une photographie sur ta clé puis insère-la dans la diapositive.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891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tréteaux du Moyen 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Au </a:t>
            </a:r>
            <a:r>
              <a:rPr lang="fr-FR" sz="1800" dirty="0"/>
              <a:t>Moyen Âge, </a:t>
            </a:r>
            <a:r>
              <a:rPr lang="fr-FR" sz="1800" dirty="0" smtClean="0"/>
              <a:t>le lieu </a:t>
            </a:r>
            <a:r>
              <a:rPr lang="fr-FR" sz="1800" dirty="0"/>
              <a:t>privilégié pour les représentations  </a:t>
            </a:r>
            <a:r>
              <a:rPr lang="fr-FR" sz="1800" dirty="0" smtClean="0"/>
              <a:t>est la </a:t>
            </a:r>
            <a:r>
              <a:rPr lang="fr-FR" sz="1800" dirty="0"/>
              <a:t>place du marché. Le </a:t>
            </a:r>
            <a:r>
              <a:rPr lang="fr-FR" sz="1800" dirty="0" smtClean="0"/>
              <a:t>public est massé de chaque côté de </a:t>
            </a:r>
            <a:r>
              <a:rPr lang="fr-FR" sz="1800" dirty="0"/>
              <a:t>la </a:t>
            </a:r>
            <a:r>
              <a:rPr lang="fr-FR" sz="1800" dirty="0" smtClean="0"/>
              <a:t>place. Il peut ainsi déambuler </a:t>
            </a:r>
            <a:r>
              <a:rPr lang="fr-FR" sz="1800" dirty="0"/>
              <a:t>autour des </a:t>
            </a:r>
            <a:r>
              <a:rPr lang="fr-FR" sz="1800" dirty="0" smtClean="0"/>
              <a:t>acteurs. Il suit le </a:t>
            </a:r>
            <a:r>
              <a:rPr lang="fr-FR" sz="1800" dirty="0"/>
              <a:t>déroulement du drame qui se </a:t>
            </a:r>
            <a:r>
              <a:rPr lang="fr-FR" sz="1800" dirty="0" smtClean="0"/>
              <a:t>joue sur les tréteaux</a:t>
            </a:r>
            <a:r>
              <a:rPr lang="fr-FR" sz="1800" dirty="0"/>
              <a:t> </a:t>
            </a:r>
            <a:r>
              <a:rPr lang="fr-FR" sz="1800" dirty="0" smtClean="0"/>
              <a:t>qui ont été dressés au centre de la place. </a:t>
            </a:r>
            <a:r>
              <a:rPr lang="fr-FR" sz="1800" dirty="0"/>
              <a:t>Les bâtiments </a:t>
            </a:r>
            <a:r>
              <a:rPr lang="fr-FR" sz="1800" dirty="0" smtClean="0"/>
              <a:t>autour de </a:t>
            </a:r>
            <a:r>
              <a:rPr lang="fr-FR" sz="1800" dirty="0"/>
              <a:t>la place sont utilisés pour le jeu ; les </a:t>
            </a:r>
            <a:r>
              <a:rPr lang="fr-FR" sz="1800" dirty="0" smtClean="0"/>
              <a:t>fenêtres  aussi. Ce sont en quelque </a:t>
            </a:r>
            <a:r>
              <a:rPr lang="fr-FR" sz="1800" dirty="0"/>
              <a:t>s</a:t>
            </a:r>
            <a:r>
              <a:rPr lang="fr-FR" sz="1800" dirty="0" smtClean="0"/>
              <a:t>orte les décors.</a:t>
            </a: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86758"/>
            <a:ext cx="5111750" cy="3625696"/>
          </a:xfrm>
        </p:spPr>
      </p:pic>
    </p:spTree>
    <p:extLst>
      <p:ext uri="{BB962C8B-B14F-4D97-AF65-F5344CB8AC3E}">
        <p14:creationId xmlns:p14="http://schemas.microsoft.com/office/powerpoint/2010/main" val="281350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« Enregistre sous une photographie sur ta clé puis insère-la dans la diapositive.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34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théâtre élisabéthain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73" y="273050"/>
            <a:ext cx="4331303" cy="585311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est un théâtre ouvert qui se joue à la lumière du jour, comme le théâtre grec et médiéval.</a:t>
            </a:r>
          </a:p>
          <a:p>
            <a:endParaRPr lang="fr-FR" dirty="0" smtClean="0"/>
          </a:p>
          <a:p>
            <a:r>
              <a:rPr lang="fr-FR" dirty="0" smtClean="0"/>
              <a:t>Il apparaît dans </a:t>
            </a:r>
            <a:r>
              <a:rPr lang="fr-FR" b="1" dirty="0"/>
              <a:t>l</a:t>
            </a:r>
            <a:r>
              <a:rPr lang="fr-FR" b="1" dirty="0" smtClean="0"/>
              <a:t>es cours d'auberge </a:t>
            </a:r>
            <a:r>
              <a:rPr lang="fr-FR" dirty="0" smtClean="0"/>
              <a:t>où le dispositif est approprié. </a:t>
            </a:r>
          </a:p>
          <a:p>
            <a:r>
              <a:rPr lang="fr-FR" dirty="0" smtClean="0"/>
              <a:t>La cour est à ciel ouvert. </a:t>
            </a:r>
          </a:p>
          <a:p>
            <a:r>
              <a:rPr lang="fr-FR" dirty="0" smtClean="0"/>
              <a:t>Elle est entourée de galeries à étages. </a:t>
            </a:r>
          </a:p>
          <a:p>
            <a:r>
              <a:rPr lang="fr-FR" dirty="0" smtClean="0"/>
              <a:t>Les comédiens adossent leurs tréteaux à l'un des côtés de la galerie. </a:t>
            </a:r>
          </a:p>
          <a:p>
            <a:r>
              <a:rPr lang="fr-FR" dirty="0" smtClean="0"/>
              <a:t>Les spectateurs aisés s'installent dans des galeries couvertes, tandis que les moins fortunés assistent au spectacle debout, se plaçant tout autour de la scène. </a:t>
            </a:r>
          </a:p>
        </p:txBody>
      </p:sp>
    </p:spTree>
    <p:extLst>
      <p:ext uri="{BB962C8B-B14F-4D97-AF65-F5344CB8AC3E}">
        <p14:creationId xmlns:p14="http://schemas.microsoft.com/office/powerpoint/2010/main" val="84186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« Enregistre sous une photographie sur ta clé puis insère-la dans la diapositive.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7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théâtre à l’italienne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389856"/>
            <a:ext cx="3872731" cy="387273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la Renaissance, </a:t>
            </a:r>
            <a:r>
              <a:rPr lang="fr-FR" dirty="0"/>
              <a:t>l</a:t>
            </a:r>
            <a:r>
              <a:rPr lang="fr-FR" dirty="0" smtClean="0"/>
              <a:t>es architectes  et les auteurs  de théâtre créent une forme totalement nouvelle.</a:t>
            </a:r>
          </a:p>
          <a:p>
            <a:endParaRPr lang="fr-FR" dirty="0" smtClean="0"/>
          </a:p>
          <a:p>
            <a:r>
              <a:rPr lang="fr-FR" dirty="0" smtClean="0"/>
              <a:t>Le théâtre à l'italienne </a:t>
            </a:r>
            <a:r>
              <a:rPr lang="fr-FR" b="1" dirty="0" smtClean="0"/>
              <a:t>abandonne le modèle sphérique</a:t>
            </a:r>
            <a:r>
              <a:rPr lang="fr-FR" dirty="0" smtClean="0"/>
              <a:t> antique  et imagine</a:t>
            </a:r>
            <a:r>
              <a:rPr lang="fr-FR" b="1" dirty="0" smtClean="0"/>
              <a:t> une conception </a:t>
            </a:r>
            <a:r>
              <a:rPr lang="fr-FR" b="1" dirty="0"/>
              <a:t> </a:t>
            </a:r>
            <a:r>
              <a:rPr lang="fr-FR" b="1" dirty="0" smtClean="0"/>
              <a:t>en cube  de la scène</a:t>
            </a:r>
            <a:r>
              <a:rPr lang="fr-FR" dirty="0" smtClean="0"/>
              <a:t>. </a:t>
            </a:r>
          </a:p>
          <a:p>
            <a:r>
              <a:rPr lang="fr-FR" b="1" dirty="0" smtClean="0"/>
              <a:t>Le spectateur est coupé de la représentation. </a:t>
            </a:r>
          </a:p>
          <a:p>
            <a:endParaRPr lang="fr-FR" b="1" dirty="0" smtClean="0"/>
          </a:p>
          <a:p>
            <a:r>
              <a:rPr lang="fr-FR" b="1" dirty="0" smtClean="0"/>
              <a:t>La complicité entre les acteurs et le public</a:t>
            </a:r>
            <a:r>
              <a:rPr lang="fr-FR" dirty="0" smtClean="0"/>
              <a:t>, qui existait chez les Grecs, les Romains, au Moyen Age et dans le théâtre élisabéthain, </a:t>
            </a:r>
            <a:r>
              <a:rPr lang="fr-FR" b="1" dirty="0" smtClean="0"/>
              <a:t>disparaît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La conception cubique qui a pénétré dans toute l'Europe demeure encore aujourd’hui. </a:t>
            </a:r>
          </a:p>
        </p:txBody>
      </p:sp>
    </p:spTree>
    <p:extLst>
      <p:ext uri="{BB962C8B-B14F-4D97-AF65-F5344CB8AC3E}">
        <p14:creationId xmlns:p14="http://schemas.microsoft.com/office/powerpoint/2010/main" val="128184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 types de </a:t>
            </a:r>
            <a:r>
              <a:rPr lang="fr-FR" dirty="0" err="1" smtClean="0"/>
              <a:t>theatre</a:t>
            </a:r>
            <a:r>
              <a:rPr lang="fr-FR" dirty="0" smtClean="0"/>
              <a:t> vont te permettre de </a:t>
            </a:r>
            <a:r>
              <a:rPr lang="fr-FR" dirty="0" err="1" smtClean="0"/>
              <a:t>differencier</a:t>
            </a:r>
            <a:r>
              <a:rPr lang="fr-FR" dirty="0" smtClean="0"/>
              <a:t> les rapports entre les acteurs et les spectateurs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1500187"/>
          </a:xfrm>
        </p:spPr>
        <p:txBody>
          <a:bodyPr/>
          <a:lstStyle/>
          <a:p>
            <a:r>
              <a:rPr lang="fr-FR" b="1" dirty="0" smtClean="0"/>
              <a:t>1. Le théâtre antique, la scène grecque et la scène romaine</a:t>
            </a:r>
          </a:p>
          <a:p>
            <a:r>
              <a:rPr lang="fr-FR" b="1" dirty="0" smtClean="0"/>
              <a:t>2. Les tréteaux médiévaux ou élisabéthains</a:t>
            </a:r>
          </a:p>
          <a:p>
            <a:r>
              <a:rPr lang="fr-FR" b="1" dirty="0" smtClean="0"/>
              <a:t>3. Le cube à l'italienne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220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« Enregistre sous une photographie sur ta clé puis insère-la dans la diapositive.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30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204864"/>
            <a:ext cx="784887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</a:rPr>
              <a:t>Chez les Grecs, au Moyen Age et dans le théâtre élisabéthain la scène permet aux acteurs de communiquer avec le public.</a:t>
            </a:r>
          </a:p>
          <a:p>
            <a:pPr lvl="0" algn="just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</a:rPr>
              <a:t>	Chez les Romains et dans le théâtre à l’italienne l’éloignement de la scène ne le permet plus.</a:t>
            </a:r>
          </a:p>
          <a:p>
            <a:pPr lvl="0" algn="r"/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Source : </a:t>
            </a:r>
            <a:r>
              <a:rPr lang="fr-FR" dirty="0">
                <a:solidFill>
                  <a:prstClr val="black"/>
                </a:solidFill>
                <a:hlinkClick r:id="rId2"/>
              </a:rPr>
              <a:t>Encyclopédie LAROUSSE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514127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ea typeface="+mj-ea"/>
                <a:cs typeface="+mj-cs"/>
              </a:rPr>
              <a:t>CE QUI FAIT LA DIFFERENCE entre tous ces théâtres c’est donc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10800000">
            <a:off x="5076056" y="1114294"/>
            <a:ext cx="14761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LA SCENE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01856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32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2200" dirty="0" smtClean="0">
                <a:solidFill>
                  <a:prstClr val="black"/>
                </a:solidFill>
                <a:ea typeface="+mn-ea"/>
                <a:cs typeface="+mn-cs"/>
              </a:rPr>
              <a:t>Rends-toi </a:t>
            </a:r>
            <a:r>
              <a:rPr lang="fr-FR" sz="2200" dirty="0">
                <a:solidFill>
                  <a:prstClr val="black"/>
                </a:solidFill>
                <a:ea typeface="+mn-ea"/>
                <a:cs typeface="+mn-cs"/>
              </a:rPr>
              <a:t>à la </a:t>
            </a:r>
            <a:r>
              <a:rPr lang="fr-FR" sz="22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Comédie française</a:t>
            </a:r>
            <a:r>
              <a:rPr lang="fr-FR" sz="2200" dirty="0">
                <a:solidFill>
                  <a:prstClr val="black"/>
                </a:solidFill>
                <a:ea typeface="+mn-ea"/>
                <a:cs typeface="+mn-cs"/>
              </a:rPr>
              <a:t> , dans la salle </a:t>
            </a:r>
            <a:r>
              <a:rPr lang="fr-FR" sz="2200" dirty="0" smtClean="0">
                <a:solidFill>
                  <a:prstClr val="black"/>
                </a:solidFill>
                <a:ea typeface="+mn-ea"/>
                <a:cs typeface="+mn-cs"/>
              </a:rPr>
              <a:t>Richelieu, tu trouves là un bel exemple de théâtre à l’italienne. Tu peux aussi visionner quelques minutes de cette </a:t>
            </a:r>
            <a:r>
              <a:rPr lang="fr-FR" sz="220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vidéo</a:t>
            </a:r>
            <a:r>
              <a:rPr lang="fr-FR" sz="2200" dirty="0" smtClean="0">
                <a:solidFill>
                  <a:prstClr val="black"/>
                </a:solidFill>
                <a:ea typeface="+mn-ea"/>
                <a:cs typeface="+mn-cs"/>
              </a:rPr>
              <a:t>, notamment les minutes 19-20 et 25.</a:t>
            </a:r>
            <a:r>
              <a:rPr lang="fr-FR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200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72000" cy="4257675"/>
          </a:xfrm>
        </p:spPr>
      </p:pic>
    </p:spTree>
    <p:extLst>
      <p:ext uri="{BB962C8B-B14F-4D97-AF65-F5344CB8AC3E}">
        <p14:creationId xmlns:p14="http://schemas.microsoft.com/office/powerpoint/2010/main" val="324236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REPERE </a:t>
            </a:r>
            <a:r>
              <a:rPr lang="fr-FR" sz="1800" dirty="0" smtClean="0">
                <a:solidFill>
                  <a:prstClr val="black"/>
                </a:solidFill>
              </a:rPr>
              <a:t>MAINTENANT LES </a:t>
            </a:r>
            <a:r>
              <a:rPr lang="fr-FR" sz="1800" dirty="0">
                <a:solidFill>
                  <a:prstClr val="black"/>
                </a:solidFill>
              </a:rPr>
              <a:t>DIFFERENTS </a:t>
            </a:r>
            <a:r>
              <a:rPr lang="fr-FR" sz="1800" dirty="0" smtClean="0">
                <a:solidFill>
                  <a:prstClr val="black"/>
                </a:solidFill>
              </a:rPr>
              <a:t>ESPACES </a:t>
            </a:r>
            <a:r>
              <a:rPr lang="fr-FR" sz="1800" dirty="0">
                <a:solidFill>
                  <a:prstClr val="black"/>
                </a:solidFill>
              </a:rPr>
              <a:t>DU THEATRE A </a:t>
            </a:r>
            <a:r>
              <a:rPr lang="fr-FR" sz="1800" dirty="0" smtClean="0">
                <a:solidFill>
                  <a:prstClr val="black"/>
                </a:solidFill>
              </a:rPr>
              <a:t>L’ITALIENNE. TU PEUX COUPER-COLLER LES ETIQUETTES POUR INDIQUER LES ESPACES QUE TU RECONNAIS.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5" y="1600200"/>
            <a:ext cx="7099549" cy="4525963"/>
          </a:xfrm>
        </p:spPr>
      </p:pic>
    </p:spTree>
    <p:extLst>
      <p:ext uri="{BB962C8B-B14F-4D97-AF65-F5344CB8AC3E}">
        <p14:creationId xmlns:p14="http://schemas.microsoft.com/office/powerpoint/2010/main" val="419522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980728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scène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88391" y="1187138"/>
            <a:ext cx="15121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coulisses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2492896"/>
            <a:ext cx="10081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Côté cour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56176" y="2816061"/>
            <a:ext cx="10801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Côté jardin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1680" y="4437112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cintres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3645024"/>
            <a:ext cx="12241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rampe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6" y="1165394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fosse d’orchestre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0032" y="4448065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fauteuils d’orchestre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63888" y="5517232"/>
            <a:ext cx="25922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loges d’avant-scène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1580" y="5373216"/>
            <a:ext cx="16921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Les baignoires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91580" y="2132856"/>
            <a:ext cx="14761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La corbeille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46320" y="2169730"/>
            <a:ext cx="21538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premier balcon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375756" y="3732495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deuxième balcon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146320" y="2900774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Le poulailler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251056"/>
            <a:ext cx="20970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0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solidFill>
                  <a:prstClr val="black"/>
                </a:solidFill>
              </a:rPr>
              <a:t>REPERE LES DIFFERENTS LIEUX DU THEATRE A L’ITALIENNE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31181"/>
            <a:ext cx="8128000" cy="4064000"/>
          </a:xfrm>
        </p:spPr>
      </p:pic>
    </p:spTree>
    <p:extLst>
      <p:ext uri="{BB962C8B-B14F-4D97-AF65-F5344CB8AC3E}">
        <p14:creationId xmlns:p14="http://schemas.microsoft.com/office/powerpoint/2010/main" val="858792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62880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Un peu de difficultés pour te repérer dans tous ces termes ? </a:t>
            </a:r>
          </a:p>
          <a:p>
            <a:r>
              <a:rPr lang="fr-FR" sz="4000" dirty="0" smtClean="0"/>
              <a:t>N’hésite pas à ouvrir </a:t>
            </a:r>
            <a:r>
              <a:rPr lang="fr-FR" sz="4000" dirty="0" smtClean="0">
                <a:hlinkClick r:id="rId2"/>
              </a:rPr>
              <a:t>le petit lexique</a:t>
            </a:r>
            <a:r>
              <a:rPr lang="fr-FR" sz="4000" dirty="0" smtClean="0"/>
              <a:t> 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6645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/>
              <a:t>Ce </a:t>
            </a:r>
            <a:r>
              <a:rPr lang="fr-FR" sz="3600" b="1" dirty="0" smtClean="0">
                <a:hlinkClick r:id="rId2"/>
              </a:rPr>
              <a:t>plan</a:t>
            </a:r>
            <a:r>
              <a:rPr lang="fr-FR" sz="3600" b="1" dirty="0" smtClean="0"/>
              <a:t> peut aussi aider à y voir un peu plus clair !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124869"/>
            <a:ext cx="6286500" cy="3476625"/>
          </a:xfrm>
        </p:spPr>
      </p:pic>
    </p:spTree>
    <p:extLst>
      <p:ext uri="{BB962C8B-B14F-4D97-AF65-F5344CB8AC3E}">
        <p14:creationId xmlns:p14="http://schemas.microsoft.com/office/powerpoint/2010/main" val="204143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Connais-tu le théâtre d’Arras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 théâtre d’Arras est un théâtre </a:t>
            </a:r>
          </a:p>
          <a:p>
            <a:r>
              <a:rPr lang="fr-FR" sz="4000" dirty="0" smtClean="0"/>
              <a:t>...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Recherche une belle photo qui le représente bien et insère-là sur le côté. </a:t>
            </a:r>
            <a:r>
              <a:rPr lang="fr-FR" sz="2000" dirty="0" smtClean="0">
                <a:solidFill>
                  <a:srgbClr val="FF0000"/>
                </a:solidFill>
              </a:rPr>
              <a:t>Pour « insérer », il te faut « enregistrer sous » !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67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204864"/>
            <a:ext cx="5544616" cy="1143000"/>
          </a:xfrm>
        </p:spPr>
        <p:txBody>
          <a:bodyPr/>
          <a:lstStyle/>
          <a:p>
            <a:r>
              <a:rPr lang="fr-FR" b="1" dirty="0" smtClean="0"/>
              <a:t>POUR CONCLURE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8109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 avec moi dans le théâtre </a:t>
            </a:r>
            <a:r>
              <a:rPr lang="fr-FR" dirty="0" smtClean="0">
                <a:hlinkClick r:id="rId2"/>
              </a:rPr>
              <a:t>d'Epidaure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43906"/>
            <a:ext cx="4762500" cy="3638550"/>
          </a:xfrm>
        </p:spPr>
      </p:pic>
    </p:spTree>
    <p:extLst>
      <p:ext uri="{BB962C8B-B14F-4D97-AF65-F5344CB8AC3E}">
        <p14:creationId xmlns:p14="http://schemas.microsoft.com/office/powerpoint/2010/main" val="155649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700" b="1" dirty="0" smtClean="0"/>
              <a:t>Lis bien le texte. N’oublie pas </a:t>
            </a:r>
            <a:r>
              <a:rPr lang="fr-FR" sz="2700" b="1" dirty="0" smtClean="0"/>
              <a:t>sur la dernière page de  </a:t>
            </a:r>
            <a:r>
              <a:rPr lang="fr-FR" sz="2700" b="1" dirty="0" smtClean="0"/>
              <a:t>remettre à l’endroit les </a:t>
            </a:r>
            <a:r>
              <a:rPr lang="fr-FR" sz="2700" b="1" dirty="0" smtClean="0"/>
              <a:t>mots qui ont la tête à l’envers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dirty="0">
                <a:ea typeface="Calibri"/>
                <a:cs typeface="Times New Roman"/>
              </a:rPr>
              <a:t>Le théâtre, pour moi, ce sont d'abord </a:t>
            </a:r>
            <a:r>
              <a:rPr lang="fr-FR" b="1" dirty="0">
                <a:ea typeface="Calibri"/>
                <a:cs typeface="Times New Roman"/>
              </a:rPr>
              <a:t>les trois coups</a:t>
            </a:r>
            <a:r>
              <a:rPr lang="fr-FR" dirty="0">
                <a:ea typeface="Calibri"/>
                <a:cs typeface="Times New Roman"/>
              </a:rPr>
              <a:t>. Ce sont ces quelques secondes extraordinaires et chargées d'une émotion inexprimable, ces quelques secondes où, </a:t>
            </a:r>
            <a:r>
              <a:rPr lang="fr-FR" b="1" dirty="0">
                <a:ea typeface="Calibri"/>
                <a:cs typeface="Times New Roman"/>
              </a:rPr>
              <a:t>la sonnette</a:t>
            </a:r>
            <a:r>
              <a:rPr lang="fr-FR" dirty="0">
                <a:ea typeface="Calibri"/>
                <a:cs typeface="Times New Roman"/>
              </a:rPr>
              <a:t> ayant fini de retentir, le premier des trois coups résonne, la lumière baisse progressivement dans la salle, </a:t>
            </a:r>
            <a:r>
              <a:rPr lang="fr-FR" b="1" dirty="0">
                <a:ea typeface="Calibri"/>
                <a:cs typeface="Times New Roman"/>
              </a:rPr>
              <a:t>la</a:t>
            </a:r>
            <a:r>
              <a:rPr lang="fr-FR" dirty="0">
                <a:ea typeface="Calibri"/>
                <a:cs typeface="Times New Roman"/>
              </a:rPr>
              <a:t> </a:t>
            </a:r>
            <a:r>
              <a:rPr lang="fr-FR" b="1" dirty="0">
                <a:ea typeface="Calibri"/>
                <a:cs typeface="Times New Roman"/>
              </a:rPr>
              <a:t>rampe</a:t>
            </a:r>
            <a:r>
              <a:rPr lang="fr-FR" dirty="0">
                <a:ea typeface="Calibri"/>
                <a:cs typeface="Times New Roman"/>
              </a:rPr>
              <a:t> s'allume, les toux se calment, un grand manteau de silence s'étend sur tous ces gens qui sont là, qui sont assis de haut en bas du </a:t>
            </a:r>
            <a:r>
              <a:rPr lang="fr-FR" b="1" dirty="0">
                <a:ea typeface="Calibri"/>
                <a:cs typeface="Times New Roman"/>
              </a:rPr>
              <a:t>théâtre</a:t>
            </a:r>
            <a:r>
              <a:rPr lang="fr-FR" dirty="0">
                <a:ea typeface="Calibri"/>
                <a:cs typeface="Times New Roman"/>
              </a:rPr>
              <a:t> dans l'attente de quelque chose; puis </a:t>
            </a:r>
            <a:r>
              <a:rPr lang="fr-FR" b="1" dirty="0">
                <a:ea typeface="Calibri"/>
                <a:cs typeface="Times New Roman"/>
              </a:rPr>
              <a:t>le bâton</a:t>
            </a:r>
            <a:r>
              <a:rPr lang="fr-FR" dirty="0">
                <a:ea typeface="Calibri"/>
                <a:cs typeface="Times New Roman"/>
              </a:rPr>
              <a:t> du régisseur continuant de </a:t>
            </a:r>
            <a:r>
              <a:rPr lang="fr-FR" b="1" dirty="0">
                <a:ea typeface="Calibri"/>
                <a:cs typeface="Times New Roman"/>
              </a:rPr>
              <a:t>frapper, </a:t>
            </a:r>
            <a:r>
              <a:rPr lang="fr-FR" dirty="0">
                <a:ea typeface="Calibri"/>
                <a:cs typeface="Times New Roman"/>
              </a:rPr>
              <a:t>les projecteurs se découvrent un à un. Il y a là quelques instants bouleversants. Depuis si longtemps que je viens m'asseoir dans </a:t>
            </a:r>
            <a:r>
              <a:rPr lang="fr-FR" b="1" dirty="0">
                <a:ea typeface="Calibri"/>
                <a:cs typeface="Times New Roman"/>
              </a:rPr>
              <a:t>une salle de théâtre</a:t>
            </a:r>
            <a:r>
              <a:rPr lang="fr-FR" dirty="0">
                <a:ea typeface="Calibri"/>
                <a:cs typeface="Times New Roman"/>
              </a:rPr>
              <a:t>, je ne peux pas dire qu'une seule fois je sois resté indifférent à cette attente faite de grandeur, de solennité, même d'appréhension, d'une petite angoisse et de beaucoup de curiosité</a:t>
            </a:r>
            <a:r>
              <a:rPr lang="fr-FR" dirty="0" smtClean="0">
                <a:ea typeface="Calibri"/>
                <a:cs typeface="Times New Roman"/>
              </a:rPr>
              <a:t>...</a:t>
            </a:r>
            <a:endParaRPr lang="fr-FR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922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988840"/>
            <a:ext cx="7848872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Calibri"/>
                <a:cs typeface="Times New Roman"/>
              </a:rPr>
              <a:t>Enfin</a:t>
            </a:r>
            <a:r>
              <a:rPr lang="fr-FR" sz="2400" b="1" dirty="0" smtClean="0">
                <a:ea typeface="Calibri"/>
                <a:cs typeface="Times New Roman"/>
              </a:rPr>
              <a:t>,                         </a:t>
            </a:r>
            <a:r>
              <a:rPr lang="fr-FR" sz="2400" dirty="0" smtClean="0">
                <a:ea typeface="Calibri"/>
                <a:cs typeface="Times New Roman"/>
              </a:rPr>
              <a:t>se </a:t>
            </a:r>
            <a:r>
              <a:rPr lang="fr-FR" sz="2400" dirty="0">
                <a:ea typeface="Calibri"/>
                <a:cs typeface="Times New Roman"/>
              </a:rPr>
              <a:t>lève ou s'écarte. Un large soupir contenu s'échappe de toutes les poitrines. On est en place pour le "un". Et </a:t>
            </a:r>
            <a:r>
              <a:rPr lang="fr-FR" sz="2400" dirty="0" smtClean="0">
                <a:ea typeface="Calibri"/>
                <a:cs typeface="Times New Roman"/>
              </a:rPr>
              <a:t>                     est </a:t>
            </a:r>
            <a:r>
              <a:rPr lang="fr-FR" sz="2400" dirty="0">
                <a:ea typeface="Calibri"/>
                <a:cs typeface="Times New Roman"/>
              </a:rPr>
              <a:t>déjà apparu. </a:t>
            </a:r>
            <a:r>
              <a:rPr lang="fr-FR" sz="2400" dirty="0" smtClean="0">
                <a:ea typeface="Calibri"/>
                <a:cs typeface="Times New Roman"/>
              </a:rPr>
              <a:t>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a typeface="Calibri"/>
                <a:cs typeface="Times New Roman"/>
              </a:rPr>
              <a:t> </a:t>
            </a:r>
            <a:r>
              <a:rPr lang="fr-FR" sz="2400" dirty="0" smtClean="0">
                <a:ea typeface="Calibri"/>
                <a:cs typeface="Times New Roman"/>
              </a:rPr>
              <a:t>                                  surviennent </a:t>
            </a:r>
            <a:r>
              <a:rPr lang="fr-FR" sz="2400" dirty="0">
                <a:ea typeface="Calibri"/>
                <a:cs typeface="Times New Roman"/>
              </a:rPr>
              <a:t>ou parlent déjà </a:t>
            </a:r>
            <a:r>
              <a:rPr lang="fr-FR" sz="2400" dirty="0" smtClean="0">
                <a:ea typeface="Calibri"/>
                <a:cs typeface="Times New Roman"/>
              </a:rPr>
              <a:t>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400" dirty="0" smtClean="0">
                <a:ea typeface="Calibri"/>
                <a:cs typeface="Times New Roman"/>
              </a:rPr>
              <a:t>:</a:t>
            </a:r>
            <a:r>
              <a:rPr lang="fr-FR" sz="2400" b="1" dirty="0" smtClean="0">
                <a:ea typeface="Calibri"/>
                <a:cs typeface="Times New Roman"/>
              </a:rPr>
              <a:t>                        </a:t>
            </a:r>
            <a:r>
              <a:rPr lang="fr-FR" sz="2400" dirty="0" smtClean="0">
                <a:ea typeface="Calibri"/>
                <a:cs typeface="Times New Roman"/>
              </a:rPr>
              <a:t>est </a:t>
            </a:r>
            <a:r>
              <a:rPr lang="fr-FR" sz="2400" dirty="0">
                <a:ea typeface="Calibri"/>
                <a:cs typeface="Times New Roman"/>
              </a:rPr>
              <a:t>commencée. Le sort en est jeté. Voilà ce qu'a d'abord toujours été pour moi le théâtre. Ce commencement de cérémonie où l'on se dit malgré soi: </a:t>
            </a:r>
            <a:endParaRPr lang="fr-FR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 rot="10800000">
            <a:off x="1573220" y="2010300"/>
            <a:ext cx="13934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</a:t>
            </a:r>
            <a:r>
              <a:rPr lang="fr-FR" sz="2400" dirty="0" smtClean="0"/>
              <a:t>e rideau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 rot="10800000">
            <a:off x="2699792" y="2884296"/>
            <a:ext cx="12601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l</a:t>
            </a:r>
            <a:r>
              <a:rPr lang="fr-FR" sz="2400" dirty="0" smtClean="0"/>
              <a:t>e décor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 rot="10800000">
            <a:off x="654196" y="3388037"/>
            <a:ext cx="23124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Les personnages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 rot="10800000">
            <a:off x="6660232" y="3392795"/>
            <a:ext cx="13681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s</a:t>
            </a:r>
            <a:r>
              <a:rPr lang="fr-FR" sz="2400" dirty="0" smtClean="0"/>
              <a:t>ur scène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 rot="10800000">
            <a:off x="1005042" y="3932702"/>
            <a:ext cx="13368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la pièce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 rot="10800000">
            <a:off x="1562288" y="5402082"/>
            <a:ext cx="57606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ea typeface="Calibri"/>
                <a:cs typeface="Times New Roman"/>
              </a:rPr>
              <a:t>« Ce </a:t>
            </a:r>
            <a:r>
              <a:rPr lang="fr-FR" sz="2400" dirty="0">
                <a:solidFill>
                  <a:prstClr val="black"/>
                </a:solidFill>
                <a:ea typeface="Calibri"/>
                <a:cs typeface="Times New Roman"/>
              </a:rPr>
              <a:t>soir, qu'est-ce que cela va </a:t>
            </a:r>
            <a:r>
              <a:rPr lang="fr-FR" sz="2400" dirty="0" smtClean="0">
                <a:solidFill>
                  <a:prstClr val="black"/>
                </a:solidFill>
                <a:ea typeface="Calibri"/>
                <a:cs typeface="Times New Roman"/>
              </a:rPr>
              <a:t>être ?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95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304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theatre</a:t>
            </a:r>
            <a:r>
              <a:rPr lang="fr-FR" dirty="0" smtClean="0"/>
              <a:t> ce n’est pas uniquement un texte ou une salle.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théâtre c’est aussi...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753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Tu peux quitter l’activité par un petit test ! Par exemple celui-là...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rgbClr val="31708F"/>
              </a:solidFill>
              <a:latin typeface="Roboto"/>
            </a:endParaRPr>
          </a:p>
          <a:p>
            <a:r>
              <a:rPr lang="fr-FR" dirty="0" smtClean="0">
                <a:solidFill>
                  <a:srgbClr val="31708F"/>
                </a:solidFill>
                <a:latin typeface="Roboto"/>
              </a:rPr>
              <a:t>Le </a:t>
            </a:r>
            <a:r>
              <a:rPr lang="fr-FR" dirty="0">
                <a:solidFill>
                  <a:srgbClr val="31708F"/>
                </a:solidFill>
                <a:latin typeface="Roboto"/>
              </a:rPr>
              <a:t>monde du théâtre ne se compose pas que du métier du comédien. </a:t>
            </a:r>
            <a:r>
              <a:rPr lang="fr-FR" dirty="0" smtClean="0">
                <a:solidFill>
                  <a:srgbClr val="31708F"/>
                </a:solidFill>
                <a:latin typeface="Roboto"/>
              </a:rPr>
              <a:t>La </a:t>
            </a:r>
            <a:r>
              <a:rPr lang="fr-FR" dirty="0">
                <a:solidFill>
                  <a:srgbClr val="31708F"/>
                </a:solidFill>
                <a:latin typeface="Roboto"/>
              </a:rPr>
              <a:t>vie de théâtre demande beaucoup de travail et </a:t>
            </a:r>
            <a:r>
              <a:rPr lang="fr-FR" dirty="0" smtClean="0">
                <a:solidFill>
                  <a:srgbClr val="31708F"/>
                </a:solidFill>
                <a:latin typeface="Roboto"/>
              </a:rPr>
              <a:t>donc </a:t>
            </a:r>
            <a:r>
              <a:rPr lang="fr-FR" dirty="0" smtClean="0">
                <a:hlinkClick r:id="rId2"/>
              </a:rPr>
              <a:t>beaucoup de personnels</a:t>
            </a:r>
            <a:r>
              <a:rPr lang="fr-FR" dirty="0" smtClean="0"/>
              <a:t>. Saurais-tu les reconnaître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62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hlinkClick r:id="rId2"/>
              </a:rPr>
              <a:t>http://slideplayer.fr/slide/5346232/</a:t>
            </a:r>
            <a:endParaRPr lang="fr-FR" sz="2000" dirty="0" smtClean="0"/>
          </a:p>
          <a:p>
            <a:r>
              <a:rPr lang="fr-FR" sz="2000" dirty="0" smtClean="0"/>
              <a:t>Epidaure</a:t>
            </a:r>
          </a:p>
          <a:p>
            <a:r>
              <a:rPr lang="fr-FR" sz="2000" dirty="0">
                <a:hlinkClick r:id="rId3"/>
              </a:rPr>
              <a:t>http://lewebpedagogique.com/simplifier/tag/epidaure</a:t>
            </a:r>
            <a:r>
              <a:rPr lang="fr-FR" sz="2000" dirty="0" smtClean="0">
                <a:hlinkClick r:id="rId3"/>
              </a:rPr>
              <a:t>/</a:t>
            </a:r>
            <a:endParaRPr lang="fr-FR" sz="2000" dirty="0" smtClean="0"/>
          </a:p>
          <a:p>
            <a:r>
              <a:rPr lang="fr-FR" sz="2000" dirty="0">
                <a:solidFill>
                  <a:prstClr val="black"/>
                </a:solidFill>
                <a:ea typeface="+mj-ea"/>
                <a:cs typeface="+mj-cs"/>
                <a:hlinkClick r:id="rId4"/>
              </a:rPr>
              <a:t>Salle Richelieu</a:t>
            </a:r>
            <a:r>
              <a:rPr lang="fr-FR" sz="2000" dirty="0">
                <a:solidFill>
                  <a:prstClr val="black"/>
                </a:solidFill>
                <a:ea typeface="+mj-ea"/>
                <a:cs typeface="+mj-cs"/>
              </a:rPr>
              <a:t> en </a:t>
            </a:r>
            <a:r>
              <a:rPr lang="fr-FR" sz="2000" dirty="0" smtClean="0">
                <a:solidFill>
                  <a:prstClr val="black"/>
                </a:solidFill>
                <a:ea typeface="+mj-ea"/>
                <a:cs typeface="+mj-cs"/>
              </a:rPr>
              <a:t>vidéo (Mn 19 et 20 ; 25</a:t>
            </a:r>
            <a:r>
              <a:rPr lang="fr-FR" sz="2000" dirty="0" smtClean="0">
                <a:solidFill>
                  <a:prstClr val="black"/>
                </a:solidFill>
                <a:ea typeface="+mj-ea"/>
                <a:cs typeface="+mj-cs"/>
              </a:rPr>
              <a:t>)</a:t>
            </a:r>
          </a:p>
          <a:p>
            <a:r>
              <a:rPr lang="fr-FR" sz="2200" dirty="0">
                <a:hlinkClick r:id="rId5"/>
              </a:rPr>
              <a:t>https://</a:t>
            </a:r>
            <a:r>
              <a:rPr lang="fr-FR" sz="2200" dirty="0" smtClean="0">
                <a:hlinkClick r:id="rId5"/>
              </a:rPr>
              <a:t>nico1-toutlefrancais.wikispaces.com/th%C3%A9%C3%A2tre</a:t>
            </a:r>
            <a:endParaRPr lang="fr-FR" sz="2200" dirty="0" smtClean="0"/>
          </a:p>
          <a:p>
            <a:endParaRPr lang="fr-FR" sz="22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213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ICONOGRAPHIE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Tréteau médiéval. Le farceur médecin soutire de l'urine pour son diagnostic.</a:t>
            </a:r>
          </a:p>
          <a:p>
            <a:r>
              <a:rPr lang="fr-FR" dirty="0" smtClean="0"/>
              <a:t>Recueil de chants religieux et profanes, 1642 (Peinture attribuée au Cambrésien Louis de </a:t>
            </a:r>
            <a:r>
              <a:rPr lang="fr-FR" dirty="0" err="1" smtClean="0"/>
              <a:t>Caullery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Voir Jacqueline de </a:t>
            </a:r>
            <a:r>
              <a:rPr lang="fr-FR" dirty="0" err="1" smtClean="0"/>
              <a:t>Jomaron</a:t>
            </a:r>
            <a:r>
              <a:rPr lang="fr-FR" dirty="0" smtClean="0"/>
              <a:t>, Le Théâtre en France I, du Moyen Âge à 1789, Paris, Armand Colin, 1988, p. 32d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86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Accompagne moi maintenant au théâtre antique </a:t>
            </a:r>
            <a:r>
              <a:rPr lang="fr-FR" dirty="0" smtClean="0">
                <a:hlinkClick r:id="rId2"/>
              </a:rPr>
              <a:t>d'Arles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6" y="1600200"/>
            <a:ext cx="6286868" cy="4525963"/>
          </a:xfrm>
        </p:spPr>
      </p:pic>
    </p:spTree>
    <p:extLst>
      <p:ext uri="{BB962C8B-B14F-4D97-AF65-F5344CB8AC3E}">
        <p14:creationId xmlns:p14="http://schemas.microsoft.com/office/powerpoint/2010/main" val="13817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Entrons ensemble une dernière fois au théâtre. Nous voici au théâtre </a:t>
            </a:r>
            <a:r>
              <a:rPr lang="fr-FR" sz="3200" dirty="0" smtClean="0">
                <a:hlinkClick r:id="rId2"/>
              </a:rPr>
              <a:t>de La Roche sur </a:t>
            </a:r>
            <a:r>
              <a:rPr lang="fr-FR" sz="3200" dirty="0" err="1" smtClean="0">
                <a:hlinkClick r:id="rId2"/>
              </a:rPr>
              <a:t>Yon</a:t>
            </a:r>
            <a:endParaRPr lang="fr-FR" sz="32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53125" cy="4324350"/>
          </a:xfrm>
        </p:spPr>
      </p:pic>
    </p:spTree>
    <p:extLst>
      <p:ext uri="{BB962C8B-B14F-4D97-AF65-F5344CB8AC3E}">
        <p14:creationId xmlns:p14="http://schemas.microsoft.com/office/powerpoint/2010/main" val="426815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 CES  PHOTOGRAPHIES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659"/>
            <a:ext cx="4040188" cy="2585720"/>
          </a:xfrm>
        </p:spPr>
      </p:pic>
      <p:pic>
        <p:nvPicPr>
          <p:cNvPr id="13" name="Espace réservé du contenu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1074"/>
            <a:ext cx="4041775" cy="2758890"/>
          </a:xfrm>
        </p:spPr>
      </p:pic>
    </p:spTree>
    <p:extLst>
      <p:ext uri="{BB962C8B-B14F-4D97-AF65-F5344CB8AC3E}">
        <p14:creationId xmlns:p14="http://schemas.microsoft.com/office/powerpoint/2010/main" val="135854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OBSERVE CES PHOTOGRAPHIES (suite)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40075"/>
            <a:ext cx="4041775" cy="2020887"/>
          </a:xfrm>
        </p:spPr>
      </p:pic>
      <p:pic>
        <p:nvPicPr>
          <p:cNvPr id="17" name="Espace réservé du contenu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1096"/>
            <a:ext cx="4040188" cy="2698845"/>
          </a:xfrm>
        </p:spPr>
      </p:pic>
    </p:spTree>
    <p:extLst>
      <p:ext uri="{BB962C8B-B14F-4D97-AF65-F5344CB8AC3E}">
        <p14:creationId xmlns:p14="http://schemas.microsoft.com/office/powerpoint/2010/main" val="328538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OBSERVE CES PHOTOGRAPHIES(suite)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2215"/>
            <a:ext cx="4040188" cy="285660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3105"/>
            <a:ext cx="4041775" cy="2714827"/>
          </a:xfrm>
        </p:spPr>
      </p:pic>
    </p:spTree>
    <p:extLst>
      <p:ext uri="{BB962C8B-B14F-4D97-AF65-F5344CB8AC3E}">
        <p14:creationId xmlns:p14="http://schemas.microsoft.com/office/powerpoint/2010/main" val="345072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OBSERVE CES PHOTOGRAPHIES (suite)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 couper-coller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17" y="2852936"/>
            <a:ext cx="3884900" cy="259228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4109"/>
            <a:ext cx="4040188" cy="3072819"/>
          </a:xfrm>
        </p:spPr>
      </p:pic>
    </p:spTree>
    <p:extLst>
      <p:ext uri="{BB962C8B-B14F-4D97-AF65-F5344CB8AC3E}">
        <p14:creationId xmlns:p14="http://schemas.microsoft.com/office/powerpoint/2010/main" val="18490044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1229</Words>
  <Application>Microsoft Office PowerPoint</Application>
  <PresentationFormat>Affichage à l'écran (4:3)</PresentationFormat>
  <Paragraphs>131</Paragraphs>
  <Slides>35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LE THEÂTRE Sais-tu où tu entres ?</vt:lpstr>
      <vt:lpstr>3 types de theatre vont te permettre de differencier les rapports entre les acteurs et les spectateurs</vt:lpstr>
      <vt:lpstr>Entre avec moi dans le théâtre d'Epidaure</vt:lpstr>
      <vt:lpstr>Accompagne moi maintenant au théâtre antique d'Arles</vt:lpstr>
      <vt:lpstr>Entrons ensemble une dernière fois au théâtre. Nous voici au théâtre de La Roche sur Yon</vt:lpstr>
      <vt:lpstr>OBSERVE CES  PHOTOGRAPHIES</vt:lpstr>
      <vt:lpstr>OBSERVE CES PHOTOGRAPHIES (suite)</vt:lpstr>
      <vt:lpstr>OBSERVE CES PHOTOGRAPHIES(suite)</vt:lpstr>
      <vt:lpstr>OBSERVE CES PHOTOGRAPHIES (suite)</vt:lpstr>
      <vt:lpstr>Lis maintenant le contenu des diapositives qui suivent</vt:lpstr>
      <vt:lpstr>La scène grecque</vt:lpstr>
      <vt:lpstr>« Enregistre sous une photographie sur ta clé puis insère-la dans la diapositive. </vt:lpstr>
      <vt:lpstr>La scène romaine</vt:lpstr>
      <vt:lpstr>« Enregistre sous une photographie sur ta clé puis insère-la dans la diapositive. </vt:lpstr>
      <vt:lpstr>Les tréteaux du Moyen Age</vt:lpstr>
      <vt:lpstr>« Enregistre sous une photographie sur ta clé puis insère-la dans la diapositive. </vt:lpstr>
      <vt:lpstr>Le théâtre élisabéthain</vt:lpstr>
      <vt:lpstr>« Enregistre sous une photographie sur ta clé puis insère-la dans la diapositive. </vt:lpstr>
      <vt:lpstr>Le théâtre à l’italienne</vt:lpstr>
      <vt:lpstr>« Enregistre sous une photographie sur ta clé puis insère-la dans la diapositive. </vt:lpstr>
      <vt:lpstr>Présentation PowerPoint</vt:lpstr>
      <vt:lpstr>  Rends-toi à la Comédie française , dans la salle Richelieu, tu trouves là un bel exemple de théâtre à l’italienne. Tu peux aussi visionner quelques minutes de cette vidéo, notamment les minutes 19-20 et 25. </vt:lpstr>
      <vt:lpstr>REPERE MAINTENANT LES DIFFERENTS ESPACES DU THEATRE A L’ITALIENNE. TU PEUX COUPER-COLLER LES ETIQUETTES POUR INDIQUER LES ESPACES QUE TU RECONNAIS.</vt:lpstr>
      <vt:lpstr>Présentation PowerPoint</vt:lpstr>
      <vt:lpstr>REPERE LES DIFFERENTS LIEUX DU THEATRE A L’ITALIENNE </vt:lpstr>
      <vt:lpstr>Présentation PowerPoint</vt:lpstr>
      <vt:lpstr>Ce plan peut aussi aider à y voir un peu plus clair !</vt:lpstr>
      <vt:lpstr>Connais-tu le théâtre d’Arras ?</vt:lpstr>
      <vt:lpstr>POUR CONCLURE</vt:lpstr>
      <vt:lpstr>Lis bien le texte. N’oublie pas sur la dernière page de  remettre à l’endroit les mots qui ont la tête à l’envers.</vt:lpstr>
      <vt:lpstr>Présentation PowerPoint</vt:lpstr>
      <vt:lpstr>le theatre ce n’est pas uniquement un texte ou une salle.</vt:lpstr>
      <vt:lpstr>Tu peux quitter l’activité par un petit test ! Par exemple celui-là...</vt:lpstr>
      <vt:lpstr>Sitographie</vt:lpstr>
      <vt:lpstr>ICONOGRAPHIE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THEÂTRE</dc:title>
  <dc:creator>extrem</dc:creator>
  <cp:lastModifiedBy>extrem</cp:lastModifiedBy>
  <cp:revision>49</cp:revision>
  <dcterms:created xsi:type="dcterms:W3CDTF">2016-03-23T11:01:34Z</dcterms:created>
  <dcterms:modified xsi:type="dcterms:W3CDTF">2016-03-31T21:21:21Z</dcterms:modified>
</cp:coreProperties>
</file>