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82" r:id="rId3"/>
    <p:sldId id="257" r:id="rId4"/>
    <p:sldId id="269" r:id="rId5"/>
    <p:sldId id="270" r:id="rId6"/>
    <p:sldId id="271" r:id="rId7"/>
    <p:sldId id="272" r:id="rId8"/>
    <p:sldId id="259" r:id="rId9"/>
    <p:sldId id="260" r:id="rId10"/>
    <p:sldId id="261" r:id="rId11"/>
    <p:sldId id="273" r:id="rId12"/>
    <p:sldId id="264" r:id="rId13"/>
    <p:sldId id="274" r:id="rId14"/>
    <p:sldId id="265" r:id="rId15"/>
    <p:sldId id="275" r:id="rId16"/>
    <p:sldId id="276" r:id="rId17"/>
    <p:sldId id="278" r:id="rId18"/>
    <p:sldId id="281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860C"/>
    <a:srgbClr val="EE9F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9A409-998A-47D3-B8FC-636545543643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10960-37E3-46B0-AD96-ED8507F53A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469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Projet</a:t>
            </a:r>
            <a:r>
              <a:rPr lang="fr-FR" baseline="0" dirty="0" smtClean="0"/>
              <a:t> </a:t>
            </a:r>
            <a:r>
              <a:rPr lang="fr-FR" baseline="0" smtClean="0"/>
              <a:t>de proposition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10960-37E3-46B0-AD96-ED8507F53AD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923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BAEE-60A5-42DE-89DD-78D8D75DD550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31CD61-8498-4BF1-A834-88335B4338F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BAEE-60A5-42DE-89DD-78D8D75DD550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CD61-8498-4BF1-A834-88335B4338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BAEE-60A5-42DE-89DD-78D8D75DD550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CD61-8498-4BF1-A834-88335B4338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BAEE-60A5-42DE-89DD-78D8D75DD550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CD61-8498-4BF1-A834-88335B4338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BAEE-60A5-42DE-89DD-78D8D75DD550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CD61-8498-4BF1-A834-88335B4338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BAEE-60A5-42DE-89DD-78D8D75DD550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CD61-8498-4BF1-A834-88335B4338F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BAEE-60A5-42DE-89DD-78D8D75DD550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CD61-8498-4BF1-A834-88335B4338FF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BAEE-60A5-42DE-89DD-78D8D75DD550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CD61-8498-4BF1-A834-88335B4338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BAEE-60A5-42DE-89DD-78D8D75DD550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CD61-8498-4BF1-A834-88335B4338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BAEE-60A5-42DE-89DD-78D8D75DD550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CD61-8498-4BF1-A834-88335B4338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BAEE-60A5-42DE-89DD-78D8D75DD550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CD61-8498-4BF1-A834-88335B4338F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E8CBAEE-60A5-42DE-89DD-78D8D75DD550}" type="datetimeFigureOut">
              <a:rPr lang="fr-FR" smtClean="0"/>
              <a:t>02/06/2014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231CD61-8498-4BF1-A834-88335B4338FF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edagogie2.ac-reunion.fr/cotamarp/gibii_site/items_b2i/pdf/memotice_charte.pdf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618040" cy="2595025"/>
          </a:xfrm>
        </p:spPr>
        <p:txBody>
          <a:bodyPr>
            <a:norm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fr-FR" altLang="fr-FR" sz="3600" b="1" dirty="0">
                <a:solidFill>
                  <a:srgbClr val="F4860C"/>
                </a:solidFill>
                <a:latin typeface="Arial" charset="0"/>
                <a:cs typeface="Arial" charset="0"/>
              </a:rPr>
              <a:t>CHARTE INFORMATIQUE</a:t>
            </a:r>
            <a:r>
              <a:rPr lang="fr-FR" altLang="fr-FR" sz="3200" b="1" dirty="0">
                <a:solidFill>
                  <a:srgbClr val="F4860C"/>
                </a:solidFill>
                <a:latin typeface="Arial" charset="0"/>
                <a:cs typeface="Arial" charset="0"/>
              </a:rPr>
              <a:t> </a:t>
            </a:r>
            <a:br>
              <a:rPr lang="fr-FR" altLang="fr-FR" sz="3200" b="1" dirty="0">
                <a:solidFill>
                  <a:srgbClr val="F4860C"/>
                </a:solidFill>
                <a:latin typeface="Arial" charset="0"/>
                <a:cs typeface="Arial" charset="0"/>
              </a:rPr>
            </a:br>
            <a:r>
              <a:rPr lang="fr-FR" altLang="fr-FR" sz="2700" b="1" dirty="0" smtClean="0">
                <a:solidFill>
                  <a:srgbClr val="F4860C"/>
                </a:solidFill>
                <a:latin typeface="Arial" charset="0"/>
                <a:cs typeface="Arial" charset="0"/>
              </a:rPr>
              <a:t>à l’usage des élèves </a:t>
            </a:r>
            <a:r>
              <a:rPr lang="fr-FR" altLang="fr-FR" sz="2700" b="1" dirty="0">
                <a:solidFill>
                  <a:srgbClr val="F4860C"/>
                </a:solidFill>
                <a:latin typeface="Arial" charset="0"/>
                <a:cs typeface="Arial" charset="0"/>
              </a:rPr>
              <a:t>du </a:t>
            </a:r>
            <a:r>
              <a:rPr lang="fr-FR" altLang="fr-FR" sz="2700" b="1" dirty="0" smtClean="0">
                <a:solidFill>
                  <a:srgbClr val="F4860C"/>
                </a:solidFill>
                <a:latin typeface="Arial" charset="0"/>
                <a:cs typeface="Arial" charset="0"/>
              </a:rPr>
              <a:t>collège Saint-Joseph</a:t>
            </a:r>
            <a:endParaRPr lang="fr-FR" sz="2700" dirty="0">
              <a:solidFill>
                <a:srgbClr val="F4860C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FR" dirty="0" smtClean="0"/>
              <a:t>1 rue de la Gouvernance </a:t>
            </a:r>
          </a:p>
          <a:p>
            <a:pPr algn="ctr"/>
            <a:r>
              <a:rPr lang="fr-FR" dirty="0" smtClean="0"/>
              <a:t>62 000 Arras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363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fr-FR" altLang="fr-FR" sz="3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Respect des règles</a:t>
            </a:r>
            <a:r>
              <a:rPr lang="fr-FR" altLang="fr-FR" sz="2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fr-FR" altLang="fr-FR" sz="24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Respect des personnes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415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Respecter les personnes  consiste à 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241732" y="1540122"/>
            <a:ext cx="6947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fr-FR" altLang="fr-FR" sz="20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Ne pas </a:t>
            </a:r>
            <a:r>
              <a:rPr lang="fr-FR" altLang="fr-FR" sz="2000" kern="0" dirty="0">
                <a:solidFill>
                  <a:srgbClr val="FF0000"/>
                </a:solidFill>
                <a:latin typeface="Arial" charset="0"/>
                <a:cs typeface="Arial" charset="0"/>
              </a:rPr>
              <a:t>masquer sa propre identité</a:t>
            </a:r>
            <a:endParaRPr lang="fr-FR" kern="0" dirty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33526" y="1958451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 </a:t>
            </a:r>
            <a:r>
              <a:rPr lang="fr-FR" altLang="fr-F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pas </a:t>
            </a: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usurper </a:t>
            </a:r>
            <a:r>
              <a:rPr lang="fr-FR" altLang="fr-FR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le </a:t>
            </a:r>
            <a:r>
              <a:rPr lang="fr-FR" altLang="fr-FR" sz="2000" dirty="0">
                <a:solidFill>
                  <a:srgbClr val="FF0000"/>
                </a:solidFill>
                <a:latin typeface="Arial" charset="0"/>
                <a:cs typeface="Arial" charset="0"/>
              </a:rPr>
              <a:t>mot de </a:t>
            </a:r>
            <a:r>
              <a:rPr lang="fr-FR" altLang="fr-FR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passe d’un camarade</a:t>
            </a:r>
            <a:endParaRPr lang="fr-FR" altLang="fr-FR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6298" y="2448816"/>
            <a:ext cx="71530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fr-FR" altLang="fr-FR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 jamais accéder aux fichiers appartenant à un camarade sans </a:t>
            </a:r>
            <a:r>
              <a:rPr lang="fr-FR" altLang="fr-FR" sz="20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son autorisation</a:t>
            </a:r>
            <a:endParaRPr lang="fr-FR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41732" y="3156702"/>
            <a:ext cx="7019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fr-FR" altLang="fr-FR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 jamais utiliser dans l’échange de mails un </a:t>
            </a:r>
            <a:r>
              <a:rPr lang="fr-FR" altLang="fr-FR" sz="2000" kern="0" dirty="0">
                <a:solidFill>
                  <a:srgbClr val="FF0000"/>
                </a:solidFill>
                <a:latin typeface="Arial" charset="0"/>
                <a:cs typeface="Arial" charset="0"/>
              </a:rPr>
              <a:t>langage </a:t>
            </a:r>
            <a:r>
              <a:rPr lang="fr-FR" altLang="fr-FR" sz="2000" kern="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incorrect et grossier</a:t>
            </a:r>
            <a:endParaRPr lang="fr-FR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56299" y="3864588"/>
            <a:ext cx="6947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 </a:t>
            </a:r>
            <a:r>
              <a:rPr lang="fr-FR" altLang="fr-F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pas </a:t>
            </a:r>
            <a:r>
              <a:rPr lang="fr-FR" altLang="fr-FR" sz="2000" dirty="0">
                <a:solidFill>
                  <a:srgbClr val="FF0000"/>
                </a:solidFill>
                <a:latin typeface="Arial" charset="0"/>
                <a:cs typeface="Arial" charset="0"/>
              </a:rPr>
              <a:t>porter atteinte à </a:t>
            </a:r>
            <a:r>
              <a:rPr lang="fr-FR" altLang="fr-FR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l’intégrité d’un camarade ni à sa personnalité</a:t>
            </a: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à travers des messages ou des images 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293880" y="4581128"/>
            <a:ext cx="6823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 </a:t>
            </a:r>
            <a:r>
              <a:rPr lang="fr-FR" altLang="fr-F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pas </a:t>
            </a:r>
            <a:r>
              <a:rPr lang="fr-FR" altLang="fr-FR" sz="2000" dirty="0">
                <a:solidFill>
                  <a:srgbClr val="FF0000"/>
                </a:solidFill>
                <a:latin typeface="Arial" charset="0"/>
                <a:cs typeface="Arial" charset="0"/>
              </a:rPr>
              <a:t>utiliser les listes d’adresses électroniques </a:t>
            </a:r>
            <a:r>
              <a:rPr lang="fr-FR" altLang="fr-FR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pour d’autres motifs que des motifs pédagogiques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6631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Le respect </a:t>
            </a:r>
            <a:r>
              <a:rPr lang="fr-FR" altLang="fr-FR" sz="2400" b="1" dirty="0">
                <a:solidFill>
                  <a:srgbClr val="333399"/>
                </a:solidFill>
                <a:latin typeface="Arial" charset="0"/>
                <a:cs typeface="Arial" charset="0"/>
              </a:rPr>
              <a:t>des ressources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Respect des matériels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2060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Respecter les matériels consiste à 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054486" y="2721114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 </a:t>
            </a:r>
            <a:r>
              <a:rPr lang="fr-FR" altLang="fr-F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pas chercher à </a:t>
            </a:r>
            <a:r>
              <a:rPr lang="fr-FR" altLang="fr-FR" sz="2000" dirty="0">
                <a:solidFill>
                  <a:srgbClr val="FF0000"/>
                </a:solidFill>
                <a:latin typeface="Arial" charset="0"/>
                <a:cs typeface="Arial" charset="0"/>
              </a:rPr>
              <a:t>modifier la configuration</a:t>
            </a:r>
            <a:r>
              <a:rPr lang="fr-FR" altLang="fr-F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 des </a:t>
            </a: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postes de </a:t>
            </a:r>
            <a:r>
              <a:rPr lang="fr-FR" altLang="fr-F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travail </a:t>
            </a: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ni des ordinateurs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001625" y="1484784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Prendre soin du matériel mis à disposition : écran, tour, souris, clavier, siège...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054486" y="4005064"/>
            <a:ext cx="71179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 </a:t>
            </a:r>
            <a:r>
              <a:rPr lang="fr-FR" altLang="fr-F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pas </a:t>
            </a:r>
            <a:r>
              <a:rPr lang="fr-FR" altLang="fr-FR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modifier </a:t>
            </a:r>
            <a:r>
              <a:rPr lang="fr-FR" altLang="fr-FR" sz="2000" dirty="0">
                <a:solidFill>
                  <a:srgbClr val="FF0000"/>
                </a:solidFill>
                <a:latin typeface="Arial" charset="0"/>
                <a:cs typeface="Arial" charset="0"/>
              </a:rPr>
              <a:t>ou détruire </a:t>
            </a:r>
            <a:r>
              <a:rPr lang="fr-FR" altLang="fr-FR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les </a:t>
            </a:r>
            <a:r>
              <a:rPr lang="fr-FR" altLang="fr-FR" sz="2000" dirty="0">
                <a:solidFill>
                  <a:srgbClr val="FF0000"/>
                </a:solidFill>
                <a:latin typeface="Arial" charset="0"/>
                <a:cs typeface="Arial" charset="0"/>
              </a:rPr>
              <a:t>données</a:t>
            </a:r>
            <a:r>
              <a:rPr lang="fr-FR" altLang="fr-F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 du </a:t>
            </a: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réseau</a:t>
            </a:r>
            <a:endParaRPr lang="fr-FR" altLang="fr-FR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4485" y="5013176"/>
            <a:ext cx="72919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Ne </a:t>
            </a:r>
            <a:r>
              <a:rPr lang="fr-FR" altLang="fr-F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pas </a:t>
            </a:r>
            <a:r>
              <a:rPr lang="fr-FR" altLang="fr-FR" sz="2000" dirty="0">
                <a:solidFill>
                  <a:srgbClr val="FF0000"/>
                </a:solidFill>
                <a:latin typeface="Arial" charset="0"/>
                <a:cs typeface="Arial" charset="0"/>
              </a:rPr>
              <a:t>introduire </a:t>
            </a: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 virus ni de </a:t>
            </a:r>
            <a:r>
              <a:rPr lang="fr-FR" altLang="fr-F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logiciels </a:t>
            </a: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espions</a:t>
            </a:r>
            <a:endParaRPr lang="fr-FR" altLang="fr-FR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04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fr-FR" altLang="fr-FR" sz="2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Règles </a:t>
            </a:r>
            <a:r>
              <a:rPr lang="fr-FR" altLang="fr-FR" sz="2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à respecter pour l’utilisation d’Internet</a:t>
            </a:r>
            <a:r>
              <a:rPr lang="fr-FR" altLang="fr-FR" sz="14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fr-FR" altLang="fr-FR" sz="14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algn="l">
              <a:spcBef>
                <a:spcPts val="0"/>
              </a:spcBef>
              <a:defRPr/>
            </a:pPr>
            <a:r>
              <a:rPr lang="fr-FR" altLang="fr-FR" sz="20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L’utilisation d’Internet </a:t>
            </a:r>
            <a:r>
              <a:rPr lang="fr-FR" altLang="fr-FR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se fait </a:t>
            </a:r>
            <a:r>
              <a:rPr lang="fr-FR" altLang="fr-FR" sz="2000" kern="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dans </a:t>
            </a:r>
            <a:r>
              <a:rPr lang="fr-FR" altLang="fr-FR" sz="2000" kern="0" dirty="0">
                <a:solidFill>
                  <a:srgbClr val="FF0000"/>
                </a:solidFill>
                <a:latin typeface="Arial" charset="0"/>
                <a:cs typeface="Arial" charset="0"/>
              </a:rPr>
              <a:t>le cadre des projets pédagogiques</a:t>
            </a:r>
            <a:r>
              <a:rPr lang="fr-FR" altLang="fr-FR" sz="20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menés au CDI par les documentalistes  ou des enseignements dispensés</a:t>
            </a:r>
            <a:endParaRPr lang="fr-FR" sz="1800" kern="0" dirty="0">
              <a:solidFill>
                <a:sysClr val="windowText" lastClr="00000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554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Ce qu’il ne faut pas faire sur Internet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081661" y="1700808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Se connecter à des services </a:t>
            </a:r>
            <a:r>
              <a:rPr lang="fr-FR" altLang="fr-FR" sz="2000" dirty="0">
                <a:solidFill>
                  <a:srgbClr val="FF0000"/>
                </a:solidFill>
                <a:latin typeface="Arial" charset="0"/>
                <a:cs typeface="Arial" charset="0"/>
              </a:rPr>
              <a:t>de dialogue </a:t>
            </a:r>
            <a:r>
              <a:rPr lang="fr-FR" altLang="fr-FR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en ligne type Facebook </a:t>
            </a: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ou </a:t>
            </a:r>
            <a:r>
              <a:rPr lang="fr-FR" altLang="fr-F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à des</a:t>
            </a:r>
            <a:r>
              <a:rPr lang="fr-FR" altLang="fr-FR" sz="2000" dirty="0">
                <a:solidFill>
                  <a:srgbClr val="FF0000"/>
                </a:solidFill>
                <a:latin typeface="Arial" charset="0"/>
                <a:cs typeface="Arial" charset="0"/>
              </a:rPr>
              <a:t> forums de </a:t>
            </a:r>
            <a:r>
              <a:rPr lang="fr-FR" altLang="fr-FR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discussion</a:t>
            </a:r>
            <a:endParaRPr lang="fr-FR" altLang="fr-FR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9473" y="2767281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Se connecter sans avoir demandé l’accord préalable des documentalistes et communiquer l’objet de la connexion</a:t>
            </a:r>
            <a:endParaRPr lang="fr-FR" altLang="fr-FR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1662" y="3708507"/>
            <a:ext cx="71287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</a:t>
            </a:r>
            <a:r>
              <a:rPr lang="fr-FR" altLang="fr-FR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élécharger des </a:t>
            </a: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programmes quels qu’ils soient .</a:t>
            </a:r>
            <a:endParaRPr lang="fr-FR" altLang="fr-FR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9473" y="4653136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2000" dirty="0">
                <a:solidFill>
                  <a:srgbClr val="FF0000"/>
                </a:solidFill>
                <a:latin typeface="Arial" charset="0"/>
                <a:cs typeface="Arial" charset="0"/>
              </a:rPr>
              <a:t>L</a:t>
            </a:r>
            <a:r>
              <a:rPr lang="fr-FR" altLang="fr-FR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aisser </a:t>
            </a:r>
            <a:r>
              <a:rPr lang="fr-FR" altLang="fr-FR" sz="2000" dirty="0">
                <a:solidFill>
                  <a:srgbClr val="FF0000"/>
                </a:solidFill>
                <a:latin typeface="Arial" charset="0"/>
                <a:cs typeface="Arial" charset="0"/>
              </a:rPr>
              <a:t>son nom, sa photo, son adresse, son numéro de téléphone</a:t>
            </a:r>
            <a:r>
              <a:rPr lang="fr-FR" altLang="fr-F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 ou tout </a:t>
            </a: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autre signe qui permet d’être identifié</a:t>
            </a:r>
            <a:endParaRPr lang="fr-FR" altLang="fr-FR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619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Toujours être vigilant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Internet regorge de pièges !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3466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Il faut éviter ces pièges et les dénoncer 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876044" y="1592611"/>
            <a:ext cx="73448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000" dirty="0">
                <a:solidFill>
                  <a:srgbClr val="FF0000"/>
                </a:solidFill>
                <a:latin typeface="Arial" charset="0"/>
                <a:cs typeface="Arial" charset="0"/>
              </a:rPr>
              <a:t>Les sites pornographique, xénophobe, antisémite ou raciste envahissent la </a:t>
            </a:r>
            <a:r>
              <a:rPr lang="fr-FR" altLang="fr-FR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toile et véhiculent des IDEES DANGEREUSES. </a:t>
            </a:r>
            <a:r>
              <a:rPr lang="fr-FR" altLang="fr-FR" sz="2000" dirty="0">
                <a:solidFill>
                  <a:srgbClr val="FF0000"/>
                </a:solidFill>
                <a:latin typeface="Arial" charset="0"/>
                <a:cs typeface="Arial" charset="0"/>
              </a:rPr>
              <a:t>Il faut toujours signaler leur présence sur l’écran aux documentalistes </a:t>
            </a:r>
            <a:endParaRPr lang="fr-FR" altLang="fr-FR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483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0" cap="none" dirty="0" smtClean="0">
                <a:solidFill>
                  <a:prstClr val="black"/>
                </a:solidFill>
              </a:rPr>
              <a:t>Et ne jamais </a:t>
            </a:r>
            <a:r>
              <a:rPr lang="fr-FR" b="0" cap="none" dirty="0">
                <a:solidFill>
                  <a:prstClr val="black"/>
                </a:solidFill>
              </a:rPr>
              <a:t>chercher à se connecter à</a:t>
            </a:r>
            <a:r>
              <a:rPr lang="fr-FR" b="0" cap="none" dirty="0" smtClean="0">
                <a:solidFill>
                  <a:prstClr val="black"/>
                </a:solidFill>
              </a:rPr>
              <a:t> </a:t>
            </a:r>
            <a:r>
              <a:rPr lang="fr-FR" b="0" cap="none" dirty="0">
                <a:solidFill>
                  <a:prstClr val="black"/>
                </a:solidFill>
              </a:rPr>
              <a:t>de tels sites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dirty="0">
                <a:solidFill>
                  <a:srgbClr val="000000"/>
                </a:solidFill>
                <a:cs typeface="Arial" charset="0"/>
              </a:rPr>
              <a:t>IL faut connaître </a:t>
            </a:r>
            <a:r>
              <a:rPr lang="fr-FR" altLang="fr-FR" dirty="0" err="1">
                <a:solidFill>
                  <a:srgbClr val="000000"/>
                </a:solidFill>
                <a:cs typeface="Arial" charset="0"/>
              </a:rPr>
              <a:t>Ies</a:t>
            </a:r>
            <a:r>
              <a:rPr lang="fr-FR" altLang="fr-FR" dirty="0">
                <a:solidFill>
                  <a:srgbClr val="000000"/>
                </a:solidFill>
                <a:cs typeface="Arial" charset="0"/>
              </a:rPr>
              <a:t> dangers que ces sites </a:t>
            </a:r>
            <a:r>
              <a:rPr lang="fr-FR" altLang="fr-FR" dirty="0" smtClean="0">
                <a:solidFill>
                  <a:srgbClr val="000000"/>
                </a:solidFill>
                <a:cs typeface="Arial" charset="0"/>
              </a:rPr>
              <a:t>représentent...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66047"/>
            <a:ext cx="4633913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00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2953512" cy="3312376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Même si une charte est faite pour évoluer elle n’en demeure pas moins une liste d’interdictions et d’obligations à respecter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http://</a:t>
            </a:r>
            <a:r>
              <a:rPr lang="fr-FR" dirty="0" smtClean="0">
                <a:hlinkClick r:id="rId2"/>
              </a:rPr>
              <a:t>pedagogie2.ac-reunion.fr/cotamarp/gibii_site/items_b2i/pdf/memotice_charte.pdf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0329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1988840"/>
            <a:ext cx="7315200" cy="2595025"/>
          </a:xfrm>
        </p:spPr>
        <p:txBody>
          <a:bodyPr>
            <a:norm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fr-FR" altLang="fr-FR" sz="4000" b="1" dirty="0" smtClean="0">
                <a:solidFill>
                  <a:srgbClr val="F486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Accès aux </a:t>
            </a:r>
            <a:r>
              <a:rPr lang="fr-FR" altLang="fr-FR" sz="4000" b="1" dirty="0">
                <a:solidFill>
                  <a:srgbClr val="F486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ressources informatiques</a:t>
            </a:r>
            <a:r>
              <a:rPr lang="fr-FR" altLang="fr-FR" sz="2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fr-FR" altLang="fr-FR" sz="2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4653136"/>
            <a:ext cx="7315200" cy="1144632"/>
          </a:xfrm>
        </p:spPr>
        <p:txBody>
          <a:bodyPr>
            <a:normAutofit fontScale="92500" lnSpcReduction="20000"/>
          </a:bodyPr>
          <a:lstStyle/>
          <a:p>
            <a:r>
              <a:rPr lang="fr-FR" sz="2800" dirty="0" smtClean="0"/>
              <a:t>L’accès aux ressources informatiques se fait sous conditions et engage l’autorité du </a:t>
            </a:r>
            <a:r>
              <a:rPr lang="fr-FR" sz="2800" dirty="0"/>
              <a:t>chef </a:t>
            </a:r>
            <a:r>
              <a:rPr lang="fr-FR" sz="2800" dirty="0" smtClean="0"/>
              <a:t>d’établissement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46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Une première condition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Connaître </a:t>
            </a:r>
            <a:r>
              <a:rPr lang="fr-FR" b="1" dirty="0" smtClean="0"/>
              <a:t>son identifiant </a:t>
            </a:r>
            <a:r>
              <a:rPr lang="fr-FR" dirty="0" smtClean="0"/>
              <a:t>et se créer </a:t>
            </a:r>
            <a:r>
              <a:rPr lang="fr-FR" b="1" dirty="0" smtClean="0"/>
              <a:t>un mot de passe personnel </a:t>
            </a:r>
            <a:r>
              <a:rPr lang="fr-FR" dirty="0" smtClean="0"/>
              <a:t>afin d’ouvrir la session qui donnera accès aux ressources informatiques.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2981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536174"/>
            <a:ext cx="7128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altLang="fr-FR" sz="2000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Lors de la première connexion </a:t>
            </a:r>
            <a:r>
              <a:rPr lang="fr-FR" altLang="fr-FR" sz="2000" kern="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pour ouvrir une session l’élève </a:t>
            </a:r>
            <a:r>
              <a:rPr lang="fr-FR" altLang="fr-FR" sz="2000" kern="0" dirty="0">
                <a:solidFill>
                  <a:prstClr val="black"/>
                </a:solidFill>
                <a:latin typeface="Arial" charset="0"/>
                <a:cs typeface="Arial" charset="0"/>
              </a:rPr>
              <a:t>entre en minuscule dans le champ identifiant 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fr-FR" altLang="fr-FR" sz="2000" kern="0" dirty="0" err="1">
                <a:solidFill>
                  <a:srgbClr val="EE9F12"/>
                </a:solidFill>
                <a:latin typeface="Arial" charset="0"/>
                <a:cs typeface="Arial" charset="0"/>
              </a:rPr>
              <a:t>prénom.nom</a:t>
            </a:r>
            <a:endParaRPr lang="fr-FR" altLang="fr-FR" sz="2000" kern="0" dirty="0">
              <a:solidFill>
                <a:srgbClr val="EE9F12"/>
              </a:solidFill>
              <a:latin typeface="Arial" charset="0"/>
              <a:cs typeface="Arial" charset="0"/>
            </a:endParaRPr>
          </a:p>
          <a:p>
            <a:pPr lvl="0">
              <a:defRPr/>
            </a:pPr>
            <a:r>
              <a:rPr lang="fr-FR" altLang="fr-FR" sz="2000" kern="0" dirty="0">
                <a:solidFill>
                  <a:prstClr val="black"/>
                </a:solidFill>
                <a:latin typeface="Arial" charset="0"/>
                <a:cs typeface="Arial" charset="0"/>
              </a:rPr>
              <a:t>Il entre comme mot de passe toujours en minuscule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fr-FR" altLang="fr-FR" sz="2000" kern="0" dirty="0" err="1">
                <a:solidFill>
                  <a:srgbClr val="FFC000"/>
                </a:solidFill>
                <a:latin typeface="Arial" charset="0"/>
                <a:cs typeface="Arial" charset="0"/>
              </a:rPr>
              <a:t>Stjo</a:t>
            </a:r>
            <a:endParaRPr lang="fr-FR" altLang="fr-FR" sz="2000" kern="0" dirty="0">
              <a:solidFill>
                <a:srgbClr val="FFC000"/>
              </a:solidFill>
              <a:latin typeface="Arial" charset="0"/>
              <a:cs typeface="Arial" charset="0"/>
            </a:endParaRPr>
          </a:p>
          <a:p>
            <a:pPr lvl="0">
              <a:defRPr/>
            </a:pPr>
            <a:endParaRPr lang="fr-FR" altLang="fr-FR" sz="2000" kern="0" dirty="0">
              <a:solidFill>
                <a:srgbClr val="FFC000"/>
              </a:solidFill>
              <a:latin typeface="Arial" charset="0"/>
              <a:cs typeface="Arial" charset="0"/>
            </a:endParaRPr>
          </a:p>
          <a:p>
            <a:pPr lvl="0">
              <a:defRPr/>
            </a:pPr>
            <a:r>
              <a:rPr lang="fr-FR" altLang="fr-FR" sz="2000" kern="0" dirty="0">
                <a:solidFill>
                  <a:prstClr val="black"/>
                </a:solidFill>
                <a:latin typeface="Arial" charset="0"/>
                <a:cs typeface="Arial" charset="0"/>
              </a:rPr>
              <a:t>Il est conseillé à chaque élève de remplacer le mot de passe « </a:t>
            </a:r>
            <a:r>
              <a:rPr lang="fr-FR" altLang="fr-FR" sz="2000" kern="0" dirty="0" err="1">
                <a:solidFill>
                  <a:prstClr val="black"/>
                </a:solidFill>
                <a:latin typeface="Arial" charset="0"/>
                <a:cs typeface="Arial" charset="0"/>
              </a:rPr>
              <a:t>stjo</a:t>
            </a:r>
            <a:r>
              <a:rPr lang="fr-FR" altLang="fr-FR" sz="2000" kern="0" dirty="0">
                <a:solidFill>
                  <a:prstClr val="black"/>
                </a:solidFill>
                <a:latin typeface="Arial" charset="0"/>
                <a:cs typeface="Arial" charset="0"/>
              </a:rPr>
              <a:t> » par </a:t>
            </a:r>
            <a:r>
              <a:rPr lang="fr-FR" altLang="fr-FR" sz="2000" b="1" kern="0" dirty="0">
                <a:solidFill>
                  <a:prstClr val="black"/>
                </a:solidFill>
                <a:latin typeface="Arial" charset="0"/>
                <a:cs typeface="Arial" charset="0"/>
              </a:rPr>
              <a:t>un mot de passe exclusivement personnel, facile à retenir pour lui. </a:t>
            </a:r>
          </a:p>
        </p:txBody>
      </p:sp>
    </p:spTree>
    <p:extLst>
      <p:ext uri="{BB962C8B-B14F-4D97-AF65-F5344CB8AC3E}">
        <p14:creationId xmlns:p14="http://schemas.microsoft.com/office/powerpoint/2010/main" val="2093277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Une seconde condition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Accepter le contrôle des adultes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5830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340768"/>
            <a:ext cx="6840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L’accès aux ressources informatiques du collège se </a:t>
            </a: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fait en étroite collaboration avec le chef d’établissement qui engage </a:t>
            </a:r>
            <a:r>
              <a:rPr lang="fr-FR" altLang="fr-FR" sz="2000" dirty="0" smtClean="0">
                <a:solidFill>
                  <a:srgbClr val="F4860C"/>
                </a:solidFill>
                <a:latin typeface="Arial" charset="0"/>
                <a:cs typeface="Arial" charset="0"/>
              </a:rPr>
              <a:t>son autorité et sa responsabilité.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altLang="fr-FR" sz="2000" dirty="0">
              <a:solidFill>
                <a:srgbClr val="F4860C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000" dirty="0" smtClean="0">
                <a:latin typeface="Arial" charset="0"/>
                <a:cs typeface="Arial" charset="0"/>
              </a:rPr>
              <a:t>L’accès aux ressources se fait aussi sous </a:t>
            </a:r>
            <a:r>
              <a:rPr lang="fr-FR" altLang="fr-FR" sz="2000" dirty="0">
                <a:latin typeface="Arial" charset="0"/>
                <a:cs typeface="Arial" charset="0"/>
              </a:rPr>
              <a:t>le contrôle </a:t>
            </a:r>
            <a:r>
              <a:rPr lang="fr-FR" altLang="fr-FR" sz="2000" dirty="0">
                <a:solidFill>
                  <a:srgbClr val="F4860C"/>
                </a:solidFill>
                <a:latin typeface="Arial" charset="0"/>
                <a:cs typeface="Arial" charset="0"/>
              </a:rPr>
              <a:t>des documentalistes et avec leur accord.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15616" y="3452520"/>
            <a:ext cx="69847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altLang="fr-FR" sz="20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L’utilisation de ces ressources se fait </a:t>
            </a:r>
            <a:r>
              <a:rPr lang="fr-FR" altLang="fr-FR" sz="2000" kern="0" dirty="0">
                <a:solidFill>
                  <a:srgbClr val="F4860C"/>
                </a:solidFill>
                <a:latin typeface="Arial" charset="0"/>
                <a:cs typeface="Arial" charset="0"/>
              </a:rPr>
              <a:t>dans le cadre </a:t>
            </a:r>
            <a:r>
              <a:rPr lang="fr-FR" altLang="fr-FR" sz="2000" kern="0" dirty="0" smtClean="0">
                <a:solidFill>
                  <a:srgbClr val="F4860C"/>
                </a:solidFill>
                <a:latin typeface="Arial" charset="0"/>
                <a:cs typeface="Arial" charset="0"/>
              </a:rPr>
              <a:t>des enseignements dispensés</a:t>
            </a:r>
            <a:r>
              <a:rPr lang="fr-FR" altLang="fr-FR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fr-FR" altLang="fr-FR" sz="20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par les documentalistes ou par les </a:t>
            </a:r>
            <a:r>
              <a:rPr lang="fr-FR" altLang="fr-FR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professeurs. </a:t>
            </a:r>
          </a:p>
          <a:p>
            <a:pPr lvl="0">
              <a:defRPr/>
            </a:pPr>
            <a:r>
              <a:rPr lang="fr-FR" altLang="fr-FR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fr-FR" altLang="fr-FR" sz="2000" kern="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>
              <a:defRPr/>
            </a:pPr>
            <a:r>
              <a:rPr lang="fr-FR" altLang="fr-FR" sz="20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Chaque élève peut y avoir recours </a:t>
            </a:r>
            <a:r>
              <a:rPr lang="fr-FR" altLang="fr-FR" sz="20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 manière ponctuelle pour </a:t>
            </a:r>
            <a:r>
              <a:rPr lang="fr-FR" altLang="fr-FR" sz="20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un exposé demandé par un enseignant, une recherche personnelle...</a:t>
            </a:r>
            <a:endParaRPr lang="fr-FR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200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fr-FR" altLang="fr-FR" sz="2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Administration des ressources pédagogiques</a:t>
            </a:r>
            <a:br>
              <a:rPr lang="fr-FR" altLang="fr-FR" sz="2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C’est </a:t>
            </a:r>
            <a:r>
              <a:rPr lang="fr-FR" b="1" dirty="0" smtClean="0">
                <a:solidFill>
                  <a:srgbClr val="F4860C"/>
                </a:solidFill>
              </a:rPr>
              <a:t>l’administrateur</a:t>
            </a:r>
            <a:r>
              <a:rPr lang="fr-FR" dirty="0" smtClean="0"/>
              <a:t> qui s’assure du bon respect des règles et obligations définies par la charte.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424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7857" y="1196752"/>
            <a:ext cx="7704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000" dirty="0" smtClean="0">
                <a:solidFill>
                  <a:srgbClr val="F4860C"/>
                </a:solidFill>
                <a:latin typeface="Arial" charset="0"/>
                <a:cs typeface="Arial" charset="0"/>
              </a:rPr>
              <a:t>L’ administrateur 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gère </a:t>
            </a:r>
            <a:r>
              <a:rPr lang="fr-FR" altLang="fr-F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les comptes </a:t>
            </a: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élèves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veille </a:t>
            </a:r>
            <a:r>
              <a:rPr lang="fr-FR" altLang="fr-F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à l’application des </a:t>
            </a: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règles et à leur respect </a:t>
            </a:r>
            <a:endParaRPr lang="fr-FR" altLang="fr-FR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1600" y="2735944"/>
            <a:ext cx="73448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000" dirty="0" smtClean="0">
                <a:solidFill>
                  <a:srgbClr val="F4860C"/>
                </a:solidFill>
                <a:latin typeface="Arial" charset="0"/>
                <a:cs typeface="Arial" charset="0"/>
              </a:rPr>
              <a:t>L’administrateur</a:t>
            </a: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Analyse </a:t>
            </a:r>
            <a:r>
              <a:rPr lang="fr-FR" altLang="fr-F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et contrôle </a:t>
            </a: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l’utilisation qui est faite des </a:t>
            </a:r>
            <a:r>
              <a:rPr lang="fr-FR" altLang="fr-F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ressources </a:t>
            </a: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informatiques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Analyse et contrôle les échanges </a:t>
            </a: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qui ont cours sur </a:t>
            </a:r>
            <a:r>
              <a:rPr lang="fr-FR" altLang="fr-F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le réseau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altLang="fr-FR" sz="20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608" y="4437112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Lorsque la charte </a:t>
            </a:r>
            <a:r>
              <a:rPr lang="fr-FR" altLang="fr-FR" sz="2000" dirty="0">
                <a:solidFill>
                  <a:srgbClr val="000000"/>
                </a:solidFill>
                <a:latin typeface="Arial" charset="0"/>
                <a:cs typeface="Arial" charset="0"/>
              </a:rPr>
              <a:t>n’est pas </a:t>
            </a:r>
            <a:r>
              <a:rPr lang="fr-FR" altLang="fr-FR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respectée par un élève, </a:t>
            </a:r>
            <a:r>
              <a:rPr lang="fr-FR" altLang="fr-FR" sz="2000" dirty="0" smtClean="0">
                <a:solidFill>
                  <a:srgbClr val="F4860C"/>
                </a:solidFill>
                <a:latin typeface="Arial" charset="0"/>
                <a:cs typeface="Arial" charset="0"/>
              </a:rPr>
              <a:t>l’administrateur peut s’il le souhaite fermer temporairement ou définitivement son compte </a:t>
            </a:r>
            <a:endParaRPr lang="fr-FR" altLang="fr-FR" sz="2000" dirty="0">
              <a:solidFill>
                <a:srgbClr val="F4860C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532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264</TotalTime>
  <Words>595</Words>
  <Application>Microsoft Office PowerPoint</Application>
  <PresentationFormat>Affichage à l'écran (4:3)</PresentationFormat>
  <Paragraphs>63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Perspective</vt:lpstr>
      <vt:lpstr>CHARTE INFORMATIQUE  à l’usage des élèves du collège Saint-Joseph</vt:lpstr>
      <vt:lpstr>Même si une charte est faite pour évoluer elle n’en demeure pas moins une liste d’interdictions et d’obligations à respecter </vt:lpstr>
      <vt:lpstr>Accès aux ressources informatiques </vt:lpstr>
      <vt:lpstr>Une première condition</vt:lpstr>
      <vt:lpstr>Présentation PowerPoint</vt:lpstr>
      <vt:lpstr>Une seconde condition</vt:lpstr>
      <vt:lpstr>Présentation PowerPoint</vt:lpstr>
      <vt:lpstr>Administration des ressources pédagogiques </vt:lpstr>
      <vt:lpstr>Présentation PowerPoint</vt:lpstr>
      <vt:lpstr>Respect des règles </vt:lpstr>
      <vt:lpstr>Respecter les personnes  consiste à </vt:lpstr>
      <vt:lpstr>Le respect des ressources</vt:lpstr>
      <vt:lpstr>Respecter les matériels consiste à </vt:lpstr>
      <vt:lpstr>Règles à respecter pour l’utilisation d’Internet </vt:lpstr>
      <vt:lpstr>Ce qu’il ne faut pas faire sur Internet</vt:lpstr>
      <vt:lpstr>Toujours être vigilant</vt:lpstr>
      <vt:lpstr>Il faut éviter ces pièges et les dénoncer </vt:lpstr>
      <vt:lpstr>Et ne jamais chercher à se connecter à de tels 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CHARTE INFORMATIQUE  concernant les élèves du collège Saint-Joseph</dc:title>
  <dc:creator>extrem</dc:creator>
  <cp:lastModifiedBy>extrem</cp:lastModifiedBy>
  <cp:revision>14</cp:revision>
  <dcterms:created xsi:type="dcterms:W3CDTF">2014-04-23T20:34:41Z</dcterms:created>
  <dcterms:modified xsi:type="dcterms:W3CDTF">2014-06-01T22:10:49Z</dcterms:modified>
</cp:coreProperties>
</file>