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72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81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7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23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1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70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9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27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7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19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23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94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A405-773A-4E33-90C2-104258227781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0F4E-78C2-4C20-A9C0-E568E8EBC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51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fepedagogique.net/lemensuel/lenseignant/documentation/Pages/186_Sommaire.asp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ctee.org/twictee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cdi/actualites/circulaire-de-missions-des-professeurs-documentalistes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pid285/bulletin_officiel.html?cid_bo=87302" TargetMode="External"/><Relationship Id="rId2" Type="http://schemas.openxmlformats.org/officeDocument/2006/relationships/hyperlink" Target="https://www.education.gouv.fr/pid285/bulletin_officiel.html?cid_bo=114733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NUMERIQUE EN DOCUMENTATION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EDUSCOL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87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48065"/>
              </p:ext>
            </p:extLst>
          </p:nvPr>
        </p:nvGraphicFramePr>
        <p:xfrm>
          <a:off x="575556" y="476672"/>
          <a:ext cx="799288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721584">
                <a:tc>
                  <a:txBody>
                    <a:bodyPr/>
                    <a:lstStyle/>
                    <a:p>
                      <a:r>
                        <a:rPr lang="fr-FR" dirty="0" smtClean="0"/>
                        <a:t>Sous l'autorité du chef d'établissement, le professeur documentaliste est responsable du CDI, du fonds documentaire, de son enrichissement, de son organisation et de son exploitation.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i="1" dirty="0" smtClean="0"/>
                        <a:t>L’existant</a:t>
                      </a:r>
                      <a:endParaRPr lang="fr-F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Veiller à la diversité des ressources et des outils mis à la disposition des élèves et des enseignants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Former les élèves à la culture informationnelle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Favoriser l’accès de tous les élèves aux</a:t>
                      </a:r>
                      <a:r>
                        <a:rPr lang="fr-FR" sz="1200" baseline="0" dirty="0" smtClean="0"/>
                        <a:t> ressources nécessaires à leur formation </a:t>
                      </a:r>
                      <a:endParaRPr lang="fr-FR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Organiser de manière complémentaire les ressources pédagogiques issues de fonds physiques et numériques en s'appuyant sur la situation particulière de chaque établissement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Elaborer</a:t>
                      </a:r>
                      <a:r>
                        <a:rPr lang="fr-FR" sz="1200" baseline="0" dirty="0" smtClean="0"/>
                        <a:t> une politique documentaire à l’aide de la communauté pédagogique et éducative qui tient compte de l’environnement de l’établissement et validée par le conseil d’administration 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Une salle de lecture</a:t>
                      </a:r>
                      <a:r>
                        <a:rPr lang="fr-FR" sz="1200" baseline="0" dirty="0" smtClean="0"/>
                        <a:t> avec u</a:t>
                      </a:r>
                      <a:r>
                        <a:rPr lang="fr-FR" sz="1200" dirty="0" smtClean="0"/>
                        <a:t>n</a:t>
                      </a:r>
                      <a:r>
                        <a:rPr lang="fr-FR" sz="1200" baseline="0" dirty="0" smtClean="0"/>
                        <a:t> espace presse et un espace BD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Une salle de travail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Un espace numérique avec 10 PC élèves,  5 PC tablettes et une tablette</a:t>
                      </a:r>
                      <a:endParaRPr lang="fr-FR" sz="120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manque un espace dédié aux enseignants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Proposition pour l’année scolaire 2019-2020 : Réaliser un portail documentaire (Netvibes)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Sollicitation de l’équipe éducative – Réalisation de de devis en fonction des réponses données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50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859"/>
              </p:ext>
            </p:extLst>
          </p:nvPr>
        </p:nvGraphicFramePr>
        <p:xfrm>
          <a:off x="467544" y="332656"/>
          <a:ext cx="7992888" cy="629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08012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Par politique documentaire on entend </a:t>
                      </a:r>
                    </a:p>
                    <a:p>
                      <a:r>
                        <a:rPr lang="fr-FR" sz="1200" i="1" dirty="0" smtClean="0"/>
                        <a:t>une</a:t>
                      </a:r>
                      <a:r>
                        <a:rPr lang="fr-FR" sz="1200" i="1" baseline="0" dirty="0" smtClean="0"/>
                        <a:t> </a:t>
                      </a:r>
                      <a:r>
                        <a:rPr lang="fr-FR" sz="1200" i="1" dirty="0" smtClean="0"/>
                        <a:t>politique</a:t>
                      </a:r>
                      <a:r>
                        <a:rPr lang="fr-FR" sz="1200" i="1" baseline="0" dirty="0" smtClean="0"/>
                        <a:t> qui </a:t>
                      </a:r>
                      <a:r>
                        <a:rPr lang="fr-FR" sz="1200" i="1" dirty="0" smtClean="0"/>
                        <a:t>s'inscrit dans le volet pédagogique du projet de l'établissement et ne se limite ni à une politique d'acquisition de ressources, ni à l'organisation d'un espace multimédia au sein du CDI.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i="1" dirty="0" smtClean="0"/>
                        <a:t>L’existant</a:t>
                      </a:r>
                      <a:endParaRPr lang="fr-F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aseline="0" dirty="0" smtClean="0"/>
                        <a:t>Définir</a:t>
                      </a:r>
                      <a:r>
                        <a:rPr lang="fr-FR" sz="1200" dirty="0" smtClean="0"/>
                        <a:t> des modalités de la formation des élèves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Recenser et analyser les besoins des élèves et ceux des enseignants en matière d'information et de documentation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Définir</a:t>
                      </a:r>
                      <a:r>
                        <a:rPr lang="fr-FR" sz="1200" baseline="0" dirty="0" smtClean="0"/>
                        <a:t> et gérer les </a:t>
                      </a:r>
                      <a:r>
                        <a:rPr lang="fr-FR" sz="1200" dirty="0" smtClean="0"/>
                        <a:t>ressources physiques et numériques pour l'établissement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Choisir</a:t>
                      </a:r>
                      <a:r>
                        <a:rPr lang="fr-FR" sz="1200" baseline="0" dirty="0" smtClean="0"/>
                        <a:t> les</a:t>
                      </a:r>
                      <a:r>
                        <a:rPr lang="fr-FR" sz="1200" dirty="0" smtClean="0"/>
                        <a:t> modalités d'accès aux documents : au CDI, dans l'établissement, à la maison et en mobilité.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Mettre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à la disposition des élèves et des professeurs, la documentation relative à l'orientation, à l'information scolaire et professionnelle.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Travailler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en partenariat avec les psychologues de l'éducation nationale.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Proposition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pour l’année scolaire 2019-2020 : Présenter un projet pour chaque niveau en début d’année. Amener les élèves à travailler en groupes et de façon autonome autour d’un projet commun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A</a:t>
                      </a:r>
                      <a:r>
                        <a:rPr lang="fr-FR" sz="1200" baseline="0" dirty="0" smtClean="0"/>
                        <a:t> la demande des enseignants ou des personnels de vie scolaire</a:t>
                      </a: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Via PMB, logiciel gratuit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CDI ouvert sur la</a:t>
                      </a:r>
                      <a:r>
                        <a:rPr lang="fr-FR" sz="1200" baseline="0" dirty="0" smtClean="0"/>
                        <a:t> pause méridienne (12h15-13h45) et aux récréations (10h05-10h20) – (15h35-15h45)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Sur temps scolaire à la demande de la pastorale ou des enseignants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Emprunts ou caisses de livres, périodiques, BD, dictionnaires pour les classes et les permanences à la demande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Espace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BDI inutilisé – Aucune sollicitation de Me </a:t>
                      </a:r>
                      <a:r>
                        <a:rPr lang="fr-FR" sz="1200" baseline="0" dirty="0" err="1" smtClean="0">
                          <a:solidFill>
                            <a:srgbClr val="FF0000"/>
                          </a:solidFill>
                        </a:rPr>
                        <a:t>Lenglet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responsable de l’orientation en 3e</a:t>
                      </a:r>
                      <a:endParaRPr lang="fr-F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NON / Non associée aux dispositifs d’aide individualisée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040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49653"/>
              </p:ext>
            </p:extLst>
          </p:nvPr>
        </p:nvGraphicFramePr>
        <p:xfrm>
          <a:off x="755576" y="1397000"/>
          <a:ext cx="7560840" cy="28397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Modalités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L’existant à </a:t>
                      </a:r>
                      <a:r>
                        <a:rPr lang="fr-FR" i="1" dirty="0" err="1" smtClean="0"/>
                        <a:t>Saint-Jo</a:t>
                      </a:r>
                      <a:endParaRPr lang="fr-F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Penser l'articulation du CDI et son utilisation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avec les différents lieux de vie et de travail des élèves,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salles de cours, salles d'étude, internat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en lien avec les autres professeurs et les personnels de vie scolaire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Jouer un rôle de conseil pour le choix et l'organisation de l'ensemble des ressources accessibles en ligne pour les élèves et les enseignants de l'établissement.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Organiser et gérer le contenu d'un espace CDI au sein de l'environnement numérique de travail.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C’est davantage une adaptation sur le champ qui règle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les différentes demandes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Proposition pour 2019-2020 : Ramener le résultat d’une veille informationnelle dans un Portail Netvibes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Blog du CDI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3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809278"/>
              </p:ext>
            </p:extLst>
          </p:nvPr>
        </p:nvGraphicFramePr>
        <p:xfrm>
          <a:off x="467544" y="1397000"/>
          <a:ext cx="8136904" cy="35661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068452"/>
                <a:gridCol w="4068452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Ce qui est recommandé</a:t>
                      </a:r>
                    </a:p>
                    <a:p>
                      <a:r>
                        <a:rPr lang="fr-FR" sz="1200" dirty="0" smtClean="0"/>
                        <a:t>La mutualisation des pratiques professionnelles entre professeurs documentalistes de différents établissements est largement recommandée pour atteindre cet objectif en particulier via les réunions et rencontres de bassin.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Je me tiens</a:t>
                      </a:r>
                      <a:r>
                        <a:rPr lang="fr-FR" sz="1200" baseline="0" dirty="0" smtClean="0"/>
                        <a:t> informée des  évolutions du métier et des pratiques innovantes  via </a:t>
                      </a:r>
                      <a:r>
                        <a:rPr lang="fr-FR" sz="1200" baseline="0" dirty="0" smtClean="0">
                          <a:hlinkClick r:id="rId2"/>
                        </a:rPr>
                        <a:t>les pages "Documentation" du Café Pédagogique</a:t>
                      </a:r>
                      <a:endParaRPr lang="fr-FR" sz="1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Participer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à la définition du volet numérique du projet d'établissement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Faciliter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l'intégration des ressources numériques dans les pratiques pédagogiques, notamment lors des travaux interdisciplinaires.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 smtClean="0">
                          <a:solidFill>
                            <a:srgbClr val="00B050"/>
                          </a:solidFill>
                        </a:rPr>
                        <a:t>Assurer une veille professionnelle, informationnelle, pédagogique et culturelle </a:t>
                      </a:r>
                      <a:r>
                        <a:rPr lang="fr-FR" sz="1200" dirty="0" smtClean="0"/>
                        <a:t>pour l'ensemble de la communauté éducative.</a:t>
                      </a:r>
                    </a:p>
                    <a:p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Non associée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Absence de demandes</a:t>
                      </a:r>
                      <a:r>
                        <a:rPr lang="fr-FR" sz="1200" baseline="0" dirty="0" smtClean="0"/>
                        <a:t> spécifiques 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Faite hors temps de présence au CDI mais non restituée faute de temps 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141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542380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rgbClr val="16808D"/>
                </a:solidFill>
                <a:latin typeface="Arial"/>
              </a:rPr>
              <a:t>Le professeur documentaliste acteur de l'ouverture de l'établissement sur son environnement éducatif, culturel et professionnel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3</a:t>
            </a:r>
            <a:r>
              <a:rPr lang="fr-FR" sz="4000" baseline="30000" dirty="0" smtClean="0"/>
              <a:t>e</a:t>
            </a:r>
            <a:r>
              <a:rPr lang="fr-FR" sz="4000" dirty="0" smtClean="0"/>
              <a:t> AXE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3429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45129"/>
              </p:ext>
            </p:extLst>
          </p:nvPr>
        </p:nvGraphicFramePr>
        <p:xfrm>
          <a:off x="683568" y="980728"/>
          <a:ext cx="7704856" cy="462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50792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L'expertise du professeur documentaliste fait du CDI un lieu privilégié d'ouverture de l'établissement sur son environnement ainsi qu'un espace de culture, de documentation et d'information.</a:t>
                      </a:r>
                      <a:r>
                        <a:rPr lang="fr-FR" sz="1200" baseline="0" dirty="0" smtClean="0"/>
                        <a:t> Dans le cadre du projet d'établissement, et sous l'autorité du chef d'établissement, le professeur documentaliste prend des initiatives pour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pPr algn="ctr"/>
                      <a:r>
                        <a:rPr lang="fr-FR" sz="1400" i="1" dirty="0" smtClean="0"/>
                        <a:t>L’existant à </a:t>
                      </a:r>
                      <a:r>
                        <a:rPr lang="fr-FR" sz="1400" i="1" dirty="0" err="1" smtClean="0"/>
                        <a:t>Saint-Jo</a:t>
                      </a:r>
                      <a:endParaRPr lang="fr-FR" sz="1400" i="1" dirty="0"/>
                    </a:p>
                  </a:txBody>
                  <a:tcPr/>
                </a:tc>
              </a:tr>
              <a:tr h="31163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Ouvrir l'établissement scolaire sur l'environnement éducatif, culturel et professionnel, local et régional voire national et international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Développer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une politique de lecture en relation avec les autres professeurs</a:t>
                      </a:r>
                      <a:r>
                        <a:rPr lang="fr-FR" sz="1200" baseline="0" dirty="0" smtClean="0"/>
                        <a:t> et </a:t>
                      </a:r>
                      <a:r>
                        <a:rPr lang="fr-FR" sz="1200" dirty="0" smtClean="0"/>
                        <a:t> s'appuyer sur ses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connaissance de la littérature générale et de jeunesse.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Encourager</a:t>
                      </a:r>
                      <a:r>
                        <a:rPr lang="fr-FR" sz="1200" baseline="0" dirty="0" smtClean="0"/>
                        <a:t> l</a:t>
                      </a:r>
                      <a:r>
                        <a:rPr lang="fr-FR" sz="1200" dirty="0" smtClean="0"/>
                        <a:t>es animations et les activités pédagogiques autour du livre et</a:t>
                      </a:r>
                      <a:r>
                        <a:rPr lang="fr-FR" sz="1200" baseline="0" dirty="0" smtClean="0"/>
                        <a:t> les </a:t>
                      </a:r>
                      <a:r>
                        <a:rPr lang="fr-FR" sz="1200" dirty="0" smtClean="0"/>
                        <a:t>intégrer dans le cadre du volet culturel du projet d'établissement.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Partenariat avec le Fonds patrimonial de la Médiathèque Saint-Vaast pour une découverte du livre enluminé au Moyen-âge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initié par la documentaliste depuis 2014. Partenariat récupéré par </a:t>
                      </a:r>
                      <a:r>
                        <a:rPr lang="fr-FR" sz="1200" baseline="0" dirty="0" err="1" smtClean="0">
                          <a:solidFill>
                            <a:srgbClr val="FF0000"/>
                          </a:solidFill>
                        </a:rPr>
                        <a:t>mr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rgbClr val="FF0000"/>
                          </a:solidFill>
                        </a:rPr>
                        <a:t>Carrue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sans discussion préalable avec la documentaliste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dirty="0" smtClean="0">
                          <a:solidFill>
                            <a:srgbClr val="00B050"/>
                          </a:solidFill>
                        </a:rPr>
                        <a:t>Projet</a:t>
                      </a:r>
                      <a:r>
                        <a:rPr lang="fr-FR" sz="12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B050"/>
                          </a:solidFill>
                        </a:rPr>
                        <a:t>pour 2019-2020 : le patrimoine gothique et le voyage à la Renaissance (Paris La sainte chapelle,</a:t>
                      </a:r>
                      <a:r>
                        <a:rPr lang="fr-FR" sz="1200" b="1" baseline="0" dirty="0" smtClean="0">
                          <a:solidFill>
                            <a:srgbClr val="00B050"/>
                          </a:solidFill>
                        </a:rPr>
                        <a:t> La Conciergerie, </a:t>
                      </a:r>
                      <a:r>
                        <a:rPr lang="fr-FR" sz="1200" b="1" dirty="0" smtClean="0">
                          <a:solidFill>
                            <a:srgbClr val="00B050"/>
                          </a:solidFill>
                        </a:rPr>
                        <a:t>et Musée</a:t>
                      </a:r>
                      <a:r>
                        <a:rPr lang="fr-FR" sz="1200" b="1" baseline="0" dirty="0" smtClean="0">
                          <a:solidFill>
                            <a:srgbClr val="00B050"/>
                          </a:solidFill>
                        </a:rPr>
                        <a:t> du quai Branly)</a:t>
                      </a:r>
                      <a:endParaRPr lang="fr-FR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dirty="0" smtClean="0"/>
                        <a:t>Présentation des</a:t>
                      </a:r>
                      <a:r>
                        <a:rPr lang="fr-FR" sz="1200" b="1" baseline="0" dirty="0" smtClean="0"/>
                        <a:t> nouveautés sur le blog des collégiens </a:t>
                      </a: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(A diffuser) </a:t>
                      </a: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Découverte du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</a:rPr>
                        <a:t>kamishibaï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</a:rPr>
                        <a:t>Exposition des carnets de voyage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596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66028"/>
              </p:ext>
            </p:extLst>
          </p:nvPr>
        </p:nvGraphicFramePr>
        <p:xfrm>
          <a:off x="539552" y="332656"/>
          <a:ext cx="792088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 professeur documentaliste contribue à l'éducation culturelle, sociale et citoyenne de l'élève</a:t>
                      </a:r>
                      <a:r>
                        <a:rPr lang="fr-FR" baseline="0" dirty="0" smtClean="0"/>
                        <a:t>. Il participe au parcours citoyen et au parcours d'éducation artistique et culturelle au sein de l'établissement.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i="1" dirty="0" smtClean="0"/>
                        <a:t>L’existant à </a:t>
                      </a:r>
                      <a:r>
                        <a:rPr lang="fr-FR" i="1" dirty="0" err="1" smtClean="0"/>
                        <a:t>Saint-Jo</a:t>
                      </a:r>
                      <a:endParaRPr lang="fr-F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Mettre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en œuvre et participer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à des projets qui stimulent l'intérêt pour la lecture,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la découverte des cultures artistiques, scientifiques et techniques en tenant compte des besoins des élèves, des ressources locales et du projet d'établissement. </a:t>
                      </a:r>
                    </a:p>
                    <a:p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Participer à l'organisation, à la préparation et à l'exploitation pédagogique en relation avec les autres professeurs et les conseillers principaux d'éducation, de visites, de sorties culturelles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Faciliter la venue de conférenciers ou d'intervenants extérieurs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dirty="0" smtClean="0">
                          <a:solidFill>
                            <a:srgbClr val="00B050"/>
                          </a:solidFill>
                        </a:rPr>
                        <a:t>Proposition 1: Mettre en place en 2019-2020 un partenariat avec Mr Delmotte pour illustrer le texte du spectacle sur la reconstruction d’Arras = Financement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Proposition 2 : Ecrire un journal d’Ecole et l’éditer = </a:t>
                      </a:r>
                      <a:r>
                        <a:rPr lang="fr-FR" sz="1200" b="1" dirty="0" smtClean="0">
                          <a:solidFill>
                            <a:srgbClr val="00B050"/>
                          </a:solidFill>
                        </a:rPr>
                        <a:t>Financement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i="1" dirty="0" smtClean="0">
                          <a:solidFill>
                            <a:srgbClr val="00B050"/>
                          </a:solidFill>
                        </a:rPr>
                        <a:t>Proposition 3</a:t>
                      </a:r>
                      <a:r>
                        <a:rPr lang="fr-FR" sz="1200" dirty="0" smtClean="0"/>
                        <a:t> : Cyrano de Bergerac ? Mettre en scène un spectacle</a:t>
                      </a:r>
                      <a:r>
                        <a:rPr lang="fr-FR" sz="1200" baseline="0" dirty="0" smtClean="0"/>
                        <a:t> nocturne devant les parents des élèves impliqués ? </a:t>
                      </a:r>
                      <a:endParaRPr lang="fr-FR" sz="120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Contribuer</a:t>
                      </a:r>
                      <a:r>
                        <a:rPr lang="fr-FR" sz="1200" baseline="0" dirty="0" smtClean="0"/>
                        <a:t> à l’élaboration d’un livret pour la sortie au Louvre-Lens des 6</a:t>
                      </a:r>
                      <a:r>
                        <a:rPr lang="fr-FR" sz="1200" baseline="30000" dirty="0" smtClean="0"/>
                        <a:t>e</a:t>
                      </a:r>
                      <a:r>
                        <a:rPr lang="fr-FR" sz="1200" baseline="0" dirty="0" smtClean="0"/>
                        <a:t> avec Madame Marchand (Mai-juin 2019)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Proposition 4 : Sortie à Paris en 5</a:t>
                      </a:r>
                      <a:r>
                        <a:rPr lang="fr-FR" sz="1200" baseline="30000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+ préparation avec Me </a:t>
                      </a:r>
                      <a:r>
                        <a:rPr lang="fr-FR" sz="1200" baseline="0" dirty="0" err="1" smtClean="0">
                          <a:solidFill>
                            <a:srgbClr val="00B050"/>
                          </a:solidFill>
                        </a:rPr>
                        <a:t>Beaucamp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Préparer les élèves à l’ASSR1 et 2 avec Mr</a:t>
                      </a:r>
                      <a:r>
                        <a:rPr lang="fr-FR" sz="1200" baseline="0" dirty="0" smtClean="0"/>
                        <a:t> Boulet et la Police municipale</a:t>
                      </a:r>
                      <a:endParaRPr lang="fr-FR" sz="120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454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20348"/>
              </p:ext>
            </p:extLst>
          </p:nvPr>
        </p:nvGraphicFramePr>
        <p:xfrm>
          <a:off x="611560" y="1397000"/>
          <a:ext cx="777686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Entretenir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des relations avec les librairies, les diverses bibliothèques et médiathèques situées à proximité, le réseau </a:t>
                      </a:r>
                      <a:r>
                        <a:rPr lang="fr-FR" sz="1200" dirty="0" err="1" smtClean="0"/>
                        <a:t>Canopé</a:t>
                      </a:r>
                      <a:r>
                        <a:rPr lang="fr-FR" sz="1200" dirty="0" smtClean="0"/>
                        <a:t>, les établissements d'enseignement supérieur, les associations culturelles, les services publics, les collectivités territoriales, les médias locaux, le monde professionnel afin que l'établissement puisse bénéficier</a:t>
                      </a:r>
                      <a:r>
                        <a:rPr lang="fr-FR" sz="1200" baseline="0" dirty="0" smtClean="0"/>
                        <a:t> d’appuis ,</a:t>
                      </a:r>
                      <a:r>
                        <a:rPr lang="fr-FR" sz="1200" dirty="0" smtClean="0"/>
                        <a:t> d'informations et de ressources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documentaires</a:t>
                      </a:r>
                      <a:r>
                        <a:rPr lang="fr-FR" dirty="0" smtClean="0"/>
                        <a:t>.</a:t>
                      </a:r>
                    </a:p>
                    <a:p>
                      <a:endParaRPr lang="fr-FR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Assurer,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en sus des missions statutaires, des missions particulières</a:t>
                      </a:r>
                      <a:r>
                        <a:rPr lang="fr-FR" sz="1200" baseline="0" dirty="0" smtClean="0"/>
                        <a:t> : r</a:t>
                      </a:r>
                      <a:r>
                        <a:rPr lang="fr-FR" sz="1200" dirty="0" smtClean="0"/>
                        <a:t>éférent numérique, référent culture… définies par le décret n° 2015-475 du 27 avril 2015 et la circulaire n° 2015-058 du 29 avril 2015.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Percevoir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à ce titre une indemnité pour mission particulière conformément aux dispositions précitées.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Cap Nord + La </a:t>
                      </a:r>
                      <a:r>
                        <a:rPr lang="fr-FR" sz="1200" dirty="0" err="1" smtClean="0"/>
                        <a:t>Grand’Librairie</a:t>
                      </a:r>
                      <a:r>
                        <a:rPr lang="fr-FR" sz="1200" dirty="0" smtClean="0"/>
                        <a:t> + </a:t>
                      </a:r>
                      <a:r>
                        <a:rPr lang="fr-FR" sz="1200" dirty="0" err="1" smtClean="0"/>
                        <a:t>Legendarium</a:t>
                      </a:r>
                      <a:endParaRPr lang="fr-FR" sz="120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Le musée d’Arras et les Compagnons du Tour de France (En préparation)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Rêves d’Histoires (Avec Christophe </a:t>
                      </a:r>
                      <a:r>
                        <a:rPr lang="fr-FR" sz="1200" dirty="0" err="1" smtClean="0"/>
                        <a:t>Lourme</a:t>
                      </a:r>
                      <a:r>
                        <a:rPr lang="fr-FR" sz="1200" dirty="0" smtClean="0"/>
                        <a:t>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Les Resto du cœur à</a:t>
                      </a:r>
                      <a:r>
                        <a:rPr lang="fr-FR" sz="1200" baseline="0" dirty="0" smtClean="0"/>
                        <a:t> Saint-Laurent </a:t>
                      </a:r>
                      <a:r>
                        <a:rPr lang="fr-FR" sz="1200" baseline="0" dirty="0" err="1" smtClean="0"/>
                        <a:t>Blangy</a:t>
                      </a:r>
                      <a:r>
                        <a:rPr lang="fr-FR" sz="1200" baseline="0" dirty="0" smtClean="0"/>
                        <a:t> avec Madame </a:t>
                      </a:r>
                      <a:r>
                        <a:rPr lang="fr-FR" sz="1200" baseline="0" dirty="0" err="1" smtClean="0"/>
                        <a:t>Beaucamp</a:t>
                      </a:r>
                      <a:r>
                        <a:rPr lang="fr-FR" sz="1200" baseline="0" dirty="0" smtClean="0"/>
                        <a:t> et Mr </a:t>
                      </a:r>
                      <a:r>
                        <a:rPr lang="fr-FR" sz="1200" baseline="0" dirty="0" err="1" smtClean="0"/>
                        <a:t>Lourme</a:t>
                      </a:r>
                      <a:endParaRPr lang="fr-FR" sz="1200" baseline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La Ligue contre le cancer (Organe local)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NON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/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FR" sz="1200" baseline="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aseline="0" dirty="0" smtClean="0"/>
                        <a:t>NON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987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7772400" cy="1362075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PROPOSITIONS POUR L’ANNEE SCOLAIRE 2019-2020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404664"/>
            <a:ext cx="7772400" cy="424847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Rédige ton journal (Réclame un financement)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Illustrer le texte de la Reconstruction : Thierry Lamotte illustre par des aquarelles les livres de son épouse Ghislaine Lamotte et intervient dans les établissements scolaires. Il intervient aussi à la demande des musées régionaux. (Réclame un financement)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Rencontrer l’auteur de la BD </a:t>
            </a:r>
            <a:r>
              <a:rPr lang="fr-FR" i="1" dirty="0" smtClean="0"/>
              <a:t>Les Godillots</a:t>
            </a:r>
            <a:r>
              <a:rPr lang="fr-FR" dirty="0" smtClean="0"/>
              <a:t>, le scénariste Olier (Réclame un financement)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fr-FR" dirty="0">
                <a:solidFill>
                  <a:prstClr val="black">
                    <a:tint val="75000"/>
                  </a:prstClr>
                </a:solidFill>
                <a:hlinkClick r:id="rId2"/>
              </a:rPr>
              <a:t>La </a:t>
            </a:r>
            <a:r>
              <a:rPr lang="fr-FR" dirty="0" err="1">
                <a:solidFill>
                  <a:prstClr val="black">
                    <a:tint val="75000"/>
                  </a:prstClr>
                </a:solidFill>
                <a:hlinkClick r:id="rId2"/>
              </a:rPr>
              <a:t>twictée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 (En lien avec le projet Voltaire) </a:t>
            </a:r>
          </a:p>
          <a:p>
            <a:endParaRPr lang="fr-FR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b="1" dirty="0" smtClean="0"/>
              <a:t>4 projets dans le cadre des EMI </a:t>
            </a:r>
            <a:r>
              <a:rPr lang="fr-FR" dirty="0" smtClean="0"/>
              <a:t>: 1 projet par niveau</a:t>
            </a:r>
          </a:p>
          <a:p>
            <a:endParaRPr lang="fr-F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 smtClean="0"/>
              <a:t>Sur le plan de la gestion du CDI : Créer un portail Netvibes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94348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DEVELOPPER LA RECHERCHE INDIVIDUELLE ET LE PARTAGE DE CONNAISSANCES – FAVORISER L’AUTONOMIE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i="1" dirty="0" smtClean="0"/>
              <a:t>Pause méridienne – Temps scolaire – Inscription &amp; Réservation</a:t>
            </a:r>
            <a:endParaRPr lang="fr-FR" sz="2000" i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535113"/>
            <a:ext cx="4248472" cy="639762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NIVEAU 6</a:t>
            </a:r>
            <a:r>
              <a:rPr lang="fr-FR" baseline="30000" dirty="0" smtClean="0"/>
              <a:t>e</a:t>
            </a:r>
            <a:r>
              <a:rPr lang="fr-FR" dirty="0" smtClean="0"/>
              <a:t> : Un CDI à quoi ça sert ?</a:t>
            </a:r>
          </a:p>
          <a:p>
            <a:r>
              <a:rPr lang="fr-FR" dirty="0" smtClean="0"/>
              <a:t>(15 heures de travail)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A l’aide de « Fiches découvertes » </a:t>
            </a:r>
            <a:r>
              <a:rPr lang="fr-FR" dirty="0" smtClean="0"/>
              <a:t>comprendre l’organisation du CDI et la fonction des différents espaces </a:t>
            </a:r>
          </a:p>
          <a:p>
            <a:r>
              <a:rPr lang="fr-FR" dirty="0" smtClean="0"/>
              <a:t>Découvrir la classification DEWEY et savoir l’utiliser</a:t>
            </a:r>
          </a:p>
          <a:p>
            <a:r>
              <a:rPr lang="fr-FR" dirty="0" smtClean="0"/>
              <a:t>Interroger PMB : recherche simple et avancée</a:t>
            </a:r>
          </a:p>
          <a:p>
            <a:r>
              <a:rPr lang="fr-FR" dirty="0" smtClean="0"/>
              <a:t>Naviguer dans une architecture complexe : le site de la BNF et </a:t>
            </a:r>
            <a:r>
              <a:rPr lang="fr-FR" dirty="0" err="1" smtClean="0"/>
              <a:t>Gallica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NIVEAU 5</a:t>
            </a:r>
            <a:r>
              <a:rPr lang="fr-FR" baseline="30000" dirty="0" smtClean="0"/>
              <a:t>e</a:t>
            </a:r>
            <a:r>
              <a:rPr lang="fr-FR" dirty="0" smtClean="0"/>
              <a:t> : Réaliser une exposition en ligne en lien avec la sortie à Paris (15 heures de travail)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600" dirty="0" smtClean="0"/>
              <a:t>Acquérir une méthodologie de recherche documentaire  </a:t>
            </a:r>
          </a:p>
          <a:p>
            <a:r>
              <a:rPr lang="fr-FR" sz="1600" dirty="0" smtClean="0"/>
              <a:t>Acquérir des notions ; moteur de recherche – URL – Site officiel – Portail -  Pertinence des réponses </a:t>
            </a:r>
          </a:p>
          <a:p>
            <a:r>
              <a:rPr lang="fr-FR" sz="1600" dirty="0" smtClean="0"/>
              <a:t>Découvrir le patrimoine national via le portail RMN </a:t>
            </a:r>
            <a:endParaRPr lang="fr-FR" sz="1600" dirty="0"/>
          </a:p>
          <a:p>
            <a:r>
              <a:rPr lang="fr-FR" sz="1600" dirty="0" smtClean="0"/>
              <a:t>Réaliser une exposition en ligne sur l’architecture gothique dans le Paris du Moyen-âge : Présenter Notre-Dame à travers des poèmes ou des extraits du roman de Victor Hugo – Rechercher des tableaux qui la représentent - Retrouver le lexique de l’architecture gothique et l’Illustrer à l’aide d’images libres de droits – Insérer des bruitages gratuits et libres de droits qui « racontent «  le Paris du Moyen-âge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0750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Circulaire de mission des professeurs documentalistes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nouvelle circulaire de missions des professeurs documentalistes est parue au bulletin officiel le 28 mars 2017.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592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DEVELOPPER LA RECHERCHE INDIVIDUELLE ET LE PARTAGE DE CONNAISSANCES – FAVORISER </a:t>
            </a:r>
            <a:r>
              <a:rPr lang="fr-FR" sz="2400" b="1" dirty="0" smtClean="0"/>
              <a:t>L’AUTONOMIE</a:t>
            </a:r>
            <a:br>
              <a:rPr lang="fr-FR" sz="2400" b="1" dirty="0" smtClean="0"/>
            </a:br>
            <a:r>
              <a:rPr lang="fr-FR" sz="2000" i="1" dirty="0">
                <a:solidFill>
                  <a:prstClr val="black"/>
                </a:solidFill>
              </a:rPr>
              <a:t>Pause méridienne – Temps scolaire – Inscription &amp; Réservation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NIVEAU 4</a:t>
            </a:r>
            <a:r>
              <a:rPr lang="fr-FR" baseline="30000" dirty="0" smtClean="0"/>
              <a:t>e</a:t>
            </a:r>
            <a:r>
              <a:rPr lang="fr-FR" dirty="0" smtClean="0"/>
              <a:t> : Alimenter le blog des collégiens (Tout au long de l’année)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1900" b="1" i="1" dirty="0" smtClean="0"/>
              <a:t>Diffuser des billets sur le blog des collégiens</a:t>
            </a:r>
          </a:p>
          <a:p>
            <a:r>
              <a:rPr lang="fr-FR" sz="1900" b="1" i="1" dirty="0" smtClean="0"/>
              <a:t>Installer un outil de veille concernant la vie du collège et son actualité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Compétitions sportives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Commémorations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La catéchèse et les temps forts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Problèmes liés à la vie scolaire : violence, moqueries, harcèlement...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Le ciné-club, son audience et ses succès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Les voyages à l’étranger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Les spectacles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Les expositions au CDI et la présentation des collections BD et </a:t>
            </a:r>
            <a:r>
              <a:rPr lang="fr-FR" sz="1900" dirty="0" smtClean="0"/>
              <a:t>Mangas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Organiser </a:t>
            </a:r>
            <a:r>
              <a:rPr lang="fr-FR" sz="1900" smtClean="0"/>
              <a:t>un </a:t>
            </a:r>
            <a:r>
              <a:rPr lang="fr-FR" sz="1900"/>
              <a:t>D</a:t>
            </a:r>
            <a:r>
              <a:rPr lang="fr-FR" sz="1900" smtClean="0"/>
              <a:t>éfi </a:t>
            </a:r>
            <a:r>
              <a:rPr lang="fr-FR" sz="1900" dirty="0" smtClean="0"/>
              <a:t>Presse</a:t>
            </a:r>
            <a:endParaRPr lang="fr-FR" sz="19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900" dirty="0" smtClean="0"/>
              <a:t>Les intervenants extérieurs, notamment </a:t>
            </a:r>
            <a:r>
              <a:rPr lang="fr-FR" sz="1900" dirty="0"/>
              <a:t>M</a:t>
            </a:r>
            <a:r>
              <a:rPr lang="fr-FR" sz="1900" dirty="0" smtClean="0"/>
              <a:t>r Boulet et son collègue en ASSR ou Me </a:t>
            </a:r>
            <a:r>
              <a:rPr lang="fr-FR" sz="1900" dirty="0" err="1" smtClean="0"/>
              <a:t>Hicter</a:t>
            </a:r>
            <a:r>
              <a:rPr lang="fr-FR" sz="1900" dirty="0" smtClean="0"/>
              <a:t> en sophrologie 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NIVEAU 3</a:t>
            </a:r>
            <a:r>
              <a:rPr lang="fr-FR" baseline="30000" dirty="0" smtClean="0"/>
              <a:t>e</a:t>
            </a:r>
            <a:r>
              <a:rPr lang="fr-FR" dirty="0" smtClean="0"/>
              <a:t> : Contribuer à organiser un forum des métiers (De septembre à février)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i="1" dirty="0" smtClean="0"/>
              <a:t>Se connaître : développer et enrichir ses centres d’intérêt</a:t>
            </a:r>
          </a:p>
          <a:p>
            <a:r>
              <a:rPr lang="fr-FR" b="1" i="1" dirty="0" smtClean="0"/>
              <a:t>Apprendre de l’autre</a:t>
            </a:r>
          </a:p>
          <a:p>
            <a:r>
              <a:rPr lang="fr-FR" b="1" i="1" dirty="0" smtClean="0"/>
              <a:t>Donner à connaître</a:t>
            </a:r>
          </a:p>
          <a:p>
            <a:r>
              <a:rPr lang="fr-FR" b="1" i="1" dirty="0" smtClean="0"/>
              <a:t>Organiser un forum des métiers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 parcours Avenir et les Compagnons du tour de France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 parcours culture : une visite au musée d’Arras et le choix d’une œuvre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 Parcours citoyenneté  : A la rencontre d’un acteur de la vie locale 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34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Elle définit les missions des professeurs documentalistes qui se déclinent en 3 axes 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176213" indent="-176213">
              <a:buAutoNum type="arabicPeriod"/>
            </a:pPr>
            <a:r>
              <a:rPr lang="fr-FR" sz="4200" dirty="0" smtClean="0"/>
              <a:t> Le professeur documentaliste est </a:t>
            </a:r>
            <a:r>
              <a:rPr lang="fr-FR" sz="4200" b="1" dirty="0" smtClean="0"/>
              <a:t>enseignant et maître d'œuvre de l'acquisition par les élèves d'une culture de l'information et des médias</a:t>
            </a:r>
            <a:endParaRPr lang="fr-FR" sz="4200" b="1" dirty="0"/>
          </a:p>
          <a:p>
            <a:pPr marL="0" indent="0">
              <a:buNone/>
            </a:pPr>
            <a:r>
              <a:rPr lang="fr-FR" sz="4200" dirty="0" smtClean="0"/>
              <a:t> </a:t>
            </a:r>
          </a:p>
          <a:p>
            <a:pPr marL="0" indent="0">
              <a:buNone/>
            </a:pPr>
            <a:r>
              <a:rPr lang="fr-FR" sz="4200" dirty="0" smtClean="0"/>
              <a:t>2. Il est </a:t>
            </a:r>
            <a:r>
              <a:rPr lang="fr-FR" sz="4200" b="1" dirty="0" smtClean="0"/>
              <a:t>maître d'œuvre de l'organisation des ressources pédagogiques et documentaires de l'établissement et de leur mise à disposition</a:t>
            </a:r>
            <a:endParaRPr lang="fr-FR" sz="4200" dirty="0"/>
          </a:p>
          <a:p>
            <a:pPr marL="0" indent="0">
              <a:buNone/>
            </a:pPr>
            <a:r>
              <a:rPr lang="fr-FR" sz="4200" dirty="0" smtClean="0"/>
              <a:t> </a:t>
            </a:r>
          </a:p>
          <a:p>
            <a:pPr marL="0" indent="0">
              <a:buNone/>
            </a:pPr>
            <a:r>
              <a:rPr lang="fr-FR" sz="4200" dirty="0" smtClean="0"/>
              <a:t>3. Il est </a:t>
            </a:r>
            <a:r>
              <a:rPr lang="fr-FR" sz="4200" b="1" dirty="0" smtClean="0"/>
              <a:t>acteur de l'ouverture de l'établissement sur son environnement éducatif, culturel et professionnel</a:t>
            </a:r>
            <a:r>
              <a:rPr lang="fr-FR" sz="4200" dirty="0" smtClean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 smtClean="0">
              <a:hlinkClick r:id="rId2"/>
            </a:endParaRPr>
          </a:p>
          <a:p>
            <a:pPr marL="0" indent="0">
              <a:buNone/>
            </a:pPr>
            <a:endParaRPr lang="fr-FR" dirty="0">
              <a:hlinkClick r:id="rId2"/>
            </a:endParaRPr>
          </a:p>
          <a:p>
            <a:pPr marL="0" indent="0">
              <a:buNone/>
            </a:pPr>
            <a:endParaRPr lang="fr-FR" dirty="0" smtClean="0">
              <a:hlinkClick r:id="rId2"/>
            </a:endParaRPr>
          </a:p>
          <a:p>
            <a:pPr marL="0" indent="0">
              <a:buNone/>
            </a:pPr>
            <a:endParaRPr lang="fr-FR" dirty="0">
              <a:hlinkClick r:id="rId2"/>
            </a:endParaRPr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Consultation de la circulaire parue au BO le 28 mars 2017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lvl="0" indent="0">
              <a:spcBef>
                <a:spcPts val="0"/>
              </a:spcBef>
              <a:buNone/>
            </a:pPr>
            <a:r>
              <a:rPr lang="fr-FR" sz="2500" dirty="0" smtClean="0">
                <a:solidFill>
                  <a:srgbClr val="000000"/>
                </a:solidFill>
              </a:rPr>
              <a:t>A ce titre </a:t>
            </a:r>
            <a:r>
              <a:rPr lang="fr-FR" sz="2500" b="1" dirty="0" smtClean="0">
                <a:solidFill>
                  <a:srgbClr val="000000"/>
                </a:solidFill>
              </a:rPr>
              <a:t>le </a:t>
            </a:r>
            <a:r>
              <a:rPr lang="fr-FR" sz="2500" b="1" dirty="0">
                <a:solidFill>
                  <a:srgbClr val="000000"/>
                </a:solidFill>
              </a:rPr>
              <a:t>professeur documentaliste peut exercer des heures d'enseignement</a:t>
            </a:r>
            <a:r>
              <a:rPr lang="fr-FR" sz="2500" dirty="0">
                <a:solidFill>
                  <a:srgbClr val="000000"/>
                </a:solidFill>
              </a:rPr>
              <a:t>. « Les heures d'enseignement correspondent aux </a:t>
            </a:r>
            <a:r>
              <a:rPr lang="fr-FR" sz="2500" b="1" dirty="0">
                <a:solidFill>
                  <a:srgbClr val="000000"/>
                </a:solidFill>
              </a:rPr>
              <a:t>heures d'intervention pédagogique devant les élèves</a:t>
            </a:r>
            <a:r>
              <a:rPr lang="fr-FR" sz="2500" dirty="0">
                <a:solidFill>
                  <a:srgbClr val="000000"/>
                </a:solidFill>
              </a:rPr>
              <a:t> telles qu'elles résultent de la mise en œuvre des horaires d'enseignement définis pour chaque cycle » (</a:t>
            </a:r>
            <a:r>
              <a:rPr lang="fr-FR" sz="2500" dirty="0">
                <a:solidFill>
                  <a:srgbClr val="18417F"/>
                </a:solidFill>
                <a:hlinkClick r:id="rId3" tooltip="Le site de l'éducation nationale"/>
              </a:rPr>
              <a:t>circulaire n° 2015-057 du 29 avril 2015</a:t>
            </a:r>
            <a:r>
              <a:rPr lang="fr-FR" sz="2500" dirty="0">
                <a:solidFill>
                  <a:srgbClr val="000000"/>
                </a:solidFill>
              </a:rPr>
              <a:t>). En application du titre III de l'article 2 du décret n° 2014-940 du 20 août 2014 modifié, </a:t>
            </a:r>
            <a:r>
              <a:rPr lang="fr-FR" sz="2500" b="1" dirty="0">
                <a:solidFill>
                  <a:srgbClr val="000000"/>
                </a:solidFill>
              </a:rPr>
              <a:t>chaque heure d'enseignement est décomptée pour deux heures dans le maximum de service des professeurs documentalistes</a:t>
            </a:r>
            <a:r>
              <a:rPr lang="fr-FR" sz="2500" dirty="0">
                <a:solidFill>
                  <a:srgbClr val="000000"/>
                </a:solidFill>
              </a:rPr>
              <a:t>. Les heures d'enseignement sont effectuées dans le respect néces</a:t>
            </a:r>
            <a:r>
              <a:rPr lang="fr-FR" sz="2500" dirty="0">
                <a:solidFill>
                  <a:srgbClr val="000000"/>
                </a:solidFill>
                <a:latin typeface="Arial"/>
              </a:rPr>
              <a:t>saire du bon fonctionnement du CDI.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2607493"/>
            <a:ext cx="1876687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9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axe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Le professeur documentaliste est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enseignant et maître d'œuvre de l'acquisition par les élèves d'une culture de l'information et des médias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73178"/>
              </p:ext>
            </p:extLst>
          </p:nvPr>
        </p:nvGraphicFramePr>
        <p:xfrm>
          <a:off x="755576" y="476672"/>
          <a:ext cx="7632848" cy="606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928112">
                <a:tc>
                  <a:txBody>
                    <a:bodyPr/>
                    <a:lstStyle/>
                    <a:p>
                      <a:r>
                        <a:rPr lang="fr-FR" i="1" dirty="0" smtClean="0"/>
                        <a:t>Ce</a:t>
                      </a:r>
                      <a:r>
                        <a:rPr lang="fr-FR" i="1" baseline="0" dirty="0" smtClean="0"/>
                        <a:t> que dit la circulaire du 28 mars 2019...Inscrire son action dans le cadre de l'éducation aux médias et à l'information</a:t>
                      </a:r>
                    </a:p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i="1" dirty="0" smtClean="0"/>
                        <a:t>L’existant à </a:t>
                      </a:r>
                      <a:r>
                        <a:rPr lang="fr-FR" i="1" dirty="0" err="1" smtClean="0"/>
                        <a:t>Saint-Jo</a:t>
                      </a:r>
                      <a:endParaRPr lang="fr-FR" i="1" dirty="0"/>
                    </a:p>
                  </a:txBody>
                  <a:tcPr/>
                </a:tc>
              </a:tr>
              <a:tr h="459922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dirty="0" smtClean="0"/>
                        <a:t>Permettre</a:t>
                      </a:r>
                      <a:r>
                        <a:rPr lang="fr-FR" sz="1400" b="1" baseline="0" dirty="0" smtClean="0"/>
                        <a:t> l’a</a:t>
                      </a:r>
                      <a:r>
                        <a:rPr lang="fr-FR" sz="1400" b="1" dirty="0" smtClean="0"/>
                        <a:t>cquisition d'une culture et d'une maîtrise de l'information par tous les élèves</a:t>
                      </a:r>
                      <a:r>
                        <a:rPr lang="fr-FR" sz="1400" b="0" dirty="0" smtClean="0"/>
                        <a:t>… </a:t>
                      </a:r>
                      <a:r>
                        <a:rPr lang="fr-FR" sz="1400" b="1" dirty="0" smtClean="0"/>
                        <a:t>avec une progression des apprentissages de la classe de sixième à la classe de terminale, dans la voie générale, technologique et professionnelle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dirty="0" smtClean="0"/>
                        <a:t>Développer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="1" dirty="0" smtClean="0"/>
                        <a:t>l'esprit critique </a:t>
                      </a:r>
                      <a:r>
                        <a:rPr lang="fr-FR" sz="1400" b="0" dirty="0" smtClean="0"/>
                        <a:t>face aux sources de connaissance et d'information.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dirty="0" smtClean="0"/>
                        <a:t>Prendre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="1" dirty="0" smtClean="0"/>
                        <a:t>en compte l'évolution des pratiques informationnelles des élèves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Aucune heure dédiée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21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431325"/>
              </p:ext>
            </p:extLst>
          </p:nvPr>
        </p:nvGraphicFramePr>
        <p:xfrm>
          <a:off x="899592" y="908720"/>
          <a:ext cx="756084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Modalités préconisées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L’existant à </a:t>
                      </a:r>
                      <a:r>
                        <a:rPr lang="fr-FR" dirty="0" err="1" smtClean="0"/>
                        <a:t>Saint-Jo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Intervention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seul du professeur documentaliste auprès des élèves dans des formations, </a:t>
                      </a:r>
                      <a:r>
                        <a:rPr lang="fr-FR" b="1" dirty="0" smtClean="0"/>
                        <a:t>des activités pédagogiques et d'enseignement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Médiation documentaire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 smtClean="0"/>
                        <a:t>Co-enseignements</a:t>
                      </a:r>
                      <a:r>
                        <a:rPr lang="fr-FR" dirty="0" smtClean="0"/>
                        <a:t>, notamment pour que les apprentissages prennent en compte l'éducation aux médias et à l'information.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Accueil de classes entières</a:t>
                      </a:r>
                      <a:r>
                        <a:rPr lang="fr-FR" baseline="0" dirty="0" smtClean="0"/>
                        <a:t> dans le cadre des absences de professeurs ou lors de la réorganisation des emplois du temps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Accueil des élèves sanctionnés et exclus au collège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Accueil des 6</a:t>
                      </a:r>
                      <a:r>
                        <a:rPr lang="fr-FR" baseline="30000" dirty="0" smtClean="0"/>
                        <a:t>e</a:t>
                      </a:r>
                      <a:r>
                        <a:rPr lang="fr-FR" baseline="0" dirty="0" smtClean="0"/>
                        <a:t> de Madame Marchand en début d’année /Accueil des élèves de madame </a:t>
                      </a:r>
                      <a:r>
                        <a:rPr lang="fr-FR" baseline="0" dirty="0" err="1" smtClean="0"/>
                        <a:t>Sébille</a:t>
                      </a:r>
                      <a:r>
                        <a:rPr lang="fr-FR" baseline="0" dirty="0" smtClean="0"/>
                        <a:t> avec la fabrication d’un livret « Prix de littérature étrangère) /Journée franco-allemande avec Me </a:t>
                      </a:r>
                      <a:r>
                        <a:rPr lang="fr-FR" baseline="0" dirty="0" err="1" smtClean="0"/>
                        <a:t>Lechon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58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24891"/>
              </p:ext>
            </p:extLst>
          </p:nvPr>
        </p:nvGraphicFramePr>
        <p:xfrm>
          <a:off x="683568" y="764704"/>
          <a:ext cx="748883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Modalités préconisées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L’existant à </a:t>
                      </a:r>
                      <a:r>
                        <a:rPr lang="fr-FR" i="1" dirty="0" err="1" smtClean="0"/>
                        <a:t>Saint-Jo</a:t>
                      </a:r>
                      <a:endParaRPr lang="fr-F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Développer</a:t>
                      </a:r>
                      <a:r>
                        <a:rPr lang="fr-FR" sz="1200" baseline="0" dirty="0" smtClean="0"/>
                        <a:t> une pédagogie qui f</a:t>
                      </a:r>
                      <a:r>
                        <a:rPr lang="fr-FR" sz="1200" dirty="0" smtClean="0"/>
                        <a:t>avorise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="1" dirty="0" smtClean="0"/>
                        <a:t>l’autonomie, les initiatives personnelles, le travail de groupe </a:t>
                      </a:r>
                      <a:r>
                        <a:rPr lang="fr-FR" sz="1200" dirty="0" smtClean="0"/>
                        <a:t>entre les élèves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 dans</a:t>
                      </a:r>
                      <a:r>
                        <a:rPr lang="fr-FR" sz="1200" baseline="0" dirty="0" smtClean="0"/>
                        <a:t> les EMI, </a:t>
                      </a:r>
                      <a:r>
                        <a:rPr lang="fr-FR" sz="1200" b="1" dirty="0" smtClean="0"/>
                        <a:t>l'orientation et les parcours des élèves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b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Participer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="1" dirty="0" smtClean="0"/>
                        <a:t>aux travaux disciplinaires ou interdisciplinaires </a:t>
                      </a:r>
                      <a:r>
                        <a:rPr lang="fr-FR" sz="1200" dirty="0" smtClean="0"/>
                        <a:t>qui font appel en particulier à la recherche et à la maîtrise de l'information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 smtClean="0"/>
                        <a:t>Personnaliser les apprentissages, l'interdisciplinarité Accompagner la production d'un travail</a:t>
                      </a:r>
                      <a:r>
                        <a:rPr lang="fr-FR" sz="1200" b="1" baseline="0" dirty="0" smtClean="0"/>
                        <a:t> </a:t>
                      </a:r>
                      <a:r>
                        <a:rPr lang="fr-FR" sz="1200" b="1" dirty="0" smtClean="0"/>
                        <a:t>personnel d'un élève ou d'un groupe d'élèves </a:t>
                      </a:r>
                      <a:r>
                        <a:rPr lang="fr-FR" sz="1200" dirty="0" smtClean="0"/>
                        <a:t>et les aider dans leur accès à l'autonomie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Concevoir</a:t>
                      </a:r>
                      <a:r>
                        <a:rPr lang="fr-FR" sz="1200" baseline="0" dirty="0" smtClean="0"/>
                        <a:t> et mettre en œuvre </a:t>
                      </a:r>
                      <a:r>
                        <a:rPr lang="fr-FR" sz="1200" dirty="0" smtClean="0"/>
                        <a:t>des activités organisées dans le cadre de </a:t>
                      </a:r>
                      <a:r>
                        <a:rPr lang="fr-FR" sz="1200" b="1" dirty="0" smtClean="0"/>
                        <a:t>la semaine de la presse et des médias à l'école.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dirty="0" smtClean="0">
                          <a:solidFill>
                            <a:srgbClr val="0070C0"/>
                          </a:solidFill>
                        </a:rPr>
                        <a:t>Ouverture du blog des collégiens</a:t>
                      </a:r>
                      <a:r>
                        <a:rPr lang="fr-FR" sz="1200" b="1" baseline="0" dirty="0" smtClean="0">
                          <a:solidFill>
                            <a:srgbClr val="0070C0"/>
                          </a:solidFill>
                        </a:rPr>
                        <a:t> pour les 4</a:t>
                      </a:r>
                      <a:r>
                        <a:rPr lang="fr-FR" sz="1200" b="1" baseline="3000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dirty="0" smtClean="0"/>
                        <a:t>Non associée aux parcours élève</a:t>
                      </a:r>
                      <a:r>
                        <a:rPr lang="fr-FR" sz="1200" dirty="0" smtClean="0"/>
                        <a:t>s, notamment l’orientation  - Sollicitée uniquement</a:t>
                      </a:r>
                      <a:r>
                        <a:rPr lang="fr-FR" sz="1200" baseline="0" dirty="0" smtClean="0"/>
                        <a:t> dans le but d’accompagner </a:t>
                      </a:r>
                      <a:r>
                        <a:rPr lang="fr-FR" sz="1200" dirty="0" smtClean="0"/>
                        <a:t>la sortie des 3</a:t>
                      </a:r>
                      <a:r>
                        <a:rPr lang="fr-FR" sz="1200" baseline="30000" dirty="0" smtClean="0"/>
                        <a:t>e</a:t>
                      </a:r>
                      <a:r>
                        <a:rPr lang="fr-FR" sz="1200" dirty="0" smtClean="0"/>
                        <a:t> à Péronne,</a:t>
                      </a:r>
                      <a:r>
                        <a:rPr lang="fr-FR" sz="1200" baseline="0" dirty="0" smtClean="0"/>
                        <a:t> la sortie des 4</a:t>
                      </a:r>
                      <a:r>
                        <a:rPr lang="fr-FR" sz="1200" baseline="30000" dirty="0" smtClean="0"/>
                        <a:t>e</a:t>
                      </a:r>
                      <a:r>
                        <a:rPr lang="fr-FR" sz="1200" baseline="0" dirty="0" smtClean="0"/>
                        <a:t> à la Piscine de Roubaix, la sortie des 6</a:t>
                      </a:r>
                      <a:r>
                        <a:rPr lang="fr-FR" sz="1200" baseline="30000" dirty="0" smtClean="0"/>
                        <a:t>e</a:t>
                      </a:r>
                      <a:r>
                        <a:rPr lang="fr-FR" sz="1200" baseline="0" dirty="0" smtClean="0"/>
                        <a:t> à Samara, la sortie au Louvre-</a:t>
                      </a:r>
                      <a:r>
                        <a:rPr lang="fr-FR" sz="1200" baseline="0" dirty="0" err="1" smtClean="0"/>
                        <a:t>lens</a:t>
                      </a:r>
                      <a:r>
                        <a:rPr lang="fr-FR" sz="1200" baseline="0" dirty="0" smtClean="0"/>
                        <a:t>, exposition Homère des hellénistes  - Associée par Madame </a:t>
                      </a:r>
                      <a:r>
                        <a:rPr lang="fr-FR" sz="1200" baseline="0" dirty="0" err="1" smtClean="0"/>
                        <a:t>Secleppe</a:t>
                      </a:r>
                      <a:r>
                        <a:rPr lang="fr-FR" sz="1200" baseline="0" dirty="0" smtClean="0"/>
                        <a:t> à la rencontre de quelques élèves de 4</a:t>
                      </a:r>
                      <a:r>
                        <a:rPr lang="fr-FR" sz="1200" baseline="30000" dirty="0" smtClean="0"/>
                        <a:t>e</a:t>
                      </a:r>
                      <a:r>
                        <a:rPr lang="fr-FR" sz="1200" baseline="0" dirty="0" smtClean="0"/>
                        <a:t> avec des professionnels du bâtiment, du numérique…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Associée à la préparation de la sortie de fin d’année en 6</a:t>
                      </a:r>
                      <a:r>
                        <a:rPr lang="fr-FR" sz="1200" baseline="30000" dirty="0" smtClean="0"/>
                        <a:t>e</a:t>
                      </a:r>
                      <a:r>
                        <a:rPr lang="fr-FR" sz="1200" dirty="0" smtClean="0"/>
                        <a:t> par Madame Marchand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Non associée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Non associée à la préparation  des oraux du brevet en 3e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b="1" dirty="0" smtClean="0">
                          <a:solidFill>
                            <a:srgbClr val="0070C0"/>
                          </a:solidFill>
                        </a:rPr>
                        <a:t>Activité proposée aux 6</a:t>
                      </a:r>
                      <a:r>
                        <a:rPr lang="fr-FR" sz="1200" b="1" baseline="3000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fr-FR" sz="1200" b="1" dirty="0" smtClean="0">
                          <a:solidFill>
                            <a:srgbClr val="0070C0"/>
                          </a:solidFill>
                        </a:rPr>
                        <a:t> (Absence d’un professeur)</a:t>
                      </a:r>
                      <a:endParaRPr lang="fr-FR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68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97953"/>
              </p:ext>
            </p:extLst>
          </p:nvPr>
        </p:nvGraphicFramePr>
        <p:xfrm>
          <a:off x="827584" y="1397000"/>
          <a:ext cx="756084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Modalités préconisées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L’existant à </a:t>
                      </a:r>
                      <a:r>
                        <a:rPr lang="fr-FR" i="1" dirty="0" err="1" smtClean="0"/>
                        <a:t>Saint-Jo</a:t>
                      </a:r>
                      <a:endParaRPr lang="fr-FR" i="1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/>
                        <a:t>Participer</a:t>
                      </a:r>
                      <a:r>
                        <a:rPr lang="fr-FR" sz="1200" baseline="0" dirty="0" smtClean="0"/>
                        <a:t> à </a:t>
                      </a:r>
                      <a:r>
                        <a:rPr lang="fr-FR" sz="1200" dirty="0" smtClean="0"/>
                        <a:t>l'acquisition des connaissances et des compétences définies dans les contenus de formation :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="1" dirty="0" smtClean="0"/>
                        <a:t>socle commun de connaissances, de compétences et de culture, programmes et référentiels</a:t>
                      </a:r>
                      <a:r>
                        <a:rPr lang="fr-FR" sz="1200" dirty="0" smtClean="0"/>
                        <a:t> en lien avec </a:t>
                      </a:r>
                      <a:r>
                        <a:rPr lang="fr-FR" sz="1200" b="1" dirty="0" smtClean="0"/>
                        <a:t>les dispositifs pédagogiques et éducatifs mis en place dans l'établissement</a:t>
                      </a:r>
                      <a:r>
                        <a:rPr lang="fr-FR" sz="1200" dirty="0" smtClean="0"/>
                        <a:t>, dans et hors du CDI.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/>
                        <a:t>Non associée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fr-FR" sz="12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200" dirty="0" smtClean="0">
                          <a:solidFill>
                            <a:srgbClr val="0070C0"/>
                          </a:solidFill>
                        </a:rPr>
                        <a:t>Participation</a:t>
                      </a:r>
                      <a:r>
                        <a:rPr lang="fr-FR" sz="1200" baseline="0" dirty="0" smtClean="0">
                          <a:solidFill>
                            <a:srgbClr val="0070C0"/>
                          </a:solidFill>
                        </a:rPr>
                        <a:t> à un </a:t>
                      </a:r>
                      <a:r>
                        <a:rPr lang="fr-FR" sz="1200" b="1" baseline="0" dirty="0" smtClean="0">
                          <a:solidFill>
                            <a:srgbClr val="0070C0"/>
                          </a:solidFill>
                        </a:rPr>
                        <a:t>atelier lecture expressive et mise en scène en 6</a:t>
                      </a:r>
                      <a:r>
                        <a:rPr lang="fr-FR" sz="1200" b="1" baseline="3000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fr-FR" sz="1200" baseline="0" dirty="0" smtClean="0">
                          <a:solidFill>
                            <a:srgbClr val="0070C0"/>
                          </a:solidFill>
                        </a:rPr>
                        <a:t> : 1 heure hebdomadaire d’Atelier 6</a:t>
                      </a:r>
                      <a:r>
                        <a:rPr lang="fr-FR" sz="1200" baseline="30000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fr-FR" sz="1200" baseline="0" dirty="0" smtClean="0">
                          <a:solidFill>
                            <a:srgbClr val="0070C0"/>
                          </a:solidFill>
                        </a:rPr>
                        <a:t> (Déambulation nocturne devant les parents le 7 mai 2019)</a:t>
                      </a:r>
                      <a:endParaRPr lang="fr-FR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82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Le professeur documentaliste maître d'œuvre de l'organisation des ressources documentaires de l'établissement et de leur mise à disposition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 smtClean="0"/>
              <a:t>2</a:t>
            </a:r>
            <a:r>
              <a:rPr lang="fr-FR" sz="4800" baseline="30000" dirty="0" smtClean="0"/>
              <a:t>e</a:t>
            </a:r>
            <a:r>
              <a:rPr lang="fr-FR" sz="4800" dirty="0" smtClean="0"/>
              <a:t> AXE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416490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2330</Words>
  <Application>Microsoft Office PowerPoint</Application>
  <PresentationFormat>Affichage à l'écran (4:3)</PresentationFormat>
  <Paragraphs>319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 NUMERIQUE EN DOCUMENTATION</vt:lpstr>
      <vt:lpstr>Circulaire de mission des professeurs documentalistes</vt:lpstr>
      <vt:lpstr>Elle définit les missions des professeurs documentalistes qui se déclinent en 3 axes </vt:lpstr>
      <vt:lpstr>1er axe</vt:lpstr>
      <vt:lpstr>Présentation PowerPoint</vt:lpstr>
      <vt:lpstr>Présentation PowerPoint</vt:lpstr>
      <vt:lpstr>Présentation PowerPoint</vt:lpstr>
      <vt:lpstr>Présentation PowerPoint</vt:lpstr>
      <vt:lpstr>Le professeur documentaliste maître d'œuvre de l'organisation des ressources documentaires de l'établissement et de leur mise à disposition</vt:lpstr>
      <vt:lpstr>Présentation PowerPoint</vt:lpstr>
      <vt:lpstr>Présentation PowerPoint</vt:lpstr>
      <vt:lpstr>Présentation PowerPoint</vt:lpstr>
      <vt:lpstr>Présentation PowerPoint</vt:lpstr>
      <vt:lpstr>Le professeur documentaliste acteur de l'ouverture de l'établissement sur son environnement éducatif, culturel et professionnel</vt:lpstr>
      <vt:lpstr>Présentation PowerPoint</vt:lpstr>
      <vt:lpstr>Présentation PowerPoint</vt:lpstr>
      <vt:lpstr>Présentation PowerPoint</vt:lpstr>
      <vt:lpstr>PROPOSITIONS POUR L’ANNEE SCOLAIRE 2019-2020</vt:lpstr>
      <vt:lpstr>DEVELOPPER LA RECHERCHE INDIVIDUELLE ET LE PARTAGE DE CONNAISSANCES – FAVORISER L’AUTONOMIE Pause méridienne – Temps scolaire – Inscription &amp; Réservation</vt:lpstr>
      <vt:lpstr> DEVELOPPER LA RECHERCHE INDIVIDUELLE ET LE PARTAGE DE CONNAISSANCES – FAVORISER L’AUTONOMIE Pause méridienne – Temps scolaire – Inscription &amp; Réservation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NUMERIQUE EN DOCUMENTATION</dc:title>
  <dc:creator>CDI</dc:creator>
  <cp:lastModifiedBy>stjo</cp:lastModifiedBy>
  <cp:revision>37</cp:revision>
  <dcterms:created xsi:type="dcterms:W3CDTF">2019-06-06T07:48:27Z</dcterms:created>
  <dcterms:modified xsi:type="dcterms:W3CDTF">2019-09-09T11:16:55Z</dcterms:modified>
</cp:coreProperties>
</file>