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1" r:id="rId3"/>
    <p:sldId id="262" r:id="rId4"/>
    <p:sldId id="260" r:id="rId5"/>
  </p:sldIdLst>
  <p:sldSz cx="7199313" cy="103314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4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2232" y="-2076"/>
      </p:cViewPr>
      <p:guideLst>
        <p:guide orient="horz" pos="3254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DB12D-28A8-4EDE-B25E-BFD1B5F70763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336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3E8A3-5F46-41DD-830C-59BF92E5F8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67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1725" rtl="0" eaLnBrk="1" latinLnBrk="0" hangingPunct="1">
      <a:defRPr sz="1315" kern="1200">
        <a:solidFill>
          <a:schemeClr val="tx1"/>
        </a:solidFill>
        <a:latin typeface="+mn-lt"/>
        <a:ea typeface="+mn-ea"/>
        <a:cs typeface="+mn-cs"/>
      </a:defRPr>
    </a:lvl1pPr>
    <a:lvl2pPr marL="500863" algn="l" defTabSz="1001725" rtl="0" eaLnBrk="1" latinLnBrk="0" hangingPunct="1">
      <a:defRPr sz="1315" kern="1200">
        <a:solidFill>
          <a:schemeClr val="tx1"/>
        </a:solidFill>
        <a:latin typeface="+mn-lt"/>
        <a:ea typeface="+mn-ea"/>
        <a:cs typeface="+mn-cs"/>
      </a:defRPr>
    </a:lvl2pPr>
    <a:lvl3pPr marL="1001725" algn="l" defTabSz="1001725" rtl="0" eaLnBrk="1" latinLnBrk="0" hangingPunct="1">
      <a:defRPr sz="1315" kern="1200">
        <a:solidFill>
          <a:schemeClr val="tx1"/>
        </a:solidFill>
        <a:latin typeface="+mn-lt"/>
        <a:ea typeface="+mn-ea"/>
        <a:cs typeface="+mn-cs"/>
      </a:defRPr>
    </a:lvl3pPr>
    <a:lvl4pPr marL="1502588" algn="l" defTabSz="1001725" rtl="0" eaLnBrk="1" latinLnBrk="0" hangingPunct="1">
      <a:defRPr sz="1315" kern="1200">
        <a:solidFill>
          <a:schemeClr val="tx1"/>
        </a:solidFill>
        <a:latin typeface="+mn-lt"/>
        <a:ea typeface="+mn-ea"/>
        <a:cs typeface="+mn-cs"/>
      </a:defRPr>
    </a:lvl4pPr>
    <a:lvl5pPr marL="2003450" algn="l" defTabSz="1001725" rtl="0" eaLnBrk="1" latinLnBrk="0" hangingPunct="1">
      <a:defRPr sz="1315" kern="1200">
        <a:solidFill>
          <a:schemeClr val="tx1"/>
        </a:solidFill>
        <a:latin typeface="+mn-lt"/>
        <a:ea typeface="+mn-ea"/>
        <a:cs typeface="+mn-cs"/>
      </a:defRPr>
    </a:lvl5pPr>
    <a:lvl6pPr marL="2504313" algn="l" defTabSz="1001725" rtl="0" eaLnBrk="1" latinLnBrk="0" hangingPunct="1">
      <a:defRPr sz="1315" kern="1200">
        <a:solidFill>
          <a:schemeClr val="tx1"/>
        </a:solidFill>
        <a:latin typeface="+mn-lt"/>
        <a:ea typeface="+mn-ea"/>
        <a:cs typeface="+mn-cs"/>
      </a:defRPr>
    </a:lvl6pPr>
    <a:lvl7pPr marL="3005176" algn="l" defTabSz="1001725" rtl="0" eaLnBrk="1" latinLnBrk="0" hangingPunct="1">
      <a:defRPr sz="1315" kern="1200">
        <a:solidFill>
          <a:schemeClr val="tx1"/>
        </a:solidFill>
        <a:latin typeface="+mn-lt"/>
        <a:ea typeface="+mn-ea"/>
        <a:cs typeface="+mn-cs"/>
      </a:defRPr>
    </a:lvl7pPr>
    <a:lvl8pPr marL="3506038" algn="l" defTabSz="1001725" rtl="0" eaLnBrk="1" latinLnBrk="0" hangingPunct="1">
      <a:defRPr sz="1315" kern="1200">
        <a:solidFill>
          <a:schemeClr val="tx1"/>
        </a:solidFill>
        <a:latin typeface="+mn-lt"/>
        <a:ea typeface="+mn-ea"/>
        <a:cs typeface="+mn-cs"/>
      </a:defRPr>
    </a:lvl8pPr>
    <a:lvl9pPr marL="4006901" algn="l" defTabSz="1001725" rtl="0" eaLnBrk="1" latinLnBrk="0" hangingPunct="1">
      <a:defRPr sz="13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90819"/>
            <a:ext cx="6119416" cy="3596875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426403"/>
            <a:ext cx="5399485" cy="2494375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25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50054"/>
            <a:ext cx="1552352" cy="875542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50054"/>
            <a:ext cx="4567064" cy="875542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59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6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75691"/>
            <a:ext cx="6209407" cy="429759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913943"/>
            <a:ext cx="6209407" cy="2260004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16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50270"/>
            <a:ext cx="3059708" cy="655521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50270"/>
            <a:ext cx="3059708" cy="655521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7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50056"/>
            <a:ext cx="6209407" cy="199693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32641"/>
            <a:ext cx="3045646" cy="1241208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773849"/>
            <a:ext cx="3045646" cy="555076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32641"/>
            <a:ext cx="3060646" cy="1241208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773849"/>
            <a:ext cx="3060646" cy="555076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56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89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53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88763"/>
            <a:ext cx="2321966" cy="2410672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487540"/>
            <a:ext cx="3644652" cy="7342026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99435"/>
            <a:ext cx="2321966" cy="5742087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15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88763"/>
            <a:ext cx="2321966" cy="2410672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487540"/>
            <a:ext cx="3644652" cy="7342026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99435"/>
            <a:ext cx="2321966" cy="5742087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17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50056"/>
            <a:ext cx="6209407" cy="199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50270"/>
            <a:ext cx="6209407" cy="655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575726"/>
            <a:ext cx="1619845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4E167-848C-4244-9DBE-5B391286007B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575726"/>
            <a:ext cx="2429768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575726"/>
            <a:ext cx="1619845" cy="550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7476-85F6-4DF5-B99C-D8AB865B4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08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2">
            <a:extLst>
              <a:ext uri="{FF2B5EF4-FFF2-40B4-BE49-F238E27FC236}">
                <a16:creationId xmlns:a16="http://schemas.microsoft.com/office/drawing/2014/main" id="{095B15D9-E674-40CB-9285-EDFA3BFC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7" y="8686656"/>
            <a:ext cx="2867167" cy="15804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fr-FR" sz="1400" dirty="0">
                <a:latin typeface="That's Font Folks!" panose="030505000406060101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Ce que je dois réussir</a:t>
            </a:r>
          </a:p>
          <a:p>
            <a:pPr lvl="0" indent="19050" algn="just">
              <a:spcAft>
                <a:spcPts val="0"/>
              </a:spcAft>
              <a:buSzPts val="1200"/>
              <a:buFont typeface="+mj-lt"/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Mon travail est soigné 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sauté des lignes, j’ai soigné mon écriture, j’ai tracé à la règle, j’ai souligné, j, mes feuilles sont collées…)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8" algn="just"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Mon comportement a été correct </a:t>
            </a:r>
            <a:r>
              <a:rPr lang="fr-FR" sz="12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chuchoté, je n’ai pas dérangé les autres, je n’ai pas parlé sans avoir la parole)</a:t>
            </a:r>
          </a:p>
          <a:p>
            <a:pPr indent="180975" algn="just"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J’ai fait des efforts de travail</a:t>
            </a:r>
            <a:r>
              <a:rPr lang="fr-FR" sz="1400" dirty="0">
                <a:latin typeface="Forte" panose="0306090204050207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100" i="1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900" i="1" dirty="0">
                <a:solidFill>
                  <a:prstClr val="black">
                    <a:lumMod val="50000"/>
                    <a:lumOff val="50000"/>
                  </a:prst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été autonome, je suis content…)</a:t>
            </a:r>
            <a:endParaRPr lang="fr-FR" sz="1200" dirty="0">
              <a:latin typeface="Forte" panose="0306090204050207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archemin : horizontal 3">
            <a:extLst>
              <a:ext uri="{FF2B5EF4-FFF2-40B4-BE49-F238E27FC236}">
                <a16:creationId xmlns:a16="http://schemas.microsoft.com/office/drawing/2014/main" id="{85F468DD-CEFF-4629-BD0B-74787DCB4D01}"/>
              </a:ext>
            </a:extLst>
          </p:cNvPr>
          <p:cNvSpPr/>
          <p:nvPr/>
        </p:nvSpPr>
        <p:spPr>
          <a:xfrm>
            <a:off x="2649707" y="133350"/>
            <a:ext cx="1635881" cy="757511"/>
          </a:xfrm>
          <a:prstGeom prst="horizontalScroll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radley Hand ITC" pitchFamily="66" charset="0"/>
              </a:rPr>
              <a:t>Semaine du 3 au 15 Décembre</a:t>
            </a:r>
          </a:p>
        </p:txBody>
      </p:sp>
      <p:sp>
        <p:nvSpPr>
          <p:cNvPr id="6" name="Bulle narrative : rectangle à coins arrondis 4">
            <a:extLst>
              <a:ext uri="{FF2B5EF4-FFF2-40B4-BE49-F238E27FC236}">
                <a16:creationId xmlns:a16="http://schemas.microsoft.com/office/drawing/2014/main" id="{EDA984CE-9508-43D7-A847-8C7FE45F9C06}"/>
              </a:ext>
            </a:extLst>
          </p:cNvPr>
          <p:cNvSpPr/>
          <p:nvPr/>
        </p:nvSpPr>
        <p:spPr>
          <a:xfrm>
            <a:off x="749493" y="142876"/>
            <a:ext cx="1094711" cy="585958"/>
          </a:xfrm>
          <a:prstGeom prst="wedgeRoundRectCallout">
            <a:avLst>
              <a:gd name="adj1" fmla="val -59374"/>
              <a:gd name="adj2" fmla="val -2285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chemeClr val="tx1"/>
                </a:solidFill>
                <a:latin typeface="Cursif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1600" b="1" dirty="0">
                <a:solidFill>
                  <a:schemeClr val="tx1"/>
                </a:solidFill>
                <a:latin typeface="Cursive standard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de travail 10</a:t>
            </a:r>
            <a:endParaRPr lang="fr-FR" sz="2000" b="1" dirty="0">
              <a:solidFill>
                <a:schemeClr val="tx1"/>
              </a:solidFill>
              <a:latin typeface="Cursive standard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707305D-0AAF-49BA-8759-4658455FB9AE}"/>
              </a:ext>
            </a:extLst>
          </p:cNvPr>
          <p:cNvCxnSpPr>
            <a:cxnSpLocks/>
          </p:cNvCxnSpPr>
          <p:nvPr/>
        </p:nvCxnSpPr>
        <p:spPr>
          <a:xfrm flipH="1">
            <a:off x="2930625" y="8723222"/>
            <a:ext cx="0" cy="154390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CF83359-214A-4727-AF1E-DF56861B9B85}"/>
              </a:ext>
            </a:extLst>
          </p:cNvPr>
          <p:cNvCxnSpPr>
            <a:cxnSpLocks/>
          </p:cNvCxnSpPr>
          <p:nvPr/>
        </p:nvCxnSpPr>
        <p:spPr>
          <a:xfrm>
            <a:off x="3564260" y="8723222"/>
            <a:ext cx="0" cy="1543904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2763C154-550C-4C75-B420-FE2697E23C95}"/>
              </a:ext>
            </a:extLst>
          </p:cNvPr>
          <p:cNvSpPr/>
          <p:nvPr/>
        </p:nvSpPr>
        <p:spPr>
          <a:xfrm>
            <a:off x="3088828" y="9032028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5635B-0387-474D-B42D-D53E5A736B6C}"/>
              </a:ext>
            </a:extLst>
          </p:cNvPr>
          <p:cNvSpPr/>
          <p:nvPr/>
        </p:nvSpPr>
        <p:spPr>
          <a:xfrm>
            <a:off x="2881826" y="8703390"/>
            <a:ext cx="13917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latin typeface="That's Font Folks!" panose="030505000406060101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Mon avis     L’enseignant</a:t>
            </a:r>
            <a:endParaRPr lang="fr-FR" sz="1100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A7830FA-9017-43D2-BAA7-A9C5359A1EA6}"/>
              </a:ext>
            </a:extLst>
          </p:cNvPr>
          <p:cNvSpPr/>
          <p:nvPr/>
        </p:nvSpPr>
        <p:spPr>
          <a:xfrm>
            <a:off x="3758451" y="9032028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5DCB7F6-0DBC-4B9B-96B1-6F69E9349DEA}"/>
              </a:ext>
            </a:extLst>
          </p:cNvPr>
          <p:cNvSpPr/>
          <p:nvPr/>
        </p:nvSpPr>
        <p:spPr>
          <a:xfrm>
            <a:off x="3100771" y="9466862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C8DBDE5-2669-4C25-BEAB-41095D8ADC85}"/>
              </a:ext>
            </a:extLst>
          </p:cNvPr>
          <p:cNvSpPr/>
          <p:nvPr/>
        </p:nvSpPr>
        <p:spPr>
          <a:xfrm>
            <a:off x="3758652" y="9466861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7F5BC1D-77D8-41F5-96EE-11D6D933E11A}"/>
              </a:ext>
            </a:extLst>
          </p:cNvPr>
          <p:cNvSpPr/>
          <p:nvPr/>
        </p:nvSpPr>
        <p:spPr>
          <a:xfrm>
            <a:off x="3098985" y="9873499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B3CA149-40E8-4593-A36F-B9662AF6BF49}"/>
              </a:ext>
            </a:extLst>
          </p:cNvPr>
          <p:cNvSpPr/>
          <p:nvPr/>
        </p:nvSpPr>
        <p:spPr>
          <a:xfrm>
            <a:off x="3757344" y="9873499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FEDE2F-6FF0-403B-B3A1-097E0550724D}"/>
              </a:ext>
            </a:extLst>
          </p:cNvPr>
          <p:cNvSpPr/>
          <p:nvPr/>
        </p:nvSpPr>
        <p:spPr>
          <a:xfrm>
            <a:off x="81589" y="8686656"/>
            <a:ext cx="4125500" cy="158047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2BB0538-B05E-4361-9397-15DF63900058}"/>
              </a:ext>
            </a:extLst>
          </p:cNvPr>
          <p:cNvSpPr txBox="1"/>
          <p:nvPr/>
        </p:nvSpPr>
        <p:spPr>
          <a:xfrm>
            <a:off x="5983775" y="462624"/>
            <a:ext cx="11506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Cafe" panose="02000603000000000000" pitchFamily="2" charset="-128"/>
                <a:ea typeface="CatCafe" panose="02000603000000000000" pitchFamily="2" charset="-128"/>
              </a:rPr>
              <a:t>Faire signer chaque vendredi</a:t>
            </a:r>
          </a:p>
        </p:txBody>
      </p:sp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7EACF0B8-5D42-4E57-B11C-51209A284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52806"/>
              </p:ext>
            </p:extLst>
          </p:nvPr>
        </p:nvGraphicFramePr>
        <p:xfrm>
          <a:off x="199839" y="1778976"/>
          <a:ext cx="68209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41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1948785">
                  <a:extLst>
                    <a:ext uri="{9D8B030D-6E8A-4147-A177-3AD203B41FA5}">
                      <a16:colId xmlns:a16="http://schemas.microsoft.com/office/drawing/2014/main" val="1814387989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4116343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 </a:t>
                      </a:r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français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Conseils pour progresser et te corriger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Tests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 : Le présent de être/avoir/aller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2 : Le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présent des autres verbes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Orange conjugaison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3 : Conjuguer au présent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9153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4 : Inventez une phrase au présent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5 : Nom propre - nom commun</a:t>
                      </a:r>
                      <a:endParaRPr lang="fr-FR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 de grammaire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0964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6 : Les déterminants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7 : Masculin ou féminin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8 : Singulier ou pluriel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personnel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:……………………………………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2" name="Image 92">
            <a:extLst>
              <a:ext uri="{FF2B5EF4-FFF2-40B4-BE49-F238E27FC236}">
                <a16:creationId xmlns:a16="http://schemas.microsoft.com/office/drawing/2014/main" id="{15B1646F-812F-4295-95B1-E43B92564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82" y="1810888"/>
            <a:ext cx="348976" cy="3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41B951C6-EFE8-4650-AF54-C10A656383A5}"/>
              </a:ext>
            </a:extLst>
          </p:cNvPr>
          <p:cNvSpPr/>
          <p:nvPr/>
        </p:nvSpPr>
        <p:spPr>
          <a:xfrm>
            <a:off x="4001715" y="224092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25A4EB8-7C64-44AD-A1E5-241A7F06EF1C}"/>
              </a:ext>
            </a:extLst>
          </p:cNvPr>
          <p:cNvSpPr/>
          <p:nvPr/>
        </p:nvSpPr>
        <p:spPr>
          <a:xfrm>
            <a:off x="3991092" y="250583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4000612" y="275678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6995DB16-70C5-4533-9F45-C2171FF42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80223"/>
              </p:ext>
            </p:extLst>
          </p:nvPr>
        </p:nvGraphicFramePr>
        <p:xfrm>
          <a:off x="194113" y="4597958"/>
          <a:ext cx="68209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41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1948785">
                  <a:extLst>
                    <a:ext uri="{9D8B030D-6E8A-4147-A177-3AD203B41FA5}">
                      <a16:colId xmlns:a16="http://schemas.microsoft.com/office/drawing/2014/main" val="1814387989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1245944974"/>
                    </a:ext>
                  </a:extLst>
                </a:gridCol>
              </a:tblGrid>
              <a:tr h="11845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 </a:t>
                      </a:r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mathématiques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Conseils pour progresser et te corriger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Tests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9 : La calculatrice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 calcul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10 : Résous le problème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11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Les calculs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45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12 : 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 vocabulaire en géométrie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Jaune orange 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84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13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le milieu du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422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14 : Trouve des angles droits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 géométrie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10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15 : Trouve des angles droits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16 : trace un angle droit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17 : Enigme de calcul mental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non obligatoire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602072"/>
                  </a:ext>
                </a:extLst>
              </a:tr>
            </a:tbl>
          </a:graphicData>
        </a:graphic>
      </p:graphicFrame>
      <p:pic>
        <p:nvPicPr>
          <p:cNvPr id="28" name="Image 92">
            <a:extLst>
              <a:ext uri="{FF2B5EF4-FFF2-40B4-BE49-F238E27FC236}">
                <a16:creationId xmlns:a16="http://schemas.microsoft.com/office/drawing/2014/main" id="{0A6C3B8A-E6B5-4774-81EB-189D92B87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37" y="4631602"/>
            <a:ext cx="348976" cy="3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8376" y="328017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FCF0B417-B32D-4441-B849-88B68678E784}"/>
              </a:ext>
            </a:extLst>
          </p:cNvPr>
          <p:cNvSpPr/>
          <p:nvPr/>
        </p:nvSpPr>
        <p:spPr>
          <a:xfrm>
            <a:off x="4022128" y="507698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4ED0C6B9-46E1-48B8-9439-AD958EA5D994}"/>
              </a:ext>
            </a:extLst>
          </p:cNvPr>
          <p:cNvSpPr/>
          <p:nvPr/>
        </p:nvSpPr>
        <p:spPr>
          <a:xfrm>
            <a:off x="6283964" y="226512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680C7F79-92D9-4584-BD79-956D515907E4}"/>
              </a:ext>
            </a:extLst>
          </p:cNvPr>
          <p:cNvSpPr/>
          <p:nvPr/>
        </p:nvSpPr>
        <p:spPr>
          <a:xfrm>
            <a:off x="6293489" y="250035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56C52A31-642C-4A82-B5E9-1588DC8346FE}"/>
              </a:ext>
            </a:extLst>
          </p:cNvPr>
          <p:cNvSpPr/>
          <p:nvPr/>
        </p:nvSpPr>
        <p:spPr>
          <a:xfrm>
            <a:off x="6292381" y="2768138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3489" y="328910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87439A7-FC82-4BE7-8591-1D56262B6C5D}"/>
              </a:ext>
            </a:extLst>
          </p:cNvPr>
          <p:cNvSpPr/>
          <p:nvPr/>
        </p:nvSpPr>
        <p:spPr>
          <a:xfrm>
            <a:off x="6317063" y="505682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0B28265E-FCBE-4FB1-85A9-F6E1FFDEB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354372"/>
              </p:ext>
            </p:extLst>
          </p:nvPr>
        </p:nvGraphicFramePr>
        <p:xfrm>
          <a:off x="194113" y="7412352"/>
          <a:ext cx="682090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026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5146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446839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Mes créations littéraires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 artistiques de la semaine et mon temps libre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Finir son château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de Poudlard ou son Blason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Avancer un jeu de logique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069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Illustrer toutes ces poésies et en recopier une nouvelle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9" name="Image 257">
            <a:extLst>
              <a:ext uri="{FF2B5EF4-FFF2-40B4-BE49-F238E27FC236}">
                <a16:creationId xmlns:a16="http://schemas.microsoft.com/office/drawing/2014/main" id="{DDF36851-172B-47A0-A059-AC2295323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687" y="7436891"/>
            <a:ext cx="344853" cy="31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2" name="Tableau 41">
            <a:extLst>
              <a:ext uri="{FF2B5EF4-FFF2-40B4-BE49-F238E27FC236}">
                <a16:creationId xmlns:a16="http://schemas.microsoft.com/office/drawing/2014/main" id="{D9B10866-C831-4BCE-B89E-E0BB92440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15861"/>
              </p:ext>
            </p:extLst>
          </p:nvPr>
        </p:nvGraphicFramePr>
        <p:xfrm>
          <a:off x="1358538" y="932581"/>
          <a:ext cx="564534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2912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447896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524538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0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9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Colorie le verbe en rouge et le nom en bleu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Mes parents viennent nous voir.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 à poser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974 - 402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</a:tbl>
          </a:graphicData>
        </a:graphic>
      </p:graphicFrame>
      <p:sp>
        <p:nvSpPr>
          <p:cNvPr id="43" name="Ellipse 42">
            <a:extLst>
              <a:ext uri="{FF2B5EF4-FFF2-40B4-BE49-F238E27FC236}">
                <a16:creationId xmlns:a16="http://schemas.microsoft.com/office/drawing/2014/main" id="{B47E8A6B-1970-4A76-8DC1-31169874BCE3}"/>
              </a:ext>
            </a:extLst>
          </p:cNvPr>
          <p:cNvSpPr/>
          <p:nvPr/>
        </p:nvSpPr>
        <p:spPr>
          <a:xfrm>
            <a:off x="6221428" y="123454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D9FFE2CF-2037-411A-BBC8-1007F4E8C08D}"/>
              </a:ext>
            </a:extLst>
          </p:cNvPr>
          <p:cNvSpPr/>
          <p:nvPr/>
        </p:nvSpPr>
        <p:spPr>
          <a:xfrm>
            <a:off x="6221428" y="14983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286C291C-FE4E-49C3-AE5F-B30DB079E302}"/>
              </a:ext>
            </a:extLst>
          </p:cNvPr>
          <p:cNvSpPr/>
          <p:nvPr/>
        </p:nvSpPr>
        <p:spPr>
          <a:xfrm>
            <a:off x="6693843" y="123103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FFB29BB4-ED58-422B-BA72-69DA3E4C5FDF}"/>
              </a:ext>
            </a:extLst>
          </p:cNvPr>
          <p:cNvSpPr/>
          <p:nvPr/>
        </p:nvSpPr>
        <p:spPr>
          <a:xfrm>
            <a:off x="6693843" y="1494839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47" name="Image 28">
            <a:extLst>
              <a:ext uri="{FF2B5EF4-FFF2-40B4-BE49-F238E27FC236}">
                <a16:creationId xmlns:a16="http://schemas.microsoft.com/office/drawing/2014/main" id="{24583DB1-FAD2-4245-A608-2BE49C9D1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33" y="936660"/>
            <a:ext cx="250597" cy="25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C5369AE6-9857-4F85-AB26-BA92200A6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54" y="6111847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 : coins arrondis 147">
            <a:extLst>
              <a:ext uri="{FF2B5EF4-FFF2-40B4-BE49-F238E27FC236}">
                <a16:creationId xmlns:a16="http://schemas.microsoft.com/office/drawing/2014/main" id="{080D09F8-119A-43B0-AD85-A803BBC0BFDC}"/>
              </a:ext>
            </a:extLst>
          </p:cNvPr>
          <p:cNvSpPr/>
          <p:nvPr/>
        </p:nvSpPr>
        <p:spPr>
          <a:xfrm>
            <a:off x="5076902" y="196793"/>
            <a:ext cx="924860" cy="674521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5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Autonomie </a:t>
            </a: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4" name="Étoile : 5 branches 14">
            <a:extLst>
              <a:ext uri="{FF2B5EF4-FFF2-40B4-BE49-F238E27FC236}">
                <a16:creationId xmlns:a16="http://schemas.microsoft.com/office/drawing/2014/main" id="{6AB97F8E-FE9D-4797-B439-66758BD9DEAD}"/>
              </a:ext>
            </a:extLst>
          </p:cNvPr>
          <p:cNvSpPr/>
          <p:nvPr/>
        </p:nvSpPr>
        <p:spPr>
          <a:xfrm>
            <a:off x="5310247" y="409699"/>
            <a:ext cx="458170" cy="404667"/>
          </a:xfrm>
          <a:prstGeom prst="star5">
            <a:avLst>
              <a:gd name="adj" fmla="val 28682"/>
              <a:gd name="hf" fmla="val 105146"/>
              <a:gd name="vf" fmla="val 11055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Picture 8" descr="RÃ©sultat de recherche d'images pour &quot;icon attention&quot;">
            <a:extLst>
              <a:ext uri="{FF2B5EF4-FFF2-40B4-BE49-F238E27FC236}">
                <a16:creationId xmlns:a16="http://schemas.microsoft.com/office/drawing/2014/main" id="{767D57F6-0AA1-43BD-B7A7-3C4BF9D28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10101">
                  <a:alpha val="784"/>
                </a:srgbClr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819" y="136212"/>
            <a:ext cx="331686" cy="33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Ellipse 55">
            <a:extLst>
              <a:ext uri="{FF2B5EF4-FFF2-40B4-BE49-F238E27FC236}">
                <a16:creationId xmlns:a16="http://schemas.microsoft.com/office/drawing/2014/main" id="{9E67D036-6D48-49FB-9643-FFC13BD7A243}"/>
              </a:ext>
            </a:extLst>
          </p:cNvPr>
          <p:cNvSpPr/>
          <p:nvPr/>
        </p:nvSpPr>
        <p:spPr>
          <a:xfrm>
            <a:off x="4012603" y="5325740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B6D28913-CAC1-49B9-BEE1-CA9FA0BC401C}"/>
              </a:ext>
            </a:extLst>
          </p:cNvPr>
          <p:cNvSpPr/>
          <p:nvPr/>
        </p:nvSpPr>
        <p:spPr>
          <a:xfrm>
            <a:off x="6307538" y="53268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3999506" y="302237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6298326" y="303157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73" name="Image 72"/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5068652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Image 76" descr="Hermione [Commission] by TheCutlassKate">
            <a:extLst>
              <a:ext uri="{FF2B5EF4-FFF2-40B4-BE49-F238E27FC236}">
                <a16:creationId xmlns:a16="http://schemas.microsoft.com/office/drawing/2014/main" id="{00DA8CC9-F0CE-4A16-B9AA-29B3A193BA11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6777" y="116086"/>
            <a:ext cx="797536" cy="6753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Zone de texte 6">
            <a:extLst>
              <a:ext uri="{FF2B5EF4-FFF2-40B4-BE49-F238E27FC236}">
                <a16:creationId xmlns:a16="http://schemas.microsoft.com/office/drawing/2014/main" id="{68208377-1C65-4961-9658-C8ABA417C4EF}"/>
              </a:ext>
            </a:extLst>
          </p:cNvPr>
          <p:cNvSpPr txBox="1"/>
          <p:nvPr/>
        </p:nvSpPr>
        <p:spPr>
          <a:xfrm>
            <a:off x="1960816" y="267220"/>
            <a:ext cx="601724" cy="542977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Up">
              <a:avLst>
                <a:gd name="adj" fmla="val 8257971"/>
              </a:avLst>
            </a:prstTxWarp>
            <a:noAutofit/>
          </a:bodyPr>
          <a:lstStyle/>
          <a:p>
            <a:pPr algn="ctr"/>
            <a:r>
              <a:rPr lang="fr-FR" sz="12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niveau de plan de travail</a:t>
            </a:r>
            <a:endParaRPr lang="fr-F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CE28250E-16D1-4C2A-B595-621B6063ED91}"/>
              </a:ext>
            </a:extLst>
          </p:cNvPr>
          <p:cNvSpPr/>
          <p:nvPr/>
        </p:nvSpPr>
        <p:spPr>
          <a:xfrm>
            <a:off x="2095719" y="347833"/>
            <a:ext cx="371475" cy="381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0" name="Zone de texte 2">
            <a:extLst>
              <a:ext uri="{FF2B5EF4-FFF2-40B4-BE49-F238E27FC236}">
                <a16:creationId xmlns:a16="http://schemas.microsoft.com/office/drawing/2014/main" id="{87A1FCF5-B795-464B-88C1-668592ED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719" y="281271"/>
            <a:ext cx="3587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latin typeface="Circulate (BRK)" pitchFamily="2" charset="0"/>
                <a:cs typeface="Times New Roman" panose="02020603050405020304" pitchFamily="18" charset="0"/>
              </a:rPr>
              <a:t>A</a:t>
            </a: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9E528A5B-2880-4777-BCE9-F82071A1D236}"/>
              </a:ext>
            </a:extLst>
          </p:cNvPr>
          <p:cNvSpPr/>
          <p:nvPr/>
        </p:nvSpPr>
        <p:spPr>
          <a:xfrm>
            <a:off x="4275990" y="8682233"/>
            <a:ext cx="1384510" cy="92991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ceinture</a:t>
            </a:r>
            <a:endParaRPr lang="fr-FR" sz="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comportement  </a:t>
            </a:r>
            <a:r>
              <a:rPr lang="fr-FR" sz="7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Semaine 12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Image 83" descr="Résultat de recherche d'images pour &quot;ceinture blanche&quot;">
            <a:extLst>
              <a:ext uri="{FF2B5EF4-FFF2-40B4-BE49-F238E27FC236}">
                <a16:creationId xmlns:a16="http://schemas.microsoft.com/office/drawing/2014/main" id="{F9E5CAC9-2667-4942-8C17-EB25618A2D5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14" y="8949586"/>
            <a:ext cx="753262" cy="32459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F2224CFC-874F-425E-8E35-F654D59566E5}"/>
              </a:ext>
            </a:extLst>
          </p:cNvPr>
          <p:cNvSpPr/>
          <p:nvPr/>
        </p:nvSpPr>
        <p:spPr>
          <a:xfrm>
            <a:off x="4329212" y="196794"/>
            <a:ext cx="676065" cy="606622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Bonus</a:t>
            </a:r>
            <a:r>
              <a:rPr lang="fr-FR" sz="12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7" name="Rectangle : coins arrondis 86">
            <a:extLst>
              <a:ext uri="{FF2B5EF4-FFF2-40B4-BE49-F238E27FC236}">
                <a16:creationId xmlns:a16="http://schemas.microsoft.com/office/drawing/2014/main" id="{8664B96A-4ECE-4041-AC14-C4A46794DD94}"/>
              </a:ext>
            </a:extLst>
          </p:cNvPr>
          <p:cNvSpPr/>
          <p:nvPr/>
        </p:nvSpPr>
        <p:spPr>
          <a:xfrm>
            <a:off x="4262922" y="9648756"/>
            <a:ext cx="1397578" cy="61059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Signature des parents</a:t>
            </a:r>
            <a:endParaRPr lang="fr-FR" sz="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96A4383F-1751-4E68-850B-013C92B30FE8}"/>
              </a:ext>
            </a:extLst>
          </p:cNvPr>
          <p:cNvSpPr/>
          <p:nvPr/>
        </p:nvSpPr>
        <p:spPr>
          <a:xfrm>
            <a:off x="4012592" y="55953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2FEFAACC-C3C6-45E9-8106-F7A8EE9A9A0E}"/>
              </a:ext>
            </a:extLst>
          </p:cNvPr>
          <p:cNvSpPr/>
          <p:nvPr/>
        </p:nvSpPr>
        <p:spPr>
          <a:xfrm>
            <a:off x="6307527" y="558582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712E2BB5-55E6-4CA3-9B35-060F2484BE2B}"/>
              </a:ext>
            </a:extLst>
          </p:cNvPr>
          <p:cNvSpPr/>
          <p:nvPr/>
        </p:nvSpPr>
        <p:spPr>
          <a:xfrm>
            <a:off x="4017395" y="585398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77D855F5-5578-4415-A3B1-9DEC949B594F}"/>
              </a:ext>
            </a:extLst>
          </p:cNvPr>
          <p:cNvSpPr/>
          <p:nvPr/>
        </p:nvSpPr>
        <p:spPr>
          <a:xfrm>
            <a:off x="6301697" y="584445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81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ECD66806-2F57-45A2-A738-0137040A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75" y="636737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FB94AF6B-B86C-45B0-93D0-52FDF633B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74" y="3543884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1173642-66C9-4E52-A773-785BF5F78371}"/>
              </a:ext>
            </a:extLst>
          </p:cNvPr>
          <p:cNvSpPr/>
          <p:nvPr/>
        </p:nvSpPr>
        <p:spPr>
          <a:xfrm>
            <a:off x="3756048" y="224529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29029B9-0510-48C7-9A56-13FCE1D69D89}"/>
              </a:ext>
            </a:extLst>
          </p:cNvPr>
          <p:cNvSpPr/>
          <p:nvPr/>
        </p:nvSpPr>
        <p:spPr>
          <a:xfrm>
            <a:off x="3759586" y="250402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FC0F056-510D-4F2A-9D37-FB8724FD075A}"/>
              </a:ext>
            </a:extLst>
          </p:cNvPr>
          <p:cNvSpPr/>
          <p:nvPr/>
        </p:nvSpPr>
        <p:spPr>
          <a:xfrm>
            <a:off x="3759586" y="2760310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AA0B22A-B0FC-462F-8EBB-CA86D134FC70}"/>
              </a:ext>
            </a:extLst>
          </p:cNvPr>
          <p:cNvSpPr/>
          <p:nvPr/>
        </p:nvSpPr>
        <p:spPr>
          <a:xfrm>
            <a:off x="3763124" y="3019040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59891" y="3278568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92364F0-4CBE-4715-BD04-036CD9608F61}"/>
              </a:ext>
            </a:extLst>
          </p:cNvPr>
          <p:cNvSpPr/>
          <p:nvPr/>
        </p:nvSpPr>
        <p:spPr>
          <a:xfrm>
            <a:off x="3745543" y="5061545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486C93B-7B95-429E-86B1-1E75B07FFAC8}"/>
              </a:ext>
            </a:extLst>
          </p:cNvPr>
          <p:cNvSpPr/>
          <p:nvPr/>
        </p:nvSpPr>
        <p:spPr>
          <a:xfrm>
            <a:off x="3749081" y="534043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616B496-2F78-47CA-9EB1-67C56C9178A1}"/>
              </a:ext>
            </a:extLst>
          </p:cNvPr>
          <p:cNvSpPr/>
          <p:nvPr/>
        </p:nvSpPr>
        <p:spPr>
          <a:xfrm>
            <a:off x="3757060" y="558497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E7F743D-7F93-4BCF-A5F2-54443D0C9470}"/>
              </a:ext>
            </a:extLst>
          </p:cNvPr>
          <p:cNvSpPr/>
          <p:nvPr/>
        </p:nvSpPr>
        <p:spPr>
          <a:xfrm>
            <a:off x="3760598" y="5836921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85CE06-2523-4018-A75D-4FEC07009E02}"/>
              </a:ext>
            </a:extLst>
          </p:cNvPr>
          <p:cNvSpPr/>
          <p:nvPr/>
        </p:nvSpPr>
        <p:spPr>
          <a:xfrm>
            <a:off x="198985" y="812178"/>
            <a:ext cx="1094711" cy="89072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ln w="0"/>
                <a:solidFill>
                  <a:schemeClr val="tx1"/>
                </a:solidFill>
                <a:latin typeface="Playbill" panose="040506030A0602020202" pitchFamily="82" charset="0"/>
              </a:rPr>
              <a:t>calcul</a:t>
            </a: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8CFAC1D5-C26E-47B4-BE0F-2B7BAF7AA8B0}"/>
              </a:ext>
            </a:extLst>
          </p:cNvPr>
          <p:cNvSpPr/>
          <p:nvPr/>
        </p:nvSpPr>
        <p:spPr>
          <a:xfrm>
            <a:off x="4001718" y="610199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D88FF697-5F08-4AC8-94EC-B42255671A33}"/>
              </a:ext>
            </a:extLst>
          </p:cNvPr>
          <p:cNvSpPr/>
          <p:nvPr/>
        </p:nvSpPr>
        <p:spPr>
          <a:xfrm>
            <a:off x="6294729" y="610117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CAD13D9-B035-4568-8C1F-4479E989CDE9}"/>
              </a:ext>
            </a:extLst>
          </p:cNvPr>
          <p:cNvSpPr/>
          <p:nvPr/>
        </p:nvSpPr>
        <p:spPr>
          <a:xfrm>
            <a:off x="3753630" y="610153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4008468" y="636961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92770" y="636008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51671" y="636044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3" name="Rectangle : coins arrondis 82">
            <a:extLst>
              <a:ext uri="{FF2B5EF4-FFF2-40B4-BE49-F238E27FC236}">
                <a16:creationId xmlns:a16="http://schemas.microsoft.com/office/drawing/2014/main" id="{9E528A5B-2880-4777-BCE9-F82071A1D236}"/>
              </a:ext>
            </a:extLst>
          </p:cNvPr>
          <p:cNvSpPr/>
          <p:nvPr/>
        </p:nvSpPr>
        <p:spPr>
          <a:xfrm>
            <a:off x="5706609" y="8675448"/>
            <a:ext cx="1384510" cy="92991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ceinture</a:t>
            </a:r>
            <a:endParaRPr lang="fr-FR" sz="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comportement  </a:t>
            </a:r>
            <a:r>
              <a:rPr lang="fr-FR" sz="7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Semaine 13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4" name="Image 113" descr="Résultat de recherche d'images pour &quot;ceinture blanche&quot;">
            <a:extLst>
              <a:ext uri="{FF2B5EF4-FFF2-40B4-BE49-F238E27FC236}">
                <a16:creationId xmlns:a16="http://schemas.microsoft.com/office/drawing/2014/main" id="{F9E5CAC9-2667-4942-8C17-EB25618A2D5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66" y="8960219"/>
            <a:ext cx="753262" cy="32459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Rectangle : coins arrondis 86">
            <a:extLst>
              <a:ext uri="{FF2B5EF4-FFF2-40B4-BE49-F238E27FC236}">
                <a16:creationId xmlns:a16="http://schemas.microsoft.com/office/drawing/2014/main" id="{8664B96A-4ECE-4041-AC14-C4A46794DD94}"/>
              </a:ext>
            </a:extLst>
          </p:cNvPr>
          <p:cNvSpPr/>
          <p:nvPr/>
        </p:nvSpPr>
        <p:spPr>
          <a:xfrm>
            <a:off x="5704174" y="9659389"/>
            <a:ext cx="1397578" cy="61059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Signature des parents</a:t>
            </a:r>
            <a:endParaRPr lang="fr-FR" sz="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4001692" y="354470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6805" y="355364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63207" y="3543102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1059" y="380471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6805" y="381364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63207" y="3803107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4533" y="406215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89646" y="406156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56048" y="4060552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pic>
        <p:nvPicPr>
          <p:cNvPr id="125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C5369AE6-9857-4F85-AB26-BA92200A6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711" y="6613162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ECD66806-2F57-45A2-A738-0137040A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007" y="687821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Ellipse 126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4002339" y="664248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86641" y="661390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45542" y="661315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3990663" y="689116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74965" y="6881640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33866" y="687247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3898831" y="431924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89217" y="431780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36" name="Image 135"/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380310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Image 136"/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4051649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4DB63B45-06D7-44D9-9654-5BEF18D6C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823" y="3803779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696C6C43-3861-4008-BB40-E12B4C8C1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865" y="4057066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F6CA429B-AB95-4E15-A6FF-4AE23BCD2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95" y="8137083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016FB91E-6948-41B2-A5EA-CB5AE129A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596" y="713712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Ellipse 137">
            <a:extLst>
              <a:ext uri="{FF2B5EF4-FFF2-40B4-BE49-F238E27FC236}">
                <a16:creationId xmlns:a16="http://schemas.microsoft.com/office/drawing/2014/main" id="{0A8CEBC0-3675-45DA-8A75-5B47C270763C}"/>
              </a:ext>
            </a:extLst>
          </p:cNvPr>
          <p:cNvSpPr/>
          <p:nvPr/>
        </p:nvSpPr>
        <p:spPr>
          <a:xfrm>
            <a:off x="3993252" y="715007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8ED068-FBAE-4E01-BFDB-B2449C99E763}"/>
              </a:ext>
            </a:extLst>
          </p:cNvPr>
          <p:cNvSpPr/>
          <p:nvPr/>
        </p:nvSpPr>
        <p:spPr>
          <a:xfrm>
            <a:off x="3736455" y="713138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7F463113-FC0B-4D4D-B49B-DBFF8F76B9D5}"/>
              </a:ext>
            </a:extLst>
          </p:cNvPr>
          <p:cNvSpPr/>
          <p:nvPr/>
        </p:nvSpPr>
        <p:spPr>
          <a:xfrm>
            <a:off x="6276238" y="7139169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44" name="Image 143">
            <a:extLst>
              <a:ext uri="{FF2B5EF4-FFF2-40B4-BE49-F238E27FC236}">
                <a16:creationId xmlns:a16="http://schemas.microsoft.com/office/drawing/2014/main" id="{EEAFED2A-7C1C-4E8F-8709-DE631D5B068C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62302" y="635420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Image 144">
            <a:extLst>
              <a:ext uri="{FF2B5EF4-FFF2-40B4-BE49-F238E27FC236}">
                <a16:creationId xmlns:a16="http://schemas.microsoft.com/office/drawing/2014/main" id="{B813AFFD-1A35-41B2-8A6D-46035FAA97CA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532602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Image 145">
            <a:extLst>
              <a:ext uri="{FF2B5EF4-FFF2-40B4-BE49-F238E27FC236}">
                <a16:creationId xmlns:a16="http://schemas.microsoft.com/office/drawing/2014/main" id="{4D5F4D79-2E00-48DA-A9FA-45300BC40127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1503" y="714075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" name="Image 147">
            <a:extLst>
              <a:ext uri="{FF2B5EF4-FFF2-40B4-BE49-F238E27FC236}">
                <a16:creationId xmlns:a16="http://schemas.microsoft.com/office/drawing/2014/main" id="{88457A4A-62A7-42EA-8EBA-2A4C16F8FE99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1581" y="6628302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Image 148">
            <a:extLst>
              <a:ext uri="{FF2B5EF4-FFF2-40B4-BE49-F238E27FC236}">
                <a16:creationId xmlns:a16="http://schemas.microsoft.com/office/drawing/2014/main" id="{5893FC21-72E8-4835-AB5E-F27761BE1783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1581" y="6876844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2">
            <a:extLst>
              <a:ext uri="{FF2B5EF4-FFF2-40B4-BE49-F238E27FC236}">
                <a16:creationId xmlns:a16="http://schemas.microsoft.com/office/drawing/2014/main" id="{095B15D9-E674-40CB-9285-EDFA3BFC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7" y="8686656"/>
            <a:ext cx="2867167" cy="15804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fr-FR" sz="1400" dirty="0">
                <a:latin typeface="That's Font Folks!" panose="030505000406060101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Ce que je dois réussir</a:t>
            </a:r>
          </a:p>
          <a:p>
            <a:pPr lvl="0" indent="19050" algn="just">
              <a:spcAft>
                <a:spcPts val="0"/>
              </a:spcAft>
              <a:buSzPts val="1200"/>
              <a:buFont typeface="+mj-lt"/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Mon travail est soigné 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sauté des lignes, j’ai soigné mon écriture, j’ai tracé à la règle, j’ai souligné, j, mes feuilles sont collées…)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8" algn="just"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Mon comportement a été correct </a:t>
            </a:r>
            <a:r>
              <a:rPr lang="fr-FR" sz="12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chuchoté, je n’ai pas dérangé les autres, je n’ai pas parlé sans avoir la parole)</a:t>
            </a:r>
          </a:p>
          <a:p>
            <a:pPr indent="180975" algn="just"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J’ai fait des efforts de travail</a:t>
            </a:r>
            <a:r>
              <a:rPr lang="fr-FR" sz="1400" dirty="0">
                <a:latin typeface="Forte" panose="0306090204050207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100" i="1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900" i="1" dirty="0">
                <a:solidFill>
                  <a:prstClr val="black">
                    <a:lumMod val="50000"/>
                    <a:lumOff val="50000"/>
                  </a:prst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été autonome, je suis content…)</a:t>
            </a:r>
            <a:endParaRPr lang="fr-FR" sz="1200" dirty="0">
              <a:latin typeface="Forte" panose="0306090204050207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archemin : horizontal 3">
            <a:extLst>
              <a:ext uri="{FF2B5EF4-FFF2-40B4-BE49-F238E27FC236}">
                <a16:creationId xmlns:a16="http://schemas.microsoft.com/office/drawing/2014/main" id="{85F468DD-CEFF-4629-BD0B-74787DCB4D01}"/>
              </a:ext>
            </a:extLst>
          </p:cNvPr>
          <p:cNvSpPr/>
          <p:nvPr/>
        </p:nvSpPr>
        <p:spPr>
          <a:xfrm>
            <a:off x="2649707" y="133350"/>
            <a:ext cx="1635881" cy="757511"/>
          </a:xfrm>
          <a:prstGeom prst="horizontalScroll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radley Hand ITC" pitchFamily="66" charset="0"/>
              </a:rPr>
              <a:t>Semaine du 3 au 15 Décembre</a:t>
            </a:r>
          </a:p>
        </p:txBody>
      </p:sp>
      <p:sp>
        <p:nvSpPr>
          <p:cNvPr id="6" name="Bulle narrative : rectangle à coins arrondis 4">
            <a:extLst>
              <a:ext uri="{FF2B5EF4-FFF2-40B4-BE49-F238E27FC236}">
                <a16:creationId xmlns:a16="http://schemas.microsoft.com/office/drawing/2014/main" id="{EDA984CE-9508-43D7-A847-8C7FE45F9C06}"/>
              </a:ext>
            </a:extLst>
          </p:cNvPr>
          <p:cNvSpPr/>
          <p:nvPr/>
        </p:nvSpPr>
        <p:spPr>
          <a:xfrm>
            <a:off x="749493" y="142876"/>
            <a:ext cx="1094711" cy="585958"/>
          </a:xfrm>
          <a:prstGeom prst="wedgeRoundRectCallout">
            <a:avLst>
              <a:gd name="adj1" fmla="val -59374"/>
              <a:gd name="adj2" fmla="val -2285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chemeClr val="tx1"/>
                </a:solidFill>
                <a:latin typeface="Cursif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1600" b="1" dirty="0">
                <a:solidFill>
                  <a:schemeClr val="tx1"/>
                </a:solidFill>
                <a:latin typeface="Cursive standard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de travail 10</a:t>
            </a:r>
            <a:endParaRPr lang="fr-FR" sz="2000" b="1" dirty="0">
              <a:solidFill>
                <a:schemeClr val="tx1"/>
              </a:solidFill>
              <a:latin typeface="Cursive standard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707305D-0AAF-49BA-8759-4658455FB9AE}"/>
              </a:ext>
            </a:extLst>
          </p:cNvPr>
          <p:cNvCxnSpPr>
            <a:cxnSpLocks/>
          </p:cNvCxnSpPr>
          <p:nvPr/>
        </p:nvCxnSpPr>
        <p:spPr>
          <a:xfrm flipH="1">
            <a:off x="2930625" y="8723222"/>
            <a:ext cx="0" cy="154390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CF83359-214A-4727-AF1E-DF56861B9B85}"/>
              </a:ext>
            </a:extLst>
          </p:cNvPr>
          <p:cNvCxnSpPr>
            <a:cxnSpLocks/>
          </p:cNvCxnSpPr>
          <p:nvPr/>
        </p:nvCxnSpPr>
        <p:spPr>
          <a:xfrm>
            <a:off x="3564260" y="8723222"/>
            <a:ext cx="0" cy="1543904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2763C154-550C-4C75-B420-FE2697E23C95}"/>
              </a:ext>
            </a:extLst>
          </p:cNvPr>
          <p:cNvSpPr/>
          <p:nvPr/>
        </p:nvSpPr>
        <p:spPr>
          <a:xfrm>
            <a:off x="3088828" y="9032028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5635B-0387-474D-B42D-D53E5A736B6C}"/>
              </a:ext>
            </a:extLst>
          </p:cNvPr>
          <p:cNvSpPr/>
          <p:nvPr/>
        </p:nvSpPr>
        <p:spPr>
          <a:xfrm>
            <a:off x="2881826" y="8703390"/>
            <a:ext cx="13917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latin typeface="That's Font Folks!" panose="030505000406060101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Mon avis     L’enseignant</a:t>
            </a:r>
            <a:endParaRPr lang="fr-FR" sz="1100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A7830FA-9017-43D2-BAA7-A9C5359A1EA6}"/>
              </a:ext>
            </a:extLst>
          </p:cNvPr>
          <p:cNvSpPr/>
          <p:nvPr/>
        </p:nvSpPr>
        <p:spPr>
          <a:xfrm>
            <a:off x="3758451" y="9032028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5DCB7F6-0DBC-4B9B-96B1-6F69E9349DEA}"/>
              </a:ext>
            </a:extLst>
          </p:cNvPr>
          <p:cNvSpPr/>
          <p:nvPr/>
        </p:nvSpPr>
        <p:spPr>
          <a:xfrm>
            <a:off x="3100771" y="9466862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C8DBDE5-2669-4C25-BEAB-41095D8ADC85}"/>
              </a:ext>
            </a:extLst>
          </p:cNvPr>
          <p:cNvSpPr/>
          <p:nvPr/>
        </p:nvSpPr>
        <p:spPr>
          <a:xfrm>
            <a:off x="3758652" y="9466861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7F5BC1D-77D8-41F5-96EE-11D6D933E11A}"/>
              </a:ext>
            </a:extLst>
          </p:cNvPr>
          <p:cNvSpPr/>
          <p:nvPr/>
        </p:nvSpPr>
        <p:spPr>
          <a:xfrm>
            <a:off x="3098985" y="9873499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B3CA149-40E8-4593-A36F-B9662AF6BF49}"/>
              </a:ext>
            </a:extLst>
          </p:cNvPr>
          <p:cNvSpPr/>
          <p:nvPr/>
        </p:nvSpPr>
        <p:spPr>
          <a:xfrm>
            <a:off x="3757344" y="9873499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FEDE2F-6FF0-403B-B3A1-097E0550724D}"/>
              </a:ext>
            </a:extLst>
          </p:cNvPr>
          <p:cNvSpPr/>
          <p:nvPr/>
        </p:nvSpPr>
        <p:spPr>
          <a:xfrm>
            <a:off x="81589" y="8686656"/>
            <a:ext cx="4125500" cy="158047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2BB0538-B05E-4361-9397-15DF63900058}"/>
              </a:ext>
            </a:extLst>
          </p:cNvPr>
          <p:cNvSpPr txBox="1"/>
          <p:nvPr/>
        </p:nvSpPr>
        <p:spPr>
          <a:xfrm>
            <a:off x="5983775" y="462624"/>
            <a:ext cx="11506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Cafe" panose="02000603000000000000" pitchFamily="2" charset="-128"/>
                <a:ea typeface="CatCafe" panose="02000603000000000000" pitchFamily="2" charset="-128"/>
              </a:rPr>
              <a:t>Faire signer chaque vendredi</a:t>
            </a:r>
          </a:p>
        </p:txBody>
      </p:sp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7EACF0B8-5D42-4E57-B11C-51209A2848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9839" y="1778976"/>
          <a:ext cx="68209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41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1948785">
                  <a:extLst>
                    <a:ext uri="{9D8B030D-6E8A-4147-A177-3AD203B41FA5}">
                      <a16:colId xmlns:a16="http://schemas.microsoft.com/office/drawing/2014/main" val="1814387989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4116343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 </a:t>
                      </a:r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français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Conseils pour progresser et te corriger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Tests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 : Le présent de être/avoir/aller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2 : Le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présent des autres verbes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Orange conjugaison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3 : Conjuguer au présent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9153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4 : Inventez une phrase au présent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5 : Nom propre - nom commun</a:t>
                      </a:r>
                      <a:endParaRPr lang="fr-FR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 de grammaire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0964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6 : Les déterminants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7 : Masculin ou féminin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8 : Singulier ou pluriel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personnel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:……………………………………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2" name="Image 92">
            <a:extLst>
              <a:ext uri="{FF2B5EF4-FFF2-40B4-BE49-F238E27FC236}">
                <a16:creationId xmlns:a16="http://schemas.microsoft.com/office/drawing/2014/main" id="{15B1646F-812F-4295-95B1-E43B92564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82" y="1810888"/>
            <a:ext cx="348976" cy="3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41B951C6-EFE8-4650-AF54-C10A656383A5}"/>
              </a:ext>
            </a:extLst>
          </p:cNvPr>
          <p:cNvSpPr/>
          <p:nvPr/>
        </p:nvSpPr>
        <p:spPr>
          <a:xfrm>
            <a:off x="4001715" y="224092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25A4EB8-7C64-44AD-A1E5-241A7F06EF1C}"/>
              </a:ext>
            </a:extLst>
          </p:cNvPr>
          <p:cNvSpPr/>
          <p:nvPr/>
        </p:nvSpPr>
        <p:spPr>
          <a:xfrm>
            <a:off x="3991092" y="250583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4000612" y="275678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6995DB16-70C5-4533-9F45-C2171FF42DF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113" y="4597958"/>
          <a:ext cx="68209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41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1948785">
                  <a:extLst>
                    <a:ext uri="{9D8B030D-6E8A-4147-A177-3AD203B41FA5}">
                      <a16:colId xmlns:a16="http://schemas.microsoft.com/office/drawing/2014/main" val="1814387989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1245944974"/>
                    </a:ext>
                  </a:extLst>
                </a:gridCol>
              </a:tblGrid>
              <a:tr h="11845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 </a:t>
                      </a:r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mathématiques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Conseils pour progresser et te corriger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Tests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9 : La calculatrice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 calcul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10 : Résous le problème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11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Les calculs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45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12 : 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 vocabulaire en géométrie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Jaune orange 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84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13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le milieu du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422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14 : Trouve des angles droits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 géométrie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10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15 : Trouve des angles droits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16 : trace un angle droit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17 : Enigme de calcul mental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non obligatoire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602072"/>
                  </a:ext>
                </a:extLst>
              </a:tr>
            </a:tbl>
          </a:graphicData>
        </a:graphic>
      </p:graphicFrame>
      <p:pic>
        <p:nvPicPr>
          <p:cNvPr id="28" name="Image 92">
            <a:extLst>
              <a:ext uri="{FF2B5EF4-FFF2-40B4-BE49-F238E27FC236}">
                <a16:creationId xmlns:a16="http://schemas.microsoft.com/office/drawing/2014/main" id="{0A6C3B8A-E6B5-4774-81EB-189D92B87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37" y="4631602"/>
            <a:ext cx="348976" cy="3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8376" y="328017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FCF0B417-B32D-4441-B849-88B68678E784}"/>
              </a:ext>
            </a:extLst>
          </p:cNvPr>
          <p:cNvSpPr/>
          <p:nvPr/>
        </p:nvSpPr>
        <p:spPr>
          <a:xfrm>
            <a:off x="4022128" y="507698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4ED0C6B9-46E1-48B8-9439-AD958EA5D994}"/>
              </a:ext>
            </a:extLst>
          </p:cNvPr>
          <p:cNvSpPr/>
          <p:nvPr/>
        </p:nvSpPr>
        <p:spPr>
          <a:xfrm>
            <a:off x="6283964" y="226512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680C7F79-92D9-4584-BD79-956D515907E4}"/>
              </a:ext>
            </a:extLst>
          </p:cNvPr>
          <p:cNvSpPr/>
          <p:nvPr/>
        </p:nvSpPr>
        <p:spPr>
          <a:xfrm>
            <a:off x="6293489" y="250035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56C52A31-642C-4A82-B5E9-1588DC8346FE}"/>
              </a:ext>
            </a:extLst>
          </p:cNvPr>
          <p:cNvSpPr/>
          <p:nvPr/>
        </p:nvSpPr>
        <p:spPr>
          <a:xfrm>
            <a:off x="6292381" y="2768138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3489" y="328910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87439A7-FC82-4BE7-8591-1D56262B6C5D}"/>
              </a:ext>
            </a:extLst>
          </p:cNvPr>
          <p:cNvSpPr/>
          <p:nvPr/>
        </p:nvSpPr>
        <p:spPr>
          <a:xfrm>
            <a:off x="6317063" y="505682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0B28265E-FCBE-4FB1-85A9-F6E1FFDEB26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113" y="7412352"/>
          <a:ext cx="682090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026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5146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446839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Mes créations littéraires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 artistiques de la semaine et mon temps libre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Finir son château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de Poudlard ou son Blason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Avancer un jeu de logique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069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Illustrer toutes ces poésies et en recopier une nouvelle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9" name="Image 257">
            <a:extLst>
              <a:ext uri="{FF2B5EF4-FFF2-40B4-BE49-F238E27FC236}">
                <a16:creationId xmlns:a16="http://schemas.microsoft.com/office/drawing/2014/main" id="{DDF36851-172B-47A0-A059-AC2295323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687" y="7436891"/>
            <a:ext cx="344853" cy="31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2" name="Tableau 41">
            <a:extLst>
              <a:ext uri="{FF2B5EF4-FFF2-40B4-BE49-F238E27FC236}">
                <a16:creationId xmlns:a16="http://schemas.microsoft.com/office/drawing/2014/main" id="{D9B10866-C831-4BCE-B89E-E0BB9244059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58538" y="932581"/>
          <a:ext cx="564534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2912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447896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524538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0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9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Colorie le verbe en rouge et le nom en bleu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Mes parents viennent nous voir.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 à poser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974 - 402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</a:tbl>
          </a:graphicData>
        </a:graphic>
      </p:graphicFrame>
      <p:sp>
        <p:nvSpPr>
          <p:cNvPr id="43" name="Ellipse 42">
            <a:extLst>
              <a:ext uri="{FF2B5EF4-FFF2-40B4-BE49-F238E27FC236}">
                <a16:creationId xmlns:a16="http://schemas.microsoft.com/office/drawing/2014/main" id="{B47E8A6B-1970-4A76-8DC1-31169874BCE3}"/>
              </a:ext>
            </a:extLst>
          </p:cNvPr>
          <p:cNvSpPr/>
          <p:nvPr/>
        </p:nvSpPr>
        <p:spPr>
          <a:xfrm>
            <a:off x="6221428" y="123454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D9FFE2CF-2037-411A-BBC8-1007F4E8C08D}"/>
              </a:ext>
            </a:extLst>
          </p:cNvPr>
          <p:cNvSpPr/>
          <p:nvPr/>
        </p:nvSpPr>
        <p:spPr>
          <a:xfrm>
            <a:off x="6221428" y="14983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286C291C-FE4E-49C3-AE5F-B30DB079E302}"/>
              </a:ext>
            </a:extLst>
          </p:cNvPr>
          <p:cNvSpPr/>
          <p:nvPr/>
        </p:nvSpPr>
        <p:spPr>
          <a:xfrm>
            <a:off x="6693843" y="123103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FFB29BB4-ED58-422B-BA72-69DA3E4C5FDF}"/>
              </a:ext>
            </a:extLst>
          </p:cNvPr>
          <p:cNvSpPr/>
          <p:nvPr/>
        </p:nvSpPr>
        <p:spPr>
          <a:xfrm>
            <a:off x="6693843" y="1494839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47" name="Image 28">
            <a:extLst>
              <a:ext uri="{FF2B5EF4-FFF2-40B4-BE49-F238E27FC236}">
                <a16:creationId xmlns:a16="http://schemas.microsoft.com/office/drawing/2014/main" id="{24583DB1-FAD2-4245-A608-2BE49C9D1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33" y="936660"/>
            <a:ext cx="250597" cy="25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C5369AE6-9857-4F85-AB26-BA92200A6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54" y="6111847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 : coins arrondis 147">
            <a:extLst>
              <a:ext uri="{FF2B5EF4-FFF2-40B4-BE49-F238E27FC236}">
                <a16:creationId xmlns:a16="http://schemas.microsoft.com/office/drawing/2014/main" id="{080D09F8-119A-43B0-AD85-A803BBC0BFDC}"/>
              </a:ext>
            </a:extLst>
          </p:cNvPr>
          <p:cNvSpPr/>
          <p:nvPr/>
        </p:nvSpPr>
        <p:spPr>
          <a:xfrm>
            <a:off x="5076902" y="196793"/>
            <a:ext cx="924860" cy="674521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5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Autonomie </a:t>
            </a: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4" name="Étoile : 5 branches 14">
            <a:extLst>
              <a:ext uri="{FF2B5EF4-FFF2-40B4-BE49-F238E27FC236}">
                <a16:creationId xmlns:a16="http://schemas.microsoft.com/office/drawing/2014/main" id="{6AB97F8E-FE9D-4797-B439-66758BD9DEAD}"/>
              </a:ext>
            </a:extLst>
          </p:cNvPr>
          <p:cNvSpPr/>
          <p:nvPr/>
        </p:nvSpPr>
        <p:spPr>
          <a:xfrm>
            <a:off x="5310247" y="409699"/>
            <a:ext cx="458170" cy="404667"/>
          </a:xfrm>
          <a:prstGeom prst="star5">
            <a:avLst>
              <a:gd name="adj" fmla="val 28682"/>
              <a:gd name="hf" fmla="val 105146"/>
              <a:gd name="vf" fmla="val 11055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Picture 8" descr="RÃ©sultat de recherche d'images pour &quot;icon attention&quot;">
            <a:extLst>
              <a:ext uri="{FF2B5EF4-FFF2-40B4-BE49-F238E27FC236}">
                <a16:creationId xmlns:a16="http://schemas.microsoft.com/office/drawing/2014/main" id="{767D57F6-0AA1-43BD-B7A7-3C4BF9D28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10101">
                  <a:alpha val="784"/>
                </a:srgbClr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819" y="136212"/>
            <a:ext cx="331686" cy="33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Ellipse 55">
            <a:extLst>
              <a:ext uri="{FF2B5EF4-FFF2-40B4-BE49-F238E27FC236}">
                <a16:creationId xmlns:a16="http://schemas.microsoft.com/office/drawing/2014/main" id="{9E67D036-6D48-49FB-9643-FFC13BD7A243}"/>
              </a:ext>
            </a:extLst>
          </p:cNvPr>
          <p:cNvSpPr/>
          <p:nvPr/>
        </p:nvSpPr>
        <p:spPr>
          <a:xfrm>
            <a:off x="4012603" y="5325740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B6D28913-CAC1-49B9-BEE1-CA9FA0BC401C}"/>
              </a:ext>
            </a:extLst>
          </p:cNvPr>
          <p:cNvSpPr/>
          <p:nvPr/>
        </p:nvSpPr>
        <p:spPr>
          <a:xfrm>
            <a:off x="6307538" y="53268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3999506" y="302237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6298326" y="303157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73" name="Image 72"/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5068652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Image 76" descr="Hermione [Commission] by TheCutlassKate">
            <a:extLst>
              <a:ext uri="{FF2B5EF4-FFF2-40B4-BE49-F238E27FC236}">
                <a16:creationId xmlns:a16="http://schemas.microsoft.com/office/drawing/2014/main" id="{00DA8CC9-F0CE-4A16-B9AA-29B3A193BA11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6777" y="116086"/>
            <a:ext cx="797536" cy="6753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Zone de texte 6">
            <a:extLst>
              <a:ext uri="{FF2B5EF4-FFF2-40B4-BE49-F238E27FC236}">
                <a16:creationId xmlns:a16="http://schemas.microsoft.com/office/drawing/2014/main" id="{68208377-1C65-4961-9658-C8ABA417C4EF}"/>
              </a:ext>
            </a:extLst>
          </p:cNvPr>
          <p:cNvSpPr txBox="1"/>
          <p:nvPr/>
        </p:nvSpPr>
        <p:spPr>
          <a:xfrm>
            <a:off x="1960816" y="267220"/>
            <a:ext cx="601724" cy="542977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Up">
              <a:avLst>
                <a:gd name="adj" fmla="val 8257971"/>
              </a:avLst>
            </a:prstTxWarp>
            <a:noAutofit/>
          </a:bodyPr>
          <a:lstStyle/>
          <a:p>
            <a:pPr algn="ctr"/>
            <a:r>
              <a:rPr lang="fr-FR" sz="12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niveau de plan de travail</a:t>
            </a:r>
            <a:endParaRPr lang="fr-F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CE28250E-16D1-4C2A-B595-621B6063ED91}"/>
              </a:ext>
            </a:extLst>
          </p:cNvPr>
          <p:cNvSpPr/>
          <p:nvPr/>
        </p:nvSpPr>
        <p:spPr>
          <a:xfrm>
            <a:off x="2095719" y="347833"/>
            <a:ext cx="371475" cy="381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0" name="Zone de texte 2">
            <a:extLst>
              <a:ext uri="{FF2B5EF4-FFF2-40B4-BE49-F238E27FC236}">
                <a16:creationId xmlns:a16="http://schemas.microsoft.com/office/drawing/2014/main" id="{87A1FCF5-B795-464B-88C1-668592ED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719" y="281271"/>
            <a:ext cx="3587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latin typeface="Circulate (BRK)" pitchFamily="2" charset="0"/>
                <a:cs typeface="Times New Roman" panose="02020603050405020304" pitchFamily="18" charset="0"/>
              </a:rPr>
              <a:t>B</a:t>
            </a: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9E528A5B-2880-4777-BCE9-F82071A1D236}"/>
              </a:ext>
            </a:extLst>
          </p:cNvPr>
          <p:cNvSpPr/>
          <p:nvPr/>
        </p:nvSpPr>
        <p:spPr>
          <a:xfrm>
            <a:off x="4275990" y="8682233"/>
            <a:ext cx="1384510" cy="92991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ceinture</a:t>
            </a:r>
            <a:endParaRPr lang="fr-FR" sz="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comportement  </a:t>
            </a:r>
            <a:r>
              <a:rPr lang="fr-FR" sz="7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Semaine 12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Image 83" descr="Résultat de recherche d'images pour &quot;ceinture blanche&quot;">
            <a:extLst>
              <a:ext uri="{FF2B5EF4-FFF2-40B4-BE49-F238E27FC236}">
                <a16:creationId xmlns:a16="http://schemas.microsoft.com/office/drawing/2014/main" id="{F9E5CAC9-2667-4942-8C17-EB25618A2D5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14" y="8949586"/>
            <a:ext cx="753262" cy="32459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F2224CFC-874F-425E-8E35-F654D59566E5}"/>
              </a:ext>
            </a:extLst>
          </p:cNvPr>
          <p:cNvSpPr/>
          <p:nvPr/>
        </p:nvSpPr>
        <p:spPr>
          <a:xfrm>
            <a:off x="4329212" y="196794"/>
            <a:ext cx="676065" cy="606622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Bonus</a:t>
            </a:r>
            <a:r>
              <a:rPr lang="fr-FR" sz="12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7" name="Rectangle : coins arrondis 86">
            <a:extLst>
              <a:ext uri="{FF2B5EF4-FFF2-40B4-BE49-F238E27FC236}">
                <a16:creationId xmlns:a16="http://schemas.microsoft.com/office/drawing/2014/main" id="{8664B96A-4ECE-4041-AC14-C4A46794DD94}"/>
              </a:ext>
            </a:extLst>
          </p:cNvPr>
          <p:cNvSpPr/>
          <p:nvPr/>
        </p:nvSpPr>
        <p:spPr>
          <a:xfrm>
            <a:off x="4262922" y="9648756"/>
            <a:ext cx="1397578" cy="61059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Signature des parents</a:t>
            </a:r>
            <a:endParaRPr lang="fr-FR" sz="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96A4383F-1751-4E68-850B-013C92B30FE8}"/>
              </a:ext>
            </a:extLst>
          </p:cNvPr>
          <p:cNvSpPr/>
          <p:nvPr/>
        </p:nvSpPr>
        <p:spPr>
          <a:xfrm>
            <a:off x="4012592" y="55953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2FEFAACC-C3C6-45E9-8106-F7A8EE9A9A0E}"/>
              </a:ext>
            </a:extLst>
          </p:cNvPr>
          <p:cNvSpPr/>
          <p:nvPr/>
        </p:nvSpPr>
        <p:spPr>
          <a:xfrm>
            <a:off x="6307527" y="558582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712E2BB5-55E6-4CA3-9B35-060F2484BE2B}"/>
              </a:ext>
            </a:extLst>
          </p:cNvPr>
          <p:cNvSpPr/>
          <p:nvPr/>
        </p:nvSpPr>
        <p:spPr>
          <a:xfrm>
            <a:off x="4017395" y="585398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77D855F5-5578-4415-A3B1-9DEC949B594F}"/>
              </a:ext>
            </a:extLst>
          </p:cNvPr>
          <p:cNvSpPr/>
          <p:nvPr/>
        </p:nvSpPr>
        <p:spPr>
          <a:xfrm>
            <a:off x="6301697" y="584445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81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ECD66806-2F57-45A2-A738-0137040A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75" y="636737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FB94AF6B-B86C-45B0-93D0-52FDF633B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74" y="3543884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1173642-66C9-4E52-A773-785BF5F78371}"/>
              </a:ext>
            </a:extLst>
          </p:cNvPr>
          <p:cNvSpPr/>
          <p:nvPr/>
        </p:nvSpPr>
        <p:spPr>
          <a:xfrm>
            <a:off x="3756048" y="224529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29029B9-0510-48C7-9A56-13FCE1D69D89}"/>
              </a:ext>
            </a:extLst>
          </p:cNvPr>
          <p:cNvSpPr/>
          <p:nvPr/>
        </p:nvSpPr>
        <p:spPr>
          <a:xfrm>
            <a:off x="3759586" y="250402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FC0F056-510D-4F2A-9D37-FB8724FD075A}"/>
              </a:ext>
            </a:extLst>
          </p:cNvPr>
          <p:cNvSpPr/>
          <p:nvPr/>
        </p:nvSpPr>
        <p:spPr>
          <a:xfrm>
            <a:off x="3759586" y="2760310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AA0B22A-B0FC-462F-8EBB-CA86D134FC70}"/>
              </a:ext>
            </a:extLst>
          </p:cNvPr>
          <p:cNvSpPr/>
          <p:nvPr/>
        </p:nvSpPr>
        <p:spPr>
          <a:xfrm>
            <a:off x="3763124" y="3019040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59891" y="3278568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92364F0-4CBE-4715-BD04-036CD9608F61}"/>
              </a:ext>
            </a:extLst>
          </p:cNvPr>
          <p:cNvSpPr/>
          <p:nvPr/>
        </p:nvSpPr>
        <p:spPr>
          <a:xfrm>
            <a:off x="3745543" y="5061545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486C93B-7B95-429E-86B1-1E75B07FFAC8}"/>
              </a:ext>
            </a:extLst>
          </p:cNvPr>
          <p:cNvSpPr/>
          <p:nvPr/>
        </p:nvSpPr>
        <p:spPr>
          <a:xfrm>
            <a:off x="3749081" y="534043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616B496-2F78-47CA-9EB1-67C56C9178A1}"/>
              </a:ext>
            </a:extLst>
          </p:cNvPr>
          <p:cNvSpPr/>
          <p:nvPr/>
        </p:nvSpPr>
        <p:spPr>
          <a:xfrm>
            <a:off x="3757060" y="558497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E7F743D-7F93-4BCF-A5F2-54443D0C9470}"/>
              </a:ext>
            </a:extLst>
          </p:cNvPr>
          <p:cNvSpPr/>
          <p:nvPr/>
        </p:nvSpPr>
        <p:spPr>
          <a:xfrm>
            <a:off x="3760598" y="5836921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85CE06-2523-4018-A75D-4FEC07009E02}"/>
              </a:ext>
            </a:extLst>
          </p:cNvPr>
          <p:cNvSpPr/>
          <p:nvPr/>
        </p:nvSpPr>
        <p:spPr>
          <a:xfrm>
            <a:off x="198985" y="812178"/>
            <a:ext cx="1094711" cy="89072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ln w="0"/>
                <a:solidFill>
                  <a:schemeClr val="tx1"/>
                </a:solidFill>
                <a:latin typeface="Playbill" panose="040506030A0602020202" pitchFamily="82" charset="0"/>
              </a:rPr>
              <a:t>calcul</a:t>
            </a: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8CFAC1D5-C26E-47B4-BE0F-2B7BAF7AA8B0}"/>
              </a:ext>
            </a:extLst>
          </p:cNvPr>
          <p:cNvSpPr/>
          <p:nvPr/>
        </p:nvSpPr>
        <p:spPr>
          <a:xfrm>
            <a:off x="4001718" y="610199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D88FF697-5F08-4AC8-94EC-B42255671A33}"/>
              </a:ext>
            </a:extLst>
          </p:cNvPr>
          <p:cNvSpPr/>
          <p:nvPr/>
        </p:nvSpPr>
        <p:spPr>
          <a:xfrm>
            <a:off x="6294729" y="610117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CAD13D9-B035-4568-8C1F-4479E989CDE9}"/>
              </a:ext>
            </a:extLst>
          </p:cNvPr>
          <p:cNvSpPr/>
          <p:nvPr/>
        </p:nvSpPr>
        <p:spPr>
          <a:xfrm>
            <a:off x="3753630" y="610153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4008468" y="636961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92770" y="636008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51671" y="636044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3" name="Rectangle : coins arrondis 82">
            <a:extLst>
              <a:ext uri="{FF2B5EF4-FFF2-40B4-BE49-F238E27FC236}">
                <a16:creationId xmlns:a16="http://schemas.microsoft.com/office/drawing/2014/main" id="{9E528A5B-2880-4777-BCE9-F82071A1D236}"/>
              </a:ext>
            </a:extLst>
          </p:cNvPr>
          <p:cNvSpPr/>
          <p:nvPr/>
        </p:nvSpPr>
        <p:spPr>
          <a:xfrm>
            <a:off x="5706609" y="8675448"/>
            <a:ext cx="1384510" cy="92991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ceinture</a:t>
            </a:r>
            <a:endParaRPr lang="fr-FR" sz="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comportement  </a:t>
            </a:r>
            <a:r>
              <a:rPr lang="fr-FR" sz="7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Semaine 13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4" name="Image 113" descr="Résultat de recherche d'images pour &quot;ceinture blanche&quot;">
            <a:extLst>
              <a:ext uri="{FF2B5EF4-FFF2-40B4-BE49-F238E27FC236}">
                <a16:creationId xmlns:a16="http://schemas.microsoft.com/office/drawing/2014/main" id="{F9E5CAC9-2667-4942-8C17-EB25618A2D5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66" y="8960219"/>
            <a:ext cx="753262" cy="32459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Rectangle : coins arrondis 86">
            <a:extLst>
              <a:ext uri="{FF2B5EF4-FFF2-40B4-BE49-F238E27FC236}">
                <a16:creationId xmlns:a16="http://schemas.microsoft.com/office/drawing/2014/main" id="{8664B96A-4ECE-4041-AC14-C4A46794DD94}"/>
              </a:ext>
            </a:extLst>
          </p:cNvPr>
          <p:cNvSpPr/>
          <p:nvPr/>
        </p:nvSpPr>
        <p:spPr>
          <a:xfrm>
            <a:off x="5704174" y="9659389"/>
            <a:ext cx="1397578" cy="61059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Signature des parents</a:t>
            </a:r>
            <a:endParaRPr lang="fr-FR" sz="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4001692" y="354470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6805" y="355364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63207" y="3543102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1059" y="380471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6805" y="381364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63207" y="3803107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4533" y="406215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89646" y="406156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56048" y="4060552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pic>
        <p:nvPicPr>
          <p:cNvPr id="125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C5369AE6-9857-4F85-AB26-BA92200A6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711" y="6613162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ECD66806-2F57-45A2-A738-0137040A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007" y="687821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Ellipse 126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4002339" y="664248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86641" y="661390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45542" y="661315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3990663" y="689116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74965" y="6881640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33866" y="687247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3898831" y="431924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89217" y="431780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36" name="Image 135"/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380310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Image 136"/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4051649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4DB63B45-06D7-44D9-9654-5BEF18D6C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823" y="3803779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696C6C43-3861-4008-BB40-E12B4C8C1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865" y="4057066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F6CA429B-AB95-4E15-A6FF-4AE23BCD2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95" y="8137083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016FB91E-6948-41B2-A5EA-CB5AE129A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596" y="713712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Ellipse 137">
            <a:extLst>
              <a:ext uri="{FF2B5EF4-FFF2-40B4-BE49-F238E27FC236}">
                <a16:creationId xmlns:a16="http://schemas.microsoft.com/office/drawing/2014/main" id="{0A8CEBC0-3675-45DA-8A75-5B47C270763C}"/>
              </a:ext>
            </a:extLst>
          </p:cNvPr>
          <p:cNvSpPr/>
          <p:nvPr/>
        </p:nvSpPr>
        <p:spPr>
          <a:xfrm>
            <a:off x="3993252" y="715007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8ED068-FBAE-4E01-BFDB-B2449C99E763}"/>
              </a:ext>
            </a:extLst>
          </p:cNvPr>
          <p:cNvSpPr/>
          <p:nvPr/>
        </p:nvSpPr>
        <p:spPr>
          <a:xfrm>
            <a:off x="3736455" y="713138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7F463113-FC0B-4D4D-B49B-DBFF8F76B9D5}"/>
              </a:ext>
            </a:extLst>
          </p:cNvPr>
          <p:cNvSpPr/>
          <p:nvPr/>
        </p:nvSpPr>
        <p:spPr>
          <a:xfrm>
            <a:off x="6276238" y="7139169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44" name="Image 143">
            <a:extLst>
              <a:ext uri="{FF2B5EF4-FFF2-40B4-BE49-F238E27FC236}">
                <a16:creationId xmlns:a16="http://schemas.microsoft.com/office/drawing/2014/main" id="{EEAFED2A-7C1C-4E8F-8709-DE631D5B068C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62302" y="635420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Image 144">
            <a:extLst>
              <a:ext uri="{FF2B5EF4-FFF2-40B4-BE49-F238E27FC236}">
                <a16:creationId xmlns:a16="http://schemas.microsoft.com/office/drawing/2014/main" id="{B813AFFD-1A35-41B2-8A6D-46035FAA97CA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532602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Image 145">
            <a:extLst>
              <a:ext uri="{FF2B5EF4-FFF2-40B4-BE49-F238E27FC236}">
                <a16:creationId xmlns:a16="http://schemas.microsoft.com/office/drawing/2014/main" id="{4D5F4D79-2E00-48DA-A9FA-45300BC40127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1503" y="714075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" name="Image 147">
            <a:extLst>
              <a:ext uri="{FF2B5EF4-FFF2-40B4-BE49-F238E27FC236}">
                <a16:creationId xmlns:a16="http://schemas.microsoft.com/office/drawing/2014/main" id="{88457A4A-62A7-42EA-8EBA-2A4C16F8FE99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1581" y="6628302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Image 148">
            <a:extLst>
              <a:ext uri="{FF2B5EF4-FFF2-40B4-BE49-F238E27FC236}">
                <a16:creationId xmlns:a16="http://schemas.microsoft.com/office/drawing/2014/main" id="{5893FC21-72E8-4835-AB5E-F27761BE1783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1581" y="6876844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Image 142">
            <a:extLst>
              <a:ext uri="{FF2B5EF4-FFF2-40B4-BE49-F238E27FC236}">
                <a16:creationId xmlns:a16="http://schemas.microsoft.com/office/drawing/2014/main" id="{46725FA3-218C-4A54-9E60-81D4F8B77617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46417" y="275757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" name="Image 146">
            <a:extLst>
              <a:ext uri="{FF2B5EF4-FFF2-40B4-BE49-F238E27FC236}">
                <a16:creationId xmlns:a16="http://schemas.microsoft.com/office/drawing/2014/main" id="{74B95EE1-CDF3-4138-9491-63570D216DD9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46418" y="329565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" name="Image 149">
            <a:extLst>
              <a:ext uri="{FF2B5EF4-FFF2-40B4-BE49-F238E27FC236}">
                <a16:creationId xmlns:a16="http://schemas.microsoft.com/office/drawing/2014/main" id="{7C8227D7-3741-4F2E-9AD3-ADF8FADF10E8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20291" y="5842250"/>
            <a:ext cx="180975" cy="1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086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2">
            <a:extLst>
              <a:ext uri="{FF2B5EF4-FFF2-40B4-BE49-F238E27FC236}">
                <a16:creationId xmlns:a16="http://schemas.microsoft.com/office/drawing/2014/main" id="{095B15D9-E674-40CB-9285-EDFA3BFC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7" y="8686656"/>
            <a:ext cx="2867167" cy="15804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fr-FR" sz="1400" dirty="0">
                <a:latin typeface="That's Font Folks!" panose="030505000406060101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Ce que je dois réussir</a:t>
            </a:r>
          </a:p>
          <a:p>
            <a:pPr lvl="0" indent="19050" algn="just">
              <a:spcAft>
                <a:spcPts val="0"/>
              </a:spcAft>
              <a:buSzPts val="1200"/>
              <a:buFont typeface="+mj-lt"/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Mon travail est soigné 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sauté des lignes, j’ai soigné mon écriture, j’ai tracé à la règle, j’ai souligné, j, mes feuilles sont collées…)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8" algn="just"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Mon comportement a été correct </a:t>
            </a:r>
            <a:r>
              <a:rPr lang="fr-FR" sz="12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chuchoté, je n’ai pas dérangé les autres, je n’ai pas parlé sans avoir la parole)</a:t>
            </a:r>
          </a:p>
          <a:p>
            <a:pPr indent="180975" algn="just"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J’ai fait des efforts de travail</a:t>
            </a:r>
            <a:r>
              <a:rPr lang="fr-FR" sz="1400" dirty="0">
                <a:latin typeface="Forte" panose="0306090204050207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100" i="1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900" i="1" dirty="0">
                <a:solidFill>
                  <a:prstClr val="black">
                    <a:lumMod val="50000"/>
                    <a:lumOff val="50000"/>
                  </a:prst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été autonome, je suis content…)</a:t>
            </a:r>
            <a:endParaRPr lang="fr-FR" sz="1200" dirty="0">
              <a:latin typeface="Forte" panose="0306090204050207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archemin : horizontal 3">
            <a:extLst>
              <a:ext uri="{FF2B5EF4-FFF2-40B4-BE49-F238E27FC236}">
                <a16:creationId xmlns:a16="http://schemas.microsoft.com/office/drawing/2014/main" id="{85F468DD-CEFF-4629-BD0B-74787DCB4D01}"/>
              </a:ext>
            </a:extLst>
          </p:cNvPr>
          <p:cNvSpPr/>
          <p:nvPr/>
        </p:nvSpPr>
        <p:spPr>
          <a:xfrm>
            <a:off x="2649707" y="133350"/>
            <a:ext cx="1635881" cy="757511"/>
          </a:xfrm>
          <a:prstGeom prst="horizontalScroll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radley Hand ITC" pitchFamily="66" charset="0"/>
              </a:rPr>
              <a:t>Semaine du 3 au 15 Décembre</a:t>
            </a:r>
          </a:p>
        </p:txBody>
      </p:sp>
      <p:sp>
        <p:nvSpPr>
          <p:cNvPr id="6" name="Bulle narrative : rectangle à coins arrondis 4">
            <a:extLst>
              <a:ext uri="{FF2B5EF4-FFF2-40B4-BE49-F238E27FC236}">
                <a16:creationId xmlns:a16="http://schemas.microsoft.com/office/drawing/2014/main" id="{EDA984CE-9508-43D7-A847-8C7FE45F9C06}"/>
              </a:ext>
            </a:extLst>
          </p:cNvPr>
          <p:cNvSpPr/>
          <p:nvPr/>
        </p:nvSpPr>
        <p:spPr>
          <a:xfrm>
            <a:off x="749493" y="142876"/>
            <a:ext cx="1094711" cy="585958"/>
          </a:xfrm>
          <a:prstGeom prst="wedgeRoundRectCallout">
            <a:avLst>
              <a:gd name="adj1" fmla="val -59374"/>
              <a:gd name="adj2" fmla="val -2285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chemeClr val="tx1"/>
                </a:solidFill>
                <a:latin typeface="Cursif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1600" b="1" dirty="0">
                <a:solidFill>
                  <a:schemeClr val="tx1"/>
                </a:solidFill>
                <a:latin typeface="Cursive standard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de travail 10</a:t>
            </a:r>
            <a:endParaRPr lang="fr-FR" sz="2000" b="1" dirty="0">
              <a:solidFill>
                <a:schemeClr val="tx1"/>
              </a:solidFill>
              <a:latin typeface="Cursive standard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707305D-0AAF-49BA-8759-4658455FB9AE}"/>
              </a:ext>
            </a:extLst>
          </p:cNvPr>
          <p:cNvCxnSpPr>
            <a:cxnSpLocks/>
          </p:cNvCxnSpPr>
          <p:nvPr/>
        </p:nvCxnSpPr>
        <p:spPr>
          <a:xfrm flipH="1">
            <a:off x="2930625" y="8723222"/>
            <a:ext cx="0" cy="154390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CF83359-214A-4727-AF1E-DF56861B9B85}"/>
              </a:ext>
            </a:extLst>
          </p:cNvPr>
          <p:cNvCxnSpPr>
            <a:cxnSpLocks/>
          </p:cNvCxnSpPr>
          <p:nvPr/>
        </p:nvCxnSpPr>
        <p:spPr>
          <a:xfrm>
            <a:off x="3564260" y="8723222"/>
            <a:ext cx="0" cy="1543904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2763C154-550C-4C75-B420-FE2697E23C95}"/>
              </a:ext>
            </a:extLst>
          </p:cNvPr>
          <p:cNvSpPr/>
          <p:nvPr/>
        </p:nvSpPr>
        <p:spPr>
          <a:xfrm>
            <a:off x="3088828" y="9032028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5635B-0387-474D-B42D-D53E5A736B6C}"/>
              </a:ext>
            </a:extLst>
          </p:cNvPr>
          <p:cNvSpPr/>
          <p:nvPr/>
        </p:nvSpPr>
        <p:spPr>
          <a:xfrm>
            <a:off x="2881826" y="8703390"/>
            <a:ext cx="13917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latin typeface="That's Font Folks!" panose="030505000406060101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Mon avis     L’enseignant</a:t>
            </a:r>
            <a:endParaRPr lang="fr-FR" sz="1100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A7830FA-9017-43D2-BAA7-A9C5359A1EA6}"/>
              </a:ext>
            </a:extLst>
          </p:cNvPr>
          <p:cNvSpPr/>
          <p:nvPr/>
        </p:nvSpPr>
        <p:spPr>
          <a:xfrm>
            <a:off x="3758451" y="9032028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5DCB7F6-0DBC-4B9B-96B1-6F69E9349DEA}"/>
              </a:ext>
            </a:extLst>
          </p:cNvPr>
          <p:cNvSpPr/>
          <p:nvPr/>
        </p:nvSpPr>
        <p:spPr>
          <a:xfrm>
            <a:off x="3100771" y="9466862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C8DBDE5-2669-4C25-BEAB-41095D8ADC85}"/>
              </a:ext>
            </a:extLst>
          </p:cNvPr>
          <p:cNvSpPr/>
          <p:nvPr/>
        </p:nvSpPr>
        <p:spPr>
          <a:xfrm>
            <a:off x="3758652" y="9466861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7F5BC1D-77D8-41F5-96EE-11D6D933E11A}"/>
              </a:ext>
            </a:extLst>
          </p:cNvPr>
          <p:cNvSpPr/>
          <p:nvPr/>
        </p:nvSpPr>
        <p:spPr>
          <a:xfrm>
            <a:off x="3098985" y="9873499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B3CA149-40E8-4593-A36F-B9662AF6BF49}"/>
              </a:ext>
            </a:extLst>
          </p:cNvPr>
          <p:cNvSpPr/>
          <p:nvPr/>
        </p:nvSpPr>
        <p:spPr>
          <a:xfrm>
            <a:off x="3757344" y="9873499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FEDE2F-6FF0-403B-B3A1-097E0550724D}"/>
              </a:ext>
            </a:extLst>
          </p:cNvPr>
          <p:cNvSpPr/>
          <p:nvPr/>
        </p:nvSpPr>
        <p:spPr>
          <a:xfrm>
            <a:off x="81589" y="8686656"/>
            <a:ext cx="4125500" cy="158047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2BB0538-B05E-4361-9397-15DF63900058}"/>
              </a:ext>
            </a:extLst>
          </p:cNvPr>
          <p:cNvSpPr txBox="1"/>
          <p:nvPr/>
        </p:nvSpPr>
        <p:spPr>
          <a:xfrm>
            <a:off x="5983775" y="462624"/>
            <a:ext cx="11506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Cafe" panose="02000603000000000000" pitchFamily="2" charset="-128"/>
                <a:ea typeface="CatCafe" panose="02000603000000000000" pitchFamily="2" charset="-128"/>
              </a:rPr>
              <a:t>Faire signer chaque vendredi</a:t>
            </a:r>
          </a:p>
        </p:txBody>
      </p:sp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7EACF0B8-5D42-4E57-B11C-51209A284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017516"/>
              </p:ext>
            </p:extLst>
          </p:nvPr>
        </p:nvGraphicFramePr>
        <p:xfrm>
          <a:off x="199839" y="1778976"/>
          <a:ext cx="68209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41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1948785">
                  <a:extLst>
                    <a:ext uri="{9D8B030D-6E8A-4147-A177-3AD203B41FA5}">
                      <a16:colId xmlns:a16="http://schemas.microsoft.com/office/drawing/2014/main" val="1814387989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4116343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 </a:t>
                      </a:r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français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Conseils pour progresser et te corriger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Tests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 : Le présent de être/avoir/aller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2 : Le</a:t>
                      </a:r>
                      <a:r>
                        <a:rPr lang="fr-FR" sz="105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présent des autres verbes</a:t>
                      </a:r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Orange conjugaison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3 : Conjuguer au présent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9153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4 : Inventez une phrase au présent</a:t>
                      </a:r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5 : Nom propre - nom commun</a:t>
                      </a:r>
                      <a:endParaRPr lang="fr-FR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 de grammaire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0964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6 : Les déterminants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7 : Masculin ou féminin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8 : Singulier ou pluriel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personnel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:……………………………………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2" name="Image 92">
            <a:extLst>
              <a:ext uri="{FF2B5EF4-FFF2-40B4-BE49-F238E27FC236}">
                <a16:creationId xmlns:a16="http://schemas.microsoft.com/office/drawing/2014/main" id="{15B1646F-812F-4295-95B1-E43B92564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82" y="1810888"/>
            <a:ext cx="348976" cy="3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41B951C6-EFE8-4650-AF54-C10A656383A5}"/>
              </a:ext>
            </a:extLst>
          </p:cNvPr>
          <p:cNvSpPr/>
          <p:nvPr/>
        </p:nvSpPr>
        <p:spPr>
          <a:xfrm>
            <a:off x="4001715" y="224092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25A4EB8-7C64-44AD-A1E5-241A7F06EF1C}"/>
              </a:ext>
            </a:extLst>
          </p:cNvPr>
          <p:cNvSpPr/>
          <p:nvPr/>
        </p:nvSpPr>
        <p:spPr>
          <a:xfrm>
            <a:off x="3991092" y="250583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4000612" y="275678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6995DB16-70C5-4533-9F45-C2171FF42DF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113" y="4597958"/>
          <a:ext cx="68209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41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1948785">
                  <a:extLst>
                    <a:ext uri="{9D8B030D-6E8A-4147-A177-3AD203B41FA5}">
                      <a16:colId xmlns:a16="http://schemas.microsoft.com/office/drawing/2014/main" val="1814387989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1245944974"/>
                    </a:ext>
                  </a:extLst>
                </a:gridCol>
              </a:tblGrid>
              <a:tr h="11845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 </a:t>
                      </a:r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mathématiques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Conseils pour progresser et te corriger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Tests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9 : La calculatrice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 calcul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10 : Résous le problème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11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Les calculs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45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12 : 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 vocabulaire en géométrie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Jaune orange 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84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13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le milieu du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422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14 : Trouve des angles droits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 géométrie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10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15 : Trouve des angles droits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16 : trace un angle droit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17 : Enigme de calcul mental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non obligatoire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602072"/>
                  </a:ext>
                </a:extLst>
              </a:tr>
            </a:tbl>
          </a:graphicData>
        </a:graphic>
      </p:graphicFrame>
      <p:pic>
        <p:nvPicPr>
          <p:cNvPr id="28" name="Image 92">
            <a:extLst>
              <a:ext uri="{FF2B5EF4-FFF2-40B4-BE49-F238E27FC236}">
                <a16:creationId xmlns:a16="http://schemas.microsoft.com/office/drawing/2014/main" id="{0A6C3B8A-E6B5-4774-81EB-189D92B87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37" y="4631602"/>
            <a:ext cx="348976" cy="3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8376" y="328017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FCF0B417-B32D-4441-B849-88B68678E784}"/>
              </a:ext>
            </a:extLst>
          </p:cNvPr>
          <p:cNvSpPr/>
          <p:nvPr/>
        </p:nvSpPr>
        <p:spPr>
          <a:xfrm>
            <a:off x="4022128" y="507698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4ED0C6B9-46E1-48B8-9439-AD958EA5D994}"/>
              </a:ext>
            </a:extLst>
          </p:cNvPr>
          <p:cNvSpPr/>
          <p:nvPr/>
        </p:nvSpPr>
        <p:spPr>
          <a:xfrm>
            <a:off x="6283964" y="226512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680C7F79-92D9-4584-BD79-956D515907E4}"/>
              </a:ext>
            </a:extLst>
          </p:cNvPr>
          <p:cNvSpPr/>
          <p:nvPr/>
        </p:nvSpPr>
        <p:spPr>
          <a:xfrm>
            <a:off x="6293489" y="250035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56C52A31-642C-4A82-B5E9-1588DC8346FE}"/>
              </a:ext>
            </a:extLst>
          </p:cNvPr>
          <p:cNvSpPr/>
          <p:nvPr/>
        </p:nvSpPr>
        <p:spPr>
          <a:xfrm>
            <a:off x="6292381" y="2768138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3489" y="328910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87439A7-FC82-4BE7-8591-1D56262B6C5D}"/>
              </a:ext>
            </a:extLst>
          </p:cNvPr>
          <p:cNvSpPr/>
          <p:nvPr/>
        </p:nvSpPr>
        <p:spPr>
          <a:xfrm>
            <a:off x="6317063" y="505682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0B28265E-FCBE-4FB1-85A9-F6E1FFDEB26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113" y="7412352"/>
          <a:ext cx="682090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026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5146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446839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Mes créations littéraires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 artistiques de la semaine et mon temps libre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Finir son château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de Poudlard ou son Blason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Avancer un jeu de logique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069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Illustrer toutes ces poésies et en recopier une nouvelle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9" name="Image 257">
            <a:extLst>
              <a:ext uri="{FF2B5EF4-FFF2-40B4-BE49-F238E27FC236}">
                <a16:creationId xmlns:a16="http://schemas.microsoft.com/office/drawing/2014/main" id="{DDF36851-172B-47A0-A059-AC2295323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687" y="7436891"/>
            <a:ext cx="344853" cy="31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2" name="Tableau 41">
            <a:extLst>
              <a:ext uri="{FF2B5EF4-FFF2-40B4-BE49-F238E27FC236}">
                <a16:creationId xmlns:a16="http://schemas.microsoft.com/office/drawing/2014/main" id="{D9B10866-C831-4BCE-B89E-E0BB9244059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58538" y="932581"/>
          <a:ext cx="564534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2912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447896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524538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0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9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Colorie le verbe en rouge et le nom en bleu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Mes parents viennent nous voir.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 à poser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974 - 402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</a:tbl>
          </a:graphicData>
        </a:graphic>
      </p:graphicFrame>
      <p:sp>
        <p:nvSpPr>
          <p:cNvPr id="43" name="Ellipse 42">
            <a:extLst>
              <a:ext uri="{FF2B5EF4-FFF2-40B4-BE49-F238E27FC236}">
                <a16:creationId xmlns:a16="http://schemas.microsoft.com/office/drawing/2014/main" id="{B47E8A6B-1970-4A76-8DC1-31169874BCE3}"/>
              </a:ext>
            </a:extLst>
          </p:cNvPr>
          <p:cNvSpPr/>
          <p:nvPr/>
        </p:nvSpPr>
        <p:spPr>
          <a:xfrm>
            <a:off x="6221428" y="123454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D9FFE2CF-2037-411A-BBC8-1007F4E8C08D}"/>
              </a:ext>
            </a:extLst>
          </p:cNvPr>
          <p:cNvSpPr/>
          <p:nvPr/>
        </p:nvSpPr>
        <p:spPr>
          <a:xfrm>
            <a:off x="6221428" y="14983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286C291C-FE4E-49C3-AE5F-B30DB079E302}"/>
              </a:ext>
            </a:extLst>
          </p:cNvPr>
          <p:cNvSpPr/>
          <p:nvPr/>
        </p:nvSpPr>
        <p:spPr>
          <a:xfrm>
            <a:off x="6693843" y="123103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FFB29BB4-ED58-422B-BA72-69DA3E4C5FDF}"/>
              </a:ext>
            </a:extLst>
          </p:cNvPr>
          <p:cNvSpPr/>
          <p:nvPr/>
        </p:nvSpPr>
        <p:spPr>
          <a:xfrm>
            <a:off x="6693843" y="1494839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47" name="Image 28">
            <a:extLst>
              <a:ext uri="{FF2B5EF4-FFF2-40B4-BE49-F238E27FC236}">
                <a16:creationId xmlns:a16="http://schemas.microsoft.com/office/drawing/2014/main" id="{24583DB1-FAD2-4245-A608-2BE49C9D1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33" y="936660"/>
            <a:ext cx="250597" cy="25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C5369AE6-9857-4F85-AB26-BA92200A6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54" y="6111847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 : coins arrondis 147">
            <a:extLst>
              <a:ext uri="{FF2B5EF4-FFF2-40B4-BE49-F238E27FC236}">
                <a16:creationId xmlns:a16="http://schemas.microsoft.com/office/drawing/2014/main" id="{080D09F8-119A-43B0-AD85-A803BBC0BFDC}"/>
              </a:ext>
            </a:extLst>
          </p:cNvPr>
          <p:cNvSpPr/>
          <p:nvPr/>
        </p:nvSpPr>
        <p:spPr>
          <a:xfrm>
            <a:off x="5076902" y="196793"/>
            <a:ext cx="924860" cy="674521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5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Autonomie </a:t>
            </a: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4" name="Étoile : 5 branches 14">
            <a:extLst>
              <a:ext uri="{FF2B5EF4-FFF2-40B4-BE49-F238E27FC236}">
                <a16:creationId xmlns:a16="http://schemas.microsoft.com/office/drawing/2014/main" id="{6AB97F8E-FE9D-4797-B439-66758BD9DEAD}"/>
              </a:ext>
            </a:extLst>
          </p:cNvPr>
          <p:cNvSpPr/>
          <p:nvPr/>
        </p:nvSpPr>
        <p:spPr>
          <a:xfrm>
            <a:off x="5310247" y="409699"/>
            <a:ext cx="458170" cy="404667"/>
          </a:xfrm>
          <a:prstGeom prst="star5">
            <a:avLst>
              <a:gd name="adj" fmla="val 28682"/>
              <a:gd name="hf" fmla="val 105146"/>
              <a:gd name="vf" fmla="val 11055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Picture 8" descr="RÃ©sultat de recherche d'images pour &quot;icon attention&quot;">
            <a:extLst>
              <a:ext uri="{FF2B5EF4-FFF2-40B4-BE49-F238E27FC236}">
                <a16:creationId xmlns:a16="http://schemas.microsoft.com/office/drawing/2014/main" id="{767D57F6-0AA1-43BD-B7A7-3C4BF9D28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10101">
                  <a:alpha val="784"/>
                </a:srgbClr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819" y="136212"/>
            <a:ext cx="331686" cy="33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Ellipse 55">
            <a:extLst>
              <a:ext uri="{FF2B5EF4-FFF2-40B4-BE49-F238E27FC236}">
                <a16:creationId xmlns:a16="http://schemas.microsoft.com/office/drawing/2014/main" id="{9E67D036-6D48-49FB-9643-FFC13BD7A243}"/>
              </a:ext>
            </a:extLst>
          </p:cNvPr>
          <p:cNvSpPr/>
          <p:nvPr/>
        </p:nvSpPr>
        <p:spPr>
          <a:xfrm>
            <a:off x="4012603" y="5325740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B6D28913-CAC1-49B9-BEE1-CA9FA0BC401C}"/>
              </a:ext>
            </a:extLst>
          </p:cNvPr>
          <p:cNvSpPr/>
          <p:nvPr/>
        </p:nvSpPr>
        <p:spPr>
          <a:xfrm>
            <a:off x="6307538" y="53268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3999506" y="302237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6298326" y="303157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73" name="Image 72"/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5068652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Image 76" descr="Hermione [Commission] by TheCutlassKate">
            <a:extLst>
              <a:ext uri="{FF2B5EF4-FFF2-40B4-BE49-F238E27FC236}">
                <a16:creationId xmlns:a16="http://schemas.microsoft.com/office/drawing/2014/main" id="{00DA8CC9-F0CE-4A16-B9AA-29B3A193BA11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6777" y="116086"/>
            <a:ext cx="797536" cy="6753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Zone de texte 6">
            <a:extLst>
              <a:ext uri="{FF2B5EF4-FFF2-40B4-BE49-F238E27FC236}">
                <a16:creationId xmlns:a16="http://schemas.microsoft.com/office/drawing/2014/main" id="{68208377-1C65-4961-9658-C8ABA417C4EF}"/>
              </a:ext>
            </a:extLst>
          </p:cNvPr>
          <p:cNvSpPr txBox="1"/>
          <p:nvPr/>
        </p:nvSpPr>
        <p:spPr>
          <a:xfrm>
            <a:off x="1960816" y="267220"/>
            <a:ext cx="601724" cy="542977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Up">
              <a:avLst>
                <a:gd name="adj" fmla="val 8257971"/>
              </a:avLst>
            </a:prstTxWarp>
            <a:noAutofit/>
          </a:bodyPr>
          <a:lstStyle/>
          <a:p>
            <a:pPr algn="ctr"/>
            <a:r>
              <a:rPr lang="fr-FR" sz="12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niveau de plan de travail</a:t>
            </a:r>
            <a:endParaRPr lang="fr-F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CE28250E-16D1-4C2A-B595-621B6063ED91}"/>
              </a:ext>
            </a:extLst>
          </p:cNvPr>
          <p:cNvSpPr/>
          <p:nvPr/>
        </p:nvSpPr>
        <p:spPr>
          <a:xfrm>
            <a:off x="2095719" y="347833"/>
            <a:ext cx="371475" cy="381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0" name="Zone de texte 2">
            <a:extLst>
              <a:ext uri="{FF2B5EF4-FFF2-40B4-BE49-F238E27FC236}">
                <a16:creationId xmlns:a16="http://schemas.microsoft.com/office/drawing/2014/main" id="{87A1FCF5-B795-464B-88C1-668592ED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719" y="281271"/>
            <a:ext cx="3587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latin typeface="Circulate (BRK)" pitchFamily="2" charset="0"/>
                <a:cs typeface="Times New Roman" panose="02020603050405020304" pitchFamily="18" charset="0"/>
              </a:rPr>
              <a:t>C</a:t>
            </a: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9E528A5B-2880-4777-BCE9-F82071A1D236}"/>
              </a:ext>
            </a:extLst>
          </p:cNvPr>
          <p:cNvSpPr/>
          <p:nvPr/>
        </p:nvSpPr>
        <p:spPr>
          <a:xfrm>
            <a:off x="4275990" y="8682233"/>
            <a:ext cx="1384510" cy="92991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ceinture</a:t>
            </a:r>
            <a:endParaRPr lang="fr-FR" sz="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comportement  </a:t>
            </a:r>
            <a:r>
              <a:rPr lang="fr-FR" sz="7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Semaine 12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Image 83" descr="Résultat de recherche d'images pour &quot;ceinture blanche&quot;">
            <a:extLst>
              <a:ext uri="{FF2B5EF4-FFF2-40B4-BE49-F238E27FC236}">
                <a16:creationId xmlns:a16="http://schemas.microsoft.com/office/drawing/2014/main" id="{F9E5CAC9-2667-4942-8C17-EB25618A2D5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14" y="8949586"/>
            <a:ext cx="753262" cy="32459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F2224CFC-874F-425E-8E35-F654D59566E5}"/>
              </a:ext>
            </a:extLst>
          </p:cNvPr>
          <p:cNvSpPr/>
          <p:nvPr/>
        </p:nvSpPr>
        <p:spPr>
          <a:xfrm>
            <a:off x="4329212" y="196794"/>
            <a:ext cx="676065" cy="606622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Bonus</a:t>
            </a:r>
            <a:r>
              <a:rPr lang="fr-FR" sz="12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7" name="Rectangle : coins arrondis 86">
            <a:extLst>
              <a:ext uri="{FF2B5EF4-FFF2-40B4-BE49-F238E27FC236}">
                <a16:creationId xmlns:a16="http://schemas.microsoft.com/office/drawing/2014/main" id="{8664B96A-4ECE-4041-AC14-C4A46794DD94}"/>
              </a:ext>
            </a:extLst>
          </p:cNvPr>
          <p:cNvSpPr/>
          <p:nvPr/>
        </p:nvSpPr>
        <p:spPr>
          <a:xfrm>
            <a:off x="4262922" y="9648756"/>
            <a:ext cx="1397578" cy="61059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Signature des parents</a:t>
            </a:r>
            <a:endParaRPr lang="fr-FR" sz="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96A4383F-1751-4E68-850B-013C92B30FE8}"/>
              </a:ext>
            </a:extLst>
          </p:cNvPr>
          <p:cNvSpPr/>
          <p:nvPr/>
        </p:nvSpPr>
        <p:spPr>
          <a:xfrm>
            <a:off x="4012592" y="55953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2FEFAACC-C3C6-45E9-8106-F7A8EE9A9A0E}"/>
              </a:ext>
            </a:extLst>
          </p:cNvPr>
          <p:cNvSpPr/>
          <p:nvPr/>
        </p:nvSpPr>
        <p:spPr>
          <a:xfrm>
            <a:off x="6307527" y="558582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712E2BB5-55E6-4CA3-9B35-060F2484BE2B}"/>
              </a:ext>
            </a:extLst>
          </p:cNvPr>
          <p:cNvSpPr/>
          <p:nvPr/>
        </p:nvSpPr>
        <p:spPr>
          <a:xfrm>
            <a:off x="4017395" y="585398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77D855F5-5578-4415-A3B1-9DEC949B594F}"/>
              </a:ext>
            </a:extLst>
          </p:cNvPr>
          <p:cNvSpPr/>
          <p:nvPr/>
        </p:nvSpPr>
        <p:spPr>
          <a:xfrm>
            <a:off x="6301697" y="584445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81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ECD66806-2F57-45A2-A738-0137040A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75" y="636737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FB94AF6B-B86C-45B0-93D0-52FDF633B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74" y="3543884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1173642-66C9-4E52-A773-785BF5F78371}"/>
              </a:ext>
            </a:extLst>
          </p:cNvPr>
          <p:cNvSpPr/>
          <p:nvPr/>
        </p:nvSpPr>
        <p:spPr>
          <a:xfrm>
            <a:off x="3756048" y="224529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29029B9-0510-48C7-9A56-13FCE1D69D89}"/>
              </a:ext>
            </a:extLst>
          </p:cNvPr>
          <p:cNvSpPr/>
          <p:nvPr/>
        </p:nvSpPr>
        <p:spPr>
          <a:xfrm>
            <a:off x="3759586" y="250402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FC0F056-510D-4F2A-9D37-FB8724FD075A}"/>
              </a:ext>
            </a:extLst>
          </p:cNvPr>
          <p:cNvSpPr/>
          <p:nvPr/>
        </p:nvSpPr>
        <p:spPr>
          <a:xfrm>
            <a:off x="3759586" y="2760310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AA0B22A-B0FC-462F-8EBB-CA86D134FC70}"/>
              </a:ext>
            </a:extLst>
          </p:cNvPr>
          <p:cNvSpPr/>
          <p:nvPr/>
        </p:nvSpPr>
        <p:spPr>
          <a:xfrm>
            <a:off x="3763124" y="3019040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59891" y="3278568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92364F0-4CBE-4715-BD04-036CD9608F61}"/>
              </a:ext>
            </a:extLst>
          </p:cNvPr>
          <p:cNvSpPr/>
          <p:nvPr/>
        </p:nvSpPr>
        <p:spPr>
          <a:xfrm>
            <a:off x="3745543" y="5061545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486C93B-7B95-429E-86B1-1E75B07FFAC8}"/>
              </a:ext>
            </a:extLst>
          </p:cNvPr>
          <p:cNvSpPr/>
          <p:nvPr/>
        </p:nvSpPr>
        <p:spPr>
          <a:xfrm>
            <a:off x="3749081" y="534043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616B496-2F78-47CA-9EB1-67C56C9178A1}"/>
              </a:ext>
            </a:extLst>
          </p:cNvPr>
          <p:cNvSpPr/>
          <p:nvPr/>
        </p:nvSpPr>
        <p:spPr>
          <a:xfrm>
            <a:off x="3757060" y="558497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E7F743D-7F93-4BCF-A5F2-54443D0C9470}"/>
              </a:ext>
            </a:extLst>
          </p:cNvPr>
          <p:cNvSpPr/>
          <p:nvPr/>
        </p:nvSpPr>
        <p:spPr>
          <a:xfrm>
            <a:off x="3760598" y="5836921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85CE06-2523-4018-A75D-4FEC07009E02}"/>
              </a:ext>
            </a:extLst>
          </p:cNvPr>
          <p:cNvSpPr/>
          <p:nvPr/>
        </p:nvSpPr>
        <p:spPr>
          <a:xfrm>
            <a:off x="198985" y="812178"/>
            <a:ext cx="1094711" cy="89072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ln w="0"/>
                <a:solidFill>
                  <a:schemeClr val="tx1"/>
                </a:solidFill>
                <a:latin typeface="Playbill" panose="040506030A0602020202" pitchFamily="82" charset="0"/>
              </a:rPr>
              <a:t>calcul</a:t>
            </a: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8CFAC1D5-C26E-47B4-BE0F-2B7BAF7AA8B0}"/>
              </a:ext>
            </a:extLst>
          </p:cNvPr>
          <p:cNvSpPr/>
          <p:nvPr/>
        </p:nvSpPr>
        <p:spPr>
          <a:xfrm>
            <a:off x="4001718" y="610199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D88FF697-5F08-4AC8-94EC-B42255671A33}"/>
              </a:ext>
            </a:extLst>
          </p:cNvPr>
          <p:cNvSpPr/>
          <p:nvPr/>
        </p:nvSpPr>
        <p:spPr>
          <a:xfrm>
            <a:off x="6294729" y="610117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CAD13D9-B035-4568-8C1F-4479E989CDE9}"/>
              </a:ext>
            </a:extLst>
          </p:cNvPr>
          <p:cNvSpPr/>
          <p:nvPr/>
        </p:nvSpPr>
        <p:spPr>
          <a:xfrm>
            <a:off x="3753630" y="610153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4008468" y="636961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92770" y="636008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51671" y="636044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3" name="Rectangle : coins arrondis 82">
            <a:extLst>
              <a:ext uri="{FF2B5EF4-FFF2-40B4-BE49-F238E27FC236}">
                <a16:creationId xmlns:a16="http://schemas.microsoft.com/office/drawing/2014/main" id="{9E528A5B-2880-4777-BCE9-F82071A1D236}"/>
              </a:ext>
            </a:extLst>
          </p:cNvPr>
          <p:cNvSpPr/>
          <p:nvPr/>
        </p:nvSpPr>
        <p:spPr>
          <a:xfrm>
            <a:off x="5706609" y="8675448"/>
            <a:ext cx="1384510" cy="92991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ceinture</a:t>
            </a:r>
            <a:endParaRPr lang="fr-FR" sz="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comportement  </a:t>
            </a:r>
            <a:r>
              <a:rPr lang="fr-FR" sz="7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Semaine 13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4" name="Image 113" descr="Résultat de recherche d'images pour &quot;ceinture blanche&quot;">
            <a:extLst>
              <a:ext uri="{FF2B5EF4-FFF2-40B4-BE49-F238E27FC236}">
                <a16:creationId xmlns:a16="http://schemas.microsoft.com/office/drawing/2014/main" id="{F9E5CAC9-2667-4942-8C17-EB25618A2D5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66" y="8960219"/>
            <a:ext cx="753262" cy="32459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Rectangle : coins arrondis 86">
            <a:extLst>
              <a:ext uri="{FF2B5EF4-FFF2-40B4-BE49-F238E27FC236}">
                <a16:creationId xmlns:a16="http://schemas.microsoft.com/office/drawing/2014/main" id="{8664B96A-4ECE-4041-AC14-C4A46794DD94}"/>
              </a:ext>
            </a:extLst>
          </p:cNvPr>
          <p:cNvSpPr/>
          <p:nvPr/>
        </p:nvSpPr>
        <p:spPr>
          <a:xfrm>
            <a:off x="5704174" y="9659389"/>
            <a:ext cx="1397578" cy="61059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Signature des parents</a:t>
            </a:r>
            <a:endParaRPr lang="fr-FR" sz="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4001692" y="354470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6805" y="355364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63207" y="3543102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1059" y="380471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6805" y="381364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63207" y="3803107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4533" y="406215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89646" y="406156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56048" y="4060552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pic>
        <p:nvPicPr>
          <p:cNvPr id="125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C5369AE6-9857-4F85-AB26-BA92200A6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711" y="6613162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ECD66806-2F57-45A2-A738-0137040A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007" y="687821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Ellipse 126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4002339" y="664248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86641" y="661390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45542" y="661315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3990663" y="689116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74965" y="6881640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33866" y="687247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3898831" y="431924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89217" y="431780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36" name="Image 135"/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20963" y="3811879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Image 136"/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59572" y="406023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4DB63B45-06D7-44D9-9654-5BEF18D6C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823" y="3803779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696C6C43-3861-4008-BB40-E12B4C8C1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865" y="4057066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F6CA429B-AB95-4E15-A6FF-4AE23BCD2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95" y="8137083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016FB91E-6948-41B2-A5EA-CB5AE129A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596" y="713712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Ellipse 137">
            <a:extLst>
              <a:ext uri="{FF2B5EF4-FFF2-40B4-BE49-F238E27FC236}">
                <a16:creationId xmlns:a16="http://schemas.microsoft.com/office/drawing/2014/main" id="{0A8CEBC0-3675-45DA-8A75-5B47C270763C}"/>
              </a:ext>
            </a:extLst>
          </p:cNvPr>
          <p:cNvSpPr/>
          <p:nvPr/>
        </p:nvSpPr>
        <p:spPr>
          <a:xfrm>
            <a:off x="3993252" y="715007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8ED068-FBAE-4E01-BFDB-B2449C99E763}"/>
              </a:ext>
            </a:extLst>
          </p:cNvPr>
          <p:cNvSpPr/>
          <p:nvPr/>
        </p:nvSpPr>
        <p:spPr>
          <a:xfrm>
            <a:off x="3736455" y="7131383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7F463113-FC0B-4D4D-B49B-DBFF8F76B9D5}"/>
              </a:ext>
            </a:extLst>
          </p:cNvPr>
          <p:cNvSpPr/>
          <p:nvPr/>
        </p:nvSpPr>
        <p:spPr>
          <a:xfrm>
            <a:off x="6276238" y="7139169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44" name="Image 143">
            <a:extLst>
              <a:ext uri="{FF2B5EF4-FFF2-40B4-BE49-F238E27FC236}">
                <a16:creationId xmlns:a16="http://schemas.microsoft.com/office/drawing/2014/main" id="{EEAFED2A-7C1C-4E8F-8709-DE631D5B068C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62302" y="635420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Image 144">
            <a:extLst>
              <a:ext uri="{FF2B5EF4-FFF2-40B4-BE49-F238E27FC236}">
                <a16:creationId xmlns:a16="http://schemas.microsoft.com/office/drawing/2014/main" id="{B813AFFD-1A35-41B2-8A6D-46035FAA97CA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6201" y="532602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Image 145">
            <a:extLst>
              <a:ext uri="{FF2B5EF4-FFF2-40B4-BE49-F238E27FC236}">
                <a16:creationId xmlns:a16="http://schemas.microsoft.com/office/drawing/2014/main" id="{4D5F4D79-2E00-48DA-A9FA-45300BC40127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1503" y="714075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" name="Image 147">
            <a:extLst>
              <a:ext uri="{FF2B5EF4-FFF2-40B4-BE49-F238E27FC236}">
                <a16:creationId xmlns:a16="http://schemas.microsoft.com/office/drawing/2014/main" id="{88457A4A-62A7-42EA-8EBA-2A4C16F8FE99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1581" y="6628302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Image 148">
            <a:extLst>
              <a:ext uri="{FF2B5EF4-FFF2-40B4-BE49-F238E27FC236}">
                <a16:creationId xmlns:a16="http://schemas.microsoft.com/office/drawing/2014/main" id="{5893FC21-72E8-4835-AB5E-F27761BE1783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81581" y="6876844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Image 142">
            <a:extLst>
              <a:ext uri="{FF2B5EF4-FFF2-40B4-BE49-F238E27FC236}">
                <a16:creationId xmlns:a16="http://schemas.microsoft.com/office/drawing/2014/main" id="{46725FA3-218C-4A54-9E60-81D4F8B77617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46417" y="275757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" name="Image 146">
            <a:extLst>
              <a:ext uri="{FF2B5EF4-FFF2-40B4-BE49-F238E27FC236}">
                <a16:creationId xmlns:a16="http://schemas.microsoft.com/office/drawing/2014/main" id="{74B95EE1-CDF3-4138-9491-63570D216DD9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46418" y="329565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" name="Image 149">
            <a:extLst>
              <a:ext uri="{FF2B5EF4-FFF2-40B4-BE49-F238E27FC236}">
                <a16:creationId xmlns:a16="http://schemas.microsoft.com/office/drawing/2014/main" id="{7C8227D7-3741-4F2E-9AD3-ADF8FADF10E8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20291" y="5842250"/>
            <a:ext cx="180975" cy="1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" name="Image 150">
            <a:extLst>
              <a:ext uri="{FF2B5EF4-FFF2-40B4-BE49-F238E27FC236}">
                <a16:creationId xmlns:a16="http://schemas.microsoft.com/office/drawing/2014/main" id="{8C813397-E48E-4FFD-8BAF-17641B11AA57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20291" y="3539493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Image 151">
            <a:extLst>
              <a:ext uri="{FF2B5EF4-FFF2-40B4-BE49-F238E27FC236}">
                <a16:creationId xmlns:a16="http://schemas.microsoft.com/office/drawing/2014/main" id="{D687BAE0-A99E-4D1E-B8CF-75D60D11CC5D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20291" y="227394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" name="Image 152">
            <a:extLst>
              <a:ext uri="{FF2B5EF4-FFF2-40B4-BE49-F238E27FC236}">
                <a16:creationId xmlns:a16="http://schemas.microsoft.com/office/drawing/2014/main" id="{9177E7C0-9A2C-4DEB-8579-EEBA968A57CE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20291" y="2522490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Image 153">
            <a:extLst>
              <a:ext uri="{FF2B5EF4-FFF2-40B4-BE49-F238E27FC236}">
                <a16:creationId xmlns:a16="http://schemas.microsoft.com/office/drawing/2014/main" id="{614C7280-9685-4A29-A8EE-6680A1D4A5FA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41460" y="3021451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" name="Image 154">
            <a:extLst>
              <a:ext uri="{FF2B5EF4-FFF2-40B4-BE49-F238E27FC236}">
                <a16:creationId xmlns:a16="http://schemas.microsoft.com/office/drawing/2014/main" id="{3F2A6B31-4DBD-449C-A755-33968C421554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52365" y="559682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" name="Image 155">
            <a:extLst>
              <a:ext uri="{FF2B5EF4-FFF2-40B4-BE49-F238E27FC236}">
                <a16:creationId xmlns:a16="http://schemas.microsoft.com/office/drawing/2014/main" id="{A6B0DDB5-DD04-4125-87D1-1839DACF94DD}"/>
              </a:ext>
            </a:extLst>
          </p:cNvPr>
          <p:cNvPicPr/>
          <p:nvPr/>
        </p:nvPicPr>
        <p:blipFill>
          <a:blip r:embed="rId7" cstate="print"/>
          <a:srcRect l="6736" t="68548" r="86101" b="20162"/>
          <a:stretch>
            <a:fillRect/>
          </a:stretch>
        </p:blipFill>
        <p:spPr bwMode="auto">
          <a:xfrm>
            <a:off x="232080" y="613255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568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2">
            <a:extLst>
              <a:ext uri="{FF2B5EF4-FFF2-40B4-BE49-F238E27FC236}">
                <a16:creationId xmlns:a16="http://schemas.microsoft.com/office/drawing/2014/main" id="{095B15D9-E674-40CB-9285-EDFA3BFC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7" y="8704074"/>
            <a:ext cx="2867167" cy="15804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fr-FR" sz="1400" dirty="0">
                <a:latin typeface="That's Font Folks!" panose="030505000406060101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Ce que je dois réussir</a:t>
            </a:r>
          </a:p>
          <a:p>
            <a:pPr lvl="0" indent="19050" algn="just">
              <a:spcAft>
                <a:spcPts val="0"/>
              </a:spcAft>
              <a:buSzPts val="1200"/>
              <a:buFont typeface="+mj-lt"/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Mon travail est soigné 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sauté des lignes, j’ai soigné mon écriture, j’ai tracé à la règle, j’ai souligné, j, mes feuilles sont collées…)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8" algn="just"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Mon comportement a été correct </a:t>
            </a:r>
            <a:r>
              <a:rPr lang="fr-FR" sz="12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chuchoté, je n’ai pas dérangé les autres, je n’ai pas parlé sans avoir la parole)</a:t>
            </a:r>
          </a:p>
          <a:p>
            <a:pPr indent="180975" algn="just">
              <a:buAutoNum type="arabicParenR"/>
            </a:pPr>
            <a:r>
              <a:rPr lang="fr-FR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J’ai fait des efforts de travail</a:t>
            </a:r>
            <a:r>
              <a:rPr lang="fr-FR" sz="1400" dirty="0">
                <a:latin typeface="Forte" panose="0306090204050207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100" i="1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900" i="1" dirty="0">
                <a:solidFill>
                  <a:prstClr val="black">
                    <a:lumMod val="50000"/>
                    <a:lumOff val="50000"/>
                  </a:prst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(j’ai été autonome, je suis content…)</a:t>
            </a:r>
            <a:endParaRPr lang="fr-FR" sz="1200" dirty="0">
              <a:latin typeface="Forte" panose="0306090204050207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archemin : horizontal 3">
            <a:extLst>
              <a:ext uri="{FF2B5EF4-FFF2-40B4-BE49-F238E27FC236}">
                <a16:creationId xmlns:a16="http://schemas.microsoft.com/office/drawing/2014/main" id="{85F468DD-CEFF-4629-BD0B-74787DCB4D01}"/>
              </a:ext>
            </a:extLst>
          </p:cNvPr>
          <p:cNvSpPr/>
          <p:nvPr/>
        </p:nvSpPr>
        <p:spPr>
          <a:xfrm>
            <a:off x="2649707" y="133350"/>
            <a:ext cx="1635881" cy="757511"/>
          </a:xfrm>
          <a:prstGeom prst="horizontalScroll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radley Hand ITC" pitchFamily="66" charset="0"/>
              </a:rPr>
              <a:t>Semaine du 3 au 15 Décembre</a:t>
            </a:r>
          </a:p>
        </p:txBody>
      </p:sp>
      <p:sp>
        <p:nvSpPr>
          <p:cNvPr id="6" name="Bulle narrative : rectangle à coins arrondis 4">
            <a:extLst>
              <a:ext uri="{FF2B5EF4-FFF2-40B4-BE49-F238E27FC236}">
                <a16:creationId xmlns:a16="http://schemas.microsoft.com/office/drawing/2014/main" id="{EDA984CE-9508-43D7-A847-8C7FE45F9C06}"/>
              </a:ext>
            </a:extLst>
          </p:cNvPr>
          <p:cNvSpPr/>
          <p:nvPr/>
        </p:nvSpPr>
        <p:spPr>
          <a:xfrm>
            <a:off x="749493" y="142876"/>
            <a:ext cx="1094711" cy="585958"/>
          </a:xfrm>
          <a:prstGeom prst="wedgeRoundRectCallout">
            <a:avLst>
              <a:gd name="adj1" fmla="val -59374"/>
              <a:gd name="adj2" fmla="val -2285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chemeClr val="tx1"/>
                </a:solidFill>
                <a:latin typeface="Cursif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1600" b="1" dirty="0">
                <a:solidFill>
                  <a:schemeClr val="tx1"/>
                </a:solidFill>
                <a:latin typeface="Cursive standard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de travail 10</a:t>
            </a:r>
            <a:endParaRPr lang="fr-FR" sz="2000" b="1" dirty="0">
              <a:solidFill>
                <a:schemeClr val="tx1"/>
              </a:solidFill>
              <a:latin typeface="Cursive standard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707305D-0AAF-49BA-8759-4658455FB9AE}"/>
              </a:ext>
            </a:extLst>
          </p:cNvPr>
          <p:cNvCxnSpPr>
            <a:cxnSpLocks/>
          </p:cNvCxnSpPr>
          <p:nvPr/>
        </p:nvCxnSpPr>
        <p:spPr>
          <a:xfrm flipH="1">
            <a:off x="2930625" y="8740640"/>
            <a:ext cx="0" cy="154390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CF83359-214A-4727-AF1E-DF56861B9B85}"/>
              </a:ext>
            </a:extLst>
          </p:cNvPr>
          <p:cNvCxnSpPr>
            <a:cxnSpLocks/>
          </p:cNvCxnSpPr>
          <p:nvPr/>
        </p:nvCxnSpPr>
        <p:spPr>
          <a:xfrm>
            <a:off x="3564260" y="8740640"/>
            <a:ext cx="0" cy="1543904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2763C154-550C-4C75-B420-FE2697E23C95}"/>
              </a:ext>
            </a:extLst>
          </p:cNvPr>
          <p:cNvSpPr/>
          <p:nvPr/>
        </p:nvSpPr>
        <p:spPr>
          <a:xfrm>
            <a:off x="3088828" y="9049446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5635B-0387-474D-B42D-D53E5A736B6C}"/>
              </a:ext>
            </a:extLst>
          </p:cNvPr>
          <p:cNvSpPr/>
          <p:nvPr/>
        </p:nvSpPr>
        <p:spPr>
          <a:xfrm>
            <a:off x="2881826" y="8720808"/>
            <a:ext cx="13917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latin typeface="That's Font Folks!" panose="030505000406060101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Mon avis     L’enseignant</a:t>
            </a:r>
            <a:endParaRPr lang="fr-FR" sz="1100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A7830FA-9017-43D2-BAA7-A9C5359A1EA6}"/>
              </a:ext>
            </a:extLst>
          </p:cNvPr>
          <p:cNvSpPr/>
          <p:nvPr/>
        </p:nvSpPr>
        <p:spPr>
          <a:xfrm>
            <a:off x="3758451" y="9049446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5DCB7F6-0DBC-4B9B-96B1-6F69E9349DEA}"/>
              </a:ext>
            </a:extLst>
          </p:cNvPr>
          <p:cNvSpPr/>
          <p:nvPr/>
        </p:nvSpPr>
        <p:spPr>
          <a:xfrm>
            <a:off x="3100771" y="9484280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C8DBDE5-2669-4C25-BEAB-41095D8ADC85}"/>
              </a:ext>
            </a:extLst>
          </p:cNvPr>
          <p:cNvSpPr/>
          <p:nvPr/>
        </p:nvSpPr>
        <p:spPr>
          <a:xfrm>
            <a:off x="3758652" y="9484279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7F5BC1D-77D8-41F5-96EE-11D6D933E11A}"/>
              </a:ext>
            </a:extLst>
          </p:cNvPr>
          <p:cNvSpPr/>
          <p:nvPr/>
        </p:nvSpPr>
        <p:spPr>
          <a:xfrm>
            <a:off x="3098985" y="9890917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B3CA149-40E8-4593-A36F-B9662AF6BF49}"/>
              </a:ext>
            </a:extLst>
          </p:cNvPr>
          <p:cNvSpPr/>
          <p:nvPr/>
        </p:nvSpPr>
        <p:spPr>
          <a:xfrm>
            <a:off x="3757344" y="9890917"/>
            <a:ext cx="309973" cy="27699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FEDE2F-6FF0-403B-B3A1-097E0550724D}"/>
              </a:ext>
            </a:extLst>
          </p:cNvPr>
          <p:cNvSpPr/>
          <p:nvPr/>
        </p:nvSpPr>
        <p:spPr>
          <a:xfrm>
            <a:off x="81589" y="8704074"/>
            <a:ext cx="4125500" cy="158047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2BB0538-B05E-4361-9397-15DF63900058}"/>
              </a:ext>
            </a:extLst>
          </p:cNvPr>
          <p:cNvSpPr txBox="1"/>
          <p:nvPr/>
        </p:nvSpPr>
        <p:spPr>
          <a:xfrm>
            <a:off x="5983775" y="462624"/>
            <a:ext cx="11506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Cafe" panose="02000603000000000000" pitchFamily="2" charset="-128"/>
                <a:ea typeface="CatCafe" panose="02000603000000000000" pitchFamily="2" charset="-128"/>
              </a:rPr>
              <a:t>Faire signer chaque vendredi</a:t>
            </a:r>
          </a:p>
        </p:txBody>
      </p:sp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7EACF0B8-5D42-4E57-B11C-51209A284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06107"/>
              </p:ext>
            </p:extLst>
          </p:nvPr>
        </p:nvGraphicFramePr>
        <p:xfrm>
          <a:off x="199839" y="1778976"/>
          <a:ext cx="68209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41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1948785">
                  <a:extLst>
                    <a:ext uri="{9D8B030D-6E8A-4147-A177-3AD203B41FA5}">
                      <a16:colId xmlns:a16="http://schemas.microsoft.com/office/drawing/2014/main" val="1814387989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4116343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 </a:t>
                      </a:r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français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Conseils pour progresser et te corriger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Tests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 : Le son [k]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2 : Le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son [in]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3 : Le son [k] et le son [in]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9153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4 : Trouver le son [k]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Exercice 5 : Les présent du verbe 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Jaune conj.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0964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6 : Le présent du verbe 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7 : Le présent des autres verbes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8 : Noms propres et nom communs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violette grammaire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9: les articles (déterminants)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10 : Noms masculins ou féminins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1623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11 : Noms singuliers ou pluriel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7486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13 : le bon pronom personnel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132522"/>
                  </a:ext>
                </a:extLst>
              </a:tr>
            </a:tbl>
          </a:graphicData>
        </a:graphic>
      </p:graphicFrame>
      <p:pic>
        <p:nvPicPr>
          <p:cNvPr id="22" name="Image 92">
            <a:extLst>
              <a:ext uri="{FF2B5EF4-FFF2-40B4-BE49-F238E27FC236}">
                <a16:creationId xmlns:a16="http://schemas.microsoft.com/office/drawing/2014/main" id="{15B1646F-812F-4295-95B1-E43B92564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82" y="1810888"/>
            <a:ext cx="348976" cy="3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41B951C6-EFE8-4650-AF54-C10A656383A5}"/>
              </a:ext>
            </a:extLst>
          </p:cNvPr>
          <p:cNvSpPr/>
          <p:nvPr/>
        </p:nvSpPr>
        <p:spPr>
          <a:xfrm>
            <a:off x="4001715" y="224092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25A4EB8-7C64-44AD-A1E5-241A7F06EF1C}"/>
              </a:ext>
            </a:extLst>
          </p:cNvPr>
          <p:cNvSpPr/>
          <p:nvPr/>
        </p:nvSpPr>
        <p:spPr>
          <a:xfrm>
            <a:off x="3991092" y="250583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4000612" y="275678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6995DB16-70C5-4533-9F45-C2171FF42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67724"/>
              </p:ext>
            </p:extLst>
          </p:nvPr>
        </p:nvGraphicFramePr>
        <p:xfrm>
          <a:off x="185973" y="5363654"/>
          <a:ext cx="68209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41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1948785">
                  <a:extLst>
                    <a:ext uri="{9D8B030D-6E8A-4147-A177-3AD203B41FA5}">
                      <a16:colId xmlns:a16="http://schemas.microsoft.com/office/drawing/2014/main" val="1814387989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  <a:gridCol w="419366">
                  <a:extLst>
                    <a:ext uri="{9D8B030D-6E8A-4147-A177-3AD203B41FA5}">
                      <a16:colId xmlns:a16="http://schemas.microsoft.com/office/drawing/2014/main" val="1245944974"/>
                    </a:ext>
                  </a:extLst>
                </a:gridCol>
              </a:tblGrid>
              <a:tr h="11845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 </a:t>
                      </a:r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mathématiques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Conseils pour progresser et te corriger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Tests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12 : la calculatrice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Verte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14 : Les angles droits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5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violette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15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les points alignés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Jaune/orange de géométrie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422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17 : mesurer des segments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110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16 : Les 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18 : énigme de calcul mental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Exercice non obligatoire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8" name="Image 92">
            <a:extLst>
              <a:ext uri="{FF2B5EF4-FFF2-40B4-BE49-F238E27FC236}">
                <a16:creationId xmlns:a16="http://schemas.microsoft.com/office/drawing/2014/main" id="{0A6C3B8A-E6B5-4774-81EB-189D92B87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697" y="5397298"/>
            <a:ext cx="348976" cy="3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8376" y="328017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FCF0B417-B32D-4441-B849-88B68678E784}"/>
              </a:ext>
            </a:extLst>
          </p:cNvPr>
          <p:cNvSpPr/>
          <p:nvPr/>
        </p:nvSpPr>
        <p:spPr>
          <a:xfrm>
            <a:off x="3987861" y="5833968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4ED0C6B9-46E1-48B8-9439-AD958EA5D994}"/>
              </a:ext>
            </a:extLst>
          </p:cNvPr>
          <p:cNvSpPr/>
          <p:nvPr/>
        </p:nvSpPr>
        <p:spPr>
          <a:xfrm>
            <a:off x="6283964" y="226512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680C7F79-92D9-4584-BD79-956D515907E4}"/>
              </a:ext>
            </a:extLst>
          </p:cNvPr>
          <p:cNvSpPr/>
          <p:nvPr/>
        </p:nvSpPr>
        <p:spPr>
          <a:xfrm>
            <a:off x="6293489" y="250035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56C52A31-642C-4A82-B5E9-1588DC8346FE}"/>
              </a:ext>
            </a:extLst>
          </p:cNvPr>
          <p:cNvSpPr/>
          <p:nvPr/>
        </p:nvSpPr>
        <p:spPr>
          <a:xfrm>
            <a:off x="6292381" y="2768138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3489" y="328910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87439A7-FC82-4BE7-8591-1D56262B6C5D}"/>
              </a:ext>
            </a:extLst>
          </p:cNvPr>
          <p:cNvSpPr/>
          <p:nvPr/>
        </p:nvSpPr>
        <p:spPr>
          <a:xfrm>
            <a:off x="6308923" y="5822518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0B28265E-FCBE-4FB1-85A9-F6E1FFDEB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82210"/>
              </p:ext>
            </p:extLst>
          </p:nvPr>
        </p:nvGraphicFramePr>
        <p:xfrm>
          <a:off x="185973" y="7385945"/>
          <a:ext cx="682090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0265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80277944"/>
                    </a:ext>
                  </a:extLst>
                </a:gridCol>
                <a:gridCol w="515146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446839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Mes créations littéraires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 artistiques de la semaine et mon temps libre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À 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5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essai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Finir son château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de Poudlard ou son Blason</a:t>
                      </a:r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gent Orange" panose="00000400000000000000" pitchFamily="2" charset="0"/>
                          <a:cs typeface="Agent Orange" panose="000004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 coloriage magique sur le son [o]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069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Refaire le j’apprends à dessiner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tx1"/>
                        </a:solidFill>
                        <a:latin typeface="Agent Orange" panose="00000400000000000000" pitchFamily="2" charset="0"/>
                        <a:cs typeface="Agent Orang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9" name="Image 257">
            <a:extLst>
              <a:ext uri="{FF2B5EF4-FFF2-40B4-BE49-F238E27FC236}">
                <a16:creationId xmlns:a16="http://schemas.microsoft.com/office/drawing/2014/main" id="{DDF36851-172B-47A0-A059-AC2295323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547" y="7427902"/>
            <a:ext cx="344853" cy="31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2" name="Tableau 41">
            <a:extLst>
              <a:ext uri="{FF2B5EF4-FFF2-40B4-BE49-F238E27FC236}">
                <a16:creationId xmlns:a16="http://schemas.microsoft.com/office/drawing/2014/main" id="{D9B10866-C831-4BCE-B89E-E0BB92440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2337"/>
              </p:ext>
            </p:extLst>
          </p:nvPr>
        </p:nvGraphicFramePr>
        <p:xfrm>
          <a:off x="1645920" y="932581"/>
          <a:ext cx="5357963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5033">
                  <a:extLst>
                    <a:ext uri="{9D8B030D-6E8A-4147-A177-3AD203B41FA5}">
                      <a16:colId xmlns:a16="http://schemas.microsoft.com/office/drawing/2014/main" val="2731432023"/>
                    </a:ext>
                  </a:extLst>
                </a:gridCol>
                <a:gridCol w="425095">
                  <a:extLst>
                    <a:ext uri="{9D8B030D-6E8A-4147-A177-3AD203B41FA5}">
                      <a16:colId xmlns:a16="http://schemas.microsoft.com/office/drawing/2014/main" val="2785303031"/>
                    </a:ext>
                  </a:extLst>
                </a:gridCol>
                <a:gridCol w="497835">
                  <a:extLst>
                    <a:ext uri="{9D8B030D-6E8A-4147-A177-3AD203B41FA5}">
                      <a16:colId xmlns:a16="http://schemas.microsoft.com/office/drawing/2014/main" val="2562798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Les objectifs de la semaine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fr-FR" sz="100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er</a:t>
                      </a:r>
                      <a:endParaRPr lang="fr-FR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46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85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Colorie le verbe en rouge et le nom en bleu</a:t>
                      </a:r>
                      <a:r>
                        <a:rPr lang="fr-FR" sz="85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Mon frère chante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9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 à poser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974 - 359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87997"/>
                  </a:ext>
                </a:extLst>
              </a:tr>
            </a:tbl>
          </a:graphicData>
        </a:graphic>
      </p:graphicFrame>
      <p:sp>
        <p:nvSpPr>
          <p:cNvPr id="43" name="Ellipse 42">
            <a:extLst>
              <a:ext uri="{FF2B5EF4-FFF2-40B4-BE49-F238E27FC236}">
                <a16:creationId xmlns:a16="http://schemas.microsoft.com/office/drawing/2014/main" id="{B47E8A6B-1970-4A76-8DC1-31169874BCE3}"/>
              </a:ext>
            </a:extLst>
          </p:cNvPr>
          <p:cNvSpPr/>
          <p:nvPr/>
        </p:nvSpPr>
        <p:spPr>
          <a:xfrm>
            <a:off x="6221428" y="123454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D9FFE2CF-2037-411A-BBC8-1007F4E8C08D}"/>
              </a:ext>
            </a:extLst>
          </p:cNvPr>
          <p:cNvSpPr/>
          <p:nvPr/>
        </p:nvSpPr>
        <p:spPr>
          <a:xfrm>
            <a:off x="6221428" y="149834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286C291C-FE4E-49C3-AE5F-B30DB079E302}"/>
              </a:ext>
            </a:extLst>
          </p:cNvPr>
          <p:cNvSpPr/>
          <p:nvPr/>
        </p:nvSpPr>
        <p:spPr>
          <a:xfrm>
            <a:off x="6693843" y="123103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FFB29BB4-ED58-422B-BA72-69DA3E4C5FDF}"/>
              </a:ext>
            </a:extLst>
          </p:cNvPr>
          <p:cNvSpPr/>
          <p:nvPr/>
        </p:nvSpPr>
        <p:spPr>
          <a:xfrm>
            <a:off x="6693843" y="1494839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47" name="Image 28">
            <a:extLst>
              <a:ext uri="{FF2B5EF4-FFF2-40B4-BE49-F238E27FC236}">
                <a16:creationId xmlns:a16="http://schemas.microsoft.com/office/drawing/2014/main" id="{24583DB1-FAD2-4245-A608-2BE49C9D1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687" y="936660"/>
            <a:ext cx="250597" cy="25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C5369AE6-9857-4F85-AB26-BA92200A6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614" y="6877543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 : coins arrondis 147">
            <a:extLst>
              <a:ext uri="{FF2B5EF4-FFF2-40B4-BE49-F238E27FC236}">
                <a16:creationId xmlns:a16="http://schemas.microsoft.com/office/drawing/2014/main" id="{080D09F8-119A-43B0-AD85-A803BBC0BFDC}"/>
              </a:ext>
            </a:extLst>
          </p:cNvPr>
          <p:cNvSpPr/>
          <p:nvPr/>
        </p:nvSpPr>
        <p:spPr>
          <a:xfrm>
            <a:off x="5076902" y="196793"/>
            <a:ext cx="924860" cy="674521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05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Autonomie </a:t>
            </a: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4" name="Étoile : 5 branches 14">
            <a:extLst>
              <a:ext uri="{FF2B5EF4-FFF2-40B4-BE49-F238E27FC236}">
                <a16:creationId xmlns:a16="http://schemas.microsoft.com/office/drawing/2014/main" id="{6AB97F8E-FE9D-4797-B439-66758BD9DEAD}"/>
              </a:ext>
            </a:extLst>
          </p:cNvPr>
          <p:cNvSpPr/>
          <p:nvPr/>
        </p:nvSpPr>
        <p:spPr>
          <a:xfrm>
            <a:off x="5310247" y="409699"/>
            <a:ext cx="458170" cy="404667"/>
          </a:xfrm>
          <a:prstGeom prst="star5">
            <a:avLst>
              <a:gd name="adj" fmla="val 28682"/>
              <a:gd name="hf" fmla="val 105146"/>
              <a:gd name="vf" fmla="val 11055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Picture 8" descr="RÃ©sultat de recherche d'images pour &quot;icon attention&quot;">
            <a:extLst>
              <a:ext uri="{FF2B5EF4-FFF2-40B4-BE49-F238E27FC236}">
                <a16:creationId xmlns:a16="http://schemas.microsoft.com/office/drawing/2014/main" id="{767D57F6-0AA1-43BD-B7A7-3C4BF9D28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10101">
                  <a:alpha val="784"/>
                </a:srgbClr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819" y="136212"/>
            <a:ext cx="331686" cy="33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Ellipse 55">
            <a:extLst>
              <a:ext uri="{FF2B5EF4-FFF2-40B4-BE49-F238E27FC236}">
                <a16:creationId xmlns:a16="http://schemas.microsoft.com/office/drawing/2014/main" id="{9E67D036-6D48-49FB-9643-FFC13BD7A243}"/>
              </a:ext>
            </a:extLst>
          </p:cNvPr>
          <p:cNvSpPr/>
          <p:nvPr/>
        </p:nvSpPr>
        <p:spPr>
          <a:xfrm>
            <a:off x="4004463" y="609143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B6D28913-CAC1-49B9-BEE1-CA9FA0BC401C}"/>
              </a:ext>
            </a:extLst>
          </p:cNvPr>
          <p:cNvSpPr/>
          <p:nvPr/>
        </p:nvSpPr>
        <p:spPr>
          <a:xfrm>
            <a:off x="6299398" y="6092543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3999506" y="302237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D65B7F7B-22E4-4DB2-88BE-7BA8DE421D15}"/>
              </a:ext>
            </a:extLst>
          </p:cNvPr>
          <p:cNvSpPr/>
          <p:nvPr/>
        </p:nvSpPr>
        <p:spPr>
          <a:xfrm>
            <a:off x="6298326" y="303157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77" name="Image 76" descr="Hermione [Commission] by TheCutlassKate">
            <a:extLst>
              <a:ext uri="{FF2B5EF4-FFF2-40B4-BE49-F238E27FC236}">
                <a16:creationId xmlns:a16="http://schemas.microsoft.com/office/drawing/2014/main" id="{00DA8CC9-F0CE-4A16-B9AA-29B3A193BA1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6777" y="116086"/>
            <a:ext cx="797536" cy="6753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Zone de texte 6">
            <a:extLst>
              <a:ext uri="{FF2B5EF4-FFF2-40B4-BE49-F238E27FC236}">
                <a16:creationId xmlns:a16="http://schemas.microsoft.com/office/drawing/2014/main" id="{68208377-1C65-4961-9658-C8ABA417C4EF}"/>
              </a:ext>
            </a:extLst>
          </p:cNvPr>
          <p:cNvSpPr txBox="1"/>
          <p:nvPr/>
        </p:nvSpPr>
        <p:spPr>
          <a:xfrm>
            <a:off x="1960816" y="267220"/>
            <a:ext cx="601724" cy="542977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Up">
              <a:avLst>
                <a:gd name="adj" fmla="val 8257971"/>
              </a:avLst>
            </a:prstTxWarp>
            <a:noAutofit/>
          </a:bodyPr>
          <a:lstStyle/>
          <a:p>
            <a:pPr algn="ctr"/>
            <a:r>
              <a:rPr lang="fr-FR" sz="12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niveau de plan de travail</a:t>
            </a:r>
            <a:endParaRPr lang="fr-F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CE28250E-16D1-4C2A-B595-621B6063ED91}"/>
              </a:ext>
            </a:extLst>
          </p:cNvPr>
          <p:cNvSpPr/>
          <p:nvPr/>
        </p:nvSpPr>
        <p:spPr>
          <a:xfrm>
            <a:off x="2095719" y="347833"/>
            <a:ext cx="371475" cy="381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0" name="Zone de texte 2">
            <a:extLst>
              <a:ext uri="{FF2B5EF4-FFF2-40B4-BE49-F238E27FC236}">
                <a16:creationId xmlns:a16="http://schemas.microsoft.com/office/drawing/2014/main" id="{87A1FCF5-B795-464B-88C1-668592ED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719" y="281271"/>
            <a:ext cx="3587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latin typeface="Circulate (BRK)" pitchFamily="2" charset="0"/>
                <a:cs typeface="Times New Roman" panose="02020603050405020304" pitchFamily="18" charset="0"/>
              </a:rPr>
              <a:t>D</a:t>
            </a: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9E528A5B-2880-4777-BCE9-F82071A1D236}"/>
              </a:ext>
            </a:extLst>
          </p:cNvPr>
          <p:cNvSpPr/>
          <p:nvPr/>
        </p:nvSpPr>
        <p:spPr>
          <a:xfrm>
            <a:off x="4275990" y="8682233"/>
            <a:ext cx="1384510" cy="92991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ceinture</a:t>
            </a:r>
            <a:endParaRPr lang="fr-FR" sz="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comportement  </a:t>
            </a:r>
            <a:r>
              <a:rPr lang="fr-FR" sz="7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Semaine 10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Image 83" descr="Résultat de recherche d'images pour &quot;ceinture blanche&quot;">
            <a:extLst>
              <a:ext uri="{FF2B5EF4-FFF2-40B4-BE49-F238E27FC236}">
                <a16:creationId xmlns:a16="http://schemas.microsoft.com/office/drawing/2014/main" id="{F9E5CAC9-2667-4942-8C17-EB25618A2D5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14" y="8967004"/>
            <a:ext cx="753262" cy="32459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F2224CFC-874F-425E-8E35-F654D59566E5}"/>
              </a:ext>
            </a:extLst>
          </p:cNvPr>
          <p:cNvSpPr/>
          <p:nvPr/>
        </p:nvSpPr>
        <p:spPr>
          <a:xfrm>
            <a:off x="4329212" y="196794"/>
            <a:ext cx="676065" cy="606622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Bonus</a:t>
            </a:r>
            <a:r>
              <a:rPr lang="fr-FR" sz="12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7" name="Rectangle : coins arrondis 86">
            <a:extLst>
              <a:ext uri="{FF2B5EF4-FFF2-40B4-BE49-F238E27FC236}">
                <a16:creationId xmlns:a16="http://schemas.microsoft.com/office/drawing/2014/main" id="{8664B96A-4ECE-4041-AC14-C4A46794DD94}"/>
              </a:ext>
            </a:extLst>
          </p:cNvPr>
          <p:cNvSpPr/>
          <p:nvPr/>
        </p:nvSpPr>
        <p:spPr>
          <a:xfrm>
            <a:off x="4262922" y="9666174"/>
            <a:ext cx="1397578" cy="61059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Signature des parents</a:t>
            </a:r>
            <a:endParaRPr lang="fr-FR" sz="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96A4383F-1751-4E68-850B-013C92B30FE8}"/>
              </a:ext>
            </a:extLst>
          </p:cNvPr>
          <p:cNvSpPr/>
          <p:nvPr/>
        </p:nvSpPr>
        <p:spPr>
          <a:xfrm>
            <a:off x="3996570" y="458553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2FEFAACC-C3C6-45E9-8106-F7A8EE9A9A0E}"/>
              </a:ext>
            </a:extLst>
          </p:cNvPr>
          <p:cNvSpPr/>
          <p:nvPr/>
        </p:nvSpPr>
        <p:spPr>
          <a:xfrm>
            <a:off x="6308923" y="4576010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712E2BB5-55E6-4CA3-9B35-060F2484BE2B}"/>
              </a:ext>
            </a:extLst>
          </p:cNvPr>
          <p:cNvSpPr/>
          <p:nvPr/>
        </p:nvSpPr>
        <p:spPr>
          <a:xfrm>
            <a:off x="4000546" y="6610969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77D855F5-5578-4415-A3B1-9DEC949B594F}"/>
              </a:ext>
            </a:extLst>
          </p:cNvPr>
          <p:cNvSpPr/>
          <p:nvPr/>
        </p:nvSpPr>
        <p:spPr>
          <a:xfrm>
            <a:off x="6293557" y="661015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81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ECD66806-2F57-45A2-A738-0137040A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435" y="7133071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1173642-66C9-4E52-A773-785BF5F78371}"/>
              </a:ext>
            </a:extLst>
          </p:cNvPr>
          <p:cNvSpPr/>
          <p:nvPr/>
        </p:nvSpPr>
        <p:spPr>
          <a:xfrm>
            <a:off x="3756048" y="224529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29029B9-0510-48C7-9A56-13FCE1D69D89}"/>
              </a:ext>
            </a:extLst>
          </p:cNvPr>
          <p:cNvSpPr/>
          <p:nvPr/>
        </p:nvSpPr>
        <p:spPr>
          <a:xfrm>
            <a:off x="3759586" y="2504026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FC0F056-510D-4F2A-9D37-FB8724FD075A}"/>
              </a:ext>
            </a:extLst>
          </p:cNvPr>
          <p:cNvSpPr/>
          <p:nvPr/>
        </p:nvSpPr>
        <p:spPr>
          <a:xfrm>
            <a:off x="3759586" y="2760310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AA0B22A-B0FC-462F-8EBB-CA86D134FC70}"/>
              </a:ext>
            </a:extLst>
          </p:cNvPr>
          <p:cNvSpPr/>
          <p:nvPr/>
        </p:nvSpPr>
        <p:spPr>
          <a:xfrm>
            <a:off x="3763124" y="3019040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59891" y="3278568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92364F0-4CBE-4715-BD04-036CD9608F61}"/>
              </a:ext>
            </a:extLst>
          </p:cNvPr>
          <p:cNvSpPr/>
          <p:nvPr/>
        </p:nvSpPr>
        <p:spPr>
          <a:xfrm>
            <a:off x="3737403" y="5827241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486C93B-7B95-429E-86B1-1E75B07FFAC8}"/>
              </a:ext>
            </a:extLst>
          </p:cNvPr>
          <p:cNvSpPr/>
          <p:nvPr/>
        </p:nvSpPr>
        <p:spPr>
          <a:xfrm>
            <a:off x="3732232" y="6088711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616B496-2F78-47CA-9EB1-67C56C9178A1}"/>
              </a:ext>
            </a:extLst>
          </p:cNvPr>
          <p:cNvSpPr/>
          <p:nvPr/>
        </p:nvSpPr>
        <p:spPr>
          <a:xfrm>
            <a:off x="3758456" y="4575165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E7F743D-7F93-4BCF-A5F2-54443D0C9470}"/>
              </a:ext>
            </a:extLst>
          </p:cNvPr>
          <p:cNvSpPr/>
          <p:nvPr/>
        </p:nvSpPr>
        <p:spPr>
          <a:xfrm>
            <a:off x="3752458" y="6620035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85CE06-2523-4018-A75D-4FEC07009E02}"/>
              </a:ext>
            </a:extLst>
          </p:cNvPr>
          <p:cNvSpPr/>
          <p:nvPr/>
        </p:nvSpPr>
        <p:spPr>
          <a:xfrm>
            <a:off x="198985" y="812178"/>
            <a:ext cx="1366774" cy="89072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dirty="0">
                <a:ln w="0"/>
                <a:solidFill>
                  <a:schemeClr val="tx1"/>
                </a:solidFill>
                <a:latin typeface="Playbill" panose="040506030A0602020202" pitchFamily="82" charset="0"/>
              </a:rPr>
              <a:t>calcul</a:t>
            </a: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8CFAC1D5-C26E-47B4-BE0F-2B7BAF7AA8B0}"/>
              </a:ext>
            </a:extLst>
          </p:cNvPr>
          <p:cNvSpPr/>
          <p:nvPr/>
        </p:nvSpPr>
        <p:spPr>
          <a:xfrm>
            <a:off x="4002287" y="687639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D88FF697-5F08-4AC8-94EC-B42255671A33}"/>
              </a:ext>
            </a:extLst>
          </p:cNvPr>
          <p:cNvSpPr/>
          <p:nvPr/>
        </p:nvSpPr>
        <p:spPr>
          <a:xfrm>
            <a:off x="6286589" y="686687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CAD13D9-B035-4568-8C1F-4479E989CDE9}"/>
              </a:ext>
            </a:extLst>
          </p:cNvPr>
          <p:cNvSpPr/>
          <p:nvPr/>
        </p:nvSpPr>
        <p:spPr>
          <a:xfrm>
            <a:off x="3745490" y="6867229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4000328" y="7135307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84630" y="712578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D054181-4ACB-425A-8A36-816D577DDA96}"/>
              </a:ext>
            </a:extLst>
          </p:cNvPr>
          <p:cNvSpPr/>
          <p:nvPr/>
        </p:nvSpPr>
        <p:spPr>
          <a:xfrm>
            <a:off x="3743531" y="7126139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3" name="Rectangle : coins arrondis 82">
            <a:extLst>
              <a:ext uri="{FF2B5EF4-FFF2-40B4-BE49-F238E27FC236}">
                <a16:creationId xmlns:a16="http://schemas.microsoft.com/office/drawing/2014/main" id="{9E528A5B-2880-4777-BCE9-F82071A1D236}"/>
              </a:ext>
            </a:extLst>
          </p:cNvPr>
          <p:cNvSpPr/>
          <p:nvPr/>
        </p:nvSpPr>
        <p:spPr>
          <a:xfrm>
            <a:off x="5706609" y="8692866"/>
            <a:ext cx="1384510" cy="92991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ceinture</a:t>
            </a:r>
            <a:endParaRPr lang="fr-FR" sz="4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comportement  </a:t>
            </a:r>
            <a:r>
              <a:rPr lang="fr-FR" sz="7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Semaine 11</a:t>
            </a:r>
            <a:endParaRPr lang="fr-FR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4" name="Image 113" descr="Résultat de recherche d'images pour &quot;ceinture blanche&quot;">
            <a:extLst>
              <a:ext uri="{FF2B5EF4-FFF2-40B4-BE49-F238E27FC236}">
                <a16:creationId xmlns:a16="http://schemas.microsoft.com/office/drawing/2014/main" id="{F9E5CAC9-2667-4942-8C17-EB25618A2D5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66" y="8977637"/>
            <a:ext cx="753262" cy="32459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Rectangle : coins arrondis 86">
            <a:extLst>
              <a:ext uri="{FF2B5EF4-FFF2-40B4-BE49-F238E27FC236}">
                <a16:creationId xmlns:a16="http://schemas.microsoft.com/office/drawing/2014/main" id="{8664B96A-4ECE-4041-AC14-C4A46794DD94}"/>
              </a:ext>
            </a:extLst>
          </p:cNvPr>
          <p:cNvSpPr/>
          <p:nvPr/>
        </p:nvSpPr>
        <p:spPr>
          <a:xfrm>
            <a:off x="5704174" y="9676807"/>
            <a:ext cx="1397578" cy="610593"/>
          </a:xfrm>
          <a:prstGeom prst="roundRect">
            <a:avLst>
              <a:gd name="adj" fmla="val 5786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Signature des parents</a:t>
            </a:r>
            <a:endParaRPr lang="fr-FR" sz="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4001692" y="354470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6805" y="355364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63207" y="3543102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1059" y="380471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96805" y="381364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63207" y="3803107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BC887070-FE65-4DE4-923A-6D2268A7FA96}"/>
              </a:ext>
            </a:extLst>
          </p:cNvPr>
          <p:cNvSpPr/>
          <p:nvPr/>
        </p:nvSpPr>
        <p:spPr>
          <a:xfrm>
            <a:off x="3994533" y="406215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264A9DA3-D947-4381-8EB8-F069F36F5467}"/>
              </a:ext>
            </a:extLst>
          </p:cNvPr>
          <p:cNvSpPr/>
          <p:nvPr/>
        </p:nvSpPr>
        <p:spPr>
          <a:xfrm>
            <a:off x="6289646" y="4061566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A22C165-4DFD-4FE0-870E-278E7006F56E}"/>
              </a:ext>
            </a:extLst>
          </p:cNvPr>
          <p:cNvSpPr/>
          <p:nvPr/>
        </p:nvSpPr>
        <p:spPr>
          <a:xfrm>
            <a:off x="3756048" y="4060552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8FB3F458-70D3-4DF3-95AD-4897DEDBF91B}"/>
              </a:ext>
            </a:extLst>
          </p:cNvPr>
          <p:cNvSpPr/>
          <p:nvPr/>
        </p:nvSpPr>
        <p:spPr>
          <a:xfrm>
            <a:off x="3898831" y="431924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97285459-F031-458D-8D11-C287D0D5832C}"/>
              </a:ext>
            </a:extLst>
          </p:cNvPr>
          <p:cNvSpPr/>
          <p:nvPr/>
        </p:nvSpPr>
        <p:spPr>
          <a:xfrm>
            <a:off x="6289217" y="4317805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36" name="Image 135"/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38527" y="686563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4DB63B45-06D7-44D9-9654-5BEF18D6C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990" y="431780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696C6C43-3861-4008-BB40-E12B4C8C1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865" y="4057066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F6CA429B-AB95-4E15-A6FF-4AE23BCD2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355" y="8110676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Ã©sultat de recherche d'images pour &quot;rond barrÃ©&quot;">
            <a:extLst>
              <a:ext uri="{FF2B5EF4-FFF2-40B4-BE49-F238E27FC236}">
                <a16:creationId xmlns:a16="http://schemas.microsoft.com/office/drawing/2014/main" id="{E01633AC-6F6A-4558-9E52-F9AF3D7B3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034" y="2613227"/>
            <a:ext cx="295080" cy="29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RÃ©sultat de recherche d'images pour &quot;rond barrÃ©&quot;">
            <a:extLst>
              <a:ext uri="{FF2B5EF4-FFF2-40B4-BE49-F238E27FC236}">
                <a16:creationId xmlns:a16="http://schemas.microsoft.com/office/drawing/2014/main" id="{2E519A49-F6FD-43B8-8364-8DB5E1809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224" y="3775062"/>
            <a:ext cx="219559" cy="21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04D3F98E-9B53-4CF1-B36F-C3E85F3BC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731" y="4583217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Ellipse 138">
            <a:extLst>
              <a:ext uri="{FF2B5EF4-FFF2-40B4-BE49-F238E27FC236}">
                <a16:creationId xmlns:a16="http://schemas.microsoft.com/office/drawing/2014/main" id="{4824F7AC-C3B2-44A9-AC2A-8A46A0CA994E}"/>
              </a:ext>
            </a:extLst>
          </p:cNvPr>
          <p:cNvSpPr/>
          <p:nvPr/>
        </p:nvSpPr>
        <p:spPr>
          <a:xfrm>
            <a:off x="3993478" y="4833488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586E966-2B07-4139-A6EC-73D6CF845664}"/>
              </a:ext>
            </a:extLst>
          </p:cNvPr>
          <p:cNvSpPr/>
          <p:nvPr/>
        </p:nvSpPr>
        <p:spPr>
          <a:xfrm>
            <a:off x="3755364" y="4823117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pic>
        <p:nvPicPr>
          <p:cNvPr id="143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1D3980CE-1193-4C3B-85D2-AEB7569F0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39" y="4831169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Ellipse 143">
            <a:extLst>
              <a:ext uri="{FF2B5EF4-FFF2-40B4-BE49-F238E27FC236}">
                <a16:creationId xmlns:a16="http://schemas.microsoft.com/office/drawing/2014/main" id="{FB65BFEA-146E-4620-9575-6143F9DB09D2}"/>
              </a:ext>
            </a:extLst>
          </p:cNvPr>
          <p:cNvSpPr/>
          <p:nvPr/>
        </p:nvSpPr>
        <p:spPr>
          <a:xfrm>
            <a:off x="3990520" y="5091173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896BBA5-0B31-4588-A250-076F2286E2BE}"/>
              </a:ext>
            </a:extLst>
          </p:cNvPr>
          <p:cNvSpPr/>
          <p:nvPr/>
        </p:nvSpPr>
        <p:spPr>
          <a:xfrm>
            <a:off x="3752406" y="5080802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pic>
        <p:nvPicPr>
          <p:cNvPr id="146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624A49A1-FFC9-4CDA-9905-BF4E9BEE3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681" y="5088854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Ellipse 146">
            <a:extLst>
              <a:ext uri="{FF2B5EF4-FFF2-40B4-BE49-F238E27FC236}">
                <a16:creationId xmlns:a16="http://schemas.microsoft.com/office/drawing/2014/main" id="{409A1B8C-E73A-44B5-9228-0355C68FBFD8}"/>
              </a:ext>
            </a:extLst>
          </p:cNvPr>
          <p:cNvSpPr/>
          <p:nvPr/>
        </p:nvSpPr>
        <p:spPr>
          <a:xfrm>
            <a:off x="6315462" y="4833488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F04B1063-F638-4D53-B786-E78AF8B41F9C}"/>
              </a:ext>
            </a:extLst>
          </p:cNvPr>
          <p:cNvSpPr/>
          <p:nvPr/>
        </p:nvSpPr>
        <p:spPr>
          <a:xfrm>
            <a:off x="6315462" y="5094084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49" name="Picture 2" descr="RÃ©sultat de recherche d'images pour &quot;rond barrÃ©&quot;">
            <a:extLst>
              <a:ext uri="{FF2B5EF4-FFF2-40B4-BE49-F238E27FC236}">
                <a16:creationId xmlns:a16="http://schemas.microsoft.com/office/drawing/2014/main" id="{CAEF9702-9954-46EC-8658-CB92667F8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743" y="5064654"/>
            <a:ext cx="219559" cy="21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8FE1F089-61BA-4B32-815F-89E175A20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614" y="5833375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28334654-69D1-4795-9CD8-A81BF580C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02" y="6103640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4770383E-BA8C-425C-B33B-0471E4E13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650" y="6357068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Ellipse 152">
            <a:extLst>
              <a:ext uri="{FF2B5EF4-FFF2-40B4-BE49-F238E27FC236}">
                <a16:creationId xmlns:a16="http://schemas.microsoft.com/office/drawing/2014/main" id="{35E10204-9762-4A6B-9DE3-C8BD9057C159}"/>
              </a:ext>
            </a:extLst>
          </p:cNvPr>
          <p:cNvSpPr/>
          <p:nvPr/>
        </p:nvSpPr>
        <p:spPr>
          <a:xfrm>
            <a:off x="3999881" y="6340032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1D7B03C-6BAB-4EAD-BE49-384020840964}"/>
              </a:ext>
            </a:extLst>
          </p:cNvPr>
          <p:cNvSpPr/>
          <p:nvPr/>
        </p:nvSpPr>
        <p:spPr>
          <a:xfrm>
            <a:off x="3736359" y="6337307"/>
            <a:ext cx="188069" cy="195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E</a:t>
            </a:r>
          </a:p>
        </p:txBody>
      </p:sp>
      <p:pic>
        <p:nvPicPr>
          <p:cNvPr id="155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BE2F6A34-C9C1-4267-9C11-64A1D90C9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614" y="6622500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" descr="RÃ©sultat de recherche d'images pour &quot;icon cadenas&quot;">
            <a:extLst>
              <a:ext uri="{FF2B5EF4-FFF2-40B4-BE49-F238E27FC236}">
                <a16:creationId xmlns:a16="http://schemas.microsoft.com/office/drawing/2014/main" id="{B074F013-DF10-4645-845E-730249248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238" y="8368758"/>
            <a:ext cx="219558" cy="17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" name="Ellipse 156">
            <a:extLst>
              <a:ext uri="{FF2B5EF4-FFF2-40B4-BE49-F238E27FC236}">
                <a16:creationId xmlns:a16="http://schemas.microsoft.com/office/drawing/2014/main" id="{67DFF8D3-FC90-48B9-BE1E-BD5467658439}"/>
              </a:ext>
            </a:extLst>
          </p:cNvPr>
          <p:cNvSpPr/>
          <p:nvPr/>
        </p:nvSpPr>
        <p:spPr>
          <a:xfrm>
            <a:off x="6293058" y="6332081"/>
            <a:ext cx="188069" cy="180975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58" name="Image 157">
            <a:extLst>
              <a:ext uri="{FF2B5EF4-FFF2-40B4-BE49-F238E27FC236}">
                <a16:creationId xmlns:a16="http://schemas.microsoft.com/office/drawing/2014/main" id="{9B898246-6B65-4FA6-8C97-48886E13EFF1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20058" y="661285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" name="Image 158">
            <a:extLst>
              <a:ext uri="{FF2B5EF4-FFF2-40B4-BE49-F238E27FC236}">
                <a16:creationId xmlns:a16="http://schemas.microsoft.com/office/drawing/2014/main" id="{C3DED8DE-FE61-4560-8058-117EFA3A2D85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47647" y="5833375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Image 159">
            <a:extLst>
              <a:ext uri="{FF2B5EF4-FFF2-40B4-BE49-F238E27FC236}">
                <a16:creationId xmlns:a16="http://schemas.microsoft.com/office/drawing/2014/main" id="{34939492-8297-44AD-800A-01AF1FF41E0C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20058" y="6351824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" name="Image 160">
            <a:extLst>
              <a:ext uri="{FF2B5EF4-FFF2-40B4-BE49-F238E27FC236}">
                <a16:creationId xmlns:a16="http://schemas.microsoft.com/office/drawing/2014/main" id="{80939E2B-197D-4A92-87E1-3263106402FF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22416" y="3029966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Image 161">
            <a:extLst>
              <a:ext uri="{FF2B5EF4-FFF2-40B4-BE49-F238E27FC236}">
                <a16:creationId xmlns:a16="http://schemas.microsoft.com/office/drawing/2014/main" id="{3058D66C-A394-4FA9-BC43-76782A9E94B6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50005" y="2250483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Image 162">
            <a:extLst>
              <a:ext uri="{FF2B5EF4-FFF2-40B4-BE49-F238E27FC236}">
                <a16:creationId xmlns:a16="http://schemas.microsoft.com/office/drawing/2014/main" id="{2B4ED52C-D29C-4C1A-B9A1-A9E809714811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22416" y="2768932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Image 163">
            <a:extLst>
              <a:ext uri="{FF2B5EF4-FFF2-40B4-BE49-F238E27FC236}">
                <a16:creationId xmlns:a16="http://schemas.microsoft.com/office/drawing/2014/main" id="{DAA98FC7-C1BE-492B-8D9D-A1A0B93FB112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20058" y="5110875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" name="Image 164">
            <a:extLst>
              <a:ext uri="{FF2B5EF4-FFF2-40B4-BE49-F238E27FC236}">
                <a16:creationId xmlns:a16="http://schemas.microsoft.com/office/drawing/2014/main" id="{81BA62B7-A02A-4BF3-B5D4-F5A54467A30A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47647" y="4331392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" name="Image 165">
            <a:extLst>
              <a:ext uri="{FF2B5EF4-FFF2-40B4-BE49-F238E27FC236}">
                <a16:creationId xmlns:a16="http://schemas.microsoft.com/office/drawing/2014/main" id="{6EA6C26E-E78A-46FB-8E0E-2EAA4AC81F2C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20058" y="4849841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" name="Image 166">
            <a:extLst>
              <a:ext uri="{FF2B5EF4-FFF2-40B4-BE49-F238E27FC236}">
                <a16:creationId xmlns:a16="http://schemas.microsoft.com/office/drawing/2014/main" id="{F2FB902B-30DB-44CE-B3E7-34E91A6094EF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20057" y="7125781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" name="Image 167">
            <a:extLst>
              <a:ext uri="{FF2B5EF4-FFF2-40B4-BE49-F238E27FC236}">
                <a16:creationId xmlns:a16="http://schemas.microsoft.com/office/drawing/2014/main" id="{A8212F8D-CB94-407E-9F03-311E6254B1A7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20058" y="6109450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9" name="Image 168">
            <a:extLst>
              <a:ext uri="{FF2B5EF4-FFF2-40B4-BE49-F238E27FC236}">
                <a16:creationId xmlns:a16="http://schemas.microsoft.com/office/drawing/2014/main" id="{BD63CA77-9B1C-462E-B3B3-E631CB06FFC7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25392" y="458321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" name="Image 169">
            <a:extLst>
              <a:ext uri="{FF2B5EF4-FFF2-40B4-BE49-F238E27FC236}">
                <a16:creationId xmlns:a16="http://schemas.microsoft.com/office/drawing/2014/main" id="{68420303-F118-4D51-A6C2-FC4CF8378C40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11349" y="4050967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" name="Image 170">
            <a:extLst>
              <a:ext uri="{FF2B5EF4-FFF2-40B4-BE49-F238E27FC236}">
                <a16:creationId xmlns:a16="http://schemas.microsoft.com/office/drawing/2014/main" id="{A3590CAB-8EF5-4B4B-A2EE-E53EA0F0FECD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47647" y="3271484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2" name="Image 171">
            <a:extLst>
              <a:ext uri="{FF2B5EF4-FFF2-40B4-BE49-F238E27FC236}">
                <a16:creationId xmlns:a16="http://schemas.microsoft.com/office/drawing/2014/main" id="{932B49F6-6361-4A73-90F5-9F457B467F3E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11349" y="3789933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Image 172">
            <a:extLst>
              <a:ext uri="{FF2B5EF4-FFF2-40B4-BE49-F238E27FC236}">
                <a16:creationId xmlns:a16="http://schemas.microsoft.com/office/drawing/2014/main" id="{6DFEB704-665B-4750-8E40-52BA65065B30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38937" y="2506665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" name="Image 173">
            <a:extLst>
              <a:ext uri="{FF2B5EF4-FFF2-40B4-BE49-F238E27FC236}">
                <a16:creationId xmlns:a16="http://schemas.microsoft.com/office/drawing/2014/main" id="{71B5FB8A-A870-4F38-9DB1-E22E6C416743}"/>
              </a:ext>
            </a:extLst>
          </p:cNvPr>
          <p:cNvPicPr/>
          <p:nvPr/>
        </p:nvPicPr>
        <p:blipFill>
          <a:blip r:embed="rId9" cstate="print"/>
          <a:srcRect l="6736" t="68548" r="86101" b="20162"/>
          <a:stretch>
            <a:fillRect/>
          </a:stretch>
        </p:blipFill>
        <p:spPr bwMode="auto">
          <a:xfrm>
            <a:off x="238527" y="3564363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5036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1379</TotalTime>
  <Words>1381</Words>
  <Application>Microsoft Office PowerPoint</Application>
  <PresentationFormat>Personnalisé</PresentationFormat>
  <Paragraphs>397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9" baseType="lpstr">
      <vt:lpstr>CatCafe</vt:lpstr>
      <vt:lpstr>Agent Orange</vt:lpstr>
      <vt:lpstr>Arial</vt:lpstr>
      <vt:lpstr>Bradley Hand ITC</vt:lpstr>
      <vt:lpstr>Calibri</vt:lpstr>
      <vt:lpstr>Calibri Light</vt:lpstr>
      <vt:lpstr>Circulate (BRK)</vt:lpstr>
      <vt:lpstr>Comic Sans MS</vt:lpstr>
      <vt:lpstr>Cursif</vt:lpstr>
      <vt:lpstr>Cursive standard</vt:lpstr>
      <vt:lpstr>Forte</vt:lpstr>
      <vt:lpstr>Playbill</vt:lpstr>
      <vt:lpstr>That's Font Folks!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 ...</dc:creator>
  <cp:lastModifiedBy>romain ...</cp:lastModifiedBy>
  <cp:revision>104</cp:revision>
  <cp:lastPrinted>2018-10-31T14:39:50Z</cp:lastPrinted>
  <dcterms:created xsi:type="dcterms:W3CDTF">2018-06-13T15:23:25Z</dcterms:created>
  <dcterms:modified xsi:type="dcterms:W3CDTF">2018-11-29T12:03:33Z</dcterms:modified>
</cp:coreProperties>
</file>