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56" r:id="rId3"/>
    <p:sldId id="283" r:id="rId4"/>
    <p:sldId id="276" r:id="rId5"/>
    <p:sldId id="284" r:id="rId6"/>
    <p:sldId id="260" r:id="rId7"/>
    <p:sldId id="265" r:id="rId8"/>
    <p:sldId id="271" r:id="rId9"/>
    <p:sldId id="285" r:id="rId10"/>
    <p:sldId id="286" r:id="rId11"/>
    <p:sldId id="274" r:id="rId12"/>
    <p:sldId id="266" r:id="rId13"/>
    <p:sldId id="287" r:id="rId14"/>
    <p:sldId id="288" r:id="rId15"/>
    <p:sldId id="263" r:id="rId16"/>
    <p:sldId id="289" r:id="rId17"/>
    <p:sldId id="277" r:id="rId18"/>
    <p:sldId id="278" r:id="rId19"/>
    <p:sldId id="290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436D-F0BD-4968-AFE9-467E25A0FB37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ED3AD-121A-4BA8-9DF1-6241412F4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3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ED3AD-121A-4BA8-9DF1-6241412F4D5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58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ED3AD-121A-4BA8-9DF1-6241412F4D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71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ED3AD-121A-4BA8-9DF1-6241412F4D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65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ED3AD-121A-4BA8-9DF1-6241412F4D5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59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7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5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7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4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52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17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64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54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1377-8B86-46B4-92B0-2CAC961C0A9B}" type="datetimeFigureOut">
              <a:rPr lang="fr-FR" smtClean="0"/>
              <a:t>01/03/2019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 fontScale="70000" lnSpcReduction="2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Les modes de transport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5" y="352040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Ferry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paquebot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péniche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5695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cargo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barque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824223" y="327812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860797" y="443724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0421" y="552438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637564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637563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637563" y="28849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632228" y="398449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632228" y="51032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452969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452968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452968" y="28026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447633" y="3947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47633" y="507583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D13C8C-AC68-4FE7-8993-7DEB0ABB7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1" y="5069438"/>
            <a:ext cx="1472187" cy="10835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B0439D-5C48-4AD3-B725-941FA572B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71" y="630934"/>
            <a:ext cx="1476759" cy="10789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04BC0F-5896-46B8-85E8-273D7EA4C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8" y="3985409"/>
            <a:ext cx="1499619" cy="10515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E9133F-36AA-4D2B-828E-9DBAAC485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54" y="1704940"/>
            <a:ext cx="1504191" cy="10927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A5965E-6CAB-4D56-A845-AE694FF9F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94" y="2884932"/>
            <a:ext cx="1485903" cy="1060706"/>
          </a:xfrm>
          <a:prstGeom prst="rect">
            <a:avLst/>
          </a:prstGeom>
        </p:spPr>
      </p:pic>
      <p:pic>
        <p:nvPicPr>
          <p:cNvPr id="1026" name="Picture 2" descr="RÃ©sultat de recherche d'images pour &quot;barque&quot;">
            <a:extLst>
              <a:ext uri="{FF2B5EF4-FFF2-40B4-BE49-F238E27FC236}">
                <a16:creationId xmlns:a16="http://schemas.microsoft.com/office/drawing/2014/main" id="{E061CB13-EB85-4FC7-B696-8B31BBA9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53" y="4698639"/>
            <a:ext cx="1215213" cy="1083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pÃ©niche*&quot;">
            <a:extLst>
              <a:ext uri="{FF2B5EF4-FFF2-40B4-BE49-F238E27FC236}">
                <a16:creationId xmlns:a16="http://schemas.microsoft.com/office/drawing/2014/main" id="{6BE67D39-5068-44CF-B6F8-34077DCF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85" y="102869"/>
            <a:ext cx="1456947" cy="1092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ferry&quot;">
            <a:extLst>
              <a:ext uri="{FF2B5EF4-FFF2-40B4-BE49-F238E27FC236}">
                <a16:creationId xmlns:a16="http://schemas.microsoft.com/office/drawing/2014/main" id="{423C985F-C924-43BA-9CFF-27BB3F41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07" y="1350977"/>
            <a:ext cx="1325494" cy="99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cargo&quot;">
            <a:extLst>
              <a:ext uri="{FF2B5EF4-FFF2-40B4-BE49-F238E27FC236}">
                <a16:creationId xmlns:a16="http://schemas.microsoft.com/office/drawing/2014/main" id="{311C805C-2D20-4C25-99E9-E25362B2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05" y="2456880"/>
            <a:ext cx="1354369" cy="101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paquebot&quot;">
            <a:extLst>
              <a:ext uri="{FF2B5EF4-FFF2-40B4-BE49-F238E27FC236}">
                <a16:creationId xmlns:a16="http://schemas.microsoft.com/office/drawing/2014/main" id="{D2E559E9-61F7-4BAE-8CEB-C641521E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77" y="3590605"/>
            <a:ext cx="1331353" cy="998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7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4166"/>
            <a:ext cx="7744969" cy="602880"/>
          </a:xfrm>
        </p:spPr>
        <p:txBody>
          <a:bodyPr>
            <a:normAutofit fontScale="85000" lnSpcReduction="1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Remets ensemble les mots de la même famille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144174" y="763755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remorquage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144174" y="1898904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démarrage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144173" y="3090906"/>
            <a:ext cx="243208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pilotage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144174" y="4240649"/>
            <a:ext cx="243208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freinage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144173" y="5218057"/>
            <a:ext cx="243208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décollage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3057902" y="101041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3057902" y="201625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3057902" y="314553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3057902" y="424064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3057902" y="532778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6815409" y="101041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6815409" y="208392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6815409" y="32644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6815409" y="44640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6815409" y="548822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ous-titre 2">
            <a:extLst>
              <a:ext uri="{FF2B5EF4-FFF2-40B4-BE49-F238E27FC236}">
                <a16:creationId xmlns:a16="http://schemas.microsoft.com/office/drawing/2014/main" id="{D11E7FCD-66C5-4A69-A711-6B208939B14B}"/>
              </a:ext>
            </a:extLst>
          </p:cNvPr>
          <p:cNvSpPr txBox="1">
            <a:spLocks/>
          </p:cNvSpPr>
          <p:nvPr/>
        </p:nvSpPr>
        <p:spPr>
          <a:xfrm>
            <a:off x="917439" y="74382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Freiner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A52F9220-42BB-48AD-9DD0-51F18EBB5984}"/>
              </a:ext>
            </a:extLst>
          </p:cNvPr>
          <p:cNvSpPr txBox="1">
            <a:spLocks/>
          </p:cNvSpPr>
          <p:nvPr/>
        </p:nvSpPr>
        <p:spPr>
          <a:xfrm>
            <a:off x="434551" y="1878974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Piloter</a:t>
            </a:r>
          </a:p>
        </p:txBody>
      </p:sp>
      <p:sp>
        <p:nvSpPr>
          <p:cNvPr id="46" name="Sous-titre 2">
            <a:extLst>
              <a:ext uri="{FF2B5EF4-FFF2-40B4-BE49-F238E27FC236}">
                <a16:creationId xmlns:a16="http://schemas.microsoft.com/office/drawing/2014/main" id="{CBC9BDD5-56C0-4630-A089-D881C8246FE5}"/>
              </a:ext>
            </a:extLst>
          </p:cNvPr>
          <p:cNvSpPr txBox="1">
            <a:spLocks/>
          </p:cNvSpPr>
          <p:nvPr/>
        </p:nvSpPr>
        <p:spPr>
          <a:xfrm>
            <a:off x="628099" y="307097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démarrer</a:t>
            </a:r>
          </a:p>
        </p:txBody>
      </p:sp>
      <p:sp>
        <p:nvSpPr>
          <p:cNvPr id="47" name="Sous-titre 2">
            <a:extLst>
              <a:ext uri="{FF2B5EF4-FFF2-40B4-BE49-F238E27FC236}">
                <a16:creationId xmlns:a16="http://schemas.microsoft.com/office/drawing/2014/main" id="{B1D97D79-049E-45E4-B6A0-DF7F3CE283F2}"/>
              </a:ext>
            </a:extLst>
          </p:cNvPr>
          <p:cNvSpPr txBox="1">
            <a:spLocks/>
          </p:cNvSpPr>
          <p:nvPr/>
        </p:nvSpPr>
        <p:spPr>
          <a:xfrm>
            <a:off x="628099" y="422071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Atterrir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C7EDC3DB-95FF-4DF2-95F5-4022874FEC10}"/>
              </a:ext>
            </a:extLst>
          </p:cNvPr>
          <p:cNvSpPr txBox="1">
            <a:spLocks/>
          </p:cNvSpPr>
          <p:nvPr/>
        </p:nvSpPr>
        <p:spPr>
          <a:xfrm>
            <a:off x="628099" y="5198127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Décoller</a:t>
            </a:r>
          </a:p>
        </p:txBody>
      </p:sp>
      <p:sp>
        <p:nvSpPr>
          <p:cNvPr id="49" name="Sous-titre 2">
            <a:extLst>
              <a:ext uri="{FF2B5EF4-FFF2-40B4-BE49-F238E27FC236}">
                <a16:creationId xmlns:a16="http://schemas.microsoft.com/office/drawing/2014/main" id="{5739B215-479D-4AE5-B110-93635FFD1E32}"/>
              </a:ext>
            </a:extLst>
          </p:cNvPr>
          <p:cNvSpPr txBox="1">
            <a:spLocks/>
          </p:cNvSpPr>
          <p:nvPr/>
        </p:nvSpPr>
        <p:spPr>
          <a:xfrm>
            <a:off x="7144174" y="6213518"/>
            <a:ext cx="2432082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atterrissage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F360158-215C-4EF3-AAA8-675C7321DA7F}"/>
              </a:ext>
            </a:extLst>
          </p:cNvPr>
          <p:cNvSpPr/>
          <p:nvPr/>
        </p:nvSpPr>
        <p:spPr>
          <a:xfrm>
            <a:off x="3057902" y="632324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AD01CD-99AC-4EFE-B3C0-E149DDA10C58}"/>
              </a:ext>
            </a:extLst>
          </p:cNvPr>
          <p:cNvSpPr/>
          <p:nvPr/>
        </p:nvSpPr>
        <p:spPr>
          <a:xfrm>
            <a:off x="6815409" y="648368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ous-titre 2">
            <a:extLst>
              <a:ext uri="{FF2B5EF4-FFF2-40B4-BE49-F238E27FC236}">
                <a16:creationId xmlns:a16="http://schemas.microsoft.com/office/drawing/2014/main" id="{BADC7A3B-B752-4281-9EEA-CDEE5D482D5F}"/>
              </a:ext>
            </a:extLst>
          </p:cNvPr>
          <p:cNvSpPr txBox="1">
            <a:spLocks/>
          </p:cNvSpPr>
          <p:nvPr/>
        </p:nvSpPr>
        <p:spPr>
          <a:xfrm>
            <a:off x="628099" y="619358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Remorquer</a:t>
            </a:r>
          </a:p>
        </p:txBody>
      </p:sp>
    </p:spTree>
    <p:extLst>
      <p:ext uri="{BB962C8B-B14F-4D97-AF65-F5344CB8AC3E}">
        <p14:creationId xmlns:p14="http://schemas.microsoft.com/office/powerpoint/2010/main" val="143754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510277F-0DED-4A36-A2AC-96631F986178}"/>
              </a:ext>
            </a:extLst>
          </p:cNvPr>
          <p:cNvSpPr txBox="1">
            <a:spLocks/>
          </p:cNvSpPr>
          <p:nvPr/>
        </p:nvSpPr>
        <p:spPr>
          <a:xfrm>
            <a:off x="2523744" y="1654458"/>
            <a:ext cx="7199376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>
                <a:latin typeface="Comic Sans MS" panose="030F0702030302020204" pitchFamily="66" charset="0"/>
              </a:rPr>
              <a:t>Un vélomoteur – un vélodrome- un voilier – un vélocross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538EB3F-A5A6-4A68-9055-8C24136720EE}"/>
              </a:ext>
            </a:extLst>
          </p:cNvPr>
          <p:cNvSpPr txBox="1">
            <a:spLocks/>
          </p:cNvSpPr>
          <p:nvPr/>
        </p:nvSpPr>
        <p:spPr>
          <a:xfrm>
            <a:off x="2523744" y="2390537"/>
            <a:ext cx="7199376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cycliste – le cyclisme – un tricycle – un cyclone 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E977BD56-62B5-484E-90C5-551A4966EACA}"/>
              </a:ext>
            </a:extLst>
          </p:cNvPr>
          <p:cNvSpPr txBox="1">
            <a:spLocks/>
          </p:cNvSpPr>
          <p:nvPr/>
        </p:nvSpPr>
        <p:spPr>
          <a:xfrm>
            <a:off x="2523744" y="3142365"/>
            <a:ext cx="7199376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>
                <a:latin typeface="Comic Sans MS" panose="030F0702030302020204" pitchFamily="66" charset="0"/>
              </a:rPr>
              <a:t>Un autobus – une route – un autocar – un automobiliste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5F8B5D6-AD26-4A29-9DAA-EA688A88DDDF}"/>
              </a:ext>
            </a:extLst>
          </p:cNvPr>
          <p:cNvSpPr txBox="1">
            <a:spLocks/>
          </p:cNvSpPr>
          <p:nvPr/>
        </p:nvSpPr>
        <p:spPr>
          <a:xfrm>
            <a:off x="2523744" y="3860016"/>
            <a:ext cx="7199376" cy="8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transporteur – transporter –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tramway - transportable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3893B72-BF3C-4753-913A-AB83E6A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03" y="72519"/>
            <a:ext cx="8817807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Barre l’intrus qui n’est pas de la même famille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306FB3-44E9-40F0-A0DB-8F6EDD26E4C3}"/>
              </a:ext>
            </a:extLst>
          </p:cNvPr>
          <p:cNvSpPr txBox="1">
            <a:spLocks/>
          </p:cNvSpPr>
          <p:nvPr/>
        </p:nvSpPr>
        <p:spPr>
          <a:xfrm>
            <a:off x="2523744" y="918643"/>
            <a:ext cx="7199375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Piloter – le pilotage – une péniche - copilote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39AB06F3-006D-4A5F-89E8-2EF87BD64D4F}"/>
              </a:ext>
            </a:extLst>
          </p:cNvPr>
          <p:cNvSpPr/>
          <p:nvPr/>
        </p:nvSpPr>
        <p:spPr>
          <a:xfrm rot="2822813">
            <a:off x="6888063" y="809015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E76B398-819B-4D61-BE83-6666DD033880}"/>
              </a:ext>
            </a:extLst>
          </p:cNvPr>
          <p:cNvSpPr txBox="1">
            <a:spLocks/>
          </p:cNvSpPr>
          <p:nvPr/>
        </p:nvSpPr>
        <p:spPr>
          <a:xfrm>
            <a:off x="58719" y="914772"/>
            <a:ext cx="2401018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pilote</a:t>
            </a:r>
          </a:p>
        </p:txBody>
      </p:sp>
      <p:pic>
        <p:nvPicPr>
          <p:cNvPr id="7170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0E24E5E2-3DC5-4F88-90E8-E19C103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8" y="96339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AC870865-A357-44B7-9ED0-F2C28DB5A896}"/>
              </a:ext>
            </a:extLst>
          </p:cNvPr>
          <p:cNvSpPr txBox="1">
            <a:spLocks/>
          </p:cNvSpPr>
          <p:nvPr/>
        </p:nvSpPr>
        <p:spPr>
          <a:xfrm>
            <a:off x="58719" y="1650587"/>
            <a:ext cx="239588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vélo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D5245F78-26F9-4344-9E1F-703028F242B7}"/>
              </a:ext>
            </a:extLst>
          </p:cNvPr>
          <p:cNvSpPr txBox="1">
            <a:spLocks/>
          </p:cNvSpPr>
          <p:nvPr/>
        </p:nvSpPr>
        <p:spPr>
          <a:xfrm>
            <a:off x="58719" y="2386666"/>
            <a:ext cx="239588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bicyclette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B6EF1595-8FCD-4285-B07C-F936B558F9CB}"/>
              </a:ext>
            </a:extLst>
          </p:cNvPr>
          <p:cNvSpPr txBox="1">
            <a:spLocks/>
          </p:cNvSpPr>
          <p:nvPr/>
        </p:nvSpPr>
        <p:spPr>
          <a:xfrm>
            <a:off x="58719" y="3138494"/>
            <a:ext cx="239588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automobile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0558E456-4F25-4908-B3A3-22AECAC674C8}"/>
              </a:ext>
            </a:extLst>
          </p:cNvPr>
          <p:cNvSpPr txBox="1">
            <a:spLocks/>
          </p:cNvSpPr>
          <p:nvPr/>
        </p:nvSpPr>
        <p:spPr>
          <a:xfrm>
            <a:off x="58719" y="3856145"/>
            <a:ext cx="2395887" cy="840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transport</a:t>
            </a:r>
          </a:p>
        </p:txBody>
      </p:sp>
      <p:sp>
        <p:nvSpPr>
          <p:cNvPr id="18" name="Signe Plus 17">
            <a:extLst>
              <a:ext uri="{FF2B5EF4-FFF2-40B4-BE49-F238E27FC236}">
                <a16:creationId xmlns:a16="http://schemas.microsoft.com/office/drawing/2014/main" id="{C9C8DDB5-716B-4092-A1B1-AED85E9B1264}"/>
              </a:ext>
            </a:extLst>
          </p:cNvPr>
          <p:cNvSpPr/>
          <p:nvPr/>
        </p:nvSpPr>
        <p:spPr>
          <a:xfrm rot="2822813">
            <a:off x="6818925" y="1603801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951A17A2-C463-4210-ACC3-70AE82E18C36}"/>
              </a:ext>
            </a:extLst>
          </p:cNvPr>
          <p:cNvSpPr/>
          <p:nvPr/>
        </p:nvSpPr>
        <p:spPr>
          <a:xfrm rot="2822813">
            <a:off x="8470941" y="2311865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099297D0-93BA-48EA-A30E-6D28B9E61858}"/>
              </a:ext>
            </a:extLst>
          </p:cNvPr>
          <p:cNvSpPr/>
          <p:nvPr/>
        </p:nvSpPr>
        <p:spPr>
          <a:xfrm rot="2822813">
            <a:off x="4685325" y="3058667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igne Plus 20">
            <a:extLst>
              <a:ext uri="{FF2B5EF4-FFF2-40B4-BE49-F238E27FC236}">
                <a16:creationId xmlns:a16="http://schemas.microsoft.com/office/drawing/2014/main" id="{519AFC45-3C1F-492D-9878-31704A79BD26}"/>
              </a:ext>
            </a:extLst>
          </p:cNvPr>
          <p:cNvSpPr/>
          <p:nvPr/>
        </p:nvSpPr>
        <p:spPr>
          <a:xfrm rot="2822813">
            <a:off x="4754463" y="4097129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7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25" grpId="0" animBg="1"/>
      <p:bldP spid="5" grpId="0" animBg="1"/>
      <p:bldP spid="7" grpId="0" animBg="1"/>
      <p:bldP spid="8" grpId="0" animBg="1"/>
      <p:bldP spid="16" grpId="0" animBg="1"/>
      <p:bldP spid="22" grpId="0" animBg="1"/>
      <p:bldP spid="24" grpId="0" animBg="1"/>
      <p:bldP spid="2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72519"/>
            <a:ext cx="9656064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Transforme du verbe au nom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2069499" y="2041940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charger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E521DD-DAA2-4401-A2C5-0ED369DFC6A5}"/>
              </a:ext>
            </a:extLst>
          </p:cNvPr>
          <p:cNvCxnSpPr/>
          <p:nvPr/>
        </p:nvCxnSpPr>
        <p:spPr>
          <a:xfrm>
            <a:off x="4187952" y="2316377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AD2A07A6-D2A4-4A9F-925C-7B4BF094BED8}"/>
              </a:ext>
            </a:extLst>
          </p:cNvPr>
          <p:cNvSpPr txBox="1">
            <a:spLocks/>
          </p:cNvSpPr>
          <p:nvPr/>
        </p:nvSpPr>
        <p:spPr>
          <a:xfrm>
            <a:off x="5024718" y="2041940"/>
            <a:ext cx="323231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charg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ement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497E670-6CEE-47B6-9326-B48A0B2F1D78}"/>
              </a:ext>
            </a:extLst>
          </p:cNvPr>
          <p:cNvSpPr txBox="1">
            <a:spLocks/>
          </p:cNvSpPr>
          <p:nvPr/>
        </p:nvSpPr>
        <p:spPr>
          <a:xfrm>
            <a:off x="2069499" y="2733836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Embarquer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8AC27-AA0D-478D-9B5F-29E8DDC39D83}"/>
              </a:ext>
            </a:extLst>
          </p:cNvPr>
          <p:cNvCxnSpPr/>
          <p:nvPr/>
        </p:nvCxnSpPr>
        <p:spPr>
          <a:xfrm>
            <a:off x="4187952" y="3008273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5024718" y="2733836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embarquement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42ED16-BE2A-4C0D-9823-025CBAE9C1D5}"/>
              </a:ext>
            </a:extLst>
          </p:cNvPr>
          <p:cNvSpPr txBox="1">
            <a:spLocks/>
          </p:cNvSpPr>
          <p:nvPr/>
        </p:nvSpPr>
        <p:spPr>
          <a:xfrm>
            <a:off x="2069499" y="3404409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débarquer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EBEBCB-7256-4B53-9E3E-4A636F0DBED6}"/>
              </a:ext>
            </a:extLst>
          </p:cNvPr>
          <p:cNvCxnSpPr/>
          <p:nvPr/>
        </p:nvCxnSpPr>
        <p:spPr>
          <a:xfrm>
            <a:off x="4187952" y="3678846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1A1105DD-4C78-4E20-A609-E0158AEDD0E2}"/>
              </a:ext>
            </a:extLst>
          </p:cNvPr>
          <p:cNvSpPr txBox="1">
            <a:spLocks/>
          </p:cNvSpPr>
          <p:nvPr/>
        </p:nvSpPr>
        <p:spPr>
          <a:xfrm>
            <a:off x="5024718" y="3404409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Le débarquement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8CCF64EE-055F-429B-B758-703981AFA436}"/>
              </a:ext>
            </a:extLst>
          </p:cNvPr>
          <p:cNvSpPr txBox="1">
            <a:spLocks/>
          </p:cNvSpPr>
          <p:nvPr/>
        </p:nvSpPr>
        <p:spPr>
          <a:xfrm>
            <a:off x="2069499" y="4068678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crisser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32DB81-D078-4F26-A537-83AD463E3F47}"/>
              </a:ext>
            </a:extLst>
          </p:cNvPr>
          <p:cNvCxnSpPr/>
          <p:nvPr/>
        </p:nvCxnSpPr>
        <p:spPr>
          <a:xfrm>
            <a:off x="4187952" y="4343115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>
            <a:extLst>
              <a:ext uri="{FF2B5EF4-FFF2-40B4-BE49-F238E27FC236}">
                <a16:creationId xmlns:a16="http://schemas.microsoft.com/office/drawing/2014/main" id="{0F24AA6B-D23D-4276-B359-EB72D8D13C06}"/>
              </a:ext>
            </a:extLst>
          </p:cNvPr>
          <p:cNvSpPr txBox="1">
            <a:spLocks/>
          </p:cNvSpPr>
          <p:nvPr/>
        </p:nvSpPr>
        <p:spPr>
          <a:xfrm>
            <a:off x="5024718" y="4068678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crissement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2558CB9C-9301-4CF5-8840-47E12DFA1065}"/>
              </a:ext>
            </a:extLst>
          </p:cNvPr>
          <p:cNvSpPr txBox="1">
            <a:spLocks/>
          </p:cNvSpPr>
          <p:nvPr/>
        </p:nvSpPr>
        <p:spPr>
          <a:xfrm>
            <a:off x="2069499" y="4732947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dépasser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C2079-9D5F-416F-BE7C-39A10E29A3A9}"/>
              </a:ext>
            </a:extLst>
          </p:cNvPr>
          <p:cNvCxnSpPr/>
          <p:nvPr/>
        </p:nvCxnSpPr>
        <p:spPr>
          <a:xfrm>
            <a:off x="4187952" y="5007384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id="{D197098A-D41A-42F5-BCD0-96FB7C847ADB}"/>
              </a:ext>
            </a:extLst>
          </p:cNvPr>
          <p:cNvSpPr txBox="1">
            <a:spLocks/>
          </p:cNvSpPr>
          <p:nvPr/>
        </p:nvSpPr>
        <p:spPr>
          <a:xfrm>
            <a:off x="5024718" y="4732947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dépassement</a:t>
            </a:r>
          </a:p>
        </p:txBody>
      </p:sp>
    </p:spTree>
    <p:extLst>
      <p:ext uri="{BB962C8B-B14F-4D97-AF65-F5344CB8AC3E}">
        <p14:creationId xmlns:p14="http://schemas.microsoft.com/office/powerpoint/2010/main" val="35857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72519"/>
            <a:ext cx="9656064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Transforme de l’adjectif à l’adverbe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2069499" y="2041940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rapide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E521DD-DAA2-4401-A2C5-0ED369DFC6A5}"/>
              </a:ext>
            </a:extLst>
          </p:cNvPr>
          <p:cNvCxnSpPr/>
          <p:nvPr/>
        </p:nvCxnSpPr>
        <p:spPr>
          <a:xfrm>
            <a:off x="4187952" y="2316377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AD2A07A6-D2A4-4A9F-925C-7B4BF094BED8}"/>
              </a:ext>
            </a:extLst>
          </p:cNvPr>
          <p:cNvSpPr txBox="1">
            <a:spLocks/>
          </p:cNvSpPr>
          <p:nvPr/>
        </p:nvSpPr>
        <p:spPr>
          <a:xfrm>
            <a:off x="5024718" y="2041940"/>
            <a:ext cx="323231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rapid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ement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497E670-6CEE-47B6-9326-B48A0B2F1D78}"/>
              </a:ext>
            </a:extLst>
          </p:cNvPr>
          <p:cNvSpPr txBox="1">
            <a:spLocks/>
          </p:cNvSpPr>
          <p:nvPr/>
        </p:nvSpPr>
        <p:spPr>
          <a:xfrm>
            <a:off x="2069499" y="2733836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lente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8AC27-AA0D-478D-9B5F-29E8DDC39D83}"/>
              </a:ext>
            </a:extLst>
          </p:cNvPr>
          <p:cNvCxnSpPr/>
          <p:nvPr/>
        </p:nvCxnSpPr>
        <p:spPr>
          <a:xfrm>
            <a:off x="4187952" y="3008273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5024718" y="2733836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lentement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42ED16-BE2A-4C0D-9823-025CBAE9C1D5}"/>
              </a:ext>
            </a:extLst>
          </p:cNvPr>
          <p:cNvSpPr txBox="1">
            <a:spLocks/>
          </p:cNvSpPr>
          <p:nvPr/>
        </p:nvSpPr>
        <p:spPr>
          <a:xfrm>
            <a:off x="2069499" y="3404409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légère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EBEBCB-7256-4B53-9E3E-4A636F0DBED6}"/>
              </a:ext>
            </a:extLst>
          </p:cNvPr>
          <p:cNvCxnSpPr/>
          <p:nvPr/>
        </p:nvCxnSpPr>
        <p:spPr>
          <a:xfrm>
            <a:off x="4187952" y="3678846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1A1105DD-4C78-4E20-A609-E0158AEDD0E2}"/>
              </a:ext>
            </a:extLst>
          </p:cNvPr>
          <p:cNvSpPr txBox="1">
            <a:spLocks/>
          </p:cNvSpPr>
          <p:nvPr/>
        </p:nvSpPr>
        <p:spPr>
          <a:xfrm>
            <a:off x="5024718" y="3404409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légèrement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8CCF64EE-055F-429B-B758-703981AFA436}"/>
              </a:ext>
            </a:extLst>
          </p:cNvPr>
          <p:cNvSpPr txBox="1">
            <a:spLocks/>
          </p:cNvSpPr>
          <p:nvPr/>
        </p:nvSpPr>
        <p:spPr>
          <a:xfrm>
            <a:off x="2069499" y="4068678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lourde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32DB81-D078-4F26-A537-83AD463E3F47}"/>
              </a:ext>
            </a:extLst>
          </p:cNvPr>
          <p:cNvCxnSpPr/>
          <p:nvPr/>
        </p:nvCxnSpPr>
        <p:spPr>
          <a:xfrm>
            <a:off x="4187952" y="4343115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>
            <a:extLst>
              <a:ext uri="{FF2B5EF4-FFF2-40B4-BE49-F238E27FC236}">
                <a16:creationId xmlns:a16="http://schemas.microsoft.com/office/drawing/2014/main" id="{0F24AA6B-D23D-4276-B359-EB72D8D13C06}"/>
              </a:ext>
            </a:extLst>
          </p:cNvPr>
          <p:cNvSpPr txBox="1">
            <a:spLocks/>
          </p:cNvSpPr>
          <p:nvPr/>
        </p:nvSpPr>
        <p:spPr>
          <a:xfrm>
            <a:off x="5024718" y="4068678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lourdement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2558CB9C-9301-4CF5-8840-47E12DFA1065}"/>
              </a:ext>
            </a:extLst>
          </p:cNvPr>
          <p:cNvSpPr txBox="1">
            <a:spLocks/>
          </p:cNvSpPr>
          <p:nvPr/>
        </p:nvSpPr>
        <p:spPr>
          <a:xfrm>
            <a:off x="2069499" y="4732947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silencieuse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C2079-9D5F-416F-BE7C-39A10E29A3A9}"/>
              </a:ext>
            </a:extLst>
          </p:cNvPr>
          <p:cNvCxnSpPr/>
          <p:nvPr/>
        </p:nvCxnSpPr>
        <p:spPr>
          <a:xfrm>
            <a:off x="4187952" y="5007384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id="{D197098A-D41A-42F5-BCD0-96FB7C847ADB}"/>
              </a:ext>
            </a:extLst>
          </p:cNvPr>
          <p:cNvSpPr txBox="1">
            <a:spLocks/>
          </p:cNvSpPr>
          <p:nvPr/>
        </p:nvSpPr>
        <p:spPr>
          <a:xfrm>
            <a:off x="5024718" y="4732947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silencieusement</a:t>
            </a:r>
          </a:p>
        </p:txBody>
      </p:sp>
    </p:spTree>
    <p:extLst>
      <p:ext uri="{BB962C8B-B14F-4D97-AF65-F5344CB8AC3E}">
        <p14:creationId xmlns:p14="http://schemas.microsoft.com/office/powerpoint/2010/main" val="7231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4166"/>
            <a:ext cx="7744969" cy="60288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Relie les contraires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144174" y="763755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Partir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144174" y="1898904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débarquer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144173" y="3090906"/>
            <a:ext cx="243208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Accélérer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144174" y="4240649"/>
            <a:ext cx="243208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décoller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144173" y="5218057"/>
            <a:ext cx="243208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Descendre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3057902" y="101041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3057902" y="201625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3057902" y="314553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3057902" y="424064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3057902" y="532778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6815409" y="101041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6815409" y="208392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6815409" y="32644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6815409" y="44640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6815409" y="548822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ous-titre 2">
            <a:extLst>
              <a:ext uri="{FF2B5EF4-FFF2-40B4-BE49-F238E27FC236}">
                <a16:creationId xmlns:a16="http://schemas.microsoft.com/office/drawing/2014/main" id="{D11E7FCD-66C5-4A69-A711-6B208939B14B}"/>
              </a:ext>
            </a:extLst>
          </p:cNvPr>
          <p:cNvSpPr txBox="1">
            <a:spLocks/>
          </p:cNvSpPr>
          <p:nvPr/>
        </p:nvSpPr>
        <p:spPr>
          <a:xfrm>
            <a:off x="917439" y="74382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Ralentir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A52F9220-42BB-48AD-9DD0-51F18EBB5984}"/>
              </a:ext>
            </a:extLst>
          </p:cNvPr>
          <p:cNvSpPr txBox="1">
            <a:spLocks/>
          </p:cNvSpPr>
          <p:nvPr/>
        </p:nvSpPr>
        <p:spPr>
          <a:xfrm>
            <a:off x="434551" y="1878974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Atterrir</a:t>
            </a:r>
          </a:p>
        </p:txBody>
      </p:sp>
      <p:sp>
        <p:nvSpPr>
          <p:cNvPr id="46" name="Sous-titre 2">
            <a:extLst>
              <a:ext uri="{FF2B5EF4-FFF2-40B4-BE49-F238E27FC236}">
                <a16:creationId xmlns:a16="http://schemas.microsoft.com/office/drawing/2014/main" id="{CBC9BDD5-56C0-4630-A089-D881C8246FE5}"/>
              </a:ext>
            </a:extLst>
          </p:cNvPr>
          <p:cNvSpPr txBox="1">
            <a:spLocks/>
          </p:cNvSpPr>
          <p:nvPr/>
        </p:nvSpPr>
        <p:spPr>
          <a:xfrm>
            <a:off x="628099" y="307097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Embarquer</a:t>
            </a:r>
          </a:p>
        </p:txBody>
      </p:sp>
      <p:sp>
        <p:nvSpPr>
          <p:cNvPr id="47" name="Sous-titre 2">
            <a:extLst>
              <a:ext uri="{FF2B5EF4-FFF2-40B4-BE49-F238E27FC236}">
                <a16:creationId xmlns:a16="http://schemas.microsoft.com/office/drawing/2014/main" id="{B1D97D79-049E-45E4-B6A0-DF7F3CE283F2}"/>
              </a:ext>
            </a:extLst>
          </p:cNvPr>
          <p:cNvSpPr txBox="1">
            <a:spLocks/>
          </p:cNvSpPr>
          <p:nvPr/>
        </p:nvSpPr>
        <p:spPr>
          <a:xfrm>
            <a:off x="628099" y="422071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Arriver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C7EDC3DB-95FF-4DF2-95F5-4022874FEC10}"/>
              </a:ext>
            </a:extLst>
          </p:cNvPr>
          <p:cNvSpPr txBox="1">
            <a:spLocks/>
          </p:cNvSpPr>
          <p:nvPr/>
        </p:nvSpPr>
        <p:spPr>
          <a:xfrm>
            <a:off x="628099" y="5198127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Monter</a:t>
            </a:r>
          </a:p>
        </p:txBody>
      </p:sp>
    </p:spTree>
    <p:extLst>
      <p:ext uri="{BB962C8B-B14F-4D97-AF65-F5344CB8AC3E}">
        <p14:creationId xmlns:p14="http://schemas.microsoft.com/office/powerpoint/2010/main" val="251536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461925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Lou attache sa ceinture </a:t>
            </a: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Lou ………………… Sa ceinture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939994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freiné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66616" y="9897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détache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7641554" y="400015"/>
            <a:ext cx="219102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déchargeaient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5282428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atterrir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305382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L’automobiliste a accéléré.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L’automobiliste a …………………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5781D1-1AE9-4E86-BC0F-CE1DE4D38279}"/>
              </a:ext>
            </a:extLst>
          </p:cNvPr>
          <p:cNvSpPr txBox="1">
            <a:spLocks/>
          </p:cNvSpPr>
          <p:nvPr/>
        </p:nvSpPr>
        <p:spPr>
          <a:xfrm>
            <a:off x="182880" y="338437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La barrière du passage à niveau vient de se lever.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 passage à niveau vient de ……………………………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63C7056-B3FE-4B69-A578-D3DF5ADC2A8A}"/>
              </a:ext>
            </a:extLst>
          </p:cNvPr>
          <p:cNvSpPr txBox="1">
            <a:spLocks/>
          </p:cNvSpPr>
          <p:nvPr/>
        </p:nvSpPr>
        <p:spPr>
          <a:xfrm>
            <a:off x="182880" y="447062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Les hommes chargeaient des marchandises.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Les hommes ……………………………… des marchandises.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174A7F73-B268-4439-96EF-3AF1AF3DB54A}"/>
              </a:ext>
            </a:extLst>
          </p:cNvPr>
          <p:cNvSpPr txBox="1">
            <a:spLocks/>
          </p:cNvSpPr>
          <p:nvPr/>
        </p:nvSpPr>
        <p:spPr>
          <a:xfrm>
            <a:off x="3392473" y="4900157"/>
            <a:ext cx="2442379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déchargeaient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5403016" y="1526847"/>
            <a:ext cx="223853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détache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5692356" y="2735562"/>
            <a:ext cx="194919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freiné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37BAD6E5-EDBA-4045-BEE3-064FFA747F7A}"/>
              </a:ext>
            </a:extLst>
          </p:cNvPr>
          <p:cNvSpPr txBox="1">
            <a:spLocks/>
          </p:cNvSpPr>
          <p:nvPr/>
        </p:nvSpPr>
        <p:spPr>
          <a:xfrm>
            <a:off x="6226588" y="3813907"/>
            <a:ext cx="2238539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s’abaisser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3ED82C-4BBA-4101-A286-9AC82D18A93F}"/>
              </a:ext>
            </a:extLst>
          </p:cNvPr>
          <p:cNvSpPr txBox="1">
            <a:spLocks/>
          </p:cNvSpPr>
          <p:nvPr/>
        </p:nvSpPr>
        <p:spPr>
          <a:xfrm>
            <a:off x="2917319" y="12557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s’abaisser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F264A16-FF1E-4F1C-B9CB-96F55C5081CD}"/>
              </a:ext>
            </a:extLst>
          </p:cNvPr>
          <p:cNvSpPr txBox="1">
            <a:spLocks/>
          </p:cNvSpPr>
          <p:nvPr/>
        </p:nvSpPr>
        <p:spPr>
          <a:xfrm>
            <a:off x="182880" y="5545083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L’avion va décoller. </a:t>
            </a: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L’avion va ………………………………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A1423AC4-94CA-4CDC-AD28-394743C38177}"/>
              </a:ext>
            </a:extLst>
          </p:cNvPr>
          <p:cNvSpPr txBox="1">
            <a:spLocks/>
          </p:cNvSpPr>
          <p:nvPr/>
        </p:nvSpPr>
        <p:spPr>
          <a:xfrm>
            <a:off x="6226588" y="5759849"/>
            <a:ext cx="2238539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atterir</a:t>
            </a:r>
            <a:endParaRPr lang="fr-FR" sz="2800" dirty="0">
              <a:solidFill>
                <a:srgbClr val="00B050"/>
              </a:solidFill>
              <a:latin typeface="OpenDyslexicAlta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403717"/>
            <a:ext cx="9540240" cy="85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L’hôtesse annonce l’arrivée de l’avion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L’hôtesse annonce …………………………de l’avion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939994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S’éloigne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66616" y="9897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départ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7641554" y="400015"/>
            <a:ext cx="219102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de retard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5282428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inconfortable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305382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paquebot s’approche du quai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 paquebot ……………………… du quai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5781D1-1AE9-4E86-BC0F-CE1DE4D38279}"/>
              </a:ext>
            </a:extLst>
          </p:cNvPr>
          <p:cNvSpPr txBox="1">
            <a:spLocks/>
          </p:cNvSpPr>
          <p:nvPr/>
        </p:nvSpPr>
        <p:spPr>
          <a:xfrm>
            <a:off x="182880" y="338437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Ces sièges sont confortables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Les sièges sont ……………………………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63C7056-B3FE-4B69-A578-D3DF5ADC2A8A}"/>
              </a:ext>
            </a:extLst>
          </p:cNvPr>
          <p:cNvSpPr txBox="1">
            <a:spLocks/>
          </p:cNvSpPr>
          <p:nvPr/>
        </p:nvSpPr>
        <p:spPr>
          <a:xfrm>
            <a:off x="182880" y="447062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L’avion Brest-Paris a atterri avec un peu d’avance.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L’avion Brest-Paris a atterri avec un peu ..........................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174A7F73-B268-4439-96EF-3AF1AF3DB54A}"/>
              </a:ext>
            </a:extLst>
          </p:cNvPr>
          <p:cNvSpPr txBox="1">
            <a:spLocks/>
          </p:cNvSpPr>
          <p:nvPr/>
        </p:nvSpPr>
        <p:spPr>
          <a:xfrm>
            <a:off x="7068312" y="4932396"/>
            <a:ext cx="237390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de retard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4715583" y="1725408"/>
            <a:ext cx="223853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le départ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4613662" y="2739265"/>
            <a:ext cx="194919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s’éloigne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37BAD6E5-EDBA-4045-BEE3-064FFA747F7A}"/>
              </a:ext>
            </a:extLst>
          </p:cNvPr>
          <p:cNvSpPr txBox="1">
            <a:spLocks/>
          </p:cNvSpPr>
          <p:nvPr/>
        </p:nvSpPr>
        <p:spPr>
          <a:xfrm>
            <a:off x="5155857" y="3856149"/>
            <a:ext cx="2717127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inconfortables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3ED82C-4BBA-4101-A286-9AC82D18A93F}"/>
              </a:ext>
            </a:extLst>
          </p:cNvPr>
          <p:cNvSpPr txBox="1">
            <a:spLocks/>
          </p:cNvSpPr>
          <p:nvPr/>
        </p:nvSpPr>
        <p:spPr>
          <a:xfrm>
            <a:off x="2917319" y="12557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 refusé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F264A16-FF1E-4F1C-B9CB-96F55C5081CD}"/>
              </a:ext>
            </a:extLst>
          </p:cNvPr>
          <p:cNvSpPr txBox="1">
            <a:spLocks/>
          </p:cNvSpPr>
          <p:nvPr/>
        </p:nvSpPr>
        <p:spPr>
          <a:xfrm>
            <a:off x="182880" y="5545082"/>
            <a:ext cx="9540240" cy="1056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chauffeur de taxi a accepté de prendre ma grosse malle.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 chauffeur de taxi ………………………… de prendre ma grosse malle.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A1423AC4-94CA-4CDC-AD28-394743C38177}"/>
              </a:ext>
            </a:extLst>
          </p:cNvPr>
          <p:cNvSpPr txBox="1">
            <a:spLocks/>
          </p:cNvSpPr>
          <p:nvPr/>
        </p:nvSpPr>
        <p:spPr>
          <a:xfrm>
            <a:off x="3833730" y="5836562"/>
            <a:ext cx="2238539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 refusé</a:t>
            </a:r>
          </a:p>
        </p:txBody>
      </p:sp>
    </p:spTree>
    <p:extLst>
      <p:ext uri="{BB962C8B-B14F-4D97-AF65-F5344CB8AC3E}">
        <p14:creationId xmlns:p14="http://schemas.microsoft.com/office/powerpoint/2010/main" val="39902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06" y="132613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Remplace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27C491F-7D2D-41DD-BE8B-1FA2EC2ED25A}"/>
              </a:ext>
            </a:extLst>
          </p:cNvPr>
          <p:cNvSpPr txBox="1">
            <a:spLocks/>
          </p:cNvSpPr>
          <p:nvPr/>
        </p:nvSpPr>
        <p:spPr>
          <a:xfrm>
            <a:off x="198116" y="1132771"/>
            <a:ext cx="222642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bateau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029ED6B8-EFEE-49FC-886D-BDEB2063405A}"/>
              </a:ext>
            </a:extLst>
          </p:cNvPr>
          <p:cNvSpPr txBox="1">
            <a:spLocks/>
          </p:cNvSpPr>
          <p:nvPr/>
        </p:nvSpPr>
        <p:spPr>
          <a:xfrm>
            <a:off x="198116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quai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0596A48-B6A2-4D4E-BA65-B8478502834A}"/>
              </a:ext>
            </a:extLst>
          </p:cNvPr>
          <p:cNvSpPr txBox="1">
            <a:spLocks/>
          </p:cNvSpPr>
          <p:nvPr/>
        </p:nvSpPr>
        <p:spPr>
          <a:xfrm>
            <a:off x="198116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navire 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2E538DAA-481F-4B95-85F3-5DDAB6EEF35C}"/>
              </a:ext>
            </a:extLst>
          </p:cNvPr>
          <p:cNvSpPr txBox="1">
            <a:spLocks/>
          </p:cNvSpPr>
          <p:nvPr/>
        </p:nvSpPr>
        <p:spPr>
          <a:xfrm>
            <a:off x="198116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port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F64DC8F5-BE57-48E0-9161-2ED2CA4825B6}"/>
              </a:ext>
            </a:extLst>
          </p:cNvPr>
          <p:cNvSpPr txBox="1">
            <a:spLocks/>
          </p:cNvSpPr>
          <p:nvPr/>
        </p:nvSpPr>
        <p:spPr>
          <a:xfrm>
            <a:off x="2410690" y="1132771"/>
            <a:ext cx="222642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camion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4F6F28F-1377-486A-93A0-166859299F08}"/>
              </a:ext>
            </a:extLst>
          </p:cNvPr>
          <p:cNvSpPr txBox="1">
            <a:spLocks/>
          </p:cNvSpPr>
          <p:nvPr/>
        </p:nvSpPr>
        <p:spPr>
          <a:xfrm>
            <a:off x="2410690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voiture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8DE808A6-5DD5-4C62-8038-231B1028CDBD}"/>
              </a:ext>
            </a:extLst>
          </p:cNvPr>
          <p:cNvSpPr txBox="1">
            <a:spLocks/>
          </p:cNvSpPr>
          <p:nvPr/>
        </p:nvSpPr>
        <p:spPr>
          <a:xfrm>
            <a:off x="2410690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moto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05939EC5-1A8D-4529-A1E6-E03D22F80551}"/>
              </a:ext>
            </a:extLst>
          </p:cNvPr>
          <p:cNvSpPr txBox="1">
            <a:spLocks/>
          </p:cNvSpPr>
          <p:nvPr/>
        </p:nvSpPr>
        <p:spPr>
          <a:xfrm>
            <a:off x="2410690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poids lourd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D5D84752-BEB9-4343-95B6-63CB7999B0E5}"/>
              </a:ext>
            </a:extLst>
          </p:cNvPr>
          <p:cNvSpPr txBox="1">
            <a:spLocks/>
          </p:cNvSpPr>
          <p:nvPr/>
        </p:nvSpPr>
        <p:spPr>
          <a:xfrm>
            <a:off x="4623264" y="1132771"/>
            <a:ext cx="225413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autocar</a:t>
            </a:r>
            <a:r>
              <a:rPr lang="fr-FR" sz="2800" dirty="0">
                <a:latin typeface="OpenDyslexicAlta" panose="00000800000000000000" pitchFamily="50" charset="0"/>
              </a:rPr>
              <a:t>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149A07D1-35D0-430F-B051-5DAE563E782D}"/>
              </a:ext>
            </a:extLst>
          </p:cNvPr>
          <p:cNvSpPr txBox="1">
            <a:spLocks/>
          </p:cNvSpPr>
          <p:nvPr/>
        </p:nvSpPr>
        <p:spPr>
          <a:xfrm>
            <a:off x="4623264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cargo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F045814C-9A19-4694-8AA5-5E0BE585BE9F}"/>
              </a:ext>
            </a:extLst>
          </p:cNvPr>
          <p:cNvSpPr txBox="1">
            <a:spLocks/>
          </p:cNvSpPr>
          <p:nvPr/>
        </p:nvSpPr>
        <p:spPr>
          <a:xfrm>
            <a:off x="4623264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train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AD41FBE4-1E23-4417-B51B-1BFFD85E9893}"/>
              </a:ext>
            </a:extLst>
          </p:cNvPr>
          <p:cNvSpPr txBox="1">
            <a:spLocks/>
          </p:cNvSpPr>
          <p:nvPr/>
        </p:nvSpPr>
        <p:spPr>
          <a:xfrm>
            <a:off x="4623264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car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63FFEA2B-2CAA-433D-9C2B-FAC10278FD40}"/>
              </a:ext>
            </a:extLst>
          </p:cNvPr>
          <p:cNvSpPr txBox="1">
            <a:spLocks/>
          </p:cNvSpPr>
          <p:nvPr/>
        </p:nvSpPr>
        <p:spPr>
          <a:xfrm>
            <a:off x="6835838" y="1132771"/>
            <a:ext cx="2240284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Je remplace </a:t>
            </a:r>
            <a:r>
              <a:rPr lang="fr-FR" sz="2800" u="sng" dirty="0">
                <a:latin typeface="OpenDyslexicAlta" panose="00000800000000000000" pitchFamily="50" charset="0"/>
              </a:rPr>
              <a:t>aéroport </a:t>
            </a:r>
            <a:r>
              <a:rPr lang="fr-FR" sz="2000" dirty="0">
                <a:latin typeface="OpenDyslexicAlta" panose="00000800000000000000" pitchFamily="50" charset="0"/>
              </a:rPr>
              <a:t>par</a:t>
            </a:r>
            <a:endParaRPr lang="fr-FR" sz="2800" dirty="0">
              <a:latin typeface="OpenDyslexicAlta" panose="00000800000000000000" pitchFamily="50" charset="0"/>
            </a:endParaRP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11A7A801-FFBA-4049-A706-EBD3AE6D20CE}"/>
              </a:ext>
            </a:extLst>
          </p:cNvPr>
          <p:cNvSpPr txBox="1">
            <a:spLocks/>
          </p:cNvSpPr>
          <p:nvPr/>
        </p:nvSpPr>
        <p:spPr>
          <a:xfrm>
            <a:off x="6849693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avion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BF44D685-A08C-411B-9ADE-90370BB06CF5}"/>
              </a:ext>
            </a:extLst>
          </p:cNvPr>
          <p:cNvSpPr txBox="1">
            <a:spLocks/>
          </p:cNvSpPr>
          <p:nvPr/>
        </p:nvSpPr>
        <p:spPr>
          <a:xfrm>
            <a:off x="6849693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aérodrome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9252C2FE-9DB6-42E1-B0FB-AE103839C58D}"/>
              </a:ext>
            </a:extLst>
          </p:cNvPr>
          <p:cNvSpPr txBox="1">
            <a:spLocks/>
          </p:cNvSpPr>
          <p:nvPr/>
        </p:nvSpPr>
        <p:spPr>
          <a:xfrm>
            <a:off x="6849693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piste</a:t>
            </a:r>
          </a:p>
        </p:txBody>
      </p:sp>
    </p:spTree>
    <p:extLst>
      <p:ext uri="{BB962C8B-B14F-4D97-AF65-F5344CB8AC3E}">
        <p14:creationId xmlns:p14="http://schemas.microsoft.com/office/powerpoint/2010/main" val="403703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7" y="87809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Associe</a:t>
            </a:r>
          </a:p>
        </p:txBody>
      </p: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28C88E64-D2E7-4D24-8968-B2F89D5D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572" y="91040"/>
            <a:ext cx="6823747" cy="7687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Associe les mots qui ont le même sens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4A8AA500-5921-4A56-9CBB-67B9404DC2DA}"/>
              </a:ext>
            </a:extLst>
          </p:cNvPr>
          <p:cNvSpPr txBox="1">
            <a:spLocks/>
          </p:cNvSpPr>
          <p:nvPr/>
        </p:nvSpPr>
        <p:spPr>
          <a:xfrm>
            <a:off x="489061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conducteur</a:t>
            </a:r>
          </a:p>
        </p:txBody>
      </p:sp>
      <p:sp>
        <p:nvSpPr>
          <p:cNvPr id="49" name="Sous-titre 2">
            <a:extLst>
              <a:ext uri="{FF2B5EF4-FFF2-40B4-BE49-F238E27FC236}">
                <a16:creationId xmlns:a16="http://schemas.microsoft.com/office/drawing/2014/main" id="{3F87D88B-E9E5-41CE-AE93-B94004838E6C}"/>
              </a:ext>
            </a:extLst>
          </p:cNvPr>
          <p:cNvSpPr txBox="1">
            <a:spLocks/>
          </p:cNvSpPr>
          <p:nvPr/>
        </p:nvSpPr>
        <p:spPr>
          <a:xfrm>
            <a:off x="489061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bateau</a:t>
            </a:r>
          </a:p>
        </p:txBody>
      </p:sp>
      <p:sp>
        <p:nvSpPr>
          <p:cNvPr id="51" name="Sous-titre 2">
            <a:extLst>
              <a:ext uri="{FF2B5EF4-FFF2-40B4-BE49-F238E27FC236}">
                <a16:creationId xmlns:a16="http://schemas.microsoft.com/office/drawing/2014/main" id="{E126ABF7-D462-4404-8EE3-9C3CF1239F2C}"/>
              </a:ext>
            </a:extLst>
          </p:cNvPr>
          <p:cNvSpPr txBox="1">
            <a:spLocks/>
          </p:cNvSpPr>
          <p:nvPr/>
        </p:nvSpPr>
        <p:spPr>
          <a:xfrm>
            <a:off x="2701635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voyageur</a:t>
            </a:r>
          </a:p>
        </p:txBody>
      </p:sp>
      <p:sp>
        <p:nvSpPr>
          <p:cNvPr id="52" name="Sous-titre 2">
            <a:extLst>
              <a:ext uri="{FF2B5EF4-FFF2-40B4-BE49-F238E27FC236}">
                <a16:creationId xmlns:a16="http://schemas.microsoft.com/office/drawing/2014/main" id="{E992A7FD-4294-4195-92F2-8716EED0B631}"/>
              </a:ext>
            </a:extLst>
          </p:cNvPr>
          <p:cNvSpPr txBox="1">
            <a:spLocks/>
          </p:cNvSpPr>
          <p:nvPr/>
        </p:nvSpPr>
        <p:spPr>
          <a:xfrm>
            <a:off x="2701635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camion</a:t>
            </a:r>
          </a:p>
        </p:txBody>
      </p:sp>
      <p:sp>
        <p:nvSpPr>
          <p:cNvPr id="54" name="Sous-titre 2">
            <a:extLst>
              <a:ext uri="{FF2B5EF4-FFF2-40B4-BE49-F238E27FC236}">
                <a16:creationId xmlns:a16="http://schemas.microsoft.com/office/drawing/2014/main" id="{33F2757A-8F0F-4028-A56A-CAD68BF45842}"/>
              </a:ext>
            </a:extLst>
          </p:cNvPr>
          <p:cNvSpPr txBox="1">
            <a:spLocks/>
          </p:cNvSpPr>
          <p:nvPr/>
        </p:nvSpPr>
        <p:spPr>
          <a:xfrm>
            <a:off x="4914209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poids lourd</a:t>
            </a:r>
          </a:p>
        </p:txBody>
      </p:sp>
      <p:sp>
        <p:nvSpPr>
          <p:cNvPr id="55" name="Sous-titre 2">
            <a:extLst>
              <a:ext uri="{FF2B5EF4-FFF2-40B4-BE49-F238E27FC236}">
                <a16:creationId xmlns:a16="http://schemas.microsoft.com/office/drawing/2014/main" id="{4DAAC938-F397-4F54-A2BA-D6C745B699C2}"/>
              </a:ext>
            </a:extLst>
          </p:cNvPr>
          <p:cNvSpPr txBox="1">
            <a:spLocks/>
          </p:cNvSpPr>
          <p:nvPr/>
        </p:nvSpPr>
        <p:spPr>
          <a:xfrm>
            <a:off x="4914209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chauffeur</a:t>
            </a:r>
          </a:p>
        </p:txBody>
      </p:sp>
      <p:sp>
        <p:nvSpPr>
          <p:cNvPr id="57" name="Sous-titre 2">
            <a:extLst>
              <a:ext uri="{FF2B5EF4-FFF2-40B4-BE49-F238E27FC236}">
                <a16:creationId xmlns:a16="http://schemas.microsoft.com/office/drawing/2014/main" id="{ED9CD63C-2F02-4053-8E96-AE99DF073243}"/>
              </a:ext>
            </a:extLst>
          </p:cNvPr>
          <p:cNvSpPr txBox="1">
            <a:spLocks/>
          </p:cNvSpPr>
          <p:nvPr/>
        </p:nvSpPr>
        <p:spPr>
          <a:xfrm>
            <a:off x="7140638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navire</a:t>
            </a:r>
          </a:p>
        </p:txBody>
      </p:sp>
      <p:sp>
        <p:nvSpPr>
          <p:cNvPr id="58" name="Sous-titre 2">
            <a:extLst>
              <a:ext uri="{FF2B5EF4-FFF2-40B4-BE49-F238E27FC236}">
                <a16:creationId xmlns:a16="http://schemas.microsoft.com/office/drawing/2014/main" id="{6AD1E7B7-6146-4D8F-A4B1-31875CA31189}"/>
              </a:ext>
            </a:extLst>
          </p:cNvPr>
          <p:cNvSpPr txBox="1">
            <a:spLocks/>
          </p:cNvSpPr>
          <p:nvPr/>
        </p:nvSpPr>
        <p:spPr>
          <a:xfrm>
            <a:off x="7140638" y="199505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passager</a:t>
            </a:r>
          </a:p>
        </p:txBody>
      </p:sp>
      <p:sp>
        <p:nvSpPr>
          <p:cNvPr id="60" name="Sous-titre 2">
            <a:extLst>
              <a:ext uri="{FF2B5EF4-FFF2-40B4-BE49-F238E27FC236}">
                <a16:creationId xmlns:a16="http://schemas.microsoft.com/office/drawing/2014/main" id="{E9C6D0BD-35BB-4F15-A713-835934CAC926}"/>
              </a:ext>
            </a:extLst>
          </p:cNvPr>
          <p:cNvSpPr txBox="1">
            <a:spLocks/>
          </p:cNvSpPr>
          <p:nvPr/>
        </p:nvSpPr>
        <p:spPr>
          <a:xfrm>
            <a:off x="83496" y="3491344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conducteur</a:t>
            </a:r>
          </a:p>
        </p:txBody>
      </p:sp>
      <p:sp>
        <p:nvSpPr>
          <p:cNvPr id="61" name="Sous-titre 2">
            <a:extLst>
              <a:ext uri="{FF2B5EF4-FFF2-40B4-BE49-F238E27FC236}">
                <a16:creationId xmlns:a16="http://schemas.microsoft.com/office/drawing/2014/main" id="{EB53BA49-B4F1-4685-80C2-D39F870AA1E7}"/>
              </a:ext>
            </a:extLst>
          </p:cNvPr>
          <p:cNvSpPr txBox="1">
            <a:spLocks/>
          </p:cNvSpPr>
          <p:nvPr/>
        </p:nvSpPr>
        <p:spPr>
          <a:xfrm>
            <a:off x="2479062" y="46175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navire</a:t>
            </a:r>
          </a:p>
        </p:txBody>
      </p:sp>
      <p:sp>
        <p:nvSpPr>
          <p:cNvPr id="62" name="Sous-titre 2">
            <a:extLst>
              <a:ext uri="{FF2B5EF4-FFF2-40B4-BE49-F238E27FC236}">
                <a16:creationId xmlns:a16="http://schemas.microsoft.com/office/drawing/2014/main" id="{5B49B3AA-D714-4036-8FBB-E7B61134000B}"/>
              </a:ext>
            </a:extLst>
          </p:cNvPr>
          <p:cNvSpPr txBox="1">
            <a:spLocks/>
          </p:cNvSpPr>
          <p:nvPr/>
        </p:nvSpPr>
        <p:spPr>
          <a:xfrm>
            <a:off x="83495" y="4629860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bateau</a:t>
            </a:r>
          </a:p>
        </p:txBody>
      </p:sp>
      <p:sp>
        <p:nvSpPr>
          <p:cNvPr id="63" name="Sous-titre 2">
            <a:extLst>
              <a:ext uri="{FF2B5EF4-FFF2-40B4-BE49-F238E27FC236}">
                <a16:creationId xmlns:a16="http://schemas.microsoft.com/office/drawing/2014/main" id="{20A6E1AA-6D51-4C1E-946C-F0681862BE0F}"/>
              </a:ext>
            </a:extLst>
          </p:cNvPr>
          <p:cNvSpPr txBox="1">
            <a:spLocks/>
          </p:cNvSpPr>
          <p:nvPr/>
        </p:nvSpPr>
        <p:spPr>
          <a:xfrm>
            <a:off x="7501496" y="3491343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passager</a:t>
            </a:r>
          </a:p>
        </p:txBody>
      </p:sp>
      <p:sp>
        <p:nvSpPr>
          <p:cNvPr id="64" name="Sous-titre 2">
            <a:extLst>
              <a:ext uri="{FF2B5EF4-FFF2-40B4-BE49-F238E27FC236}">
                <a16:creationId xmlns:a16="http://schemas.microsoft.com/office/drawing/2014/main" id="{2C96D411-4156-4B2B-AAEC-EBBBB2341A52}"/>
              </a:ext>
            </a:extLst>
          </p:cNvPr>
          <p:cNvSpPr txBox="1">
            <a:spLocks/>
          </p:cNvSpPr>
          <p:nvPr/>
        </p:nvSpPr>
        <p:spPr>
          <a:xfrm>
            <a:off x="2479062" y="3491343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chauffeur</a:t>
            </a:r>
          </a:p>
        </p:txBody>
      </p:sp>
      <p:sp>
        <p:nvSpPr>
          <p:cNvPr id="65" name="Sous-titre 2">
            <a:extLst>
              <a:ext uri="{FF2B5EF4-FFF2-40B4-BE49-F238E27FC236}">
                <a16:creationId xmlns:a16="http://schemas.microsoft.com/office/drawing/2014/main" id="{3CBA83BB-F0E2-43AC-B939-12B140C0206C}"/>
              </a:ext>
            </a:extLst>
          </p:cNvPr>
          <p:cNvSpPr txBox="1">
            <a:spLocks/>
          </p:cNvSpPr>
          <p:nvPr/>
        </p:nvSpPr>
        <p:spPr>
          <a:xfrm>
            <a:off x="7524991" y="46175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poids lourd</a:t>
            </a:r>
          </a:p>
        </p:txBody>
      </p:sp>
      <p:sp>
        <p:nvSpPr>
          <p:cNvPr id="66" name="Sous-titre 2">
            <a:extLst>
              <a:ext uri="{FF2B5EF4-FFF2-40B4-BE49-F238E27FC236}">
                <a16:creationId xmlns:a16="http://schemas.microsoft.com/office/drawing/2014/main" id="{31B91B37-0ADA-4119-915F-1C01A786EC81}"/>
              </a:ext>
            </a:extLst>
          </p:cNvPr>
          <p:cNvSpPr txBox="1">
            <a:spLocks/>
          </p:cNvSpPr>
          <p:nvPr/>
        </p:nvSpPr>
        <p:spPr>
          <a:xfrm>
            <a:off x="5186390" y="3491343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voyageur</a:t>
            </a:r>
          </a:p>
        </p:txBody>
      </p:sp>
      <p:sp>
        <p:nvSpPr>
          <p:cNvPr id="67" name="Sous-titre 2">
            <a:extLst>
              <a:ext uri="{FF2B5EF4-FFF2-40B4-BE49-F238E27FC236}">
                <a16:creationId xmlns:a16="http://schemas.microsoft.com/office/drawing/2014/main" id="{0ADC3118-4CB2-4DB9-885D-43FCF42EE044}"/>
              </a:ext>
            </a:extLst>
          </p:cNvPr>
          <p:cNvSpPr txBox="1">
            <a:spLocks/>
          </p:cNvSpPr>
          <p:nvPr/>
        </p:nvSpPr>
        <p:spPr>
          <a:xfrm>
            <a:off x="5205793" y="46175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camion</a:t>
            </a:r>
          </a:p>
        </p:txBody>
      </p:sp>
    </p:spTree>
    <p:extLst>
      <p:ext uri="{BB962C8B-B14F-4D97-AF65-F5344CB8AC3E}">
        <p14:creationId xmlns:p14="http://schemas.microsoft.com/office/powerpoint/2010/main" val="4952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403717"/>
            <a:ext cx="9540240" cy="854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plombier nettoie sa fourgonnette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 plombier nettoie  sa ……………………………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939994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routier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66616" y="9897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camionnette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7641554" y="400015"/>
            <a:ext cx="219102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circule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5282428" y="74700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Autrefois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305382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Les amis de mes parents vivent sur une péniche.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Les amis  de mes parents …………………… sur une péniche.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5781D1-1AE9-4E86-BC0F-CE1DE4D38279}"/>
              </a:ext>
            </a:extLst>
          </p:cNvPr>
          <p:cNvSpPr txBox="1">
            <a:spLocks/>
          </p:cNvSpPr>
          <p:nvPr/>
        </p:nvSpPr>
        <p:spPr>
          <a:xfrm>
            <a:off x="182880" y="338437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Jadis, les gens voyageaient en diligence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………………………………… les gens voyageaient en diligence.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63C7056-B3FE-4B69-A578-D3DF5ADC2A8A}"/>
              </a:ext>
            </a:extLst>
          </p:cNvPr>
          <p:cNvSpPr txBox="1">
            <a:spLocks/>
          </p:cNvSpPr>
          <p:nvPr/>
        </p:nvSpPr>
        <p:spPr>
          <a:xfrm>
            <a:off x="182880" y="447062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chauffeur se repose sur une aire de l’autoroute.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 …………………… se repose sur une aire de l’autoroute.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174A7F73-B268-4439-96EF-3AF1AF3DB54A}"/>
              </a:ext>
            </a:extLst>
          </p:cNvPr>
          <p:cNvSpPr txBox="1">
            <a:spLocks/>
          </p:cNvSpPr>
          <p:nvPr/>
        </p:nvSpPr>
        <p:spPr>
          <a:xfrm>
            <a:off x="1051560" y="4900157"/>
            <a:ext cx="237390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routier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5588260" y="1724268"/>
            <a:ext cx="262305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camionnette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4952999" y="2781578"/>
            <a:ext cx="194919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habitent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37BAD6E5-EDBA-4045-BEE3-064FFA747F7A}"/>
              </a:ext>
            </a:extLst>
          </p:cNvPr>
          <p:cNvSpPr txBox="1">
            <a:spLocks/>
          </p:cNvSpPr>
          <p:nvPr/>
        </p:nvSpPr>
        <p:spPr>
          <a:xfrm>
            <a:off x="986193" y="3824853"/>
            <a:ext cx="2717127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Autrefois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3ED82C-4BBA-4101-A286-9AC82D18A93F}"/>
              </a:ext>
            </a:extLst>
          </p:cNvPr>
          <p:cNvSpPr txBox="1">
            <a:spLocks/>
          </p:cNvSpPr>
          <p:nvPr/>
        </p:nvSpPr>
        <p:spPr>
          <a:xfrm>
            <a:off x="2917319" y="12557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habitent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F264A16-FF1E-4F1C-B9CB-96F55C5081CD}"/>
              </a:ext>
            </a:extLst>
          </p:cNvPr>
          <p:cNvSpPr txBox="1">
            <a:spLocks/>
          </p:cNvSpPr>
          <p:nvPr/>
        </p:nvSpPr>
        <p:spPr>
          <a:xfrm>
            <a:off x="182880" y="5545082"/>
            <a:ext cx="9540240" cy="1056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tramway se déplace sur des rails.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  <a:sym typeface="Wingdings" panose="05000000000000000000" pitchFamily="2" charset="2"/>
              </a:rPr>
              <a:t> Le tramway ………………………… sur des rails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A1423AC4-94CA-4CDC-AD28-394743C38177}"/>
              </a:ext>
            </a:extLst>
          </p:cNvPr>
          <p:cNvSpPr txBox="1">
            <a:spLocks/>
          </p:cNvSpPr>
          <p:nvPr/>
        </p:nvSpPr>
        <p:spPr>
          <a:xfrm>
            <a:off x="3833729" y="6053092"/>
            <a:ext cx="2238539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circule</a:t>
            </a:r>
          </a:p>
        </p:txBody>
      </p:sp>
    </p:spTree>
    <p:extLst>
      <p:ext uri="{BB962C8B-B14F-4D97-AF65-F5344CB8AC3E}">
        <p14:creationId xmlns:p14="http://schemas.microsoft.com/office/powerpoint/2010/main" val="15052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0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 fontScale="85000" lnSpcReduction="1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Les transports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15928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tricycle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hydravion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bicyclette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5695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fusée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hélicoptère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0349B692-4701-4E2D-A26C-DB9749AE75A3}"/>
              </a:ext>
            </a:extLst>
          </p:cNvPr>
          <p:cNvSpPr txBox="1">
            <a:spLocks/>
          </p:cNvSpPr>
          <p:nvPr/>
        </p:nvSpPr>
        <p:spPr>
          <a:xfrm>
            <a:off x="7473913" y="597777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voilier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A345E-196C-46E5-AFCF-D5A0572742B2}"/>
              </a:ext>
            </a:extLst>
          </p:cNvPr>
          <p:cNvSpPr/>
          <p:nvPr/>
        </p:nvSpPr>
        <p:spPr>
          <a:xfrm>
            <a:off x="1914142" y="31501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908807" y="423138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896072" y="515950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3472" y="6233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637564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637563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637563" y="28849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632228" y="398449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632228" y="51032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E8A0B-F200-451B-8E89-4E8B59031381}"/>
              </a:ext>
            </a:extLst>
          </p:cNvPr>
          <p:cNvSpPr/>
          <p:nvPr/>
        </p:nvSpPr>
        <p:spPr>
          <a:xfrm>
            <a:off x="3626893" y="61607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452969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452968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452968" y="28026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447633" y="3947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47633" y="507583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89FD8-D089-4E7A-A971-47548881696E}"/>
              </a:ext>
            </a:extLst>
          </p:cNvPr>
          <p:cNvSpPr/>
          <p:nvPr/>
        </p:nvSpPr>
        <p:spPr>
          <a:xfrm>
            <a:off x="5442298" y="612419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2ADF0-799C-48D8-B229-A045308C7B4F}"/>
              </a:ext>
            </a:extLst>
          </p:cNvPr>
          <p:cNvSpPr/>
          <p:nvPr/>
        </p:nvSpPr>
        <p:spPr>
          <a:xfrm>
            <a:off x="7240083" y="61530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4B144C-71E3-4367-AB5D-513A73118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8" y="489202"/>
            <a:ext cx="1364700" cy="9982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061F552-D1CD-4BA6-8159-E9706B971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9" y="1583303"/>
            <a:ext cx="1407297" cy="9908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06CEF2-0127-4F0E-ADF3-881ED336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3" y="2574110"/>
            <a:ext cx="1457954" cy="10228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034EBC8-02E8-446A-92A6-46EEFD64A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3" y="3631166"/>
            <a:ext cx="1449724" cy="10228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31F2B3-1B8F-4C3E-84A5-B399CD1D1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3" y="4763291"/>
            <a:ext cx="1424942" cy="10228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D98728-9E84-4990-805D-0A2D3EB12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29" y="5804390"/>
            <a:ext cx="1338838" cy="941832"/>
          </a:xfrm>
          <a:prstGeom prst="rect">
            <a:avLst/>
          </a:prstGeom>
        </p:spPr>
      </p:pic>
      <p:pic>
        <p:nvPicPr>
          <p:cNvPr id="2050" name="Picture 2" descr="Puky - Tricycle Fitsch rouge 18 mois et plus">
            <a:extLst>
              <a:ext uri="{FF2B5EF4-FFF2-40B4-BE49-F238E27FC236}">
                <a16:creationId xmlns:a16="http://schemas.microsoft.com/office/drawing/2014/main" id="{84586566-C41E-4875-94C6-4F2C098C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64" y="1091674"/>
            <a:ext cx="1035493" cy="1035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hydravion&quot;">
            <a:extLst>
              <a:ext uri="{FF2B5EF4-FFF2-40B4-BE49-F238E27FC236}">
                <a16:creationId xmlns:a16="http://schemas.microsoft.com/office/drawing/2014/main" id="{78B30D87-DCE5-430D-9BA8-FB4E4895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23" y="65834"/>
            <a:ext cx="1301937" cy="91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fusÃ©e&quot;">
            <a:extLst>
              <a:ext uri="{FF2B5EF4-FFF2-40B4-BE49-F238E27FC236}">
                <a16:creationId xmlns:a16="http://schemas.microsoft.com/office/drawing/2014/main" id="{D3E0AAB0-646D-41E3-A975-784D0B4F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09" y="5869969"/>
            <a:ext cx="1455816" cy="727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Ã©sultat de recherche d'images pour &quot;bicyclette&quot;">
            <a:extLst>
              <a:ext uri="{FF2B5EF4-FFF2-40B4-BE49-F238E27FC236}">
                <a16:creationId xmlns:a16="http://schemas.microsoft.com/office/drawing/2014/main" id="{143B3A43-E3B6-47DB-BE0D-55B7710F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01" y="3472576"/>
            <a:ext cx="1178508" cy="1087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Ã©sultat de recherche d'images pour &quot;voilier&quot;">
            <a:extLst>
              <a:ext uri="{FF2B5EF4-FFF2-40B4-BE49-F238E27FC236}">
                <a16:creationId xmlns:a16="http://schemas.microsoft.com/office/drawing/2014/main" id="{209A44F7-8110-4B04-9B6A-D1B9E662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02" y="2305528"/>
            <a:ext cx="1455816" cy="970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Ã©sultat de recherche d'images pour &quot;hÃ©licoptÃ¨re&quot;">
            <a:extLst>
              <a:ext uri="{FF2B5EF4-FFF2-40B4-BE49-F238E27FC236}">
                <a16:creationId xmlns:a16="http://schemas.microsoft.com/office/drawing/2014/main" id="{AD4D8713-9CD3-4501-8EBD-00E57FEA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11" y="4804806"/>
            <a:ext cx="1360612" cy="816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0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 fontScale="85000" lnSpcReduction="10000"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Les transports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15928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autocar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tramway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camionnette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5695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train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métro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0349B692-4701-4E2D-A26C-DB9749AE75A3}"/>
              </a:ext>
            </a:extLst>
          </p:cNvPr>
          <p:cNvSpPr txBox="1">
            <a:spLocks/>
          </p:cNvSpPr>
          <p:nvPr/>
        </p:nvSpPr>
        <p:spPr>
          <a:xfrm>
            <a:off x="7473913" y="597777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camion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97840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299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5A345E-196C-46E5-AFCF-D5A0572742B2}"/>
              </a:ext>
            </a:extLst>
          </p:cNvPr>
          <p:cNvSpPr/>
          <p:nvPr/>
        </p:nvSpPr>
        <p:spPr>
          <a:xfrm>
            <a:off x="1914142" y="312267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908807" y="416737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896072" y="515950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3472" y="6233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637564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637563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637563" y="28849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632228" y="398449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632228" y="510326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8E8A0B-F200-451B-8E89-4E8B59031381}"/>
              </a:ext>
            </a:extLst>
          </p:cNvPr>
          <p:cNvSpPr/>
          <p:nvPr/>
        </p:nvSpPr>
        <p:spPr>
          <a:xfrm>
            <a:off x="3626893" y="61607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452969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452968" y="157276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452968" y="28026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447633" y="394792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47633" y="507583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089FD8-D089-4E7A-A971-47548881696E}"/>
              </a:ext>
            </a:extLst>
          </p:cNvPr>
          <p:cNvSpPr/>
          <p:nvPr/>
        </p:nvSpPr>
        <p:spPr>
          <a:xfrm>
            <a:off x="5442298" y="612419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62ADF0-799C-48D8-B229-A045308C7B4F}"/>
              </a:ext>
            </a:extLst>
          </p:cNvPr>
          <p:cNvSpPr/>
          <p:nvPr/>
        </p:nvSpPr>
        <p:spPr>
          <a:xfrm>
            <a:off x="7240083" y="615300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118391-9BD7-486C-A8DF-72153112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8" y="5765296"/>
            <a:ext cx="1490475" cy="10469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E6C65A-2677-4687-90BE-3FC3702C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09" y="4664349"/>
            <a:ext cx="1431039" cy="10515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22287A-9101-4D69-9CF8-6D973F63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1" y="3600450"/>
            <a:ext cx="1435611" cy="10241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64E985-075A-4304-BF3C-82E616530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36" y="2545695"/>
            <a:ext cx="1449327" cy="10149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78336D-E019-40B3-AAA0-322EA2777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36" y="1452515"/>
            <a:ext cx="1476759" cy="10652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AA8456-0C80-4931-95F2-16F24C7D6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68" y="410097"/>
            <a:ext cx="1444755" cy="1042418"/>
          </a:xfrm>
          <a:prstGeom prst="rect">
            <a:avLst/>
          </a:prstGeom>
        </p:spPr>
      </p:pic>
      <p:pic>
        <p:nvPicPr>
          <p:cNvPr id="3074" name="Picture 2" descr="RÃ©sultat de recherche d'images pour &quot;autocar&quot;">
            <a:extLst>
              <a:ext uri="{FF2B5EF4-FFF2-40B4-BE49-F238E27FC236}">
                <a16:creationId xmlns:a16="http://schemas.microsoft.com/office/drawing/2014/main" id="{B5C071E5-5342-4226-97BA-9CBF4A4A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53" y="5809869"/>
            <a:ext cx="1444755" cy="902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tramway&quot;">
            <a:extLst>
              <a:ext uri="{FF2B5EF4-FFF2-40B4-BE49-F238E27FC236}">
                <a16:creationId xmlns:a16="http://schemas.microsoft.com/office/drawing/2014/main" id="{E0D487B1-8991-4BDB-8A8F-AEA82387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15" y="1065276"/>
            <a:ext cx="1526285" cy="1144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mÃ©tro lyon&quot;">
            <a:extLst>
              <a:ext uri="{FF2B5EF4-FFF2-40B4-BE49-F238E27FC236}">
                <a16:creationId xmlns:a16="http://schemas.microsoft.com/office/drawing/2014/main" id="{3B3491A4-9876-4B6F-B405-EA8A7FB7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15" y="4681172"/>
            <a:ext cx="1600830" cy="902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train&quot;">
            <a:extLst>
              <a:ext uri="{FF2B5EF4-FFF2-40B4-BE49-F238E27FC236}">
                <a16:creationId xmlns:a16="http://schemas.microsoft.com/office/drawing/2014/main" id="{A29B2C24-8F39-4E32-BBDD-DE68EAAB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79" y="2321826"/>
            <a:ext cx="1551042" cy="116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Ã©sultat de recherche d'images pour &quot;camionnette&quot;">
            <a:extLst>
              <a:ext uri="{FF2B5EF4-FFF2-40B4-BE49-F238E27FC236}">
                <a16:creationId xmlns:a16="http://schemas.microsoft.com/office/drawing/2014/main" id="{C3A21C26-F089-4EC7-9483-DB0B0A9E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44" y="3577933"/>
            <a:ext cx="1449328" cy="966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Ã©sultat de recherche d'images pour &quot;camion&quot;">
            <a:extLst>
              <a:ext uri="{FF2B5EF4-FFF2-40B4-BE49-F238E27FC236}">
                <a16:creationId xmlns:a16="http://schemas.microsoft.com/office/drawing/2014/main" id="{E3C821BA-D6A2-4736-8D2E-FEB0117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97" y="82320"/>
            <a:ext cx="1142507" cy="877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4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2069796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Une locomotive et un wagon forment ………………………..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78577" y="198573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métro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hydravion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854571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gros camion est un ……………………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6962182" y="2147756"/>
            <a:ext cx="187701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train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5899072" y="2992129"/>
            <a:ext cx="21293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Poids lourd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306748" y="19481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Poids lourd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182880" y="3761328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avion qui se pose sur l’eau se nomme ………………………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DCD03A0-9A7B-4819-A5F6-89847FDFEDFA}"/>
              </a:ext>
            </a:extLst>
          </p:cNvPr>
          <p:cNvSpPr txBox="1">
            <a:spLocks/>
          </p:cNvSpPr>
          <p:nvPr/>
        </p:nvSpPr>
        <p:spPr>
          <a:xfrm>
            <a:off x="182880" y="4504201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long bateau à fond plat qui navigue sur un fleuve s’appelle une ………………………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233051BB-46CF-4BEB-AC8C-F1D24B2F83FE}"/>
              </a:ext>
            </a:extLst>
          </p:cNvPr>
          <p:cNvSpPr txBox="1">
            <a:spLocks/>
          </p:cNvSpPr>
          <p:nvPr/>
        </p:nvSpPr>
        <p:spPr>
          <a:xfrm>
            <a:off x="7070988" y="3859078"/>
            <a:ext cx="242048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hydravion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BB489E68-828E-4A53-87DA-385644350869}"/>
              </a:ext>
            </a:extLst>
          </p:cNvPr>
          <p:cNvSpPr txBox="1">
            <a:spLocks/>
          </p:cNvSpPr>
          <p:nvPr/>
        </p:nvSpPr>
        <p:spPr>
          <a:xfrm>
            <a:off x="5050205" y="4933734"/>
            <a:ext cx="154635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péniche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78E6A05-DD49-4FCB-B92B-743DA94215B3}"/>
              </a:ext>
            </a:extLst>
          </p:cNvPr>
          <p:cNvSpPr txBox="1">
            <a:spLocks/>
          </p:cNvSpPr>
          <p:nvPr/>
        </p:nvSpPr>
        <p:spPr>
          <a:xfrm>
            <a:off x="182880" y="5530302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moyen de transport, qui circule en général sous la terre dabs les villes se nomme un …………………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287E558F-1FD2-4414-8118-E06FDD7AF4DE}"/>
              </a:ext>
            </a:extLst>
          </p:cNvPr>
          <p:cNvSpPr txBox="1">
            <a:spLocks/>
          </p:cNvSpPr>
          <p:nvPr/>
        </p:nvSpPr>
        <p:spPr>
          <a:xfrm>
            <a:off x="6962182" y="5881330"/>
            <a:ext cx="15547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métro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183308C7-FA8E-4F43-A9C3-D7971042DFEE}"/>
              </a:ext>
            </a:extLst>
          </p:cNvPr>
          <p:cNvSpPr txBox="1">
            <a:spLocks/>
          </p:cNvSpPr>
          <p:nvPr/>
        </p:nvSpPr>
        <p:spPr>
          <a:xfrm>
            <a:off x="6119825" y="800157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péniche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B50924A-0F28-4566-AF13-D5679F665997}"/>
              </a:ext>
            </a:extLst>
          </p:cNvPr>
          <p:cNvSpPr txBox="1">
            <a:spLocks/>
          </p:cNvSpPr>
          <p:nvPr/>
        </p:nvSpPr>
        <p:spPr>
          <a:xfrm>
            <a:off x="3827759" y="79639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7789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5" grpId="0" animBg="1"/>
      <p:bldP spid="26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415379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La fée transforma la citrouille en ………………………..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78577" y="198573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carrosse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bicyclette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200154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Gilles a installé un compteur sur le guidon de sa……………………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6962182" y="1493339"/>
            <a:ext cx="187701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err="1">
                <a:solidFill>
                  <a:srgbClr val="00B050"/>
                </a:solidFill>
                <a:latin typeface="OpenDyslexicAlta" panose="00000800000000000000" pitchFamily="50" charset="0"/>
              </a:rPr>
              <a:t>carosse</a:t>
            </a:r>
            <a:endParaRPr lang="fr-FR" sz="2800" dirty="0">
              <a:solidFill>
                <a:srgbClr val="00B050"/>
              </a:solidFill>
              <a:latin typeface="OpenDyslexicAlta" panose="00000800000000000000" pitchFamily="50" charset="0"/>
            </a:endParaRP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4213897" y="2549708"/>
            <a:ext cx="2129360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bicyclette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306748" y="19481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ferry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182880" y="3106911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Pour aller en Angleterre nous avons mis la voiture sur le ………………………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DCD03A0-9A7B-4819-A5F6-89847FDFEDFA}"/>
              </a:ext>
            </a:extLst>
          </p:cNvPr>
          <p:cNvSpPr txBox="1">
            <a:spLocks/>
          </p:cNvSpPr>
          <p:nvPr/>
        </p:nvSpPr>
        <p:spPr>
          <a:xfrm>
            <a:off x="182880" y="3849784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long bateau à fond plat qui navigue sur un fleuve s’appelle une ………………………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233051BB-46CF-4BEB-AC8C-F1D24B2F83FE}"/>
              </a:ext>
            </a:extLst>
          </p:cNvPr>
          <p:cNvSpPr txBox="1">
            <a:spLocks/>
          </p:cNvSpPr>
          <p:nvPr/>
        </p:nvSpPr>
        <p:spPr>
          <a:xfrm>
            <a:off x="3839963" y="3312890"/>
            <a:ext cx="2420483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ferry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BB489E68-828E-4A53-87DA-385644350869}"/>
              </a:ext>
            </a:extLst>
          </p:cNvPr>
          <p:cNvSpPr txBox="1">
            <a:spLocks/>
          </p:cNvSpPr>
          <p:nvPr/>
        </p:nvSpPr>
        <p:spPr>
          <a:xfrm>
            <a:off x="5050205" y="4279317"/>
            <a:ext cx="1546357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péniche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78E6A05-DD49-4FCB-B92B-743DA94215B3}"/>
              </a:ext>
            </a:extLst>
          </p:cNvPr>
          <p:cNvSpPr txBox="1">
            <a:spLocks/>
          </p:cNvSpPr>
          <p:nvPr/>
        </p:nvSpPr>
        <p:spPr>
          <a:xfrm>
            <a:off x="182880" y="4875885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L’avion ……………………… de New York a midi et …………………… à Paris à 1 heure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287E558F-1FD2-4414-8118-E06FDD7AF4DE}"/>
              </a:ext>
            </a:extLst>
          </p:cNvPr>
          <p:cNvSpPr txBox="1">
            <a:spLocks/>
          </p:cNvSpPr>
          <p:nvPr/>
        </p:nvSpPr>
        <p:spPr>
          <a:xfrm>
            <a:off x="1747723" y="4828192"/>
            <a:ext cx="2000800" cy="614429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 décollé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183308C7-FA8E-4F43-A9C3-D7971042DFEE}"/>
              </a:ext>
            </a:extLst>
          </p:cNvPr>
          <p:cNvSpPr txBox="1">
            <a:spLocks/>
          </p:cNvSpPr>
          <p:nvPr/>
        </p:nvSpPr>
        <p:spPr>
          <a:xfrm>
            <a:off x="5278577" y="79514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atterrira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B50924A-0F28-4566-AF13-D5679F665997}"/>
              </a:ext>
            </a:extLst>
          </p:cNvPr>
          <p:cNvSpPr txBox="1">
            <a:spLocks/>
          </p:cNvSpPr>
          <p:nvPr/>
        </p:nvSpPr>
        <p:spPr>
          <a:xfrm>
            <a:off x="2986511" y="791379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 décollé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AAF71EC8-4FDC-4361-89D1-924C4B97097C}"/>
              </a:ext>
            </a:extLst>
          </p:cNvPr>
          <p:cNvSpPr txBox="1">
            <a:spLocks/>
          </p:cNvSpPr>
          <p:nvPr/>
        </p:nvSpPr>
        <p:spPr>
          <a:xfrm>
            <a:off x="7306748" y="791379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ambulance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3DB75197-F0DD-4F17-A94E-04D9D8325D2A}"/>
              </a:ext>
            </a:extLst>
          </p:cNvPr>
          <p:cNvSpPr txBox="1">
            <a:spLocks/>
          </p:cNvSpPr>
          <p:nvPr/>
        </p:nvSpPr>
        <p:spPr>
          <a:xfrm>
            <a:off x="182880" y="5775788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Plusieurs …………………… se sont rendues sur le lieu de l’accident.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EA11DF6D-1676-4F3E-A1E3-23BAF2DF935E}"/>
              </a:ext>
            </a:extLst>
          </p:cNvPr>
          <p:cNvSpPr txBox="1">
            <a:spLocks/>
          </p:cNvSpPr>
          <p:nvPr/>
        </p:nvSpPr>
        <p:spPr>
          <a:xfrm>
            <a:off x="7699754" y="4859720"/>
            <a:ext cx="1874014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 atterri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F7B105BA-4C3F-4D40-9EFC-1541C8D925D8}"/>
              </a:ext>
            </a:extLst>
          </p:cNvPr>
          <p:cNvSpPr txBox="1">
            <a:spLocks/>
          </p:cNvSpPr>
          <p:nvPr/>
        </p:nvSpPr>
        <p:spPr>
          <a:xfrm>
            <a:off x="2139696" y="5707684"/>
            <a:ext cx="2212847" cy="65848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ambulances</a:t>
            </a:r>
          </a:p>
        </p:txBody>
      </p:sp>
    </p:spTree>
    <p:extLst>
      <p:ext uri="{BB962C8B-B14F-4D97-AF65-F5344CB8AC3E}">
        <p14:creationId xmlns:p14="http://schemas.microsoft.com/office/powerpoint/2010/main" val="14879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5" grpId="0" animBg="1"/>
      <p:bldP spid="26" grpId="0" animBg="1"/>
      <p:bldP spid="35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76" y="79486"/>
            <a:ext cx="3436811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186" y="79486"/>
            <a:ext cx="6224437" cy="11426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Classe les moyens de transport de la liste selon si ils sont dans les airs, sur l’eau, sur la terre.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C6B8454-C696-4F08-96AF-3334D2A7C606}"/>
              </a:ext>
            </a:extLst>
          </p:cNvPr>
          <p:cNvSpPr txBox="1">
            <a:spLocks/>
          </p:cNvSpPr>
          <p:nvPr/>
        </p:nvSpPr>
        <p:spPr>
          <a:xfrm>
            <a:off x="2470298" y="1779824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métro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474062" y="122216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navire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2F3758F-61FD-49E7-B455-637FAFF6538A}"/>
              </a:ext>
            </a:extLst>
          </p:cNvPr>
          <p:cNvSpPr txBox="1">
            <a:spLocks/>
          </p:cNvSpPr>
          <p:nvPr/>
        </p:nvSpPr>
        <p:spPr>
          <a:xfrm>
            <a:off x="219358" y="177103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bicyclette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221673" y="123094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avion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6959970" y="1222159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camion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4723554" y="122216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hélicoptère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A666BB3-3E4E-4DA0-B43C-B63401CECD20}"/>
              </a:ext>
            </a:extLst>
          </p:cNvPr>
          <p:cNvSpPr txBox="1">
            <a:spLocks/>
          </p:cNvSpPr>
          <p:nvPr/>
        </p:nvSpPr>
        <p:spPr>
          <a:xfrm>
            <a:off x="6959777" y="1788612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motocyclette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3263957-2466-4FF1-BD2F-C2C6A730A8A8}"/>
              </a:ext>
            </a:extLst>
          </p:cNvPr>
          <p:cNvSpPr txBox="1">
            <a:spLocks/>
          </p:cNvSpPr>
          <p:nvPr/>
        </p:nvSpPr>
        <p:spPr>
          <a:xfrm>
            <a:off x="4708837" y="178861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paquebot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227CE84F-F60A-4879-853A-F4793408EBE3}"/>
              </a:ext>
            </a:extLst>
          </p:cNvPr>
          <p:cNvSpPr txBox="1">
            <a:spLocks/>
          </p:cNvSpPr>
          <p:nvPr/>
        </p:nvSpPr>
        <p:spPr>
          <a:xfrm>
            <a:off x="2482700" y="234627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autocar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210C08E2-A82F-412A-AA06-77B6929A80DD}"/>
              </a:ext>
            </a:extLst>
          </p:cNvPr>
          <p:cNvSpPr txBox="1">
            <a:spLocks/>
          </p:cNvSpPr>
          <p:nvPr/>
        </p:nvSpPr>
        <p:spPr>
          <a:xfrm>
            <a:off x="231760" y="2319910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tramway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2B3B5F50-98AE-4591-8EF4-A3ABA9AA31C3}"/>
              </a:ext>
            </a:extLst>
          </p:cNvPr>
          <p:cNvSpPr txBox="1">
            <a:spLocks/>
          </p:cNvSpPr>
          <p:nvPr/>
        </p:nvSpPr>
        <p:spPr>
          <a:xfrm>
            <a:off x="6972179" y="2355063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péniche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E492E9D-FD4D-4B00-AE5A-D562C4647EC3}"/>
              </a:ext>
            </a:extLst>
          </p:cNvPr>
          <p:cNvSpPr txBox="1">
            <a:spLocks/>
          </p:cNvSpPr>
          <p:nvPr/>
        </p:nvSpPr>
        <p:spPr>
          <a:xfrm>
            <a:off x="4721239" y="2355063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fusée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A0E8EA9A-78DC-418C-9461-5FB01220B0E7}"/>
              </a:ext>
            </a:extLst>
          </p:cNvPr>
          <p:cNvSpPr txBox="1">
            <a:spLocks/>
          </p:cNvSpPr>
          <p:nvPr/>
        </p:nvSpPr>
        <p:spPr>
          <a:xfrm>
            <a:off x="40500" y="3181183"/>
            <a:ext cx="3298439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Dans les airs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6CF4EC-B06C-48AA-8972-4CCF78551788}"/>
              </a:ext>
            </a:extLst>
          </p:cNvPr>
          <p:cNvCxnSpPr/>
          <p:nvPr/>
        </p:nvCxnSpPr>
        <p:spPr>
          <a:xfrm>
            <a:off x="3338945" y="3131127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C12C5F0-D602-4F3C-9AE6-EAD38CE05BAF}"/>
              </a:ext>
            </a:extLst>
          </p:cNvPr>
          <p:cNvSpPr txBox="1">
            <a:spLocks/>
          </p:cNvSpPr>
          <p:nvPr/>
        </p:nvSpPr>
        <p:spPr>
          <a:xfrm>
            <a:off x="3372966" y="3191994"/>
            <a:ext cx="3138496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Sur l’eau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54F9217-322A-4AC4-B489-C1A52874DD3D}"/>
              </a:ext>
            </a:extLst>
          </p:cNvPr>
          <p:cNvCxnSpPr/>
          <p:nvPr/>
        </p:nvCxnSpPr>
        <p:spPr>
          <a:xfrm>
            <a:off x="6477441" y="3182903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725EF24B-0273-47A3-B6F2-86B434EE49DD}"/>
              </a:ext>
            </a:extLst>
          </p:cNvPr>
          <p:cNvSpPr txBox="1">
            <a:spLocks/>
          </p:cNvSpPr>
          <p:nvPr/>
        </p:nvSpPr>
        <p:spPr>
          <a:xfrm>
            <a:off x="6511461" y="3234626"/>
            <a:ext cx="3298439" cy="4558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Sur la terre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BD3F541F-ACFA-4FF7-8EF0-5F96D00E8449}"/>
              </a:ext>
            </a:extLst>
          </p:cNvPr>
          <p:cNvSpPr txBox="1">
            <a:spLocks/>
          </p:cNvSpPr>
          <p:nvPr/>
        </p:nvSpPr>
        <p:spPr>
          <a:xfrm>
            <a:off x="3703679" y="4610523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paquebot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D0CBFA57-B787-4ACE-904C-F735FB7CCDB7}"/>
              </a:ext>
            </a:extLst>
          </p:cNvPr>
          <p:cNvSpPr txBox="1">
            <a:spLocks/>
          </p:cNvSpPr>
          <p:nvPr/>
        </p:nvSpPr>
        <p:spPr>
          <a:xfrm>
            <a:off x="3704958" y="405633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navire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9B650408-48F9-4342-896F-58464C770146}"/>
              </a:ext>
            </a:extLst>
          </p:cNvPr>
          <p:cNvSpPr txBox="1">
            <a:spLocks/>
          </p:cNvSpPr>
          <p:nvPr/>
        </p:nvSpPr>
        <p:spPr>
          <a:xfrm>
            <a:off x="69273" y="4559974"/>
            <a:ext cx="2247982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hélicoptère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AD216B3B-17D4-4EEE-A29A-C5C1D1082D40}"/>
              </a:ext>
            </a:extLst>
          </p:cNvPr>
          <p:cNvSpPr txBox="1">
            <a:spLocks/>
          </p:cNvSpPr>
          <p:nvPr/>
        </p:nvSpPr>
        <p:spPr>
          <a:xfrm>
            <a:off x="74528" y="401517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avion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91A0FD3C-9016-47FF-8146-50A6638B975A}"/>
              </a:ext>
            </a:extLst>
          </p:cNvPr>
          <p:cNvSpPr txBox="1">
            <a:spLocks/>
          </p:cNvSpPr>
          <p:nvPr/>
        </p:nvSpPr>
        <p:spPr>
          <a:xfrm>
            <a:off x="6956120" y="4356898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bicyclette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044B3021-5BEC-4C2B-928E-76DD057494F9}"/>
              </a:ext>
            </a:extLst>
          </p:cNvPr>
          <p:cNvSpPr txBox="1">
            <a:spLocks/>
          </p:cNvSpPr>
          <p:nvPr/>
        </p:nvSpPr>
        <p:spPr>
          <a:xfrm>
            <a:off x="6955926" y="378350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camion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43505EC2-E2F0-4F50-B070-D671D2304492}"/>
              </a:ext>
            </a:extLst>
          </p:cNvPr>
          <p:cNvSpPr txBox="1">
            <a:spLocks/>
          </p:cNvSpPr>
          <p:nvPr/>
        </p:nvSpPr>
        <p:spPr>
          <a:xfrm rot="5400000">
            <a:off x="8408435" y="4820473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autocar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DA8C93FD-BD51-486C-AC96-5987AD71D0DD}"/>
              </a:ext>
            </a:extLst>
          </p:cNvPr>
          <p:cNvSpPr txBox="1">
            <a:spLocks/>
          </p:cNvSpPr>
          <p:nvPr/>
        </p:nvSpPr>
        <p:spPr>
          <a:xfrm>
            <a:off x="83385" y="511557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fusée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0D7E1181-2D36-4892-B5E6-C108F37B16A4}"/>
              </a:ext>
            </a:extLst>
          </p:cNvPr>
          <p:cNvSpPr txBox="1">
            <a:spLocks/>
          </p:cNvSpPr>
          <p:nvPr/>
        </p:nvSpPr>
        <p:spPr>
          <a:xfrm>
            <a:off x="6957378" y="493477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métro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C1958CC9-F24F-4648-A17F-A66CA9F107BF}"/>
              </a:ext>
            </a:extLst>
          </p:cNvPr>
          <p:cNvSpPr txBox="1">
            <a:spLocks/>
          </p:cNvSpPr>
          <p:nvPr/>
        </p:nvSpPr>
        <p:spPr>
          <a:xfrm>
            <a:off x="6972179" y="5520045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moto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9FF34C6D-A67D-42C1-872F-1F2F9CDBBE2E}"/>
              </a:ext>
            </a:extLst>
          </p:cNvPr>
          <p:cNvSpPr txBox="1">
            <a:spLocks/>
          </p:cNvSpPr>
          <p:nvPr/>
        </p:nvSpPr>
        <p:spPr>
          <a:xfrm>
            <a:off x="6965663" y="6086051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tramway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5DCF1D82-1238-4DFF-88AC-C7068FB15A8E}"/>
              </a:ext>
            </a:extLst>
          </p:cNvPr>
          <p:cNvSpPr txBox="1">
            <a:spLocks/>
          </p:cNvSpPr>
          <p:nvPr/>
        </p:nvSpPr>
        <p:spPr>
          <a:xfrm>
            <a:off x="3702080" y="515708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péniche</a:t>
            </a:r>
          </a:p>
        </p:txBody>
      </p:sp>
    </p:spTree>
    <p:extLst>
      <p:ext uri="{BB962C8B-B14F-4D97-AF65-F5344CB8AC3E}">
        <p14:creationId xmlns:p14="http://schemas.microsoft.com/office/powerpoint/2010/main" val="38342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3893B72-BF3C-4753-913A-AB83E6A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Barre l’intrus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306FB3-44E9-40F0-A0DB-8F6EDD26E4C3}"/>
              </a:ext>
            </a:extLst>
          </p:cNvPr>
          <p:cNvSpPr txBox="1">
            <a:spLocks/>
          </p:cNvSpPr>
          <p:nvPr/>
        </p:nvSpPr>
        <p:spPr>
          <a:xfrm>
            <a:off x="109728" y="918643"/>
            <a:ext cx="9613392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cargo – la péniche – le vélo – le paquebot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39AB06F3-006D-4A5F-89E8-2EF87BD64D4F}"/>
              </a:ext>
            </a:extLst>
          </p:cNvPr>
          <p:cNvSpPr/>
          <p:nvPr/>
        </p:nvSpPr>
        <p:spPr>
          <a:xfrm rot="2822813">
            <a:off x="5408674" y="794579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E76B398-819B-4D61-BE83-6666DD033880}"/>
              </a:ext>
            </a:extLst>
          </p:cNvPr>
          <p:cNvSpPr txBox="1">
            <a:spLocks/>
          </p:cNvSpPr>
          <p:nvPr/>
        </p:nvSpPr>
        <p:spPr>
          <a:xfrm>
            <a:off x="822960" y="1635645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n’est pas sur l’eau</a:t>
            </a:r>
          </a:p>
        </p:txBody>
      </p:sp>
      <p:pic>
        <p:nvPicPr>
          <p:cNvPr id="7170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0E24E5E2-3DC5-4F88-90E8-E19C103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63564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02E2BEE-63F5-4A48-8DF6-21864D8AE04A}"/>
              </a:ext>
            </a:extLst>
          </p:cNvPr>
          <p:cNvSpPr txBox="1">
            <a:spLocks/>
          </p:cNvSpPr>
          <p:nvPr/>
        </p:nvSpPr>
        <p:spPr>
          <a:xfrm>
            <a:off x="117548" y="2933202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La voiture – le taxi – une pédale – l’autobus – le camion</a:t>
            </a:r>
          </a:p>
        </p:txBody>
      </p:sp>
      <p:sp>
        <p:nvSpPr>
          <p:cNvPr id="11" name="Signe Plus 10">
            <a:extLst>
              <a:ext uri="{FF2B5EF4-FFF2-40B4-BE49-F238E27FC236}">
                <a16:creationId xmlns:a16="http://schemas.microsoft.com/office/drawing/2014/main" id="{83E62208-3B5D-4B22-AE48-DBAF04C416E3}"/>
              </a:ext>
            </a:extLst>
          </p:cNvPr>
          <p:cNvSpPr/>
          <p:nvPr/>
        </p:nvSpPr>
        <p:spPr>
          <a:xfrm rot="2822813">
            <a:off x="4546092" y="2785055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3B98ABE-3E24-4227-9948-F0F6D242A7C1}"/>
              </a:ext>
            </a:extLst>
          </p:cNvPr>
          <p:cNvSpPr txBox="1">
            <a:spLocks/>
          </p:cNvSpPr>
          <p:nvPr/>
        </p:nvSpPr>
        <p:spPr>
          <a:xfrm>
            <a:off x="755523" y="3577999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un moyen de transport.</a:t>
            </a:r>
          </a:p>
        </p:txBody>
      </p:sp>
      <p:pic>
        <p:nvPicPr>
          <p:cNvPr id="13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792485A3-0D22-44E3-BB27-AE3D0219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353643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C7CE219-4732-464F-B13C-8FB137C4836C}"/>
              </a:ext>
            </a:extLst>
          </p:cNvPr>
          <p:cNvSpPr txBox="1">
            <a:spLocks/>
          </p:cNvSpPr>
          <p:nvPr/>
        </p:nvSpPr>
        <p:spPr>
          <a:xfrm>
            <a:off x="109728" y="4879763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La gare – les rails – le train – le passage à niveau – la bicyclette</a:t>
            </a:r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133A836F-746B-406D-A8D4-43E00F81E422}"/>
              </a:ext>
            </a:extLst>
          </p:cNvPr>
          <p:cNvSpPr/>
          <p:nvPr/>
        </p:nvSpPr>
        <p:spPr>
          <a:xfrm rot="2822813">
            <a:off x="8264570" y="4783868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F7800F8C-7213-4E24-A7CC-C6E6F2972E48}"/>
              </a:ext>
            </a:extLst>
          </p:cNvPr>
          <p:cNvSpPr txBox="1">
            <a:spLocks/>
          </p:cNvSpPr>
          <p:nvPr/>
        </p:nvSpPr>
        <p:spPr>
          <a:xfrm>
            <a:off x="747703" y="5524560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en rapport avec les trains</a:t>
            </a:r>
          </a:p>
        </p:txBody>
      </p:sp>
      <p:pic>
        <p:nvPicPr>
          <p:cNvPr id="21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E5DAB7E2-14A7-4C5B-9016-9469B698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" y="5427853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3893B72-BF3C-4753-913A-AB83E6A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6" y="72519"/>
            <a:ext cx="386791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Barre l’intrus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306FB3-44E9-40F0-A0DB-8F6EDD26E4C3}"/>
              </a:ext>
            </a:extLst>
          </p:cNvPr>
          <p:cNvSpPr txBox="1">
            <a:spLocks/>
          </p:cNvSpPr>
          <p:nvPr/>
        </p:nvSpPr>
        <p:spPr>
          <a:xfrm>
            <a:off x="109728" y="918643"/>
            <a:ext cx="9613392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métro – le tramway – l’autobus – l’autocar – l’hélicoptère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39AB06F3-006D-4A5F-89E8-2EF87BD64D4F}"/>
              </a:ext>
            </a:extLst>
          </p:cNvPr>
          <p:cNvSpPr/>
          <p:nvPr/>
        </p:nvSpPr>
        <p:spPr>
          <a:xfrm rot="2822813">
            <a:off x="8254232" y="817239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E76B398-819B-4D61-BE83-6666DD033880}"/>
              </a:ext>
            </a:extLst>
          </p:cNvPr>
          <p:cNvSpPr txBox="1">
            <a:spLocks/>
          </p:cNvSpPr>
          <p:nvPr/>
        </p:nvSpPr>
        <p:spPr>
          <a:xfrm>
            <a:off x="822960" y="1635645"/>
            <a:ext cx="8900160" cy="8320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un transport en commun</a:t>
            </a:r>
          </a:p>
        </p:txBody>
      </p:sp>
      <p:pic>
        <p:nvPicPr>
          <p:cNvPr id="7170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0E24E5E2-3DC5-4F88-90E8-E19C103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" y="163564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02E2BEE-63F5-4A48-8DF6-21864D8AE04A}"/>
              </a:ext>
            </a:extLst>
          </p:cNvPr>
          <p:cNvSpPr txBox="1">
            <a:spLocks/>
          </p:cNvSpPr>
          <p:nvPr/>
        </p:nvSpPr>
        <p:spPr>
          <a:xfrm>
            <a:off x="117548" y="2933202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La moto – la bicyclette – le mobylette – le camion – le scooter</a:t>
            </a:r>
          </a:p>
        </p:txBody>
      </p:sp>
      <p:sp>
        <p:nvSpPr>
          <p:cNvPr id="11" name="Signe Plus 10">
            <a:extLst>
              <a:ext uri="{FF2B5EF4-FFF2-40B4-BE49-F238E27FC236}">
                <a16:creationId xmlns:a16="http://schemas.microsoft.com/office/drawing/2014/main" id="{83E62208-3B5D-4B22-AE48-DBAF04C416E3}"/>
              </a:ext>
            </a:extLst>
          </p:cNvPr>
          <p:cNvSpPr/>
          <p:nvPr/>
        </p:nvSpPr>
        <p:spPr>
          <a:xfrm rot="2822813">
            <a:off x="6724740" y="2837307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3B98ABE-3E24-4227-9948-F0F6D242A7C1}"/>
              </a:ext>
            </a:extLst>
          </p:cNvPr>
          <p:cNvSpPr txBox="1">
            <a:spLocks/>
          </p:cNvSpPr>
          <p:nvPr/>
        </p:nvSpPr>
        <p:spPr>
          <a:xfrm>
            <a:off x="755523" y="3577999"/>
            <a:ext cx="890016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qui n’est pas à 2 roues</a:t>
            </a:r>
          </a:p>
        </p:txBody>
      </p:sp>
      <p:pic>
        <p:nvPicPr>
          <p:cNvPr id="13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792485A3-0D22-44E3-BB27-AE3D0219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3536435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C7CE219-4732-464F-B13C-8FB137C4836C}"/>
              </a:ext>
            </a:extLst>
          </p:cNvPr>
          <p:cNvSpPr txBox="1">
            <a:spLocks/>
          </p:cNvSpPr>
          <p:nvPr/>
        </p:nvSpPr>
        <p:spPr>
          <a:xfrm>
            <a:off x="109728" y="4879763"/>
            <a:ext cx="9613392" cy="54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pilote – le chauffeur – le boucher – le conducteur – le routier</a:t>
            </a:r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133A836F-746B-406D-A8D4-43E00F81E422}"/>
              </a:ext>
            </a:extLst>
          </p:cNvPr>
          <p:cNvSpPr/>
          <p:nvPr/>
        </p:nvSpPr>
        <p:spPr>
          <a:xfrm rot="2822813">
            <a:off x="4553911" y="4756435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F7800F8C-7213-4E24-A7CC-C6E6F2972E48}"/>
              </a:ext>
            </a:extLst>
          </p:cNvPr>
          <p:cNvSpPr txBox="1">
            <a:spLocks/>
          </p:cNvSpPr>
          <p:nvPr/>
        </p:nvSpPr>
        <p:spPr>
          <a:xfrm>
            <a:off x="747703" y="5524560"/>
            <a:ext cx="8900160" cy="8612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C’est le seul métier qui ne concerne pas les transports</a:t>
            </a:r>
          </a:p>
        </p:txBody>
      </p:sp>
      <p:pic>
        <p:nvPicPr>
          <p:cNvPr id="21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E5DAB7E2-14A7-4C5B-9016-9469B698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" y="5427853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76" y="79486"/>
            <a:ext cx="3436811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186" y="79486"/>
            <a:ext cx="6224437" cy="11426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Classe les groupes nominaux selon si ils sont en rapport avec la voiture ou le vélo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C6B8454-C696-4F08-96AF-3334D2A7C606}"/>
              </a:ext>
            </a:extLst>
          </p:cNvPr>
          <p:cNvSpPr txBox="1">
            <a:spLocks/>
          </p:cNvSpPr>
          <p:nvPr/>
        </p:nvSpPr>
        <p:spPr>
          <a:xfrm>
            <a:off x="2470298" y="1779824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pédalier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474062" y="122216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portière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2F3758F-61FD-49E7-B455-637FAFF6538A}"/>
              </a:ext>
            </a:extLst>
          </p:cNvPr>
          <p:cNvSpPr txBox="1">
            <a:spLocks/>
          </p:cNvSpPr>
          <p:nvPr/>
        </p:nvSpPr>
        <p:spPr>
          <a:xfrm>
            <a:off x="219358" y="177103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Des essuie-glaces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221673" y="123094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selle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6959970" y="1222159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porte bagage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4723554" y="122216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pare-brise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A666BB3-3E4E-4DA0-B43C-B63401CECD20}"/>
              </a:ext>
            </a:extLst>
          </p:cNvPr>
          <p:cNvSpPr txBox="1">
            <a:spLocks/>
          </p:cNvSpPr>
          <p:nvPr/>
        </p:nvSpPr>
        <p:spPr>
          <a:xfrm>
            <a:off x="6959777" y="1788612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volant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3263957-2466-4FF1-BD2F-C2C6A730A8A8}"/>
              </a:ext>
            </a:extLst>
          </p:cNvPr>
          <p:cNvSpPr txBox="1">
            <a:spLocks/>
          </p:cNvSpPr>
          <p:nvPr/>
        </p:nvSpPr>
        <p:spPr>
          <a:xfrm>
            <a:off x="4708837" y="178861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capot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227CE84F-F60A-4879-853A-F4793408EBE3}"/>
              </a:ext>
            </a:extLst>
          </p:cNvPr>
          <p:cNvSpPr txBox="1">
            <a:spLocks/>
          </p:cNvSpPr>
          <p:nvPr/>
        </p:nvSpPr>
        <p:spPr>
          <a:xfrm>
            <a:off x="4470610" y="234745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guidon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210C08E2-A82F-412A-AA06-77B6929A80DD}"/>
              </a:ext>
            </a:extLst>
          </p:cNvPr>
          <p:cNvSpPr txBox="1">
            <a:spLocks/>
          </p:cNvSpPr>
          <p:nvPr/>
        </p:nvSpPr>
        <p:spPr>
          <a:xfrm>
            <a:off x="2219670" y="2321090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des poignées de frein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A0E8EA9A-78DC-418C-9461-5FB01220B0E7}"/>
              </a:ext>
            </a:extLst>
          </p:cNvPr>
          <p:cNvSpPr txBox="1">
            <a:spLocks/>
          </p:cNvSpPr>
          <p:nvPr/>
        </p:nvSpPr>
        <p:spPr>
          <a:xfrm>
            <a:off x="40500" y="3181183"/>
            <a:ext cx="3298439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Voiture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6CF4EC-B06C-48AA-8972-4CCF78551788}"/>
              </a:ext>
            </a:extLst>
          </p:cNvPr>
          <p:cNvCxnSpPr/>
          <p:nvPr/>
        </p:nvCxnSpPr>
        <p:spPr>
          <a:xfrm>
            <a:off x="4868454" y="3181183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725EF24B-0273-47A3-B6F2-86B434EE49DD}"/>
              </a:ext>
            </a:extLst>
          </p:cNvPr>
          <p:cNvSpPr txBox="1">
            <a:spLocks/>
          </p:cNvSpPr>
          <p:nvPr/>
        </p:nvSpPr>
        <p:spPr>
          <a:xfrm>
            <a:off x="5950433" y="3208258"/>
            <a:ext cx="3298439" cy="4558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Vélo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BD3F541F-ACFA-4FF7-8EF0-5F96D00E8449}"/>
              </a:ext>
            </a:extLst>
          </p:cNvPr>
          <p:cNvSpPr txBox="1">
            <a:spLocks/>
          </p:cNvSpPr>
          <p:nvPr/>
        </p:nvSpPr>
        <p:spPr>
          <a:xfrm>
            <a:off x="842089" y="5976368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volant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D0CBFA57-B787-4ACE-904C-F735FB7CCDB7}"/>
              </a:ext>
            </a:extLst>
          </p:cNvPr>
          <p:cNvSpPr txBox="1">
            <a:spLocks/>
          </p:cNvSpPr>
          <p:nvPr/>
        </p:nvSpPr>
        <p:spPr>
          <a:xfrm>
            <a:off x="842090" y="544491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capot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9B650408-48F9-4342-896F-58464C770146}"/>
              </a:ext>
            </a:extLst>
          </p:cNvPr>
          <p:cNvSpPr txBox="1">
            <a:spLocks/>
          </p:cNvSpPr>
          <p:nvPr/>
        </p:nvSpPr>
        <p:spPr>
          <a:xfrm>
            <a:off x="837369" y="4335511"/>
            <a:ext cx="2247982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parebrise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AD216B3B-17D4-4EEE-A29A-C5C1D1082D40}"/>
              </a:ext>
            </a:extLst>
          </p:cNvPr>
          <p:cNvSpPr txBox="1">
            <a:spLocks/>
          </p:cNvSpPr>
          <p:nvPr/>
        </p:nvSpPr>
        <p:spPr>
          <a:xfrm>
            <a:off x="842624" y="379070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portière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91A0FD3C-9016-47FF-8146-50A6638B975A}"/>
              </a:ext>
            </a:extLst>
          </p:cNvPr>
          <p:cNvSpPr txBox="1">
            <a:spLocks/>
          </p:cNvSpPr>
          <p:nvPr/>
        </p:nvSpPr>
        <p:spPr>
          <a:xfrm>
            <a:off x="6381911" y="4360033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porte-bagage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044B3021-5BEC-4C2B-928E-76DD057494F9}"/>
              </a:ext>
            </a:extLst>
          </p:cNvPr>
          <p:cNvSpPr txBox="1">
            <a:spLocks/>
          </p:cNvSpPr>
          <p:nvPr/>
        </p:nvSpPr>
        <p:spPr>
          <a:xfrm>
            <a:off x="6381717" y="378663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selle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DA8C93FD-BD51-486C-AC96-5987AD71D0DD}"/>
              </a:ext>
            </a:extLst>
          </p:cNvPr>
          <p:cNvSpPr txBox="1">
            <a:spLocks/>
          </p:cNvSpPr>
          <p:nvPr/>
        </p:nvSpPr>
        <p:spPr>
          <a:xfrm>
            <a:off x="842337" y="4891115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Des essuie- glace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0D7E1181-2D36-4892-B5E6-C108F37B16A4}"/>
              </a:ext>
            </a:extLst>
          </p:cNvPr>
          <p:cNvSpPr txBox="1">
            <a:spLocks/>
          </p:cNvSpPr>
          <p:nvPr/>
        </p:nvSpPr>
        <p:spPr>
          <a:xfrm>
            <a:off x="6383169" y="49379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pédalier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C1958CC9-F24F-4648-A17F-A66CA9F107BF}"/>
              </a:ext>
            </a:extLst>
          </p:cNvPr>
          <p:cNvSpPr txBox="1">
            <a:spLocks/>
          </p:cNvSpPr>
          <p:nvPr/>
        </p:nvSpPr>
        <p:spPr>
          <a:xfrm>
            <a:off x="6397970" y="5523180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Des poignées de frein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9FF34C6D-A67D-42C1-872F-1F2F9CDBBE2E}"/>
              </a:ext>
            </a:extLst>
          </p:cNvPr>
          <p:cNvSpPr txBox="1">
            <a:spLocks/>
          </p:cNvSpPr>
          <p:nvPr/>
        </p:nvSpPr>
        <p:spPr>
          <a:xfrm>
            <a:off x="6391454" y="6089186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guidon</a:t>
            </a:r>
          </a:p>
        </p:txBody>
      </p:sp>
    </p:spTree>
    <p:extLst>
      <p:ext uri="{BB962C8B-B14F-4D97-AF65-F5344CB8AC3E}">
        <p14:creationId xmlns:p14="http://schemas.microsoft.com/office/powerpoint/2010/main" val="42411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2468</TotalTime>
  <Words>972</Words>
  <Application>Microsoft Office PowerPoint</Application>
  <PresentationFormat>Format A4 (210 x 297 mm)</PresentationFormat>
  <Paragraphs>281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OpenDyslexicAlta</vt:lpstr>
      <vt:lpstr>Thème Office</vt:lpstr>
      <vt:lpstr>Présentation PowerPoint</vt:lpstr>
      <vt:lpstr>Présentation PowerPoint</vt:lpstr>
      <vt:lpstr>Présentation PowerPoint</vt:lpstr>
      <vt:lpstr>Complète</vt:lpstr>
      <vt:lpstr>Complète</vt:lpstr>
      <vt:lpstr>Classement</vt:lpstr>
      <vt:lpstr>Barre l’intrus</vt:lpstr>
      <vt:lpstr>Barre l’intrus</vt:lpstr>
      <vt:lpstr>Classement</vt:lpstr>
      <vt:lpstr>Présentation PowerPoint</vt:lpstr>
      <vt:lpstr>Barre l’intrus qui n’est pas de la même famille</vt:lpstr>
      <vt:lpstr>Transforme du verbe au nom</vt:lpstr>
      <vt:lpstr>Transforme de l’adjectif à l’adverbe</vt:lpstr>
      <vt:lpstr>Présentation PowerPoint</vt:lpstr>
      <vt:lpstr>Complète</vt:lpstr>
      <vt:lpstr>Complète</vt:lpstr>
      <vt:lpstr>Remplace</vt:lpstr>
      <vt:lpstr>Associe</vt:lpstr>
      <vt:lpstr>Complète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...</dc:creator>
  <cp:lastModifiedBy>romain ...</cp:lastModifiedBy>
  <cp:revision>56</cp:revision>
  <dcterms:created xsi:type="dcterms:W3CDTF">2018-12-01T10:46:24Z</dcterms:created>
  <dcterms:modified xsi:type="dcterms:W3CDTF">2019-03-01T10:47:29Z</dcterms:modified>
</cp:coreProperties>
</file>