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2" r:id="rId2"/>
    <p:sldId id="312" r:id="rId3"/>
    <p:sldId id="313" r:id="rId4"/>
    <p:sldId id="314" r:id="rId5"/>
    <p:sldId id="291" r:id="rId6"/>
    <p:sldId id="294" r:id="rId7"/>
    <p:sldId id="276" r:id="rId8"/>
    <p:sldId id="285" r:id="rId9"/>
    <p:sldId id="295" r:id="rId10"/>
    <p:sldId id="315" r:id="rId11"/>
    <p:sldId id="316" r:id="rId12"/>
    <p:sldId id="317" r:id="rId13"/>
    <p:sldId id="274" r:id="rId14"/>
    <p:sldId id="266" r:id="rId15"/>
    <p:sldId id="305" r:id="rId16"/>
    <p:sldId id="318" r:id="rId17"/>
    <p:sldId id="308" r:id="rId18"/>
    <p:sldId id="306" r:id="rId19"/>
    <p:sldId id="309" r:id="rId20"/>
    <p:sldId id="307" r:id="rId21"/>
    <p:sldId id="319" r:id="rId22"/>
    <p:sldId id="299" r:id="rId23"/>
    <p:sldId id="310" r:id="rId24"/>
    <p:sldId id="284" r:id="rId25"/>
    <p:sldId id="278" r:id="rId26"/>
    <p:sldId id="320" r:id="rId2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A436D-F0BD-4968-AFE9-467E25A0FB37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ED3AD-121A-4BA8-9DF1-6241412F4D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313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ED3AD-121A-4BA8-9DF1-6241412F4D5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715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ED3AD-121A-4BA8-9DF1-6241412F4D5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568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87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89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253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779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74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62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52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5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17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64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11377-8B86-46B4-92B0-2CAC961C0A9B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54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11377-8B86-46B4-92B0-2CAC961C0A9B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AEFB7-E759-4584-9852-A462209E1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41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19AA08A-316D-472A-B74B-9EC49AB1A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166"/>
            <a:ext cx="2633472" cy="602880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Comic Sans MS" panose="030F0702030302020204" pitchFamily="66" charset="0"/>
              </a:rPr>
              <a:t>Le mobilier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8FF2BA82-A587-4A5D-89A1-CD616623ED87}"/>
              </a:ext>
            </a:extLst>
          </p:cNvPr>
          <p:cNvSpPr txBox="1">
            <a:spLocks/>
          </p:cNvSpPr>
          <p:nvPr/>
        </p:nvSpPr>
        <p:spPr>
          <a:xfrm>
            <a:off x="7473914" y="352040"/>
            <a:ext cx="2376666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horloge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1C1D7F00-736F-4FB4-99FC-E84CCB3A4DFC}"/>
              </a:ext>
            </a:extLst>
          </p:cNvPr>
          <p:cNvSpPr txBox="1">
            <a:spLocks/>
          </p:cNvSpPr>
          <p:nvPr/>
        </p:nvSpPr>
        <p:spPr>
          <a:xfrm>
            <a:off x="7418494" y="1487189"/>
            <a:ext cx="2432086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penderie</a:t>
            </a:r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3326A12C-9C37-4834-A103-09C4ACA0A585}"/>
              </a:ext>
            </a:extLst>
          </p:cNvPr>
          <p:cNvSpPr txBox="1">
            <a:spLocks/>
          </p:cNvSpPr>
          <p:nvPr/>
        </p:nvSpPr>
        <p:spPr>
          <a:xfrm>
            <a:off x="7473914" y="2743199"/>
            <a:ext cx="2376666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commode</a:t>
            </a:r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30B57044-72F7-4FA9-9674-1BC4CCD3F6D1}"/>
              </a:ext>
            </a:extLst>
          </p:cNvPr>
          <p:cNvSpPr txBox="1">
            <a:spLocks/>
          </p:cNvSpPr>
          <p:nvPr/>
        </p:nvSpPr>
        <p:spPr>
          <a:xfrm>
            <a:off x="7473914" y="3920374"/>
            <a:ext cx="2238538" cy="61745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buffet</a:t>
            </a: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1C3FD4C6-3B72-4526-A543-75584E887F16}"/>
              </a:ext>
            </a:extLst>
          </p:cNvPr>
          <p:cNvSpPr txBox="1">
            <a:spLocks/>
          </p:cNvSpPr>
          <p:nvPr/>
        </p:nvSpPr>
        <p:spPr>
          <a:xfrm>
            <a:off x="7473914" y="5044086"/>
            <a:ext cx="2238538" cy="68385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bibliothèque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ED758F-B2E8-4393-A894-200E5697AD1F}"/>
              </a:ext>
            </a:extLst>
          </p:cNvPr>
          <p:cNvSpPr/>
          <p:nvPr/>
        </p:nvSpPr>
        <p:spPr>
          <a:xfrm>
            <a:off x="1914143" y="107899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B12BDE-FE8F-4D03-A317-3A356470798B}"/>
              </a:ext>
            </a:extLst>
          </p:cNvPr>
          <p:cNvSpPr/>
          <p:nvPr/>
        </p:nvSpPr>
        <p:spPr>
          <a:xfrm>
            <a:off x="1914142" y="208483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D8D8C1-D969-4935-94D8-FD747BC7F435}"/>
              </a:ext>
            </a:extLst>
          </p:cNvPr>
          <p:cNvSpPr/>
          <p:nvPr/>
        </p:nvSpPr>
        <p:spPr>
          <a:xfrm>
            <a:off x="1824223" y="3278125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5812FC-89BC-46AF-80A2-DDC60C9EE0A9}"/>
              </a:ext>
            </a:extLst>
          </p:cNvPr>
          <p:cNvSpPr/>
          <p:nvPr/>
        </p:nvSpPr>
        <p:spPr>
          <a:xfrm>
            <a:off x="1860797" y="4437245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17A4E5-5103-41D2-9528-C698AD340D31}"/>
              </a:ext>
            </a:extLst>
          </p:cNvPr>
          <p:cNvSpPr/>
          <p:nvPr/>
        </p:nvSpPr>
        <p:spPr>
          <a:xfrm>
            <a:off x="1900421" y="5524381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D360A6-E3EA-492B-ADC0-C1549B06E637}"/>
              </a:ext>
            </a:extLst>
          </p:cNvPr>
          <p:cNvSpPr/>
          <p:nvPr/>
        </p:nvSpPr>
        <p:spPr>
          <a:xfrm>
            <a:off x="3488268" y="56692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F6D3B9-19FD-4E5C-B120-A5291BB55FA6}"/>
              </a:ext>
            </a:extLst>
          </p:cNvPr>
          <p:cNvSpPr/>
          <p:nvPr/>
        </p:nvSpPr>
        <p:spPr>
          <a:xfrm>
            <a:off x="3488267" y="194767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8F35664-55DE-4D09-B8CD-E3E23A6D547E}"/>
              </a:ext>
            </a:extLst>
          </p:cNvPr>
          <p:cNvSpPr/>
          <p:nvPr/>
        </p:nvSpPr>
        <p:spPr>
          <a:xfrm>
            <a:off x="3488267" y="3259836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06A7550-5E8B-4064-9142-BB15C097342B}"/>
              </a:ext>
            </a:extLst>
          </p:cNvPr>
          <p:cNvSpPr/>
          <p:nvPr/>
        </p:nvSpPr>
        <p:spPr>
          <a:xfrm>
            <a:off x="3482932" y="4359403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D25188-8B7A-4E64-9EE7-B8F90A749E2D}"/>
              </a:ext>
            </a:extLst>
          </p:cNvPr>
          <p:cNvSpPr/>
          <p:nvPr/>
        </p:nvSpPr>
        <p:spPr>
          <a:xfrm>
            <a:off x="3482932" y="5478166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8C88426-713B-4EA5-8FCD-62CD4443C31E}"/>
              </a:ext>
            </a:extLst>
          </p:cNvPr>
          <p:cNvSpPr/>
          <p:nvPr/>
        </p:nvSpPr>
        <p:spPr>
          <a:xfrm>
            <a:off x="5648920" y="56692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4CD825-A68A-4900-876C-0B06F2EC889F}"/>
              </a:ext>
            </a:extLst>
          </p:cNvPr>
          <p:cNvSpPr/>
          <p:nvPr/>
        </p:nvSpPr>
        <p:spPr>
          <a:xfrm>
            <a:off x="5648919" y="194767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3DEE5F-AAFF-462F-817E-57B23B585C95}"/>
              </a:ext>
            </a:extLst>
          </p:cNvPr>
          <p:cNvSpPr/>
          <p:nvPr/>
        </p:nvSpPr>
        <p:spPr>
          <a:xfrm>
            <a:off x="5648919" y="3177540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F4973B-ED5A-4286-9EC3-C823DAA6A82E}"/>
              </a:ext>
            </a:extLst>
          </p:cNvPr>
          <p:cNvSpPr/>
          <p:nvPr/>
        </p:nvSpPr>
        <p:spPr>
          <a:xfrm>
            <a:off x="5643584" y="4322827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F6838DE-0270-4DB4-AFC6-BC04450E704D}"/>
              </a:ext>
            </a:extLst>
          </p:cNvPr>
          <p:cNvSpPr/>
          <p:nvPr/>
        </p:nvSpPr>
        <p:spPr>
          <a:xfrm>
            <a:off x="5643584" y="5450734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FADA6C9-EA13-46C0-9437-9058FDD9A026}"/>
              </a:ext>
            </a:extLst>
          </p:cNvPr>
          <p:cNvSpPr/>
          <p:nvPr/>
        </p:nvSpPr>
        <p:spPr>
          <a:xfrm>
            <a:off x="7224682" y="567836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8781EE-F094-4275-9F2D-5B20850F589A}"/>
              </a:ext>
            </a:extLst>
          </p:cNvPr>
          <p:cNvSpPr/>
          <p:nvPr/>
        </p:nvSpPr>
        <p:spPr>
          <a:xfrm>
            <a:off x="7224681" y="164134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B5B2B4B-B2B4-4EAD-A6A3-24C4FBDE4632}"/>
              </a:ext>
            </a:extLst>
          </p:cNvPr>
          <p:cNvSpPr/>
          <p:nvPr/>
        </p:nvSpPr>
        <p:spPr>
          <a:xfrm>
            <a:off x="7224681" y="2885840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06ABE4D-24B8-4ADA-93B6-7A1BE12032F4}"/>
              </a:ext>
            </a:extLst>
          </p:cNvPr>
          <p:cNvSpPr/>
          <p:nvPr/>
        </p:nvSpPr>
        <p:spPr>
          <a:xfrm>
            <a:off x="7202141" y="414953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2A44E0-4FDB-4736-96AE-D3CD6E160574}"/>
              </a:ext>
            </a:extLst>
          </p:cNvPr>
          <p:cNvSpPr/>
          <p:nvPr/>
        </p:nvSpPr>
        <p:spPr>
          <a:xfrm>
            <a:off x="7200458" y="528338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3D663CE-2077-4135-BEB1-262C19158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46" y="566928"/>
            <a:ext cx="1501277" cy="98990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F617400-43BB-4FBD-B095-5861F975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04" y="1646351"/>
            <a:ext cx="1476759" cy="96926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A4C5D04-3A1F-4CF0-BC88-0879FD724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44" y="2793492"/>
            <a:ext cx="1472187" cy="96926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EC2768D-DFFE-4BE9-83D0-9E7D26537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431" y="3915567"/>
            <a:ext cx="1472187" cy="973838"/>
          </a:xfrm>
          <a:prstGeom prst="rect">
            <a:avLst/>
          </a:prstGeom>
        </p:spPr>
      </p:pic>
      <p:pic>
        <p:nvPicPr>
          <p:cNvPr id="14" name="Picture 4" descr="RÃ©sultat de recherche d'images pour &quot;bibliothÃ¨que&quot;">
            <a:extLst>
              <a:ext uri="{FF2B5EF4-FFF2-40B4-BE49-F238E27FC236}">
                <a16:creationId xmlns:a16="http://schemas.microsoft.com/office/drawing/2014/main" id="{A899B7EF-CFCF-49B2-8BEA-43B8E1614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085" y="5022574"/>
            <a:ext cx="1501594" cy="15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Ã©sultat de recherche d'images pour &quot;penderie&quot;">
            <a:extLst>
              <a:ext uri="{FF2B5EF4-FFF2-40B4-BE49-F238E27FC236}">
                <a16:creationId xmlns:a16="http://schemas.microsoft.com/office/drawing/2014/main" id="{3FFBC49F-A093-4DEF-920D-5A77629A9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21" y="3800641"/>
            <a:ext cx="1318691" cy="131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RÃ©sultat de recherche d'images pour &quot;commode&quot;">
            <a:extLst>
              <a:ext uri="{FF2B5EF4-FFF2-40B4-BE49-F238E27FC236}">
                <a16:creationId xmlns:a16="http://schemas.microsoft.com/office/drawing/2014/main" id="{66F7EABA-3B01-4A34-95C5-D7A82F80A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938" y="2364853"/>
            <a:ext cx="1685332" cy="168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RÃ©sultat de recherche d'images pour &quot;buffet meuble&quot;">
            <a:extLst>
              <a:ext uri="{FF2B5EF4-FFF2-40B4-BE49-F238E27FC236}">
                <a16:creationId xmlns:a16="http://schemas.microsoft.com/office/drawing/2014/main" id="{9FCEA1BB-6CB0-4680-836B-3C0417C7D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645" y="1061880"/>
            <a:ext cx="1473466" cy="147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33E38DC0-3B4F-4844-A780-9DF42EAEAB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388" y="5054126"/>
            <a:ext cx="1472187" cy="1014986"/>
          </a:xfrm>
          <a:prstGeom prst="rect">
            <a:avLst/>
          </a:prstGeom>
        </p:spPr>
      </p:pic>
      <p:pic>
        <p:nvPicPr>
          <p:cNvPr id="1036" name="Picture 12" descr="RÃ©sultat de recherche d'images pour &quot;horloge&quot;">
            <a:extLst>
              <a:ext uri="{FF2B5EF4-FFF2-40B4-BE49-F238E27FC236}">
                <a16:creationId xmlns:a16="http://schemas.microsoft.com/office/drawing/2014/main" id="{05D40579-EF0B-483F-A89B-0A746C3D5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985" y="100352"/>
            <a:ext cx="874143" cy="87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773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48A674-A0CA-412F-AA57-CBA63AA8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09" y="194811"/>
            <a:ext cx="2995585" cy="1043348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2800" dirty="0">
                <a:latin typeface="Comic Sans MS" panose="030F0702030302020204" pitchFamily="66" charset="0"/>
              </a:rPr>
              <a:t>Pourquoi ils sont ensemble ?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CA63B11-DFB7-452D-8945-C37973788B5C}"/>
              </a:ext>
            </a:extLst>
          </p:cNvPr>
          <p:cNvSpPr txBox="1">
            <a:spLocks/>
          </p:cNvSpPr>
          <p:nvPr/>
        </p:nvSpPr>
        <p:spPr>
          <a:xfrm>
            <a:off x="157738" y="1529776"/>
            <a:ext cx="6130919" cy="704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Un buffet – une armoire – Un bahut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0D37060E-C100-4D00-BDD3-F6C915083C8D}"/>
              </a:ext>
            </a:extLst>
          </p:cNvPr>
          <p:cNvSpPr txBox="1">
            <a:spLocks/>
          </p:cNvSpPr>
          <p:nvPr/>
        </p:nvSpPr>
        <p:spPr>
          <a:xfrm>
            <a:off x="157738" y="2317176"/>
            <a:ext cx="6130919" cy="8624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Une patère – un cintre – un porte manteau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442F35A3-B5B2-496C-AF80-C2834009E1A8}"/>
              </a:ext>
            </a:extLst>
          </p:cNvPr>
          <p:cNvSpPr txBox="1">
            <a:spLocks/>
          </p:cNvSpPr>
          <p:nvPr/>
        </p:nvSpPr>
        <p:spPr>
          <a:xfrm>
            <a:off x="6494688" y="1607736"/>
            <a:ext cx="3167311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Des meubles de rangement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43BA392D-716C-4FF2-BCC6-D9B1A6EA5BA5}"/>
              </a:ext>
            </a:extLst>
          </p:cNvPr>
          <p:cNvSpPr txBox="1">
            <a:spLocks/>
          </p:cNvSpPr>
          <p:nvPr/>
        </p:nvSpPr>
        <p:spPr>
          <a:xfrm>
            <a:off x="157738" y="3234477"/>
            <a:ext cx="6143489" cy="704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Un matelas – une couette – une sommier</a:t>
            </a: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3DB75197-F0DD-4F17-A94E-04D9D8325D2A}"/>
              </a:ext>
            </a:extLst>
          </p:cNvPr>
          <p:cNvSpPr txBox="1">
            <a:spLocks/>
          </p:cNvSpPr>
          <p:nvPr/>
        </p:nvSpPr>
        <p:spPr>
          <a:xfrm>
            <a:off x="170309" y="4112553"/>
            <a:ext cx="6130919" cy="8522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Un réveil – une pendule – une horloge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AC4F3E30-8F38-4019-86B5-2EAE6191185C}"/>
              </a:ext>
            </a:extLst>
          </p:cNvPr>
          <p:cNvSpPr txBox="1">
            <a:spLocks/>
          </p:cNvSpPr>
          <p:nvPr/>
        </p:nvSpPr>
        <p:spPr>
          <a:xfrm>
            <a:off x="157738" y="5019631"/>
            <a:ext cx="6143489" cy="704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Un chandelier – un bougeoir-un candélabre</a:t>
            </a:r>
          </a:p>
        </p:txBody>
      </p:sp>
      <p:sp>
        <p:nvSpPr>
          <p:cNvPr id="33" name="Espace réservé du contenu 2">
            <a:extLst>
              <a:ext uri="{FF2B5EF4-FFF2-40B4-BE49-F238E27FC236}">
                <a16:creationId xmlns:a16="http://schemas.microsoft.com/office/drawing/2014/main" id="{00304A53-8AA2-4B86-9B4F-742C606C62BB}"/>
              </a:ext>
            </a:extLst>
          </p:cNvPr>
          <p:cNvSpPr txBox="1">
            <a:spLocks/>
          </p:cNvSpPr>
          <p:nvPr/>
        </p:nvSpPr>
        <p:spPr>
          <a:xfrm>
            <a:off x="170310" y="5897707"/>
            <a:ext cx="6118348" cy="8522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Un rideau – une tenture- un store</a:t>
            </a:r>
          </a:p>
        </p:txBody>
      </p:sp>
      <p:pic>
        <p:nvPicPr>
          <p:cNvPr id="5122" name="Picture 2" descr="CandÃ©labre Empire 5 flammes laiton 1">
            <a:extLst>
              <a:ext uri="{FF2B5EF4-FFF2-40B4-BE49-F238E27FC236}">
                <a16:creationId xmlns:a16="http://schemas.microsoft.com/office/drawing/2014/main" id="{4FBAB564-1AAB-4EC6-838A-143352D3E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44" y="117040"/>
            <a:ext cx="1291062" cy="129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Ã©sultat de recherche d'images pour &quot;bahut&quot;">
            <a:extLst>
              <a:ext uri="{FF2B5EF4-FFF2-40B4-BE49-F238E27FC236}">
                <a16:creationId xmlns:a16="http://schemas.microsoft.com/office/drawing/2014/main" id="{8FEC3EDA-6336-41E5-84A0-8D8D5B3CE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258" y="89268"/>
            <a:ext cx="1408982" cy="140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Ã©sultat de recherche d'images pour &quot;patÃ¨re&quot;">
            <a:extLst>
              <a:ext uri="{FF2B5EF4-FFF2-40B4-BE49-F238E27FC236}">
                <a16:creationId xmlns:a16="http://schemas.microsoft.com/office/drawing/2014/main" id="{7E32E035-CA42-4EC4-A277-C6BD45814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991" y="55568"/>
            <a:ext cx="1255103" cy="125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Ã©sultat de recherche d'images pour &quot;tenture&quot;">
            <a:extLst>
              <a:ext uri="{FF2B5EF4-FFF2-40B4-BE49-F238E27FC236}">
                <a16:creationId xmlns:a16="http://schemas.microsoft.com/office/drawing/2014/main" id="{3E8A6A6E-0C3E-4BB4-B717-94B604B3B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394" y="117040"/>
            <a:ext cx="1107678" cy="110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ous-titre 2">
            <a:extLst>
              <a:ext uri="{FF2B5EF4-FFF2-40B4-BE49-F238E27FC236}">
                <a16:creationId xmlns:a16="http://schemas.microsoft.com/office/drawing/2014/main" id="{71B84F30-E7C4-4F6B-BDB5-765396D0D893}"/>
              </a:ext>
            </a:extLst>
          </p:cNvPr>
          <p:cNvSpPr txBox="1">
            <a:spLocks/>
          </p:cNvSpPr>
          <p:nvPr/>
        </p:nvSpPr>
        <p:spPr>
          <a:xfrm>
            <a:off x="6494688" y="2473954"/>
            <a:ext cx="3167311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Du mobilier pour pendre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0693AC27-46BB-4C1A-9B52-717E262180D8}"/>
              </a:ext>
            </a:extLst>
          </p:cNvPr>
          <p:cNvSpPr txBox="1">
            <a:spLocks/>
          </p:cNvSpPr>
          <p:nvPr/>
        </p:nvSpPr>
        <p:spPr>
          <a:xfrm>
            <a:off x="6494687" y="3345469"/>
            <a:ext cx="3167311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Du mobilier pour dormir</a:t>
            </a:r>
          </a:p>
        </p:txBody>
      </p:sp>
      <p:sp>
        <p:nvSpPr>
          <p:cNvPr id="29" name="Sous-titre 2">
            <a:extLst>
              <a:ext uri="{FF2B5EF4-FFF2-40B4-BE49-F238E27FC236}">
                <a16:creationId xmlns:a16="http://schemas.microsoft.com/office/drawing/2014/main" id="{0A0C0BC4-1C04-4194-B567-B4564F90A001}"/>
              </a:ext>
            </a:extLst>
          </p:cNvPr>
          <p:cNvSpPr txBox="1">
            <a:spLocks/>
          </p:cNvSpPr>
          <p:nvPr/>
        </p:nvSpPr>
        <p:spPr>
          <a:xfrm>
            <a:off x="6494686" y="4264220"/>
            <a:ext cx="3167311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Du mobilier pour indiquer l’heure</a:t>
            </a:r>
          </a:p>
        </p:txBody>
      </p:sp>
      <p:sp>
        <p:nvSpPr>
          <p:cNvPr id="31" name="Sous-titre 2">
            <a:extLst>
              <a:ext uri="{FF2B5EF4-FFF2-40B4-BE49-F238E27FC236}">
                <a16:creationId xmlns:a16="http://schemas.microsoft.com/office/drawing/2014/main" id="{F4B89702-D19C-4BBA-96B4-764A4540581A}"/>
              </a:ext>
            </a:extLst>
          </p:cNvPr>
          <p:cNvSpPr txBox="1">
            <a:spLocks/>
          </p:cNvSpPr>
          <p:nvPr/>
        </p:nvSpPr>
        <p:spPr>
          <a:xfrm>
            <a:off x="6494685" y="5080177"/>
            <a:ext cx="3167311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Du mobilier que l’on utilise avec des bougies</a:t>
            </a:r>
          </a:p>
        </p:txBody>
      </p:sp>
      <p:sp>
        <p:nvSpPr>
          <p:cNvPr id="32" name="Sous-titre 2">
            <a:extLst>
              <a:ext uri="{FF2B5EF4-FFF2-40B4-BE49-F238E27FC236}">
                <a16:creationId xmlns:a16="http://schemas.microsoft.com/office/drawing/2014/main" id="{83B96FB3-150A-493E-B469-B1A8E566D046}"/>
              </a:ext>
            </a:extLst>
          </p:cNvPr>
          <p:cNvSpPr txBox="1">
            <a:spLocks/>
          </p:cNvSpPr>
          <p:nvPr/>
        </p:nvSpPr>
        <p:spPr>
          <a:xfrm>
            <a:off x="6494685" y="6059783"/>
            <a:ext cx="3167311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Du mobilier que l’on pend</a:t>
            </a:r>
          </a:p>
        </p:txBody>
      </p:sp>
    </p:spTree>
    <p:extLst>
      <p:ext uri="{BB962C8B-B14F-4D97-AF65-F5344CB8AC3E}">
        <p14:creationId xmlns:p14="http://schemas.microsoft.com/office/powerpoint/2010/main" val="303126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5" grpId="0"/>
      <p:bldP spid="26" grpId="0"/>
      <p:bldP spid="29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9D360A6-E3EA-492B-ADC0-C1549B06E637}"/>
              </a:ext>
            </a:extLst>
          </p:cNvPr>
          <p:cNvSpPr/>
          <p:nvPr/>
        </p:nvSpPr>
        <p:spPr>
          <a:xfrm>
            <a:off x="3425073" y="1136271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F6D3B9-19FD-4E5C-B120-A5291BB55FA6}"/>
              </a:ext>
            </a:extLst>
          </p:cNvPr>
          <p:cNvSpPr/>
          <p:nvPr/>
        </p:nvSpPr>
        <p:spPr>
          <a:xfrm>
            <a:off x="3414787" y="2437161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8F35664-55DE-4D09-B8CD-E3E23A6D547E}"/>
              </a:ext>
            </a:extLst>
          </p:cNvPr>
          <p:cNvSpPr/>
          <p:nvPr/>
        </p:nvSpPr>
        <p:spPr>
          <a:xfrm>
            <a:off x="3354788" y="3893759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D25188-8B7A-4E64-9EE7-B8F90A749E2D}"/>
              </a:ext>
            </a:extLst>
          </p:cNvPr>
          <p:cNvSpPr/>
          <p:nvPr/>
        </p:nvSpPr>
        <p:spPr>
          <a:xfrm>
            <a:off x="3419737" y="5672605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8C88426-713B-4EA5-8FCD-62CD4443C31E}"/>
              </a:ext>
            </a:extLst>
          </p:cNvPr>
          <p:cNvSpPr/>
          <p:nvPr/>
        </p:nvSpPr>
        <p:spPr>
          <a:xfrm>
            <a:off x="5501738" y="1136271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4CD825-A68A-4900-876C-0B06F2EC889F}"/>
              </a:ext>
            </a:extLst>
          </p:cNvPr>
          <p:cNvSpPr/>
          <p:nvPr/>
        </p:nvSpPr>
        <p:spPr>
          <a:xfrm>
            <a:off x="5501737" y="2142111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3DEE5F-AAFF-462F-817E-57B23B585C95}"/>
              </a:ext>
            </a:extLst>
          </p:cNvPr>
          <p:cNvSpPr/>
          <p:nvPr/>
        </p:nvSpPr>
        <p:spPr>
          <a:xfrm>
            <a:off x="5525267" y="375648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F6838DE-0270-4DB4-AFC6-BC04450E704D}"/>
              </a:ext>
            </a:extLst>
          </p:cNvPr>
          <p:cNvSpPr/>
          <p:nvPr/>
        </p:nvSpPr>
        <p:spPr>
          <a:xfrm>
            <a:off x="5496402" y="5645173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Sous-titre 2">
            <a:extLst>
              <a:ext uri="{FF2B5EF4-FFF2-40B4-BE49-F238E27FC236}">
                <a16:creationId xmlns:a16="http://schemas.microsoft.com/office/drawing/2014/main" id="{BB12281B-E58D-443E-AA3D-F3600D644A88}"/>
              </a:ext>
            </a:extLst>
          </p:cNvPr>
          <p:cNvSpPr txBox="1">
            <a:spLocks/>
          </p:cNvSpPr>
          <p:nvPr/>
        </p:nvSpPr>
        <p:spPr>
          <a:xfrm>
            <a:off x="99088" y="1037806"/>
            <a:ext cx="2917395" cy="72695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tenture</a:t>
            </a:r>
          </a:p>
        </p:txBody>
      </p:sp>
      <p:sp>
        <p:nvSpPr>
          <p:cNvPr id="62" name="Sous-titre 2">
            <a:extLst>
              <a:ext uri="{FF2B5EF4-FFF2-40B4-BE49-F238E27FC236}">
                <a16:creationId xmlns:a16="http://schemas.microsoft.com/office/drawing/2014/main" id="{D466E787-0CE3-4F64-B3C8-B83F4E18A3FC}"/>
              </a:ext>
            </a:extLst>
          </p:cNvPr>
          <p:cNvSpPr txBox="1">
            <a:spLocks/>
          </p:cNvSpPr>
          <p:nvPr/>
        </p:nvSpPr>
        <p:spPr>
          <a:xfrm>
            <a:off x="99088" y="2210279"/>
            <a:ext cx="2917395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patère</a:t>
            </a:r>
          </a:p>
        </p:txBody>
      </p:sp>
      <p:sp>
        <p:nvSpPr>
          <p:cNvPr id="63" name="Sous-titre 2">
            <a:extLst>
              <a:ext uri="{FF2B5EF4-FFF2-40B4-BE49-F238E27FC236}">
                <a16:creationId xmlns:a16="http://schemas.microsoft.com/office/drawing/2014/main" id="{900F2559-D91A-4EF2-830A-260A7BC2AD76}"/>
              </a:ext>
            </a:extLst>
          </p:cNvPr>
          <p:cNvSpPr txBox="1">
            <a:spLocks/>
          </p:cNvSpPr>
          <p:nvPr/>
        </p:nvSpPr>
        <p:spPr>
          <a:xfrm>
            <a:off x="99088" y="3756482"/>
            <a:ext cx="2917394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candélabre</a:t>
            </a:r>
          </a:p>
        </p:txBody>
      </p:sp>
      <p:sp>
        <p:nvSpPr>
          <p:cNvPr id="65" name="Sous-titre 2">
            <a:extLst>
              <a:ext uri="{FF2B5EF4-FFF2-40B4-BE49-F238E27FC236}">
                <a16:creationId xmlns:a16="http://schemas.microsoft.com/office/drawing/2014/main" id="{25CFDEDB-EEFC-48D5-8E4A-52F17EB2FF99}"/>
              </a:ext>
            </a:extLst>
          </p:cNvPr>
          <p:cNvSpPr txBox="1">
            <a:spLocks/>
          </p:cNvSpPr>
          <p:nvPr/>
        </p:nvSpPr>
        <p:spPr>
          <a:xfrm>
            <a:off x="99088" y="5507703"/>
            <a:ext cx="2917394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bahut</a:t>
            </a: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165B0BF5-0BED-4CC9-B142-24660ED3D776}"/>
              </a:ext>
            </a:extLst>
          </p:cNvPr>
          <p:cNvSpPr txBox="1">
            <a:spLocks/>
          </p:cNvSpPr>
          <p:nvPr/>
        </p:nvSpPr>
        <p:spPr>
          <a:xfrm>
            <a:off x="3016482" y="105203"/>
            <a:ext cx="2762675" cy="66880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dirty="0">
                <a:latin typeface="Comic Sans MS" panose="030F0702030302020204" pitchFamily="66" charset="0"/>
              </a:rPr>
              <a:t>Je vérifie que j’ai écouté</a:t>
            </a:r>
          </a:p>
        </p:txBody>
      </p:sp>
      <p:pic>
        <p:nvPicPr>
          <p:cNvPr id="23" name="Picture 2" descr="CandÃ©labre Empire 5 flammes laiton 1">
            <a:extLst>
              <a:ext uri="{FF2B5EF4-FFF2-40B4-BE49-F238E27FC236}">
                <a16:creationId xmlns:a16="http://schemas.microsoft.com/office/drawing/2014/main" id="{1A566DF6-F9D6-4130-8722-7597DA008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509" y="1853343"/>
            <a:ext cx="1291062" cy="129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RÃ©sultat de recherche d'images pour &quot;bahut&quot;">
            <a:extLst>
              <a:ext uri="{FF2B5EF4-FFF2-40B4-BE49-F238E27FC236}">
                <a16:creationId xmlns:a16="http://schemas.microsoft.com/office/drawing/2014/main" id="{0E7F30B1-BBD1-4AB6-B6C2-4D202BEEB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669" y="568940"/>
            <a:ext cx="1408982" cy="140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RÃ©sultat de recherche d'images pour &quot;patÃ¨re&quot;">
            <a:extLst>
              <a:ext uri="{FF2B5EF4-FFF2-40B4-BE49-F238E27FC236}">
                <a16:creationId xmlns:a16="http://schemas.microsoft.com/office/drawing/2014/main" id="{DD1947E9-EC3D-422B-8B44-70CB66A11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669" y="3238320"/>
            <a:ext cx="1255103" cy="125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RÃ©sultat de recherche d'images pour &quot;tenture&quot;">
            <a:extLst>
              <a:ext uri="{FF2B5EF4-FFF2-40B4-BE49-F238E27FC236}">
                <a16:creationId xmlns:a16="http://schemas.microsoft.com/office/drawing/2014/main" id="{C0A6AAC4-A3F7-481E-A7AC-615A14513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146" y="4812297"/>
            <a:ext cx="1107678" cy="110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058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48A674-A0CA-412F-AA57-CBA63AA8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76" y="79486"/>
            <a:ext cx="3436811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Classement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C54D15-CC5E-4BCE-A786-4F2AE28AC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9186" y="79486"/>
            <a:ext cx="6224437" cy="11426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>
                <a:latin typeface="Comic Sans MS" panose="030F0702030302020204" pitchFamily="66" charset="0"/>
              </a:rPr>
              <a:t>Classe les groupes nominaux dans la bonne catégorie.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7C6B8454-C696-4F08-96AF-3334D2A7C606}"/>
              </a:ext>
            </a:extLst>
          </p:cNvPr>
          <p:cNvSpPr txBox="1">
            <a:spLocks/>
          </p:cNvSpPr>
          <p:nvPr/>
        </p:nvSpPr>
        <p:spPr>
          <a:xfrm>
            <a:off x="2470298" y="1779824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four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52CB51B7-1C37-409B-8652-DC90ACDF6F8A}"/>
              </a:ext>
            </a:extLst>
          </p:cNvPr>
          <p:cNvSpPr txBox="1">
            <a:spLocks/>
          </p:cNvSpPr>
          <p:nvPr/>
        </p:nvSpPr>
        <p:spPr>
          <a:xfrm>
            <a:off x="2474062" y="1222161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évier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D2F3758F-61FD-49E7-B455-637FAFF6538A}"/>
              </a:ext>
            </a:extLst>
          </p:cNvPr>
          <p:cNvSpPr txBox="1">
            <a:spLocks/>
          </p:cNvSpPr>
          <p:nvPr/>
        </p:nvSpPr>
        <p:spPr>
          <a:xfrm>
            <a:off x="219358" y="1771034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commode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24025516-A615-4AA2-BD1D-2DECEC62EBED}"/>
              </a:ext>
            </a:extLst>
          </p:cNvPr>
          <p:cNvSpPr txBox="1">
            <a:spLocks/>
          </p:cNvSpPr>
          <p:nvPr/>
        </p:nvSpPr>
        <p:spPr>
          <a:xfrm>
            <a:off x="221673" y="1230949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sommier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B6F58BCA-4687-4D62-BC6E-BFE1058E36C1}"/>
              </a:ext>
            </a:extLst>
          </p:cNvPr>
          <p:cNvSpPr txBox="1">
            <a:spLocks/>
          </p:cNvSpPr>
          <p:nvPr/>
        </p:nvSpPr>
        <p:spPr>
          <a:xfrm>
            <a:off x="6959970" y="1222159"/>
            <a:ext cx="2529087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réfrigérateur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97734EE8-227E-412C-8115-92E80034BB20}"/>
              </a:ext>
            </a:extLst>
          </p:cNvPr>
          <p:cNvSpPr txBox="1">
            <a:spLocks/>
          </p:cNvSpPr>
          <p:nvPr/>
        </p:nvSpPr>
        <p:spPr>
          <a:xfrm>
            <a:off x="4723554" y="1222160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penderie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A666BB3-3E4E-4DA0-B43C-B63401CECD20}"/>
              </a:ext>
            </a:extLst>
          </p:cNvPr>
          <p:cNvSpPr txBox="1">
            <a:spLocks/>
          </p:cNvSpPr>
          <p:nvPr/>
        </p:nvSpPr>
        <p:spPr>
          <a:xfrm>
            <a:off x="6959777" y="1788612"/>
            <a:ext cx="2529087" cy="557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lave-vaisselle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83263957-2466-4FF1-BD2F-C2C6A730A8A8}"/>
              </a:ext>
            </a:extLst>
          </p:cNvPr>
          <p:cNvSpPr txBox="1">
            <a:spLocks/>
          </p:cNvSpPr>
          <p:nvPr/>
        </p:nvSpPr>
        <p:spPr>
          <a:xfrm>
            <a:off x="4708837" y="1788612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matelas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227CE84F-F60A-4879-853A-F4793408EBE3}"/>
              </a:ext>
            </a:extLst>
          </p:cNvPr>
          <p:cNvSpPr txBox="1">
            <a:spLocks/>
          </p:cNvSpPr>
          <p:nvPr/>
        </p:nvSpPr>
        <p:spPr>
          <a:xfrm>
            <a:off x="2461676" y="2340865"/>
            <a:ext cx="2238539" cy="56307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baldaquin</a:t>
            </a:r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210C08E2-A82F-412A-AA06-77B6929A80DD}"/>
              </a:ext>
            </a:extLst>
          </p:cNvPr>
          <p:cNvSpPr txBox="1">
            <a:spLocks/>
          </p:cNvSpPr>
          <p:nvPr/>
        </p:nvSpPr>
        <p:spPr>
          <a:xfrm>
            <a:off x="210736" y="2328698"/>
            <a:ext cx="2238538" cy="58030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coiffeuse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A0E8EA9A-78DC-418C-9461-5FB01220B0E7}"/>
              </a:ext>
            </a:extLst>
          </p:cNvPr>
          <p:cNvSpPr txBox="1">
            <a:spLocks/>
          </p:cNvSpPr>
          <p:nvPr/>
        </p:nvSpPr>
        <p:spPr>
          <a:xfrm>
            <a:off x="488037" y="3104058"/>
            <a:ext cx="3298439" cy="875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solidFill>
                  <a:schemeClr val="accent1"/>
                </a:solidFill>
                <a:latin typeface="Comic Sans MS" panose="030F0702030302020204" pitchFamily="66" charset="0"/>
              </a:rPr>
              <a:t>La chambre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C6CF4EC-B06C-48AA-8972-4CCF78551788}"/>
              </a:ext>
            </a:extLst>
          </p:cNvPr>
          <p:cNvCxnSpPr/>
          <p:nvPr/>
        </p:nvCxnSpPr>
        <p:spPr>
          <a:xfrm>
            <a:off x="4868454" y="3181183"/>
            <a:ext cx="0" cy="36473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725EF24B-0273-47A3-B6F2-86B434EE49DD}"/>
              </a:ext>
            </a:extLst>
          </p:cNvPr>
          <p:cNvSpPr txBox="1">
            <a:spLocks/>
          </p:cNvSpPr>
          <p:nvPr/>
        </p:nvSpPr>
        <p:spPr>
          <a:xfrm>
            <a:off x="5851766" y="3023597"/>
            <a:ext cx="3298439" cy="651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solidFill>
                  <a:schemeClr val="accent1"/>
                </a:solidFill>
                <a:latin typeface="Comic Sans MS" panose="030F0702030302020204" pitchFamily="66" charset="0"/>
              </a:rPr>
              <a:t>La cuisine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BDC791F8-2522-4430-82DD-FF73239ED473}"/>
              </a:ext>
            </a:extLst>
          </p:cNvPr>
          <p:cNvSpPr txBox="1">
            <a:spLocks/>
          </p:cNvSpPr>
          <p:nvPr/>
        </p:nvSpPr>
        <p:spPr>
          <a:xfrm>
            <a:off x="6959777" y="2338338"/>
            <a:ext cx="2529087" cy="56307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garde-manger</a:t>
            </a:r>
          </a:p>
        </p:txBody>
      </p:sp>
      <p:sp>
        <p:nvSpPr>
          <p:cNvPr id="28" name="Sous-titre 2">
            <a:extLst>
              <a:ext uri="{FF2B5EF4-FFF2-40B4-BE49-F238E27FC236}">
                <a16:creationId xmlns:a16="http://schemas.microsoft.com/office/drawing/2014/main" id="{A07E0A38-58F6-4507-80AD-2206C4FC6461}"/>
              </a:ext>
            </a:extLst>
          </p:cNvPr>
          <p:cNvSpPr txBox="1">
            <a:spLocks/>
          </p:cNvSpPr>
          <p:nvPr/>
        </p:nvSpPr>
        <p:spPr>
          <a:xfrm>
            <a:off x="4708837" y="2326171"/>
            <a:ext cx="2238538" cy="58030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hotte</a:t>
            </a:r>
          </a:p>
        </p:txBody>
      </p:sp>
      <p:sp>
        <p:nvSpPr>
          <p:cNvPr id="29" name="Sous-titre 2">
            <a:extLst>
              <a:ext uri="{FF2B5EF4-FFF2-40B4-BE49-F238E27FC236}">
                <a16:creationId xmlns:a16="http://schemas.microsoft.com/office/drawing/2014/main" id="{0BBB5805-629E-49D2-BA43-E0CC53DE0283}"/>
              </a:ext>
            </a:extLst>
          </p:cNvPr>
          <p:cNvSpPr txBox="1">
            <a:spLocks/>
          </p:cNvSpPr>
          <p:nvPr/>
        </p:nvSpPr>
        <p:spPr>
          <a:xfrm>
            <a:off x="5017840" y="4195359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four</a:t>
            </a:r>
          </a:p>
        </p:txBody>
      </p:sp>
      <p:sp>
        <p:nvSpPr>
          <p:cNvPr id="30" name="Sous-titre 2">
            <a:extLst>
              <a:ext uri="{FF2B5EF4-FFF2-40B4-BE49-F238E27FC236}">
                <a16:creationId xmlns:a16="http://schemas.microsoft.com/office/drawing/2014/main" id="{3F2F9D49-2A3D-4985-B19D-96088E6AB5AE}"/>
              </a:ext>
            </a:extLst>
          </p:cNvPr>
          <p:cNvSpPr txBox="1">
            <a:spLocks/>
          </p:cNvSpPr>
          <p:nvPr/>
        </p:nvSpPr>
        <p:spPr>
          <a:xfrm>
            <a:off x="5015804" y="3638987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évier</a:t>
            </a:r>
          </a:p>
        </p:txBody>
      </p:sp>
      <p:sp>
        <p:nvSpPr>
          <p:cNvPr id="31" name="Sous-titre 2">
            <a:extLst>
              <a:ext uri="{FF2B5EF4-FFF2-40B4-BE49-F238E27FC236}">
                <a16:creationId xmlns:a16="http://schemas.microsoft.com/office/drawing/2014/main" id="{78499016-20D3-4909-930C-EECBE0BF7F8A}"/>
              </a:ext>
            </a:extLst>
          </p:cNvPr>
          <p:cNvSpPr txBox="1">
            <a:spLocks/>
          </p:cNvSpPr>
          <p:nvPr/>
        </p:nvSpPr>
        <p:spPr>
          <a:xfrm>
            <a:off x="243835" y="4191377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commode</a:t>
            </a:r>
          </a:p>
        </p:txBody>
      </p:sp>
      <p:sp>
        <p:nvSpPr>
          <p:cNvPr id="32" name="Sous-titre 2">
            <a:extLst>
              <a:ext uri="{FF2B5EF4-FFF2-40B4-BE49-F238E27FC236}">
                <a16:creationId xmlns:a16="http://schemas.microsoft.com/office/drawing/2014/main" id="{F78FB8C2-28D9-4E6E-A991-FFCB2FA8C9A6}"/>
              </a:ext>
            </a:extLst>
          </p:cNvPr>
          <p:cNvSpPr txBox="1">
            <a:spLocks/>
          </p:cNvSpPr>
          <p:nvPr/>
        </p:nvSpPr>
        <p:spPr>
          <a:xfrm>
            <a:off x="243835" y="3638988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sommier</a:t>
            </a:r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EFA5ACA9-137D-4A97-8518-2DBA0C0CA2CA}"/>
              </a:ext>
            </a:extLst>
          </p:cNvPr>
          <p:cNvSpPr txBox="1">
            <a:spLocks/>
          </p:cNvSpPr>
          <p:nvPr/>
        </p:nvSpPr>
        <p:spPr>
          <a:xfrm>
            <a:off x="7241941" y="3628742"/>
            <a:ext cx="2529087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réfrigérateur</a:t>
            </a:r>
          </a:p>
        </p:txBody>
      </p:sp>
      <p:sp>
        <p:nvSpPr>
          <p:cNvPr id="34" name="Sous-titre 2">
            <a:extLst>
              <a:ext uri="{FF2B5EF4-FFF2-40B4-BE49-F238E27FC236}">
                <a16:creationId xmlns:a16="http://schemas.microsoft.com/office/drawing/2014/main" id="{A31E44C0-A15F-4BCC-A929-F059F898CE78}"/>
              </a:ext>
            </a:extLst>
          </p:cNvPr>
          <p:cNvSpPr txBox="1">
            <a:spLocks/>
          </p:cNvSpPr>
          <p:nvPr/>
        </p:nvSpPr>
        <p:spPr>
          <a:xfrm>
            <a:off x="2495868" y="3638986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penderie</a:t>
            </a:r>
          </a:p>
        </p:txBody>
      </p:sp>
      <p:sp>
        <p:nvSpPr>
          <p:cNvPr id="35" name="Sous-titre 2">
            <a:extLst>
              <a:ext uri="{FF2B5EF4-FFF2-40B4-BE49-F238E27FC236}">
                <a16:creationId xmlns:a16="http://schemas.microsoft.com/office/drawing/2014/main" id="{334C69C5-E979-4723-A267-EC777219D61F}"/>
              </a:ext>
            </a:extLst>
          </p:cNvPr>
          <p:cNvSpPr txBox="1">
            <a:spLocks/>
          </p:cNvSpPr>
          <p:nvPr/>
        </p:nvSpPr>
        <p:spPr>
          <a:xfrm>
            <a:off x="7250863" y="4177617"/>
            <a:ext cx="2529087" cy="557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lave-vaisselle</a:t>
            </a:r>
          </a:p>
        </p:txBody>
      </p:sp>
      <p:sp>
        <p:nvSpPr>
          <p:cNvPr id="36" name="Sous-titre 2">
            <a:extLst>
              <a:ext uri="{FF2B5EF4-FFF2-40B4-BE49-F238E27FC236}">
                <a16:creationId xmlns:a16="http://schemas.microsoft.com/office/drawing/2014/main" id="{163B9DCB-B30D-47D2-A24E-F861990BF758}"/>
              </a:ext>
            </a:extLst>
          </p:cNvPr>
          <p:cNvSpPr txBox="1">
            <a:spLocks/>
          </p:cNvSpPr>
          <p:nvPr/>
        </p:nvSpPr>
        <p:spPr>
          <a:xfrm>
            <a:off x="2503590" y="4205990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matelas</a:t>
            </a:r>
          </a:p>
        </p:txBody>
      </p:sp>
      <p:sp>
        <p:nvSpPr>
          <p:cNvPr id="37" name="Sous-titre 2">
            <a:extLst>
              <a:ext uri="{FF2B5EF4-FFF2-40B4-BE49-F238E27FC236}">
                <a16:creationId xmlns:a16="http://schemas.microsoft.com/office/drawing/2014/main" id="{0F537B15-5BA0-422D-BE77-EA75E7376F37}"/>
              </a:ext>
            </a:extLst>
          </p:cNvPr>
          <p:cNvSpPr txBox="1">
            <a:spLocks/>
          </p:cNvSpPr>
          <p:nvPr/>
        </p:nvSpPr>
        <p:spPr>
          <a:xfrm>
            <a:off x="2494269" y="4754865"/>
            <a:ext cx="2238539" cy="56307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baldaquin</a:t>
            </a:r>
          </a:p>
        </p:txBody>
      </p:sp>
      <p:sp>
        <p:nvSpPr>
          <p:cNvPr id="38" name="Sous-titre 2">
            <a:extLst>
              <a:ext uri="{FF2B5EF4-FFF2-40B4-BE49-F238E27FC236}">
                <a16:creationId xmlns:a16="http://schemas.microsoft.com/office/drawing/2014/main" id="{EC323378-A5AA-404B-8DA8-96C1A9578E4F}"/>
              </a:ext>
            </a:extLst>
          </p:cNvPr>
          <p:cNvSpPr txBox="1">
            <a:spLocks/>
          </p:cNvSpPr>
          <p:nvPr/>
        </p:nvSpPr>
        <p:spPr>
          <a:xfrm>
            <a:off x="265052" y="4763362"/>
            <a:ext cx="2238538" cy="58030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coiffeuse</a:t>
            </a:r>
          </a:p>
        </p:txBody>
      </p:sp>
      <p:sp>
        <p:nvSpPr>
          <p:cNvPr id="39" name="Sous-titre 2">
            <a:extLst>
              <a:ext uri="{FF2B5EF4-FFF2-40B4-BE49-F238E27FC236}">
                <a16:creationId xmlns:a16="http://schemas.microsoft.com/office/drawing/2014/main" id="{CCB9940F-5E51-4E92-819F-5E29EF612938}"/>
              </a:ext>
            </a:extLst>
          </p:cNvPr>
          <p:cNvSpPr txBox="1">
            <a:spLocks/>
          </p:cNvSpPr>
          <p:nvPr/>
        </p:nvSpPr>
        <p:spPr>
          <a:xfrm>
            <a:off x="7259489" y="4746239"/>
            <a:ext cx="2529087" cy="56307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garde-manger</a:t>
            </a:r>
          </a:p>
        </p:txBody>
      </p:sp>
      <p:sp>
        <p:nvSpPr>
          <p:cNvPr id="40" name="Sous-titre 2">
            <a:extLst>
              <a:ext uri="{FF2B5EF4-FFF2-40B4-BE49-F238E27FC236}">
                <a16:creationId xmlns:a16="http://schemas.microsoft.com/office/drawing/2014/main" id="{DA7A2608-50CC-475C-AB59-426D23D92C61}"/>
              </a:ext>
            </a:extLst>
          </p:cNvPr>
          <p:cNvSpPr txBox="1">
            <a:spLocks/>
          </p:cNvSpPr>
          <p:nvPr/>
        </p:nvSpPr>
        <p:spPr>
          <a:xfrm>
            <a:off x="5012325" y="4741842"/>
            <a:ext cx="2238538" cy="58030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hotte</a:t>
            </a:r>
          </a:p>
        </p:txBody>
      </p:sp>
    </p:spTree>
    <p:extLst>
      <p:ext uri="{BB962C8B-B14F-4D97-AF65-F5344CB8AC3E}">
        <p14:creationId xmlns:p14="http://schemas.microsoft.com/office/powerpoint/2010/main" val="321688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F510277F-0DED-4A36-A2AC-96631F986178}"/>
              </a:ext>
            </a:extLst>
          </p:cNvPr>
          <p:cNvSpPr txBox="1">
            <a:spLocks/>
          </p:cNvSpPr>
          <p:nvPr/>
        </p:nvSpPr>
        <p:spPr>
          <a:xfrm>
            <a:off x="2527691" y="2123029"/>
            <a:ext cx="7199376" cy="591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3200" dirty="0">
                <a:latin typeface="Comic Sans MS" panose="030F0702030302020204" pitchFamily="66" charset="0"/>
              </a:rPr>
              <a:t>Literie – litière – aliter - liseuse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F538EB3F-A5A6-4A68-9055-8C24136720EE}"/>
              </a:ext>
            </a:extLst>
          </p:cNvPr>
          <p:cNvSpPr txBox="1">
            <a:spLocks/>
          </p:cNvSpPr>
          <p:nvPr/>
        </p:nvSpPr>
        <p:spPr>
          <a:xfrm>
            <a:off x="2523744" y="2866025"/>
            <a:ext cx="7199376" cy="591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Pendre – pente- suspendre - suspension</a:t>
            </a:r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E977BD56-62B5-484E-90C5-551A4966EACA}"/>
              </a:ext>
            </a:extLst>
          </p:cNvPr>
          <p:cNvSpPr txBox="1">
            <a:spLocks/>
          </p:cNvSpPr>
          <p:nvPr/>
        </p:nvSpPr>
        <p:spPr>
          <a:xfrm>
            <a:off x="2523744" y="3617853"/>
            <a:ext cx="7199376" cy="591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Boiserie – boiser – boîte - déboiser</a:t>
            </a: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35F8B5D6-AD26-4A29-9DAA-EA688A88DDDF}"/>
              </a:ext>
            </a:extLst>
          </p:cNvPr>
          <p:cNvSpPr txBox="1">
            <a:spLocks/>
          </p:cNvSpPr>
          <p:nvPr/>
        </p:nvSpPr>
        <p:spPr>
          <a:xfrm>
            <a:off x="2523744" y="4338171"/>
            <a:ext cx="7199376" cy="5261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Dossier – adossé – dosage - endosser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3893B72-BF3C-4753-913A-AB83E6AEE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303" y="72519"/>
            <a:ext cx="8817807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3200" dirty="0">
                <a:latin typeface="Comic Sans MS" panose="030F0702030302020204" pitchFamily="66" charset="0"/>
              </a:rPr>
              <a:t>Barre l’intrus qui n’est pas de la même famille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F6306FB3-44E9-40F0-A0DB-8F6EDD26E4C3}"/>
              </a:ext>
            </a:extLst>
          </p:cNvPr>
          <p:cNvSpPr txBox="1">
            <a:spLocks/>
          </p:cNvSpPr>
          <p:nvPr/>
        </p:nvSpPr>
        <p:spPr>
          <a:xfrm>
            <a:off x="2523744" y="1394131"/>
            <a:ext cx="7199375" cy="591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Coiffeur – coiffer – coincer - décoiffer</a:t>
            </a:r>
          </a:p>
        </p:txBody>
      </p:sp>
      <p:sp>
        <p:nvSpPr>
          <p:cNvPr id="7" name="Signe Plus 6">
            <a:extLst>
              <a:ext uri="{FF2B5EF4-FFF2-40B4-BE49-F238E27FC236}">
                <a16:creationId xmlns:a16="http://schemas.microsoft.com/office/drawing/2014/main" id="{39AB06F3-006D-4A5F-89E8-2EF87BD64D4F}"/>
              </a:ext>
            </a:extLst>
          </p:cNvPr>
          <p:cNvSpPr/>
          <p:nvPr/>
        </p:nvSpPr>
        <p:spPr>
          <a:xfrm rot="2822813">
            <a:off x="6358823" y="1323165"/>
            <a:ext cx="740664" cy="740664"/>
          </a:xfrm>
          <a:prstGeom prst="mathPlus">
            <a:avLst>
              <a:gd name="adj1" fmla="val 78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7E76B398-819B-4D61-BE83-6666DD033880}"/>
              </a:ext>
            </a:extLst>
          </p:cNvPr>
          <p:cNvSpPr txBox="1">
            <a:spLocks/>
          </p:cNvSpPr>
          <p:nvPr/>
        </p:nvSpPr>
        <p:spPr>
          <a:xfrm>
            <a:off x="58719" y="1390260"/>
            <a:ext cx="2401018" cy="5910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Coiffeuse</a:t>
            </a:r>
          </a:p>
        </p:txBody>
      </p:sp>
      <p:pic>
        <p:nvPicPr>
          <p:cNvPr id="7170" name="Picture 2" descr="RÃ©sultat de recherche d'images pour &quot;icon point interrogation&quot;">
            <a:extLst>
              <a:ext uri="{FF2B5EF4-FFF2-40B4-BE49-F238E27FC236}">
                <a16:creationId xmlns:a16="http://schemas.microsoft.com/office/drawing/2014/main" id="{0E24E5E2-3DC5-4F88-90E8-E19C1039F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08" y="96339"/>
            <a:ext cx="645795" cy="73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ous-titre 2">
            <a:extLst>
              <a:ext uri="{FF2B5EF4-FFF2-40B4-BE49-F238E27FC236}">
                <a16:creationId xmlns:a16="http://schemas.microsoft.com/office/drawing/2014/main" id="{AC870865-A357-44B7-9ED0-F2C28DB5A896}"/>
              </a:ext>
            </a:extLst>
          </p:cNvPr>
          <p:cNvSpPr txBox="1">
            <a:spLocks/>
          </p:cNvSpPr>
          <p:nvPr/>
        </p:nvSpPr>
        <p:spPr>
          <a:xfrm>
            <a:off x="58719" y="2126075"/>
            <a:ext cx="2395887" cy="5910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Lit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D5245F78-26F9-4344-9E1F-703028F242B7}"/>
              </a:ext>
            </a:extLst>
          </p:cNvPr>
          <p:cNvSpPr txBox="1">
            <a:spLocks/>
          </p:cNvSpPr>
          <p:nvPr/>
        </p:nvSpPr>
        <p:spPr>
          <a:xfrm>
            <a:off x="58719" y="2862154"/>
            <a:ext cx="2395887" cy="5910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Penderie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B6EF1595-8FCD-4285-B07C-F936B558F9CB}"/>
              </a:ext>
            </a:extLst>
          </p:cNvPr>
          <p:cNvSpPr txBox="1">
            <a:spLocks/>
          </p:cNvSpPr>
          <p:nvPr/>
        </p:nvSpPr>
        <p:spPr>
          <a:xfrm>
            <a:off x="58719" y="3613982"/>
            <a:ext cx="2395887" cy="5910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Bois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0558E456-4F25-4908-B3A3-22AECAC674C8}"/>
              </a:ext>
            </a:extLst>
          </p:cNvPr>
          <p:cNvSpPr txBox="1">
            <a:spLocks/>
          </p:cNvSpPr>
          <p:nvPr/>
        </p:nvSpPr>
        <p:spPr>
          <a:xfrm>
            <a:off x="58719" y="4331633"/>
            <a:ext cx="2395887" cy="53269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Dos</a:t>
            </a:r>
          </a:p>
        </p:txBody>
      </p:sp>
      <p:sp>
        <p:nvSpPr>
          <p:cNvPr id="18" name="Signe Plus 17">
            <a:extLst>
              <a:ext uri="{FF2B5EF4-FFF2-40B4-BE49-F238E27FC236}">
                <a16:creationId xmlns:a16="http://schemas.microsoft.com/office/drawing/2014/main" id="{C9C8DDB5-716B-4092-A1B1-AED85E9B1264}"/>
              </a:ext>
            </a:extLst>
          </p:cNvPr>
          <p:cNvSpPr/>
          <p:nvPr/>
        </p:nvSpPr>
        <p:spPr>
          <a:xfrm rot="2822813">
            <a:off x="8175499" y="2055280"/>
            <a:ext cx="740664" cy="740664"/>
          </a:xfrm>
          <a:prstGeom prst="mathPlus">
            <a:avLst>
              <a:gd name="adj1" fmla="val 78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igne Plus 18">
            <a:extLst>
              <a:ext uri="{FF2B5EF4-FFF2-40B4-BE49-F238E27FC236}">
                <a16:creationId xmlns:a16="http://schemas.microsoft.com/office/drawing/2014/main" id="{951A17A2-C463-4210-ACC3-70AE82E18C36}"/>
              </a:ext>
            </a:extLst>
          </p:cNvPr>
          <p:cNvSpPr/>
          <p:nvPr/>
        </p:nvSpPr>
        <p:spPr>
          <a:xfrm rot="2822813">
            <a:off x="4510608" y="2795642"/>
            <a:ext cx="740664" cy="740664"/>
          </a:xfrm>
          <a:prstGeom prst="mathPlus">
            <a:avLst>
              <a:gd name="adj1" fmla="val 78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Signe Plus 19">
            <a:extLst>
              <a:ext uri="{FF2B5EF4-FFF2-40B4-BE49-F238E27FC236}">
                <a16:creationId xmlns:a16="http://schemas.microsoft.com/office/drawing/2014/main" id="{099297D0-93BA-48EA-A30E-6D28B9E61858}"/>
              </a:ext>
            </a:extLst>
          </p:cNvPr>
          <p:cNvSpPr/>
          <p:nvPr/>
        </p:nvSpPr>
        <p:spPr>
          <a:xfrm rot="2822813">
            <a:off x="6395786" y="3539181"/>
            <a:ext cx="740664" cy="740664"/>
          </a:xfrm>
          <a:prstGeom prst="mathPlus">
            <a:avLst>
              <a:gd name="adj1" fmla="val 78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Signe Plus 20">
            <a:extLst>
              <a:ext uri="{FF2B5EF4-FFF2-40B4-BE49-F238E27FC236}">
                <a16:creationId xmlns:a16="http://schemas.microsoft.com/office/drawing/2014/main" id="{519AFC45-3C1F-492D-9878-31704A79BD26}"/>
              </a:ext>
            </a:extLst>
          </p:cNvPr>
          <p:cNvSpPr/>
          <p:nvPr/>
        </p:nvSpPr>
        <p:spPr>
          <a:xfrm rot="2822813">
            <a:off x="6395787" y="4223337"/>
            <a:ext cx="740664" cy="740664"/>
          </a:xfrm>
          <a:prstGeom prst="mathPlus">
            <a:avLst>
              <a:gd name="adj1" fmla="val 78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2CBFB746-55D0-4679-9594-0EF9675CB6DB}"/>
              </a:ext>
            </a:extLst>
          </p:cNvPr>
          <p:cNvSpPr txBox="1">
            <a:spLocks/>
          </p:cNvSpPr>
          <p:nvPr/>
        </p:nvSpPr>
        <p:spPr>
          <a:xfrm>
            <a:off x="2523743" y="4983621"/>
            <a:ext cx="7199376" cy="5261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Bagne – Baignade – baigner - baigneur</a:t>
            </a:r>
          </a:p>
        </p:txBody>
      </p:sp>
      <p:sp>
        <p:nvSpPr>
          <p:cNvPr id="28" name="Sous-titre 2">
            <a:extLst>
              <a:ext uri="{FF2B5EF4-FFF2-40B4-BE49-F238E27FC236}">
                <a16:creationId xmlns:a16="http://schemas.microsoft.com/office/drawing/2014/main" id="{2A7DB3F5-4718-4828-BAF2-A965C8DB4AAD}"/>
              </a:ext>
            </a:extLst>
          </p:cNvPr>
          <p:cNvSpPr txBox="1">
            <a:spLocks/>
          </p:cNvSpPr>
          <p:nvPr/>
        </p:nvSpPr>
        <p:spPr>
          <a:xfrm>
            <a:off x="58718" y="4977083"/>
            <a:ext cx="2395887" cy="53269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Baignoire</a:t>
            </a:r>
          </a:p>
        </p:txBody>
      </p:sp>
      <p:sp>
        <p:nvSpPr>
          <p:cNvPr id="29" name="Signe Plus 28">
            <a:extLst>
              <a:ext uri="{FF2B5EF4-FFF2-40B4-BE49-F238E27FC236}">
                <a16:creationId xmlns:a16="http://schemas.microsoft.com/office/drawing/2014/main" id="{6C2A30C1-6378-4168-A27F-1181F43F783F}"/>
              </a:ext>
            </a:extLst>
          </p:cNvPr>
          <p:cNvSpPr/>
          <p:nvPr/>
        </p:nvSpPr>
        <p:spPr>
          <a:xfrm rot="2822813">
            <a:off x="3175258" y="4873100"/>
            <a:ext cx="740664" cy="740664"/>
          </a:xfrm>
          <a:prstGeom prst="mathPlus">
            <a:avLst>
              <a:gd name="adj1" fmla="val 78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77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3" grpId="0" animBg="1"/>
      <p:bldP spid="25" grpId="0" animBg="1"/>
      <p:bldP spid="5" grpId="0" animBg="1"/>
      <p:bldP spid="7" grpId="0" animBg="1"/>
      <p:bldP spid="8" grpId="0" animBg="1"/>
      <p:bldP spid="16" grpId="0" animBg="1"/>
      <p:bldP spid="22" grpId="0" animBg="1"/>
      <p:bldP spid="24" grpId="0" animBg="1"/>
      <p:bldP spid="26" grpId="0" animBg="1"/>
      <p:bldP spid="18" grpId="0" animBg="1"/>
      <p:bldP spid="19" grpId="0" animBg="1"/>
      <p:bldP spid="20" grpId="0" animBg="1"/>
      <p:bldP spid="21" grpId="0" animBg="1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71B2B75C-6829-416F-9497-9034B1DA5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" y="72519"/>
            <a:ext cx="9656064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Ajoute le bon suffixe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BF741C01-41CD-4572-AA2C-40F3D3A5764F}"/>
              </a:ext>
            </a:extLst>
          </p:cNvPr>
          <p:cNvSpPr txBox="1">
            <a:spLocks/>
          </p:cNvSpPr>
          <p:nvPr/>
        </p:nvSpPr>
        <p:spPr>
          <a:xfrm>
            <a:off x="2069499" y="2041940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étendre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CE521DD-DAA2-4401-A2C5-0ED369DFC6A5}"/>
              </a:ext>
            </a:extLst>
          </p:cNvPr>
          <p:cNvCxnSpPr/>
          <p:nvPr/>
        </p:nvCxnSpPr>
        <p:spPr>
          <a:xfrm>
            <a:off x="4187952" y="2316377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>
            <a:extLst>
              <a:ext uri="{FF2B5EF4-FFF2-40B4-BE49-F238E27FC236}">
                <a16:creationId xmlns:a16="http://schemas.microsoft.com/office/drawing/2014/main" id="{AD2A07A6-D2A4-4A9F-925C-7B4BF094BED8}"/>
              </a:ext>
            </a:extLst>
          </p:cNvPr>
          <p:cNvSpPr txBox="1">
            <a:spLocks/>
          </p:cNvSpPr>
          <p:nvPr/>
        </p:nvSpPr>
        <p:spPr>
          <a:xfrm>
            <a:off x="5024718" y="2041940"/>
            <a:ext cx="3232313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étend</a:t>
            </a:r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oir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C497E670-6CEE-47B6-9326-B48A0B2F1D78}"/>
              </a:ext>
            </a:extLst>
          </p:cNvPr>
          <p:cNvSpPr txBox="1">
            <a:spLocks/>
          </p:cNvSpPr>
          <p:nvPr/>
        </p:nvSpPr>
        <p:spPr>
          <a:xfrm>
            <a:off x="2069499" y="2733836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S’accouder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398AC27-AA0D-478D-9B5F-29E8DDC39D83}"/>
              </a:ext>
            </a:extLst>
          </p:cNvPr>
          <p:cNvCxnSpPr/>
          <p:nvPr/>
        </p:nvCxnSpPr>
        <p:spPr>
          <a:xfrm>
            <a:off x="4187952" y="3008273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ous-titre 2">
            <a:extLst>
              <a:ext uri="{FF2B5EF4-FFF2-40B4-BE49-F238E27FC236}">
                <a16:creationId xmlns:a16="http://schemas.microsoft.com/office/drawing/2014/main" id="{C2899A20-D6D4-4AE9-8361-726D906B6D18}"/>
              </a:ext>
            </a:extLst>
          </p:cNvPr>
          <p:cNvSpPr txBox="1">
            <a:spLocks/>
          </p:cNvSpPr>
          <p:nvPr/>
        </p:nvSpPr>
        <p:spPr>
          <a:xfrm>
            <a:off x="5024718" y="2733836"/>
            <a:ext cx="3232314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Un accoudoir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D042ED16-BE2A-4C0D-9823-025CBAE9C1D5}"/>
              </a:ext>
            </a:extLst>
          </p:cNvPr>
          <p:cNvSpPr txBox="1">
            <a:spLocks/>
          </p:cNvSpPr>
          <p:nvPr/>
        </p:nvSpPr>
        <p:spPr>
          <a:xfrm>
            <a:off x="2069499" y="3404409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sécher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6EBEBCB-7256-4B53-9E3E-4A636F0DBED6}"/>
              </a:ext>
            </a:extLst>
          </p:cNvPr>
          <p:cNvCxnSpPr/>
          <p:nvPr/>
        </p:nvCxnSpPr>
        <p:spPr>
          <a:xfrm>
            <a:off x="4187952" y="3678846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ous-titre 2">
            <a:extLst>
              <a:ext uri="{FF2B5EF4-FFF2-40B4-BE49-F238E27FC236}">
                <a16:creationId xmlns:a16="http://schemas.microsoft.com/office/drawing/2014/main" id="{1A1105DD-4C78-4E20-A609-E0158AEDD0E2}"/>
              </a:ext>
            </a:extLst>
          </p:cNvPr>
          <p:cNvSpPr txBox="1">
            <a:spLocks/>
          </p:cNvSpPr>
          <p:nvPr/>
        </p:nvSpPr>
        <p:spPr>
          <a:xfrm>
            <a:off x="5024718" y="3404409"/>
            <a:ext cx="3232314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Un séchoir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8CCF64EE-055F-429B-B758-703981AFA436}"/>
              </a:ext>
            </a:extLst>
          </p:cNvPr>
          <p:cNvSpPr txBox="1">
            <a:spLocks/>
          </p:cNvSpPr>
          <p:nvPr/>
        </p:nvSpPr>
        <p:spPr>
          <a:xfrm>
            <a:off x="2069499" y="4068678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(se) mirer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B932DB81-D078-4F26-A537-83AD463E3F47}"/>
              </a:ext>
            </a:extLst>
          </p:cNvPr>
          <p:cNvCxnSpPr/>
          <p:nvPr/>
        </p:nvCxnSpPr>
        <p:spPr>
          <a:xfrm>
            <a:off x="4187952" y="4343115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ous-titre 2">
            <a:extLst>
              <a:ext uri="{FF2B5EF4-FFF2-40B4-BE49-F238E27FC236}">
                <a16:creationId xmlns:a16="http://schemas.microsoft.com/office/drawing/2014/main" id="{0F24AA6B-D23D-4276-B359-EB72D8D13C06}"/>
              </a:ext>
            </a:extLst>
          </p:cNvPr>
          <p:cNvSpPr txBox="1">
            <a:spLocks/>
          </p:cNvSpPr>
          <p:nvPr/>
        </p:nvSpPr>
        <p:spPr>
          <a:xfrm>
            <a:off x="5024718" y="4068678"/>
            <a:ext cx="3232314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Un miroir</a:t>
            </a: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2558CB9C-9301-4CF5-8840-47E12DFA1065}"/>
              </a:ext>
            </a:extLst>
          </p:cNvPr>
          <p:cNvSpPr txBox="1">
            <a:spLocks/>
          </p:cNvSpPr>
          <p:nvPr/>
        </p:nvSpPr>
        <p:spPr>
          <a:xfrm>
            <a:off x="2069499" y="4732947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tirer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24CC2079-9D5F-416F-BE7C-39A10E29A3A9}"/>
              </a:ext>
            </a:extLst>
          </p:cNvPr>
          <p:cNvCxnSpPr/>
          <p:nvPr/>
        </p:nvCxnSpPr>
        <p:spPr>
          <a:xfrm>
            <a:off x="4187952" y="5007384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ous-titre 2">
            <a:extLst>
              <a:ext uri="{FF2B5EF4-FFF2-40B4-BE49-F238E27FC236}">
                <a16:creationId xmlns:a16="http://schemas.microsoft.com/office/drawing/2014/main" id="{D197098A-D41A-42F5-BCD0-96FB7C847ADB}"/>
              </a:ext>
            </a:extLst>
          </p:cNvPr>
          <p:cNvSpPr txBox="1">
            <a:spLocks/>
          </p:cNvSpPr>
          <p:nvPr/>
        </p:nvSpPr>
        <p:spPr>
          <a:xfrm>
            <a:off x="5024718" y="4732947"/>
            <a:ext cx="3232314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Un tiroir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037262B4-591D-4049-AA40-ED5DBFA92857}"/>
              </a:ext>
            </a:extLst>
          </p:cNvPr>
          <p:cNvSpPr txBox="1">
            <a:spLocks/>
          </p:cNvSpPr>
          <p:nvPr/>
        </p:nvSpPr>
        <p:spPr>
          <a:xfrm>
            <a:off x="2069499" y="5397215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fermer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F59C9576-8A53-43AA-916D-465D3B960D96}"/>
              </a:ext>
            </a:extLst>
          </p:cNvPr>
          <p:cNvCxnSpPr/>
          <p:nvPr/>
        </p:nvCxnSpPr>
        <p:spPr>
          <a:xfrm>
            <a:off x="4187952" y="5671652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ous-titre 2">
            <a:extLst>
              <a:ext uri="{FF2B5EF4-FFF2-40B4-BE49-F238E27FC236}">
                <a16:creationId xmlns:a16="http://schemas.microsoft.com/office/drawing/2014/main" id="{2B6C8FD7-C70C-4025-B679-012774B1559A}"/>
              </a:ext>
            </a:extLst>
          </p:cNvPr>
          <p:cNvSpPr txBox="1">
            <a:spLocks/>
          </p:cNvSpPr>
          <p:nvPr/>
        </p:nvSpPr>
        <p:spPr>
          <a:xfrm>
            <a:off x="5024718" y="5397215"/>
            <a:ext cx="3232314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Un fermoir</a:t>
            </a:r>
          </a:p>
        </p:txBody>
      </p:sp>
    </p:spTree>
    <p:extLst>
      <p:ext uri="{BB962C8B-B14F-4D97-AF65-F5344CB8AC3E}">
        <p14:creationId xmlns:p14="http://schemas.microsoft.com/office/powerpoint/2010/main" val="35857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2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71B2B75C-6829-416F-9497-9034B1DA5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" y="72519"/>
            <a:ext cx="9656064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Ajoute le bon suffixe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BF741C01-41CD-4572-AA2C-40F3D3A5764F}"/>
              </a:ext>
            </a:extLst>
          </p:cNvPr>
          <p:cNvSpPr txBox="1">
            <a:spLocks/>
          </p:cNvSpPr>
          <p:nvPr/>
        </p:nvSpPr>
        <p:spPr>
          <a:xfrm>
            <a:off x="2069499" y="2041940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caisse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CE521DD-DAA2-4401-A2C5-0ED369DFC6A5}"/>
              </a:ext>
            </a:extLst>
          </p:cNvPr>
          <p:cNvCxnSpPr/>
          <p:nvPr/>
        </p:nvCxnSpPr>
        <p:spPr>
          <a:xfrm>
            <a:off x="4187952" y="2316377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>
            <a:extLst>
              <a:ext uri="{FF2B5EF4-FFF2-40B4-BE49-F238E27FC236}">
                <a16:creationId xmlns:a16="http://schemas.microsoft.com/office/drawing/2014/main" id="{AD2A07A6-D2A4-4A9F-925C-7B4BF094BED8}"/>
              </a:ext>
            </a:extLst>
          </p:cNvPr>
          <p:cNvSpPr txBox="1">
            <a:spLocks/>
          </p:cNvSpPr>
          <p:nvPr/>
        </p:nvSpPr>
        <p:spPr>
          <a:xfrm>
            <a:off x="5024718" y="2041940"/>
            <a:ext cx="3232313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Une </a:t>
            </a:r>
            <a:r>
              <a:rPr lang="fr-FR" sz="2800" dirty="0">
                <a:latin typeface="OpenDyslexicAlta" panose="00000800000000000000" pitchFamily="50" charset="0"/>
              </a:rPr>
              <a:t>caiss</a:t>
            </a:r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ette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C497E670-6CEE-47B6-9326-B48A0B2F1D78}"/>
              </a:ext>
            </a:extLst>
          </p:cNvPr>
          <p:cNvSpPr txBox="1">
            <a:spLocks/>
          </p:cNvSpPr>
          <p:nvPr/>
        </p:nvSpPr>
        <p:spPr>
          <a:xfrm>
            <a:off x="2069499" y="2733836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table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398AC27-AA0D-478D-9B5F-29E8DDC39D83}"/>
              </a:ext>
            </a:extLst>
          </p:cNvPr>
          <p:cNvCxnSpPr/>
          <p:nvPr/>
        </p:nvCxnSpPr>
        <p:spPr>
          <a:xfrm>
            <a:off x="4187952" y="3008273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ous-titre 2">
            <a:extLst>
              <a:ext uri="{FF2B5EF4-FFF2-40B4-BE49-F238E27FC236}">
                <a16:creationId xmlns:a16="http://schemas.microsoft.com/office/drawing/2014/main" id="{C2899A20-D6D4-4AE9-8361-726D906B6D18}"/>
              </a:ext>
            </a:extLst>
          </p:cNvPr>
          <p:cNvSpPr txBox="1">
            <a:spLocks/>
          </p:cNvSpPr>
          <p:nvPr/>
        </p:nvSpPr>
        <p:spPr>
          <a:xfrm>
            <a:off x="5024718" y="2733836"/>
            <a:ext cx="3232314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Une tablette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D042ED16-BE2A-4C0D-9823-025CBAE9C1D5}"/>
              </a:ext>
            </a:extLst>
          </p:cNvPr>
          <p:cNvSpPr txBox="1">
            <a:spLocks/>
          </p:cNvSpPr>
          <p:nvPr/>
        </p:nvSpPr>
        <p:spPr>
          <a:xfrm>
            <a:off x="2069499" y="3404409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malle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6EBEBCB-7256-4B53-9E3E-4A636F0DBED6}"/>
              </a:ext>
            </a:extLst>
          </p:cNvPr>
          <p:cNvCxnSpPr/>
          <p:nvPr/>
        </p:nvCxnSpPr>
        <p:spPr>
          <a:xfrm>
            <a:off x="4187952" y="3678846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ous-titre 2">
            <a:extLst>
              <a:ext uri="{FF2B5EF4-FFF2-40B4-BE49-F238E27FC236}">
                <a16:creationId xmlns:a16="http://schemas.microsoft.com/office/drawing/2014/main" id="{1A1105DD-4C78-4E20-A609-E0158AEDD0E2}"/>
              </a:ext>
            </a:extLst>
          </p:cNvPr>
          <p:cNvSpPr txBox="1">
            <a:spLocks/>
          </p:cNvSpPr>
          <p:nvPr/>
        </p:nvSpPr>
        <p:spPr>
          <a:xfrm>
            <a:off x="5024718" y="3404409"/>
            <a:ext cx="3232314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Une mallette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8CCF64EE-055F-429B-B758-703981AFA436}"/>
              </a:ext>
            </a:extLst>
          </p:cNvPr>
          <p:cNvSpPr txBox="1">
            <a:spLocks/>
          </p:cNvSpPr>
          <p:nvPr/>
        </p:nvSpPr>
        <p:spPr>
          <a:xfrm>
            <a:off x="2069499" y="4068678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statue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B932DB81-D078-4F26-A537-83AD463E3F47}"/>
              </a:ext>
            </a:extLst>
          </p:cNvPr>
          <p:cNvCxnSpPr/>
          <p:nvPr/>
        </p:nvCxnSpPr>
        <p:spPr>
          <a:xfrm>
            <a:off x="4187952" y="4343115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ous-titre 2">
            <a:extLst>
              <a:ext uri="{FF2B5EF4-FFF2-40B4-BE49-F238E27FC236}">
                <a16:creationId xmlns:a16="http://schemas.microsoft.com/office/drawing/2014/main" id="{0F24AA6B-D23D-4276-B359-EB72D8D13C06}"/>
              </a:ext>
            </a:extLst>
          </p:cNvPr>
          <p:cNvSpPr txBox="1">
            <a:spLocks/>
          </p:cNvSpPr>
          <p:nvPr/>
        </p:nvSpPr>
        <p:spPr>
          <a:xfrm>
            <a:off x="5024718" y="4068678"/>
            <a:ext cx="3232314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Une statuette</a:t>
            </a: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2558CB9C-9301-4CF5-8840-47E12DFA1065}"/>
              </a:ext>
            </a:extLst>
          </p:cNvPr>
          <p:cNvSpPr txBox="1">
            <a:spLocks/>
          </p:cNvSpPr>
          <p:nvPr/>
        </p:nvSpPr>
        <p:spPr>
          <a:xfrm>
            <a:off x="2069499" y="4732947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pendule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24CC2079-9D5F-416F-BE7C-39A10E29A3A9}"/>
              </a:ext>
            </a:extLst>
          </p:cNvPr>
          <p:cNvCxnSpPr/>
          <p:nvPr/>
        </p:nvCxnSpPr>
        <p:spPr>
          <a:xfrm>
            <a:off x="4187952" y="5007384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ous-titre 2">
            <a:extLst>
              <a:ext uri="{FF2B5EF4-FFF2-40B4-BE49-F238E27FC236}">
                <a16:creationId xmlns:a16="http://schemas.microsoft.com/office/drawing/2014/main" id="{D197098A-D41A-42F5-BCD0-96FB7C847ADB}"/>
              </a:ext>
            </a:extLst>
          </p:cNvPr>
          <p:cNvSpPr txBox="1">
            <a:spLocks/>
          </p:cNvSpPr>
          <p:nvPr/>
        </p:nvSpPr>
        <p:spPr>
          <a:xfrm>
            <a:off x="5024718" y="4732947"/>
            <a:ext cx="3232314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Une pendulette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037262B4-591D-4049-AA40-ED5DBFA92857}"/>
              </a:ext>
            </a:extLst>
          </p:cNvPr>
          <p:cNvSpPr txBox="1">
            <a:spLocks/>
          </p:cNvSpPr>
          <p:nvPr/>
        </p:nvSpPr>
        <p:spPr>
          <a:xfrm>
            <a:off x="2069499" y="5397215"/>
            <a:ext cx="1949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cloche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F59C9576-8A53-43AA-916D-465D3B960D96}"/>
              </a:ext>
            </a:extLst>
          </p:cNvPr>
          <p:cNvCxnSpPr/>
          <p:nvPr/>
        </p:nvCxnSpPr>
        <p:spPr>
          <a:xfrm>
            <a:off x="4187952" y="5671652"/>
            <a:ext cx="667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ous-titre 2">
            <a:extLst>
              <a:ext uri="{FF2B5EF4-FFF2-40B4-BE49-F238E27FC236}">
                <a16:creationId xmlns:a16="http://schemas.microsoft.com/office/drawing/2014/main" id="{2B6C8FD7-C70C-4025-B679-012774B1559A}"/>
              </a:ext>
            </a:extLst>
          </p:cNvPr>
          <p:cNvSpPr txBox="1">
            <a:spLocks/>
          </p:cNvSpPr>
          <p:nvPr/>
        </p:nvSpPr>
        <p:spPr>
          <a:xfrm>
            <a:off x="5024718" y="5397215"/>
            <a:ext cx="3232314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Une clochette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7A8BC6A4-0D17-42BC-9AB4-4F753F5D7AD1}"/>
              </a:ext>
            </a:extLst>
          </p:cNvPr>
          <p:cNvSpPr txBox="1">
            <a:spLocks/>
          </p:cNvSpPr>
          <p:nvPr/>
        </p:nvSpPr>
        <p:spPr>
          <a:xfrm>
            <a:off x="867552" y="981783"/>
            <a:ext cx="8440350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Le préfixe « </a:t>
            </a:r>
            <a:r>
              <a:rPr lang="fr-FR" sz="2800" dirty="0" err="1">
                <a:latin typeface="OpenDyslexicAlta" panose="00000800000000000000" pitchFamily="50" charset="0"/>
              </a:rPr>
              <a:t>ette</a:t>
            </a:r>
            <a:r>
              <a:rPr lang="fr-FR" sz="2800" dirty="0">
                <a:latin typeface="OpenDyslexicAlta" panose="00000800000000000000" pitchFamily="50" charset="0"/>
              </a:rPr>
              <a:t> » veut dire </a:t>
            </a:r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petit</a:t>
            </a:r>
          </a:p>
        </p:txBody>
      </p:sp>
    </p:spTree>
    <p:extLst>
      <p:ext uri="{BB962C8B-B14F-4D97-AF65-F5344CB8AC3E}">
        <p14:creationId xmlns:p14="http://schemas.microsoft.com/office/powerpoint/2010/main" val="424017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2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71B2B75C-6829-416F-9497-9034B1DA5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" y="72519"/>
            <a:ext cx="9656064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Ajoute le bon mot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BF741C01-41CD-4572-AA2C-40F3D3A5764F}"/>
              </a:ext>
            </a:extLst>
          </p:cNvPr>
          <p:cNvSpPr txBox="1">
            <a:spLocks/>
          </p:cNvSpPr>
          <p:nvPr/>
        </p:nvSpPr>
        <p:spPr>
          <a:xfrm>
            <a:off x="188939" y="2792438"/>
            <a:ext cx="3658441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abat- …………..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C2899A20-D6D4-4AE9-8361-726D906B6D18}"/>
              </a:ext>
            </a:extLst>
          </p:cNvPr>
          <p:cNvSpPr txBox="1">
            <a:spLocks/>
          </p:cNvSpPr>
          <p:nvPr/>
        </p:nvSpPr>
        <p:spPr>
          <a:xfrm>
            <a:off x="188940" y="1646051"/>
            <a:ext cx="9585994" cy="75209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Grille / lit / manger / Jour / Boite / Chauffe / Bouchon / Vaisselle / robe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7A8BC6A4-0D17-42BC-9AB4-4F753F5D7AD1}"/>
              </a:ext>
            </a:extLst>
          </p:cNvPr>
          <p:cNvSpPr txBox="1">
            <a:spLocks/>
          </p:cNvSpPr>
          <p:nvPr/>
        </p:nvSpPr>
        <p:spPr>
          <a:xfrm>
            <a:off x="118871" y="981783"/>
            <a:ext cx="9656063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Les mots composés sont des mots qui regroupent deux mots. </a:t>
            </a:r>
            <a:endParaRPr lang="fr-FR" sz="2800" dirty="0">
              <a:solidFill>
                <a:srgbClr val="00B050"/>
              </a:solidFill>
              <a:latin typeface="OpenDyslexicAlta" panose="00000800000000000000" pitchFamily="50" charset="0"/>
            </a:endParaRP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D06BEC11-BF33-461E-A191-98116818CA7F}"/>
              </a:ext>
            </a:extLst>
          </p:cNvPr>
          <p:cNvSpPr txBox="1">
            <a:spLocks/>
          </p:cNvSpPr>
          <p:nvPr/>
        </p:nvSpPr>
        <p:spPr>
          <a:xfrm>
            <a:off x="2018159" y="2725750"/>
            <a:ext cx="1383944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jour</a:t>
            </a:r>
          </a:p>
        </p:txBody>
      </p:sp>
      <p:sp>
        <p:nvSpPr>
          <p:cNvPr id="28" name="Sous-titre 2">
            <a:extLst>
              <a:ext uri="{FF2B5EF4-FFF2-40B4-BE49-F238E27FC236}">
                <a16:creationId xmlns:a16="http://schemas.microsoft.com/office/drawing/2014/main" id="{7532ECBE-EE19-4EF3-BF53-C909E5DD9A4B}"/>
              </a:ext>
            </a:extLst>
          </p:cNvPr>
          <p:cNvSpPr txBox="1">
            <a:spLocks/>
          </p:cNvSpPr>
          <p:nvPr/>
        </p:nvSpPr>
        <p:spPr>
          <a:xfrm>
            <a:off x="188939" y="3439617"/>
            <a:ext cx="3658441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garde- …………..</a:t>
            </a:r>
          </a:p>
        </p:txBody>
      </p:sp>
      <p:sp>
        <p:nvSpPr>
          <p:cNvPr id="29" name="Sous-titre 2">
            <a:extLst>
              <a:ext uri="{FF2B5EF4-FFF2-40B4-BE49-F238E27FC236}">
                <a16:creationId xmlns:a16="http://schemas.microsoft.com/office/drawing/2014/main" id="{C900DBF8-A04A-4039-8FDD-0062C65B8D00}"/>
              </a:ext>
            </a:extLst>
          </p:cNvPr>
          <p:cNvSpPr txBox="1">
            <a:spLocks/>
          </p:cNvSpPr>
          <p:nvPr/>
        </p:nvSpPr>
        <p:spPr>
          <a:xfrm>
            <a:off x="2018158" y="3372929"/>
            <a:ext cx="1725705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manger</a:t>
            </a:r>
          </a:p>
        </p:txBody>
      </p:sp>
      <p:sp>
        <p:nvSpPr>
          <p:cNvPr id="30" name="Sous-titre 2">
            <a:extLst>
              <a:ext uri="{FF2B5EF4-FFF2-40B4-BE49-F238E27FC236}">
                <a16:creationId xmlns:a16="http://schemas.microsoft.com/office/drawing/2014/main" id="{A871B60D-129F-41C9-AB61-128E73453569}"/>
              </a:ext>
            </a:extLst>
          </p:cNvPr>
          <p:cNvSpPr txBox="1">
            <a:spLocks/>
          </p:cNvSpPr>
          <p:nvPr/>
        </p:nvSpPr>
        <p:spPr>
          <a:xfrm>
            <a:off x="162002" y="4109786"/>
            <a:ext cx="3658441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tire- …………..</a:t>
            </a:r>
          </a:p>
        </p:txBody>
      </p:sp>
      <p:sp>
        <p:nvSpPr>
          <p:cNvPr id="31" name="Sous-titre 2">
            <a:extLst>
              <a:ext uri="{FF2B5EF4-FFF2-40B4-BE49-F238E27FC236}">
                <a16:creationId xmlns:a16="http://schemas.microsoft.com/office/drawing/2014/main" id="{44F5F95B-0124-4991-8145-60FC9ECF8403}"/>
              </a:ext>
            </a:extLst>
          </p:cNvPr>
          <p:cNvSpPr txBox="1">
            <a:spLocks/>
          </p:cNvSpPr>
          <p:nvPr/>
        </p:nvSpPr>
        <p:spPr>
          <a:xfrm>
            <a:off x="1991221" y="4043098"/>
            <a:ext cx="1752641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bouchon</a:t>
            </a:r>
          </a:p>
        </p:txBody>
      </p:sp>
      <p:sp>
        <p:nvSpPr>
          <p:cNvPr id="32" name="Sous-titre 2">
            <a:extLst>
              <a:ext uri="{FF2B5EF4-FFF2-40B4-BE49-F238E27FC236}">
                <a16:creationId xmlns:a16="http://schemas.microsoft.com/office/drawing/2014/main" id="{78888FF9-BAE1-4DF3-9D3A-A92A98D492A8}"/>
              </a:ext>
            </a:extLst>
          </p:cNvPr>
          <p:cNvSpPr txBox="1">
            <a:spLocks/>
          </p:cNvSpPr>
          <p:nvPr/>
        </p:nvSpPr>
        <p:spPr>
          <a:xfrm>
            <a:off x="162000" y="4756965"/>
            <a:ext cx="3658441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canapé- …………..</a:t>
            </a:r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C031BACD-52DE-499A-A9E7-2CD93013C63E}"/>
              </a:ext>
            </a:extLst>
          </p:cNvPr>
          <p:cNvSpPr txBox="1">
            <a:spLocks/>
          </p:cNvSpPr>
          <p:nvPr/>
        </p:nvSpPr>
        <p:spPr>
          <a:xfrm>
            <a:off x="1991220" y="4690277"/>
            <a:ext cx="1383944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lit</a:t>
            </a:r>
          </a:p>
        </p:txBody>
      </p:sp>
      <p:sp>
        <p:nvSpPr>
          <p:cNvPr id="34" name="Sous-titre 2">
            <a:extLst>
              <a:ext uri="{FF2B5EF4-FFF2-40B4-BE49-F238E27FC236}">
                <a16:creationId xmlns:a16="http://schemas.microsoft.com/office/drawing/2014/main" id="{33A4C648-530E-4048-903E-3B7E0076AE1F}"/>
              </a:ext>
            </a:extLst>
          </p:cNvPr>
          <p:cNvSpPr txBox="1">
            <a:spLocks/>
          </p:cNvSpPr>
          <p:nvPr/>
        </p:nvSpPr>
        <p:spPr>
          <a:xfrm>
            <a:off x="161999" y="5424287"/>
            <a:ext cx="3658441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……….. -plat</a:t>
            </a:r>
          </a:p>
        </p:txBody>
      </p:sp>
      <p:sp>
        <p:nvSpPr>
          <p:cNvPr id="35" name="Sous-titre 2">
            <a:extLst>
              <a:ext uri="{FF2B5EF4-FFF2-40B4-BE49-F238E27FC236}">
                <a16:creationId xmlns:a16="http://schemas.microsoft.com/office/drawing/2014/main" id="{F8895F88-F397-4BBC-BAEF-ECFCED243DBC}"/>
              </a:ext>
            </a:extLst>
          </p:cNvPr>
          <p:cNvSpPr txBox="1">
            <a:spLocks/>
          </p:cNvSpPr>
          <p:nvPr/>
        </p:nvSpPr>
        <p:spPr>
          <a:xfrm>
            <a:off x="964675" y="5391539"/>
            <a:ext cx="1588743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chauffe</a:t>
            </a:r>
          </a:p>
        </p:txBody>
      </p:sp>
      <p:sp>
        <p:nvSpPr>
          <p:cNvPr id="36" name="Sous-titre 2">
            <a:extLst>
              <a:ext uri="{FF2B5EF4-FFF2-40B4-BE49-F238E27FC236}">
                <a16:creationId xmlns:a16="http://schemas.microsoft.com/office/drawing/2014/main" id="{79A7F629-AA76-4609-8EC5-C82160BA97A2}"/>
              </a:ext>
            </a:extLst>
          </p:cNvPr>
          <p:cNvSpPr txBox="1">
            <a:spLocks/>
          </p:cNvSpPr>
          <p:nvPr/>
        </p:nvSpPr>
        <p:spPr>
          <a:xfrm>
            <a:off x="5231323" y="2792438"/>
            <a:ext cx="3658441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lave- …………..</a:t>
            </a:r>
          </a:p>
        </p:txBody>
      </p:sp>
      <p:sp>
        <p:nvSpPr>
          <p:cNvPr id="37" name="Sous-titre 2">
            <a:extLst>
              <a:ext uri="{FF2B5EF4-FFF2-40B4-BE49-F238E27FC236}">
                <a16:creationId xmlns:a16="http://schemas.microsoft.com/office/drawing/2014/main" id="{0EECC612-29FD-4D25-8D20-D1D9B67B162A}"/>
              </a:ext>
            </a:extLst>
          </p:cNvPr>
          <p:cNvSpPr txBox="1">
            <a:spLocks/>
          </p:cNvSpPr>
          <p:nvPr/>
        </p:nvSpPr>
        <p:spPr>
          <a:xfrm>
            <a:off x="7060542" y="2725750"/>
            <a:ext cx="1829221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vaisselle</a:t>
            </a:r>
          </a:p>
        </p:txBody>
      </p:sp>
      <p:sp>
        <p:nvSpPr>
          <p:cNvPr id="38" name="Sous-titre 2">
            <a:extLst>
              <a:ext uri="{FF2B5EF4-FFF2-40B4-BE49-F238E27FC236}">
                <a16:creationId xmlns:a16="http://schemas.microsoft.com/office/drawing/2014/main" id="{BF38E21F-0F53-4574-8960-D27FB629369C}"/>
              </a:ext>
            </a:extLst>
          </p:cNvPr>
          <p:cNvSpPr txBox="1">
            <a:spLocks/>
          </p:cNvSpPr>
          <p:nvPr/>
        </p:nvSpPr>
        <p:spPr>
          <a:xfrm>
            <a:off x="5231321" y="3461170"/>
            <a:ext cx="3658441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ouvre- …………..</a:t>
            </a:r>
          </a:p>
        </p:txBody>
      </p:sp>
      <p:sp>
        <p:nvSpPr>
          <p:cNvPr id="39" name="Sous-titre 2">
            <a:extLst>
              <a:ext uri="{FF2B5EF4-FFF2-40B4-BE49-F238E27FC236}">
                <a16:creationId xmlns:a16="http://schemas.microsoft.com/office/drawing/2014/main" id="{5CCCFF95-1066-4B55-AF56-F3CDD22E2FC8}"/>
              </a:ext>
            </a:extLst>
          </p:cNvPr>
          <p:cNvSpPr txBox="1">
            <a:spLocks/>
          </p:cNvSpPr>
          <p:nvPr/>
        </p:nvSpPr>
        <p:spPr>
          <a:xfrm>
            <a:off x="7060541" y="3394482"/>
            <a:ext cx="1383944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boîte</a:t>
            </a:r>
          </a:p>
        </p:txBody>
      </p:sp>
      <p:sp>
        <p:nvSpPr>
          <p:cNvPr id="40" name="Sous-titre 2">
            <a:extLst>
              <a:ext uri="{FF2B5EF4-FFF2-40B4-BE49-F238E27FC236}">
                <a16:creationId xmlns:a16="http://schemas.microsoft.com/office/drawing/2014/main" id="{5F042BEB-B703-42D1-8EB3-D2182FFDA774}"/>
              </a:ext>
            </a:extLst>
          </p:cNvPr>
          <p:cNvSpPr txBox="1">
            <a:spLocks/>
          </p:cNvSpPr>
          <p:nvPr/>
        </p:nvSpPr>
        <p:spPr>
          <a:xfrm>
            <a:off x="5231321" y="4124149"/>
            <a:ext cx="3658441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garde- …………..</a:t>
            </a:r>
          </a:p>
        </p:txBody>
      </p:sp>
      <p:sp>
        <p:nvSpPr>
          <p:cNvPr id="41" name="Sous-titre 2">
            <a:extLst>
              <a:ext uri="{FF2B5EF4-FFF2-40B4-BE49-F238E27FC236}">
                <a16:creationId xmlns:a16="http://schemas.microsoft.com/office/drawing/2014/main" id="{47314168-C1D8-452F-B43B-7590DDCEEC51}"/>
              </a:ext>
            </a:extLst>
          </p:cNvPr>
          <p:cNvSpPr txBox="1">
            <a:spLocks/>
          </p:cNvSpPr>
          <p:nvPr/>
        </p:nvSpPr>
        <p:spPr>
          <a:xfrm>
            <a:off x="7060541" y="4057461"/>
            <a:ext cx="1383944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robe</a:t>
            </a:r>
          </a:p>
        </p:txBody>
      </p:sp>
      <p:sp>
        <p:nvSpPr>
          <p:cNvPr id="42" name="Sous-titre 2">
            <a:extLst>
              <a:ext uri="{FF2B5EF4-FFF2-40B4-BE49-F238E27FC236}">
                <a16:creationId xmlns:a16="http://schemas.microsoft.com/office/drawing/2014/main" id="{C53AEE16-2864-416C-AD15-2AE16646EEFA}"/>
              </a:ext>
            </a:extLst>
          </p:cNvPr>
          <p:cNvSpPr txBox="1">
            <a:spLocks/>
          </p:cNvSpPr>
          <p:nvPr/>
        </p:nvSpPr>
        <p:spPr>
          <a:xfrm>
            <a:off x="5231321" y="4781088"/>
            <a:ext cx="3658441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……….-pain</a:t>
            </a:r>
          </a:p>
        </p:txBody>
      </p:sp>
      <p:sp>
        <p:nvSpPr>
          <p:cNvPr id="43" name="Sous-titre 2">
            <a:extLst>
              <a:ext uri="{FF2B5EF4-FFF2-40B4-BE49-F238E27FC236}">
                <a16:creationId xmlns:a16="http://schemas.microsoft.com/office/drawing/2014/main" id="{684D0C5A-D407-4A86-9A35-81FEBEFDD743}"/>
              </a:ext>
            </a:extLst>
          </p:cNvPr>
          <p:cNvSpPr txBox="1">
            <a:spLocks/>
          </p:cNvSpPr>
          <p:nvPr/>
        </p:nvSpPr>
        <p:spPr>
          <a:xfrm>
            <a:off x="6085561" y="4731946"/>
            <a:ext cx="1383944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grille</a:t>
            </a:r>
          </a:p>
        </p:txBody>
      </p:sp>
    </p:spTree>
    <p:extLst>
      <p:ext uri="{BB962C8B-B14F-4D97-AF65-F5344CB8AC3E}">
        <p14:creationId xmlns:p14="http://schemas.microsoft.com/office/powerpoint/2010/main" val="206479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3" grpId="0"/>
      <p:bldP spid="35" grpId="0"/>
      <p:bldP spid="37" grpId="0"/>
      <p:bldP spid="41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ous-titre 2">
            <a:extLst>
              <a:ext uri="{FF2B5EF4-FFF2-40B4-BE49-F238E27FC236}">
                <a16:creationId xmlns:a16="http://schemas.microsoft.com/office/drawing/2014/main" id="{8FF2BA82-A587-4A5D-89A1-CD616623ED87}"/>
              </a:ext>
            </a:extLst>
          </p:cNvPr>
          <p:cNvSpPr txBox="1">
            <a:spLocks/>
          </p:cNvSpPr>
          <p:nvPr/>
        </p:nvSpPr>
        <p:spPr>
          <a:xfrm>
            <a:off x="5778918" y="1367134"/>
            <a:ext cx="4002113" cy="72695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Les assiettes et les verres sont rangés dans le </a:t>
            </a:r>
            <a:r>
              <a:rPr lang="fr-FR" sz="2800" u="sng" dirty="0">
                <a:latin typeface="OpenDyslexicAlta" panose="00000800000000000000" pitchFamily="50" charset="0"/>
              </a:rPr>
              <a:t>buffet.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1C1D7F00-736F-4FB4-99FC-E84CCB3A4DFC}"/>
              </a:ext>
            </a:extLst>
          </p:cNvPr>
          <p:cNvSpPr txBox="1">
            <a:spLocks/>
          </p:cNvSpPr>
          <p:nvPr/>
        </p:nvSpPr>
        <p:spPr>
          <a:xfrm>
            <a:off x="5778918" y="2247833"/>
            <a:ext cx="4002113" cy="84065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Pour le mariage de ma tante, le traiteur avait préparé un </a:t>
            </a:r>
            <a:r>
              <a:rPr lang="fr-FR" sz="2800" u="sng" dirty="0">
                <a:latin typeface="OpenDyslexicAlta" panose="00000800000000000000" pitchFamily="50" charset="0"/>
              </a:rPr>
              <a:t>buffet froid</a:t>
            </a:r>
            <a:r>
              <a:rPr lang="fr-FR" sz="2800" dirty="0">
                <a:latin typeface="OpenDyslexicAlta" panose="00000800000000000000" pitchFamily="50" charset="0"/>
              </a:rPr>
              <a:t>. </a:t>
            </a:r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3326A12C-9C37-4834-A103-09C4ACA0A585}"/>
              </a:ext>
            </a:extLst>
          </p:cNvPr>
          <p:cNvSpPr txBox="1">
            <a:spLocks/>
          </p:cNvSpPr>
          <p:nvPr/>
        </p:nvSpPr>
        <p:spPr>
          <a:xfrm>
            <a:off x="5710335" y="3242230"/>
            <a:ext cx="4070698" cy="123919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La </a:t>
            </a:r>
            <a:r>
              <a:rPr lang="fr-FR" sz="2800" u="sng" dirty="0">
                <a:latin typeface="OpenDyslexicAlta" panose="00000800000000000000" pitchFamily="50" charset="0"/>
              </a:rPr>
              <a:t>coiffeuse</a:t>
            </a:r>
            <a:r>
              <a:rPr lang="fr-FR" sz="2800" dirty="0">
                <a:latin typeface="OpenDyslexicAlta" panose="00000800000000000000" pitchFamily="50" charset="0"/>
              </a:rPr>
              <a:t> lui a coupé les cheveux.</a:t>
            </a:r>
            <a:endParaRPr lang="fr-FR" sz="2800" u="sng" dirty="0">
              <a:latin typeface="OpenDyslexicAlta" panose="00000800000000000000" pitchFamily="50" charset="0"/>
            </a:endParaRPr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30B57044-72F7-4FA9-9674-1BC4CCD3F6D1}"/>
              </a:ext>
            </a:extLst>
          </p:cNvPr>
          <p:cNvSpPr txBox="1">
            <a:spLocks/>
          </p:cNvSpPr>
          <p:nvPr/>
        </p:nvSpPr>
        <p:spPr>
          <a:xfrm>
            <a:off x="5778917" y="4710878"/>
            <a:ext cx="4002115" cy="86382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Jeanne a trouvé une jolie </a:t>
            </a:r>
            <a:r>
              <a:rPr lang="fr-FR" sz="2800" u="sng" dirty="0">
                <a:latin typeface="OpenDyslexicAlta" panose="00000800000000000000" pitchFamily="50" charset="0"/>
              </a:rPr>
              <a:t>coiffeuse</a:t>
            </a:r>
            <a:r>
              <a:rPr lang="fr-FR" sz="2800" dirty="0">
                <a:latin typeface="OpenDyslexicAlta" panose="00000800000000000000" pitchFamily="50" charset="0"/>
              </a:rPr>
              <a:t> chez l’antiquaire.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D360A6-E3EA-492B-ADC0-C1549B06E637}"/>
              </a:ext>
            </a:extLst>
          </p:cNvPr>
          <p:cNvSpPr/>
          <p:nvPr/>
        </p:nvSpPr>
        <p:spPr>
          <a:xfrm>
            <a:off x="3847766" y="1619346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F6D3B9-19FD-4E5C-B120-A5291BB55FA6}"/>
              </a:ext>
            </a:extLst>
          </p:cNvPr>
          <p:cNvSpPr/>
          <p:nvPr/>
        </p:nvSpPr>
        <p:spPr>
          <a:xfrm>
            <a:off x="3847765" y="2625186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8F35664-55DE-4D09-B8CD-E3E23A6D547E}"/>
              </a:ext>
            </a:extLst>
          </p:cNvPr>
          <p:cNvSpPr/>
          <p:nvPr/>
        </p:nvSpPr>
        <p:spPr>
          <a:xfrm>
            <a:off x="3847765" y="3937350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06A7550-5E8B-4064-9142-BB15C097342B}"/>
              </a:ext>
            </a:extLst>
          </p:cNvPr>
          <p:cNvSpPr/>
          <p:nvPr/>
        </p:nvSpPr>
        <p:spPr>
          <a:xfrm>
            <a:off x="3842430" y="5036917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8C88426-713B-4EA5-8FCD-62CD4443C31E}"/>
              </a:ext>
            </a:extLst>
          </p:cNvPr>
          <p:cNvSpPr/>
          <p:nvPr/>
        </p:nvSpPr>
        <p:spPr>
          <a:xfrm>
            <a:off x="5527617" y="1619346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4CD825-A68A-4900-876C-0B06F2EC889F}"/>
              </a:ext>
            </a:extLst>
          </p:cNvPr>
          <p:cNvSpPr/>
          <p:nvPr/>
        </p:nvSpPr>
        <p:spPr>
          <a:xfrm>
            <a:off x="5527616" y="2625186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3DEE5F-AAFF-462F-817E-57B23B585C95}"/>
              </a:ext>
            </a:extLst>
          </p:cNvPr>
          <p:cNvSpPr/>
          <p:nvPr/>
        </p:nvSpPr>
        <p:spPr>
          <a:xfrm>
            <a:off x="5527616" y="3855054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F4973B-ED5A-4286-9EC3-C823DAA6A82E}"/>
              </a:ext>
            </a:extLst>
          </p:cNvPr>
          <p:cNvSpPr/>
          <p:nvPr/>
        </p:nvSpPr>
        <p:spPr>
          <a:xfrm>
            <a:off x="5522281" y="5000341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Sous-titre 2">
            <a:extLst>
              <a:ext uri="{FF2B5EF4-FFF2-40B4-BE49-F238E27FC236}">
                <a16:creationId xmlns:a16="http://schemas.microsoft.com/office/drawing/2014/main" id="{BB12281B-E58D-443E-AA3D-F3600D644A88}"/>
              </a:ext>
            </a:extLst>
          </p:cNvPr>
          <p:cNvSpPr txBox="1">
            <a:spLocks/>
          </p:cNvSpPr>
          <p:nvPr/>
        </p:nvSpPr>
        <p:spPr>
          <a:xfrm>
            <a:off x="124967" y="1233578"/>
            <a:ext cx="3447999" cy="101425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Personne dont le métier est de s’occuper des cheveux</a:t>
            </a:r>
          </a:p>
        </p:txBody>
      </p:sp>
      <p:sp>
        <p:nvSpPr>
          <p:cNvPr id="62" name="Sous-titre 2">
            <a:extLst>
              <a:ext uri="{FF2B5EF4-FFF2-40B4-BE49-F238E27FC236}">
                <a16:creationId xmlns:a16="http://schemas.microsoft.com/office/drawing/2014/main" id="{D466E787-0CE3-4F64-B3C8-B83F4E18A3FC}"/>
              </a:ext>
            </a:extLst>
          </p:cNvPr>
          <p:cNvSpPr txBox="1">
            <a:spLocks/>
          </p:cNvSpPr>
          <p:nvPr/>
        </p:nvSpPr>
        <p:spPr>
          <a:xfrm>
            <a:off x="124967" y="2348301"/>
            <a:ext cx="3447999" cy="84065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Meuble dans lequel on range de la vaisselle</a:t>
            </a:r>
          </a:p>
        </p:txBody>
      </p:sp>
      <p:sp>
        <p:nvSpPr>
          <p:cNvPr id="63" name="Sous-titre 2">
            <a:extLst>
              <a:ext uri="{FF2B5EF4-FFF2-40B4-BE49-F238E27FC236}">
                <a16:creationId xmlns:a16="http://schemas.microsoft.com/office/drawing/2014/main" id="{900F2559-D91A-4EF2-830A-260A7BC2AD76}"/>
              </a:ext>
            </a:extLst>
          </p:cNvPr>
          <p:cNvSpPr txBox="1">
            <a:spLocks/>
          </p:cNvSpPr>
          <p:nvPr/>
        </p:nvSpPr>
        <p:spPr>
          <a:xfrm>
            <a:off x="124967" y="3508298"/>
            <a:ext cx="3447998" cy="84064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Petite table munie d’un miroir</a:t>
            </a:r>
          </a:p>
        </p:txBody>
      </p:sp>
      <p:sp>
        <p:nvSpPr>
          <p:cNvPr id="64" name="Sous-titre 2">
            <a:extLst>
              <a:ext uri="{FF2B5EF4-FFF2-40B4-BE49-F238E27FC236}">
                <a16:creationId xmlns:a16="http://schemas.microsoft.com/office/drawing/2014/main" id="{5D7E0D3A-B12C-41EC-ADD3-B488E04BA122}"/>
              </a:ext>
            </a:extLst>
          </p:cNvPr>
          <p:cNvSpPr txBox="1">
            <a:spLocks/>
          </p:cNvSpPr>
          <p:nvPr/>
        </p:nvSpPr>
        <p:spPr>
          <a:xfrm>
            <a:off x="124967" y="4666626"/>
            <a:ext cx="3447998" cy="115620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Table couverte de plats et de boisons où les invités viennent se servir</a:t>
            </a: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98421AFF-CF68-40A0-8E17-76E078E4F5AC}"/>
              </a:ext>
            </a:extLst>
          </p:cNvPr>
          <p:cNvSpPr txBox="1">
            <a:spLocks/>
          </p:cNvSpPr>
          <p:nvPr/>
        </p:nvSpPr>
        <p:spPr>
          <a:xfrm>
            <a:off x="737658" y="110508"/>
            <a:ext cx="8941180" cy="76872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Comic Sans MS" panose="030F0702030302020204" pitchFamily="66" charset="0"/>
              </a:rPr>
              <a:t>Associe la définition à la phrase qui correspond</a:t>
            </a:r>
          </a:p>
        </p:txBody>
      </p:sp>
    </p:spTree>
    <p:extLst>
      <p:ext uri="{BB962C8B-B14F-4D97-AF65-F5344CB8AC3E}">
        <p14:creationId xmlns:p14="http://schemas.microsoft.com/office/powerpoint/2010/main" val="2439455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463F4C-26F6-4DAB-8FA9-A8AF45139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" y="988863"/>
            <a:ext cx="9224963" cy="11763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dirty="0">
                <a:latin typeface="OpenDyslexicAlta" panose="00000800000000000000" pitchFamily="50" charset="0"/>
              </a:rPr>
              <a:t>Jeunesse – durable – actuel – actualité – jeune – centième – durée – cent- actuellement – durablement – centaine - rajeunir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AEE3218-F166-4FEB-8F5F-F7362C788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" y="72519"/>
            <a:ext cx="9656064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Classe ces mots par famille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8221F8C-D34B-4FC6-8656-D1E39E45AE0A}"/>
              </a:ext>
            </a:extLst>
          </p:cNvPr>
          <p:cNvSpPr txBox="1">
            <a:spLocks/>
          </p:cNvSpPr>
          <p:nvPr/>
        </p:nvSpPr>
        <p:spPr>
          <a:xfrm>
            <a:off x="254020" y="2374841"/>
            <a:ext cx="3015391" cy="133164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B050"/>
                </a:solidFill>
                <a:latin typeface="OpenDyslexicAlta" panose="00000800000000000000" pitchFamily="50" charset="0"/>
              </a:rPr>
              <a:t>Jeunesse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B050"/>
                </a:solidFill>
                <a:latin typeface="OpenDyslexicAlta" panose="00000800000000000000" pitchFamily="50" charset="0"/>
              </a:rPr>
              <a:t>Jeune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B050"/>
                </a:solidFill>
                <a:latin typeface="OpenDyslexicAlta" panose="00000800000000000000" pitchFamily="50" charset="0"/>
              </a:rPr>
              <a:t>rajeunir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60690FA-1576-47B5-93DE-6CC846790964}"/>
              </a:ext>
            </a:extLst>
          </p:cNvPr>
          <p:cNvSpPr txBox="1">
            <a:spLocks/>
          </p:cNvSpPr>
          <p:nvPr/>
        </p:nvSpPr>
        <p:spPr>
          <a:xfrm>
            <a:off x="3439208" y="2374841"/>
            <a:ext cx="3015391" cy="133164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>
                <a:solidFill>
                  <a:srgbClr val="00B050"/>
                </a:solidFill>
                <a:latin typeface="OpenDyslexicAlta" panose="00000800000000000000" pitchFamily="50" charset="0"/>
              </a:rPr>
              <a:t>durable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>
                <a:solidFill>
                  <a:srgbClr val="00B050"/>
                </a:solidFill>
                <a:latin typeface="OpenDyslexicAlta" panose="00000800000000000000" pitchFamily="50" charset="0"/>
              </a:rPr>
              <a:t>durée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>
                <a:solidFill>
                  <a:srgbClr val="00B050"/>
                </a:solidFill>
                <a:latin typeface="OpenDyslexicAlta" panose="00000800000000000000" pitchFamily="50" charset="0"/>
              </a:rPr>
              <a:t>durablement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F17EDFF-10DB-44F9-B1AE-EC1A87D22140}"/>
              </a:ext>
            </a:extLst>
          </p:cNvPr>
          <p:cNvSpPr txBox="1">
            <a:spLocks/>
          </p:cNvSpPr>
          <p:nvPr/>
        </p:nvSpPr>
        <p:spPr>
          <a:xfrm>
            <a:off x="6624396" y="2374841"/>
            <a:ext cx="3015391" cy="133164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>
                <a:solidFill>
                  <a:srgbClr val="00B050"/>
                </a:solidFill>
                <a:latin typeface="OpenDyslexicAlta" panose="00000800000000000000" pitchFamily="50" charset="0"/>
              </a:rPr>
              <a:t> actuel 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>
                <a:solidFill>
                  <a:srgbClr val="00B050"/>
                </a:solidFill>
                <a:latin typeface="OpenDyslexicAlta" panose="00000800000000000000" pitchFamily="50" charset="0"/>
              </a:rPr>
              <a:t>actualité 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>
                <a:solidFill>
                  <a:srgbClr val="00B050"/>
                </a:solidFill>
                <a:latin typeface="OpenDyslexicAlta" panose="00000800000000000000" pitchFamily="50" charset="0"/>
              </a:rPr>
              <a:t>actuellement 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8E251B28-AFC7-4A79-9FFA-70855EAF2A07}"/>
              </a:ext>
            </a:extLst>
          </p:cNvPr>
          <p:cNvSpPr txBox="1">
            <a:spLocks/>
          </p:cNvSpPr>
          <p:nvPr/>
        </p:nvSpPr>
        <p:spPr>
          <a:xfrm>
            <a:off x="3439207" y="3849960"/>
            <a:ext cx="3015391" cy="133164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>
                <a:solidFill>
                  <a:srgbClr val="00B050"/>
                </a:solidFill>
                <a:latin typeface="OpenDyslexicAlta" panose="00000800000000000000" pitchFamily="50" charset="0"/>
              </a:rPr>
              <a:t>Centième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>
                <a:solidFill>
                  <a:srgbClr val="00B050"/>
                </a:solidFill>
                <a:latin typeface="OpenDyslexicAlta" panose="00000800000000000000" pitchFamily="50" charset="0"/>
              </a:rPr>
              <a:t>cent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400" dirty="0">
                <a:solidFill>
                  <a:srgbClr val="00B050"/>
                </a:solidFill>
                <a:latin typeface="OpenDyslexicAlta" panose="00000800000000000000" pitchFamily="50" charset="0"/>
              </a:rPr>
              <a:t>centaine </a:t>
            </a:r>
          </a:p>
        </p:txBody>
      </p:sp>
    </p:spTree>
    <p:extLst>
      <p:ext uri="{BB962C8B-B14F-4D97-AF65-F5344CB8AC3E}">
        <p14:creationId xmlns:p14="http://schemas.microsoft.com/office/powerpoint/2010/main" val="1260124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48A674-A0CA-412F-AA57-CBA63AA8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03" y="260540"/>
            <a:ext cx="2762675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Complète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CA63B11-DFB7-452D-8945-C37973788B5C}"/>
              </a:ext>
            </a:extLst>
          </p:cNvPr>
          <p:cNvSpPr txBox="1">
            <a:spLocks/>
          </p:cNvSpPr>
          <p:nvPr/>
        </p:nvSpPr>
        <p:spPr>
          <a:xfrm>
            <a:off x="99303" y="1334711"/>
            <a:ext cx="9540240" cy="704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Elle a rangé ses poupées dans une ………………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24025516-A615-4AA2-BD1D-2DECEC62EBED}"/>
              </a:ext>
            </a:extLst>
          </p:cNvPr>
          <p:cNvSpPr txBox="1">
            <a:spLocks/>
          </p:cNvSpPr>
          <p:nvPr/>
        </p:nvSpPr>
        <p:spPr>
          <a:xfrm>
            <a:off x="5332066" y="312644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mal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97734EE8-227E-412C-8115-92E80034BB20}"/>
              </a:ext>
            </a:extLst>
          </p:cNvPr>
          <p:cNvSpPr txBox="1">
            <a:spLocks/>
          </p:cNvSpPr>
          <p:nvPr/>
        </p:nvSpPr>
        <p:spPr>
          <a:xfrm>
            <a:off x="3012390" y="322737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Malle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0D37060E-C100-4D00-BDD3-F6C915083C8D}"/>
              </a:ext>
            </a:extLst>
          </p:cNvPr>
          <p:cNvSpPr txBox="1">
            <a:spLocks/>
          </p:cNvSpPr>
          <p:nvPr/>
        </p:nvSpPr>
        <p:spPr>
          <a:xfrm>
            <a:off x="99303" y="2108842"/>
            <a:ext cx="9540240" cy="978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Edouard a mangé de la crème. Il a ………………… au ventre.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442F35A3-B5B2-496C-AF80-C2834009E1A8}"/>
              </a:ext>
            </a:extLst>
          </p:cNvPr>
          <p:cNvSpPr txBox="1">
            <a:spLocks/>
          </p:cNvSpPr>
          <p:nvPr/>
        </p:nvSpPr>
        <p:spPr>
          <a:xfrm>
            <a:off x="6970549" y="1429567"/>
            <a:ext cx="175978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malle</a:t>
            </a:r>
          </a:p>
        </p:txBody>
      </p:sp>
      <p:sp>
        <p:nvSpPr>
          <p:cNvPr id="29" name="Sous-titre 2">
            <a:extLst>
              <a:ext uri="{FF2B5EF4-FFF2-40B4-BE49-F238E27FC236}">
                <a16:creationId xmlns:a16="http://schemas.microsoft.com/office/drawing/2014/main" id="{E3A4615A-2B3B-406E-AD2A-0C382BFC53F8}"/>
              </a:ext>
            </a:extLst>
          </p:cNvPr>
          <p:cNvSpPr txBox="1">
            <a:spLocks/>
          </p:cNvSpPr>
          <p:nvPr/>
        </p:nvSpPr>
        <p:spPr>
          <a:xfrm>
            <a:off x="6166665" y="2344671"/>
            <a:ext cx="111926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mal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1A4BEDDC-F0F5-4753-91BD-6DDB2309A491}"/>
              </a:ext>
            </a:extLst>
          </p:cNvPr>
          <p:cNvSpPr txBox="1">
            <a:spLocks/>
          </p:cNvSpPr>
          <p:nvPr/>
        </p:nvSpPr>
        <p:spPr>
          <a:xfrm>
            <a:off x="99303" y="4252936"/>
            <a:ext cx="9540240" cy="978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…………… était le titre que l’on donnait au roi quand on s’adressait à lui. 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3FC76757-0ACE-45BE-B8A8-D560704B5409}"/>
              </a:ext>
            </a:extLst>
          </p:cNvPr>
          <p:cNvSpPr txBox="1">
            <a:spLocks/>
          </p:cNvSpPr>
          <p:nvPr/>
        </p:nvSpPr>
        <p:spPr>
          <a:xfrm>
            <a:off x="371745" y="4278813"/>
            <a:ext cx="1395446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Sire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EF9D9E50-5087-42F4-B4E2-F02E041C196D}"/>
              </a:ext>
            </a:extLst>
          </p:cNvPr>
          <p:cNvSpPr txBox="1">
            <a:spLocks/>
          </p:cNvSpPr>
          <p:nvPr/>
        </p:nvSpPr>
        <p:spPr>
          <a:xfrm>
            <a:off x="99303" y="5398398"/>
            <a:ext cx="9540240" cy="978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Après le collège, les élèves entre en classe de ……………… au lycée.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906C4E25-9BCA-4E92-A412-13D275407AD0}"/>
              </a:ext>
            </a:extLst>
          </p:cNvPr>
          <p:cNvSpPr txBox="1">
            <a:spLocks/>
          </p:cNvSpPr>
          <p:nvPr/>
        </p:nvSpPr>
        <p:spPr>
          <a:xfrm>
            <a:off x="7988870" y="5416422"/>
            <a:ext cx="1482934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seconde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568ECFA8-91F6-4B24-84FE-0EB44144CC50}"/>
              </a:ext>
            </a:extLst>
          </p:cNvPr>
          <p:cNvSpPr txBox="1">
            <a:spLocks/>
          </p:cNvSpPr>
          <p:nvPr/>
        </p:nvSpPr>
        <p:spPr>
          <a:xfrm>
            <a:off x="99303" y="3285728"/>
            <a:ext cx="2762675" cy="76872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>
                <a:latin typeface="Comic Sans MS" panose="030F0702030302020204" pitchFamily="66" charset="0"/>
              </a:rPr>
              <a:t>Complète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268A01CF-17BE-4B50-9002-F4E438E9ADD8}"/>
              </a:ext>
            </a:extLst>
          </p:cNvPr>
          <p:cNvSpPr txBox="1">
            <a:spLocks/>
          </p:cNvSpPr>
          <p:nvPr/>
        </p:nvSpPr>
        <p:spPr>
          <a:xfrm>
            <a:off x="5332066" y="3337832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sire</a:t>
            </a: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A437DC7F-F2B1-442C-8A00-72C5C1D71F9A}"/>
              </a:ext>
            </a:extLst>
          </p:cNvPr>
          <p:cNvSpPr txBox="1">
            <a:spLocks/>
          </p:cNvSpPr>
          <p:nvPr/>
        </p:nvSpPr>
        <p:spPr>
          <a:xfrm>
            <a:off x="3012390" y="3347925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Cire</a:t>
            </a:r>
          </a:p>
        </p:txBody>
      </p:sp>
    </p:spTree>
    <p:extLst>
      <p:ext uri="{BB962C8B-B14F-4D97-AF65-F5344CB8AC3E}">
        <p14:creationId xmlns:p14="http://schemas.microsoft.com/office/powerpoint/2010/main" val="135776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19AA08A-316D-472A-B74B-9EC49AB1A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166"/>
            <a:ext cx="2633472" cy="602880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Comic Sans MS" panose="030F0702030302020204" pitchFamily="66" charset="0"/>
              </a:rPr>
              <a:t>Le mobilier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8FF2BA82-A587-4A5D-89A1-CD616623ED87}"/>
              </a:ext>
            </a:extLst>
          </p:cNvPr>
          <p:cNvSpPr txBox="1">
            <a:spLocks/>
          </p:cNvSpPr>
          <p:nvPr/>
        </p:nvSpPr>
        <p:spPr>
          <a:xfrm>
            <a:off x="7473914" y="352040"/>
            <a:ext cx="2376666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plafonnier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1C1D7F00-736F-4FB4-99FC-E84CCB3A4DFC}"/>
              </a:ext>
            </a:extLst>
          </p:cNvPr>
          <p:cNvSpPr txBox="1">
            <a:spLocks/>
          </p:cNvSpPr>
          <p:nvPr/>
        </p:nvSpPr>
        <p:spPr>
          <a:xfrm>
            <a:off x="7418494" y="1487189"/>
            <a:ext cx="2432086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malle</a:t>
            </a:r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3326A12C-9C37-4834-A103-09C4ACA0A585}"/>
              </a:ext>
            </a:extLst>
          </p:cNvPr>
          <p:cNvSpPr txBox="1">
            <a:spLocks/>
          </p:cNvSpPr>
          <p:nvPr/>
        </p:nvSpPr>
        <p:spPr>
          <a:xfrm>
            <a:off x="7473914" y="2743199"/>
            <a:ext cx="2376666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poêle</a:t>
            </a:r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30B57044-72F7-4FA9-9674-1BC4CCD3F6D1}"/>
              </a:ext>
            </a:extLst>
          </p:cNvPr>
          <p:cNvSpPr txBox="1">
            <a:spLocks/>
          </p:cNvSpPr>
          <p:nvPr/>
        </p:nvSpPr>
        <p:spPr>
          <a:xfrm>
            <a:off x="7473914" y="3920374"/>
            <a:ext cx="2238538" cy="61745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sommier</a:t>
            </a: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1C3FD4C6-3B72-4526-A543-75584E887F16}"/>
              </a:ext>
            </a:extLst>
          </p:cNvPr>
          <p:cNvSpPr txBox="1">
            <a:spLocks/>
          </p:cNvSpPr>
          <p:nvPr/>
        </p:nvSpPr>
        <p:spPr>
          <a:xfrm>
            <a:off x="7473914" y="5117733"/>
            <a:ext cx="2376666" cy="54380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secrétaire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ED758F-B2E8-4393-A894-200E5697AD1F}"/>
              </a:ext>
            </a:extLst>
          </p:cNvPr>
          <p:cNvSpPr/>
          <p:nvPr/>
        </p:nvSpPr>
        <p:spPr>
          <a:xfrm>
            <a:off x="1914143" y="107899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B12BDE-FE8F-4D03-A317-3A356470798B}"/>
              </a:ext>
            </a:extLst>
          </p:cNvPr>
          <p:cNvSpPr/>
          <p:nvPr/>
        </p:nvSpPr>
        <p:spPr>
          <a:xfrm>
            <a:off x="1914142" y="208483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D8D8C1-D969-4935-94D8-FD747BC7F435}"/>
              </a:ext>
            </a:extLst>
          </p:cNvPr>
          <p:cNvSpPr/>
          <p:nvPr/>
        </p:nvSpPr>
        <p:spPr>
          <a:xfrm>
            <a:off x="1824223" y="3278125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5812FC-89BC-46AF-80A2-DDC60C9EE0A9}"/>
              </a:ext>
            </a:extLst>
          </p:cNvPr>
          <p:cNvSpPr/>
          <p:nvPr/>
        </p:nvSpPr>
        <p:spPr>
          <a:xfrm>
            <a:off x="1860797" y="4437245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17A4E5-5103-41D2-9528-C698AD340D31}"/>
              </a:ext>
            </a:extLst>
          </p:cNvPr>
          <p:cNvSpPr/>
          <p:nvPr/>
        </p:nvSpPr>
        <p:spPr>
          <a:xfrm>
            <a:off x="1900421" y="5524381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D360A6-E3EA-492B-ADC0-C1549B06E637}"/>
              </a:ext>
            </a:extLst>
          </p:cNvPr>
          <p:cNvSpPr/>
          <p:nvPr/>
        </p:nvSpPr>
        <p:spPr>
          <a:xfrm>
            <a:off x="3488268" y="56692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F6D3B9-19FD-4E5C-B120-A5291BB55FA6}"/>
              </a:ext>
            </a:extLst>
          </p:cNvPr>
          <p:cNvSpPr/>
          <p:nvPr/>
        </p:nvSpPr>
        <p:spPr>
          <a:xfrm>
            <a:off x="3488267" y="194767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8F35664-55DE-4D09-B8CD-E3E23A6D547E}"/>
              </a:ext>
            </a:extLst>
          </p:cNvPr>
          <p:cNvSpPr/>
          <p:nvPr/>
        </p:nvSpPr>
        <p:spPr>
          <a:xfrm>
            <a:off x="3488267" y="3259836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06A7550-5E8B-4064-9142-BB15C097342B}"/>
              </a:ext>
            </a:extLst>
          </p:cNvPr>
          <p:cNvSpPr/>
          <p:nvPr/>
        </p:nvSpPr>
        <p:spPr>
          <a:xfrm>
            <a:off x="3482932" y="4359403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D25188-8B7A-4E64-9EE7-B8F90A749E2D}"/>
              </a:ext>
            </a:extLst>
          </p:cNvPr>
          <p:cNvSpPr/>
          <p:nvPr/>
        </p:nvSpPr>
        <p:spPr>
          <a:xfrm>
            <a:off x="3482932" y="5478166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8C88426-713B-4EA5-8FCD-62CD4443C31E}"/>
              </a:ext>
            </a:extLst>
          </p:cNvPr>
          <p:cNvSpPr/>
          <p:nvPr/>
        </p:nvSpPr>
        <p:spPr>
          <a:xfrm>
            <a:off x="5648920" y="56692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4CD825-A68A-4900-876C-0B06F2EC889F}"/>
              </a:ext>
            </a:extLst>
          </p:cNvPr>
          <p:cNvSpPr/>
          <p:nvPr/>
        </p:nvSpPr>
        <p:spPr>
          <a:xfrm>
            <a:off x="5648919" y="194767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3DEE5F-AAFF-462F-817E-57B23B585C95}"/>
              </a:ext>
            </a:extLst>
          </p:cNvPr>
          <p:cNvSpPr/>
          <p:nvPr/>
        </p:nvSpPr>
        <p:spPr>
          <a:xfrm>
            <a:off x="5648919" y="3177540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F4973B-ED5A-4286-9EC3-C823DAA6A82E}"/>
              </a:ext>
            </a:extLst>
          </p:cNvPr>
          <p:cNvSpPr/>
          <p:nvPr/>
        </p:nvSpPr>
        <p:spPr>
          <a:xfrm>
            <a:off x="5643584" y="4322827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F6838DE-0270-4DB4-AFC6-BC04450E704D}"/>
              </a:ext>
            </a:extLst>
          </p:cNvPr>
          <p:cNvSpPr/>
          <p:nvPr/>
        </p:nvSpPr>
        <p:spPr>
          <a:xfrm>
            <a:off x="5643584" y="5450734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FADA6C9-EA13-46C0-9437-9058FDD9A026}"/>
              </a:ext>
            </a:extLst>
          </p:cNvPr>
          <p:cNvSpPr/>
          <p:nvPr/>
        </p:nvSpPr>
        <p:spPr>
          <a:xfrm>
            <a:off x="7224682" y="567836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8781EE-F094-4275-9F2D-5B20850F589A}"/>
              </a:ext>
            </a:extLst>
          </p:cNvPr>
          <p:cNvSpPr/>
          <p:nvPr/>
        </p:nvSpPr>
        <p:spPr>
          <a:xfrm>
            <a:off x="7224681" y="164134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B5B2B4B-B2B4-4EAD-A6A3-24C4FBDE4632}"/>
              </a:ext>
            </a:extLst>
          </p:cNvPr>
          <p:cNvSpPr/>
          <p:nvPr/>
        </p:nvSpPr>
        <p:spPr>
          <a:xfrm>
            <a:off x="7224681" y="2885840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06ABE4D-24B8-4ADA-93B6-7A1BE12032F4}"/>
              </a:ext>
            </a:extLst>
          </p:cNvPr>
          <p:cNvSpPr/>
          <p:nvPr/>
        </p:nvSpPr>
        <p:spPr>
          <a:xfrm>
            <a:off x="7202141" y="414953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2A44E0-4FDB-4736-96AE-D3CD6E160574}"/>
              </a:ext>
            </a:extLst>
          </p:cNvPr>
          <p:cNvSpPr/>
          <p:nvPr/>
        </p:nvSpPr>
        <p:spPr>
          <a:xfrm>
            <a:off x="7200458" y="528338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96252F6-5004-4F4F-95C3-DE3EFE371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98" y="704088"/>
            <a:ext cx="1472187" cy="97841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C799DF7-5F3A-43FE-A36E-62DE20337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55" y="1712213"/>
            <a:ext cx="1458471" cy="101955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ECFFF00-64D5-41E5-A2BD-7F904ED83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41" y="2807207"/>
            <a:ext cx="1499619" cy="104241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AFA42E8-2573-4E46-A0B2-A4B804BD2D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518" y="3900966"/>
            <a:ext cx="1490475" cy="101041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C0E3F61-CDA9-480D-AF44-4F2CC604DE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340" y="4950099"/>
            <a:ext cx="1517907" cy="1001270"/>
          </a:xfrm>
          <a:prstGeom prst="rect">
            <a:avLst/>
          </a:prstGeom>
        </p:spPr>
      </p:pic>
      <p:pic>
        <p:nvPicPr>
          <p:cNvPr id="4098" name="Picture 2" descr="RÃ©sultat de recherche d'images pour &quot;plafonnier&quot;">
            <a:extLst>
              <a:ext uri="{FF2B5EF4-FFF2-40B4-BE49-F238E27FC236}">
                <a16:creationId xmlns:a16="http://schemas.microsoft.com/office/drawing/2014/main" id="{2F224E1E-F47B-43CA-9F51-941ADAFE2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071" y="5104663"/>
            <a:ext cx="1303019" cy="130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Ã©sultat de recherche d'images pour &quot;une malle&quot;">
            <a:extLst>
              <a:ext uri="{FF2B5EF4-FFF2-40B4-BE49-F238E27FC236}">
                <a16:creationId xmlns:a16="http://schemas.microsoft.com/office/drawing/2014/main" id="{CE57CF74-A284-47B5-AAD5-3DD309623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975" y="113893"/>
            <a:ext cx="1629459" cy="108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Ã©sultat de recherche d'images pour &quot;un poÃªle&quot;">
            <a:extLst>
              <a:ext uri="{FF2B5EF4-FFF2-40B4-BE49-F238E27FC236}">
                <a16:creationId xmlns:a16="http://schemas.microsoft.com/office/drawing/2014/main" id="{BE69E8E4-A910-4A9B-B6D3-5F764E8C4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547" y="2457186"/>
            <a:ext cx="1028155" cy="137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associÃ©e">
            <a:extLst>
              <a:ext uri="{FF2B5EF4-FFF2-40B4-BE49-F238E27FC236}">
                <a16:creationId xmlns:a16="http://schemas.microsoft.com/office/drawing/2014/main" id="{3578AA00-1242-41F0-B75D-9EF77348E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80" y="1394085"/>
            <a:ext cx="1345475" cy="89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Ã©sultat de recherche d'images pour &quot;un secrÃ©taire&quot;">
            <a:extLst>
              <a:ext uri="{FF2B5EF4-FFF2-40B4-BE49-F238E27FC236}">
                <a16:creationId xmlns:a16="http://schemas.microsoft.com/office/drawing/2014/main" id="{E8003F89-4B7D-406A-819A-A1E5FA4D9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99" y="4015519"/>
            <a:ext cx="1780275" cy="100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651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48A674-A0CA-412F-AA57-CBA63AA8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24" y="1658019"/>
            <a:ext cx="2762675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Complète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CA63B11-DFB7-452D-8945-C37973788B5C}"/>
              </a:ext>
            </a:extLst>
          </p:cNvPr>
          <p:cNvSpPr txBox="1">
            <a:spLocks/>
          </p:cNvSpPr>
          <p:nvPr/>
        </p:nvSpPr>
        <p:spPr>
          <a:xfrm>
            <a:off x="182880" y="2594168"/>
            <a:ext cx="9540240" cy="704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……………… dans les herbes hautes, le tigre guette sa proie.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24025516-A615-4AA2-BD1D-2DECEC62EBED}"/>
              </a:ext>
            </a:extLst>
          </p:cNvPr>
          <p:cNvSpPr txBox="1">
            <a:spLocks/>
          </p:cNvSpPr>
          <p:nvPr/>
        </p:nvSpPr>
        <p:spPr>
          <a:xfrm>
            <a:off x="5306187" y="1710123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Tapis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97734EE8-227E-412C-8115-92E80034BB20}"/>
              </a:ext>
            </a:extLst>
          </p:cNvPr>
          <p:cNvSpPr txBox="1">
            <a:spLocks/>
          </p:cNvSpPr>
          <p:nvPr/>
        </p:nvSpPr>
        <p:spPr>
          <a:xfrm>
            <a:off x="2986511" y="1720216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Tapi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0D37060E-C100-4D00-BDD3-F6C915083C8D}"/>
              </a:ext>
            </a:extLst>
          </p:cNvPr>
          <p:cNvSpPr txBox="1">
            <a:spLocks/>
          </p:cNvSpPr>
          <p:nvPr/>
        </p:nvSpPr>
        <p:spPr>
          <a:xfrm>
            <a:off x="182880" y="3376925"/>
            <a:ext cx="9540240" cy="978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J’ai passé l’aspirateur sur le ……………… du salon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442F35A3-B5B2-496C-AF80-C2834009E1A8}"/>
              </a:ext>
            </a:extLst>
          </p:cNvPr>
          <p:cNvSpPr txBox="1">
            <a:spLocks/>
          </p:cNvSpPr>
          <p:nvPr/>
        </p:nvSpPr>
        <p:spPr>
          <a:xfrm>
            <a:off x="634505" y="2672128"/>
            <a:ext cx="1030393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tapi</a:t>
            </a:r>
          </a:p>
        </p:txBody>
      </p:sp>
      <p:sp>
        <p:nvSpPr>
          <p:cNvPr id="29" name="Sous-titre 2">
            <a:extLst>
              <a:ext uri="{FF2B5EF4-FFF2-40B4-BE49-F238E27FC236}">
                <a16:creationId xmlns:a16="http://schemas.microsoft.com/office/drawing/2014/main" id="{E3A4615A-2B3B-406E-AD2A-0C382BFC53F8}"/>
              </a:ext>
            </a:extLst>
          </p:cNvPr>
          <p:cNvSpPr txBox="1">
            <a:spLocks/>
          </p:cNvSpPr>
          <p:nvPr/>
        </p:nvSpPr>
        <p:spPr>
          <a:xfrm>
            <a:off x="5960853" y="3624041"/>
            <a:ext cx="1162326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tapis</a:t>
            </a:r>
          </a:p>
        </p:txBody>
      </p:sp>
    </p:spTree>
    <p:extLst>
      <p:ext uri="{BB962C8B-B14F-4D97-AF65-F5344CB8AC3E}">
        <p14:creationId xmlns:p14="http://schemas.microsoft.com/office/powerpoint/2010/main" val="347851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48A674-A0CA-412F-AA57-CBA63AA8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24" y="132614"/>
            <a:ext cx="2762675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Complète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CA63B11-DFB7-452D-8945-C37973788B5C}"/>
              </a:ext>
            </a:extLst>
          </p:cNvPr>
          <p:cNvSpPr txBox="1">
            <a:spLocks/>
          </p:cNvSpPr>
          <p:nvPr/>
        </p:nvSpPr>
        <p:spPr>
          <a:xfrm>
            <a:off x="73424" y="1557019"/>
            <a:ext cx="9540240" cy="704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La ……………………… du médecin prend les rendez-vous.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24025516-A615-4AA2-BD1D-2DECEC62EBED}"/>
              </a:ext>
            </a:extLst>
          </p:cNvPr>
          <p:cNvSpPr txBox="1">
            <a:spLocks/>
          </p:cNvSpPr>
          <p:nvPr/>
        </p:nvSpPr>
        <p:spPr>
          <a:xfrm>
            <a:off x="5278576" y="198573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commode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97734EE8-227E-412C-8115-92E80034BB20}"/>
              </a:ext>
            </a:extLst>
          </p:cNvPr>
          <p:cNvSpPr txBox="1">
            <a:spLocks/>
          </p:cNvSpPr>
          <p:nvPr/>
        </p:nvSpPr>
        <p:spPr>
          <a:xfrm>
            <a:off x="2986511" y="194811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secrétaire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0D37060E-C100-4D00-BDD3-F6C915083C8D}"/>
              </a:ext>
            </a:extLst>
          </p:cNvPr>
          <p:cNvSpPr txBox="1">
            <a:spLocks/>
          </p:cNvSpPr>
          <p:nvPr/>
        </p:nvSpPr>
        <p:spPr>
          <a:xfrm>
            <a:off x="73424" y="2302391"/>
            <a:ext cx="9540240" cy="8624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Le patron pêcheur a repéré un …………… de sardines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442F35A3-B5B2-496C-AF80-C2834009E1A8}"/>
              </a:ext>
            </a:extLst>
          </p:cNvPr>
          <p:cNvSpPr txBox="1">
            <a:spLocks/>
          </p:cNvSpPr>
          <p:nvPr/>
        </p:nvSpPr>
        <p:spPr>
          <a:xfrm>
            <a:off x="1074121" y="1634979"/>
            <a:ext cx="2316765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secrétaire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AA863EE4-C1D6-44A8-8611-2356DFB90490}"/>
              </a:ext>
            </a:extLst>
          </p:cNvPr>
          <p:cNvSpPr txBox="1">
            <a:spLocks/>
          </p:cNvSpPr>
          <p:nvPr/>
        </p:nvSpPr>
        <p:spPr>
          <a:xfrm>
            <a:off x="7553636" y="194811"/>
            <a:ext cx="1975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canapés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43BA392D-716C-4FF2-BCC6-D9B1A6EA5BA5}"/>
              </a:ext>
            </a:extLst>
          </p:cNvPr>
          <p:cNvSpPr txBox="1">
            <a:spLocks/>
          </p:cNvSpPr>
          <p:nvPr/>
        </p:nvSpPr>
        <p:spPr>
          <a:xfrm>
            <a:off x="73424" y="3195971"/>
            <a:ext cx="9540240" cy="678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Cet homme n’a pas l’air …………………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6DCD03A0-9A7B-4819-A5F6-89847FDFEDFA}"/>
              </a:ext>
            </a:extLst>
          </p:cNvPr>
          <p:cNvSpPr txBox="1">
            <a:spLocks/>
          </p:cNvSpPr>
          <p:nvPr/>
        </p:nvSpPr>
        <p:spPr>
          <a:xfrm>
            <a:off x="85888" y="3946439"/>
            <a:ext cx="9540240" cy="978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Pour l’apéritif, Mehdi a préparé des ………………… au fromage.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178E6A05-DD49-4FCB-B92B-743DA94215B3}"/>
              </a:ext>
            </a:extLst>
          </p:cNvPr>
          <p:cNvSpPr txBox="1">
            <a:spLocks/>
          </p:cNvSpPr>
          <p:nvPr/>
        </p:nvSpPr>
        <p:spPr>
          <a:xfrm>
            <a:off x="85888" y="4964901"/>
            <a:ext cx="9540240" cy="8522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Deux …………………… en cuir meublent le </a:t>
            </a:r>
            <a:r>
              <a:rPr lang="fr-FR" dirty="0" err="1">
                <a:latin typeface="Comic Sans MS" panose="030F0702030302020204" pitchFamily="66" charset="0"/>
              </a:rPr>
              <a:t>sallon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1B50924A-0F28-4566-AF13-D5679F665997}"/>
              </a:ext>
            </a:extLst>
          </p:cNvPr>
          <p:cNvSpPr txBox="1">
            <a:spLocks/>
          </p:cNvSpPr>
          <p:nvPr/>
        </p:nvSpPr>
        <p:spPr>
          <a:xfrm>
            <a:off x="5278576" y="803620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banc</a:t>
            </a:r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477FFDCD-371D-4435-9CD3-D18025D82D9F}"/>
              </a:ext>
            </a:extLst>
          </p:cNvPr>
          <p:cNvSpPr txBox="1">
            <a:spLocks/>
          </p:cNvSpPr>
          <p:nvPr/>
        </p:nvSpPr>
        <p:spPr>
          <a:xfrm>
            <a:off x="5679761" y="2463650"/>
            <a:ext cx="11869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banc</a:t>
            </a:r>
          </a:p>
        </p:txBody>
      </p:sp>
      <p:sp>
        <p:nvSpPr>
          <p:cNvPr id="34" name="Sous-titre 2">
            <a:extLst>
              <a:ext uri="{FF2B5EF4-FFF2-40B4-BE49-F238E27FC236}">
                <a16:creationId xmlns:a16="http://schemas.microsoft.com/office/drawing/2014/main" id="{D70537F9-2A67-4BF5-A4B7-9280F3716976}"/>
              </a:ext>
            </a:extLst>
          </p:cNvPr>
          <p:cNvSpPr txBox="1">
            <a:spLocks/>
          </p:cNvSpPr>
          <p:nvPr/>
        </p:nvSpPr>
        <p:spPr>
          <a:xfrm>
            <a:off x="5895349" y="3308831"/>
            <a:ext cx="1658287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commode</a:t>
            </a:r>
          </a:p>
        </p:txBody>
      </p:sp>
      <p:sp>
        <p:nvSpPr>
          <p:cNvPr id="36" name="Sous-titre 2">
            <a:extLst>
              <a:ext uri="{FF2B5EF4-FFF2-40B4-BE49-F238E27FC236}">
                <a16:creationId xmlns:a16="http://schemas.microsoft.com/office/drawing/2014/main" id="{071430E6-1AD0-4F60-852E-308D95C8F57C}"/>
              </a:ext>
            </a:extLst>
          </p:cNvPr>
          <p:cNvSpPr txBox="1">
            <a:spLocks/>
          </p:cNvSpPr>
          <p:nvPr/>
        </p:nvSpPr>
        <p:spPr>
          <a:xfrm>
            <a:off x="6775595" y="4038401"/>
            <a:ext cx="1483039" cy="43682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canapés</a:t>
            </a:r>
          </a:p>
        </p:txBody>
      </p:sp>
      <p:sp>
        <p:nvSpPr>
          <p:cNvPr id="37" name="Sous-titre 2">
            <a:extLst>
              <a:ext uri="{FF2B5EF4-FFF2-40B4-BE49-F238E27FC236}">
                <a16:creationId xmlns:a16="http://schemas.microsoft.com/office/drawing/2014/main" id="{7A1CE334-C804-4D5B-970E-15E2A5859CB7}"/>
              </a:ext>
            </a:extLst>
          </p:cNvPr>
          <p:cNvSpPr txBox="1">
            <a:spLocks/>
          </p:cNvSpPr>
          <p:nvPr/>
        </p:nvSpPr>
        <p:spPr>
          <a:xfrm>
            <a:off x="2402940" y="5116568"/>
            <a:ext cx="162968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canapés</a:t>
            </a:r>
          </a:p>
        </p:txBody>
      </p:sp>
      <p:sp>
        <p:nvSpPr>
          <p:cNvPr id="38" name="Sous-titre 2">
            <a:extLst>
              <a:ext uri="{FF2B5EF4-FFF2-40B4-BE49-F238E27FC236}">
                <a16:creationId xmlns:a16="http://schemas.microsoft.com/office/drawing/2014/main" id="{77BF0472-4C31-41EA-A621-95EBAD3EA6CE}"/>
              </a:ext>
            </a:extLst>
          </p:cNvPr>
          <p:cNvSpPr txBox="1">
            <a:spLocks/>
          </p:cNvSpPr>
          <p:nvPr/>
        </p:nvSpPr>
        <p:spPr>
          <a:xfrm>
            <a:off x="3714156" y="6154645"/>
            <a:ext cx="2082796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vaisselier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25DD94BC-8C4C-4850-8612-1D5871BF0DE2}"/>
              </a:ext>
            </a:extLst>
          </p:cNvPr>
          <p:cNvSpPr txBox="1">
            <a:spLocks/>
          </p:cNvSpPr>
          <p:nvPr/>
        </p:nvSpPr>
        <p:spPr>
          <a:xfrm>
            <a:off x="85888" y="5864428"/>
            <a:ext cx="9540240" cy="8522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Mon père range son courrier dans les tiroirs de son ………………………</a:t>
            </a:r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id="{CA49C23B-4040-461F-9331-B5FCF32849E8}"/>
              </a:ext>
            </a:extLst>
          </p:cNvPr>
          <p:cNvSpPr txBox="1">
            <a:spLocks/>
          </p:cNvSpPr>
          <p:nvPr/>
        </p:nvSpPr>
        <p:spPr>
          <a:xfrm>
            <a:off x="3714156" y="6221920"/>
            <a:ext cx="2316765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secrétaire</a:t>
            </a:r>
          </a:p>
        </p:txBody>
      </p:sp>
    </p:spTree>
    <p:extLst>
      <p:ext uri="{BB962C8B-B14F-4D97-AF65-F5344CB8AC3E}">
        <p14:creationId xmlns:p14="http://schemas.microsoft.com/office/powerpoint/2010/main" val="319899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3" grpId="0" animBg="1"/>
      <p:bldP spid="34" grpId="0" animBg="1"/>
      <p:bldP spid="36" grpId="0" animBg="1"/>
      <p:bldP spid="37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F4E3DAE-AC05-463A-AAE6-B87D48B3F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302" y="132613"/>
            <a:ext cx="6279502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Choisis le bon synonyme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B27C491F-7D2D-41DD-BE8B-1FA2EC2ED25A}"/>
              </a:ext>
            </a:extLst>
          </p:cNvPr>
          <p:cNvSpPr txBox="1">
            <a:spLocks/>
          </p:cNvSpPr>
          <p:nvPr/>
        </p:nvSpPr>
        <p:spPr>
          <a:xfrm>
            <a:off x="198116" y="1132771"/>
            <a:ext cx="2226429" cy="108395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OpenDyslexicAlta" panose="00000800000000000000" pitchFamily="50" charset="0"/>
              </a:rPr>
              <a:t>Une penderie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029ED6B8-EFEE-49FC-886D-BDEB2063405A}"/>
              </a:ext>
            </a:extLst>
          </p:cNvPr>
          <p:cNvSpPr txBox="1">
            <a:spLocks/>
          </p:cNvSpPr>
          <p:nvPr/>
        </p:nvSpPr>
        <p:spPr>
          <a:xfrm>
            <a:off x="198116" y="2216725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chaise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F0596A48-B6A2-4D4E-BA65-B8478502834A}"/>
              </a:ext>
            </a:extLst>
          </p:cNvPr>
          <p:cNvSpPr txBox="1">
            <a:spLocks/>
          </p:cNvSpPr>
          <p:nvPr/>
        </p:nvSpPr>
        <p:spPr>
          <a:xfrm>
            <a:off x="198116" y="3131127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garde robe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2E538DAA-481F-4B95-85F3-5DDAB6EEF35C}"/>
              </a:ext>
            </a:extLst>
          </p:cNvPr>
          <p:cNvSpPr txBox="1">
            <a:spLocks/>
          </p:cNvSpPr>
          <p:nvPr/>
        </p:nvSpPr>
        <p:spPr>
          <a:xfrm>
            <a:off x="198116" y="4045529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lit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F64DC8F5-BE57-48E0-9161-2ED2CA4825B6}"/>
              </a:ext>
            </a:extLst>
          </p:cNvPr>
          <p:cNvSpPr txBox="1">
            <a:spLocks/>
          </p:cNvSpPr>
          <p:nvPr/>
        </p:nvSpPr>
        <p:spPr>
          <a:xfrm>
            <a:off x="2410690" y="1132771"/>
            <a:ext cx="2226429" cy="108395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OpenDyslexicAlta" panose="00000800000000000000" pitchFamily="50" charset="0"/>
              </a:rPr>
              <a:t>Une horloge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E4F6F28F-1377-486A-93A0-166859299F08}"/>
              </a:ext>
            </a:extLst>
          </p:cNvPr>
          <p:cNvSpPr txBox="1">
            <a:spLocks/>
          </p:cNvSpPr>
          <p:nvPr/>
        </p:nvSpPr>
        <p:spPr>
          <a:xfrm>
            <a:off x="2410690" y="2216725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table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8DE808A6-5DD5-4C62-8038-231B1028CDBD}"/>
              </a:ext>
            </a:extLst>
          </p:cNvPr>
          <p:cNvSpPr txBox="1">
            <a:spLocks/>
          </p:cNvSpPr>
          <p:nvPr/>
        </p:nvSpPr>
        <p:spPr>
          <a:xfrm>
            <a:off x="2410690" y="3131127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banc</a:t>
            </a:r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id="{05939EC5-1A8D-4529-A1E6-E03D22F80551}"/>
              </a:ext>
            </a:extLst>
          </p:cNvPr>
          <p:cNvSpPr txBox="1">
            <a:spLocks/>
          </p:cNvSpPr>
          <p:nvPr/>
        </p:nvSpPr>
        <p:spPr>
          <a:xfrm>
            <a:off x="2410690" y="4045529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pendule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D5D84752-BEB9-4343-95B6-63CB7999B0E5}"/>
              </a:ext>
            </a:extLst>
          </p:cNvPr>
          <p:cNvSpPr txBox="1">
            <a:spLocks/>
          </p:cNvSpPr>
          <p:nvPr/>
        </p:nvSpPr>
        <p:spPr>
          <a:xfrm>
            <a:off x="4623264" y="1132771"/>
            <a:ext cx="2254139" cy="108395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OpenDyslexicAlta" panose="00000800000000000000" pitchFamily="50" charset="0"/>
              </a:rPr>
              <a:t>Un miroir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149A07D1-35D0-430F-B051-5DAE563E782D}"/>
              </a:ext>
            </a:extLst>
          </p:cNvPr>
          <p:cNvSpPr txBox="1">
            <a:spLocks/>
          </p:cNvSpPr>
          <p:nvPr/>
        </p:nvSpPr>
        <p:spPr>
          <a:xfrm>
            <a:off x="4623264" y="2216725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coiffeuse</a:t>
            </a:r>
          </a:p>
        </p:txBody>
      </p:sp>
      <p:sp>
        <p:nvSpPr>
          <p:cNvPr id="28" name="Sous-titre 2">
            <a:extLst>
              <a:ext uri="{FF2B5EF4-FFF2-40B4-BE49-F238E27FC236}">
                <a16:creationId xmlns:a16="http://schemas.microsoft.com/office/drawing/2014/main" id="{F045814C-9A19-4694-8AA5-5E0BE585BE9F}"/>
              </a:ext>
            </a:extLst>
          </p:cNvPr>
          <p:cNvSpPr txBox="1">
            <a:spLocks/>
          </p:cNvSpPr>
          <p:nvPr/>
        </p:nvSpPr>
        <p:spPr>
          <a:xfrm>
            <a:off x="4623264" y="3131127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cadre</a:t>
            </a:r>
          </a:p>
        </p:txBody>
      </p:sp>
      <p:sp>
        <p:nvSpPr>
          <p:cNvPr id="29" name="Sous-titre 2">
            <a:extLst>
              <a:ext uri="{FF2B5EF4-FFF2-40B4-BE49-F238E27FC236}">
                <a16:creationId xmlns:a16="http://schemas.microsoft.com/office/drawing/2014/main" id="{AD41FBE4-1E23-4417-B51B-1BFFD85E9893}"/>
              </a:ext>
            </a:extLst>
          </p:cNvPr>
          <p:cNvSpPr txBox="1">
            <a:spLocks/>
          </p:cNvSpPr>
          <p:nvPr/>
        </p:nvSpPr>
        <p:spPr>
          <a:xfrm>
            <a:off x="4623264" y="4045529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vitre</a:t>
            </a:r>
          </a:p>
        </p:txBody>
      </p:sp>
      <p:sp>
        <p:nvSpPr>
          <p:cNvPr id="30" name="Sous-titre 2">
            <a:extLst>
              <a:ext uri="{FF2B5EF4-FFF2-40B4-BE49-F238E27FC236}">
                <a16:creationId xmlns:a16="http://schemas.microsoft.com/office/drawing/2014/main" id="{63FFEA2B-2CAA-433D-9C2B-FAC10278FD40}"/>
              </a:ext>
            </a:extLst>
          </p:cNvPr>
          <p:cNvSpPr txBox="1">
            <a:spLocks/>
          </p:cNvSpPr>
          <p:nvPr/>
        </p:nvSpPr>
        <p:spPr>
          <a:xfrm>
            <a:off x="6835838" y="1132771"/>
            <a:ext cx="2240284" cy="108395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OpenDyslexicAlta" panose="00000800000000000000" pitchFamily="50" charset="0"/>
              </a:rPr>
              <a:t>Un chandelier</a:t>
            </a:r>
            <a:endParaRPr lang="fr-FR" sz="2000" dirty="0">
              <a:latin typeface="OpenDyslexicAlta" panose="00000800000000000000" pitchFamily="50" charset="0"/>
            </a:endParaRPr>
          </a:p>
        </p:txBody>
      </p:sp>
      <p:sp>
        <p:nvSpPr>
          <p:cNvPr id="31" name="Sous-titre 2">
            <a:extLst>
              <a:ext uri="{FF2B5EF4-FFF2-40B4-BE49-F238E27FC236}">
                <a16:creationId xmlns:a16="http://schemas.microsoft.com/office/drawing/2014/main" id="{11A7A801-FFBA-4049-A706-EBD3AE6D20CE}"/>
              </a:ext>
            </a:extLst>
          </p:cNvPr>
          <p:cNvSpPr txBox="1">
            <a:spLocks/>
          </p:cNvSpPr>
          <p:nvPr/>
        </p:nvSpPr>
        <p:spPr>
          <a:xfrm>
            <a:off x="6849693" y="2216725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bahut</a:t>
            </a:r>
          </a:p>
        </p:txBody>
      </p:sp>
      <p:sp>
        <p:nvSpPr>
          <p:cNvPr id="32" name="Sous-titre 2">
            <a:extLst>
              <a:ext uri="{FF2B5EF4-FFF2-40B4-BE49-F238E27FC236}">
                <a16:creationId xmlns:a16="http://schemas.microsoft.com/office/drawing/2014/main" id="{BF44D685-A08C-411B-9ADE-90370BB06CF5}"/>
              </a:ext>
            </a:extLst>
          </p:cNvPr>
          <p:cNvSpPr txBox="1">
            <a:spLocks/>
          </p:cNvSpPr>
          <p:nvPr/>
        </p:nvSpPr>
        <p:spPr>
          <a:xfrm>
            <a:off x="6849693" y="3131127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paravent</a:t>
            </a:r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9252C2FE-9DB6-42E1-B0FB-AE103839C58D}"/>
              </a:ext>
            </a:extLst>
          </p:cNvPr>
          <p:cNvSpPr txBox="1">
            <a:spLocks/>
          </p:cNvSpPr>
          <p:nvPr/>
        </p:nvSpPr>
        <p:spPr>
          <a:xfrm>
            <a:off x="6849693" y="4045529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fauteuil</a:t>
            </a:r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BE124615-2DA1-4618-9296-42A4E37DBCE0}"/>
              </a:ext>
            </a:extLst>
          </p:cNvPr>
          <p:cNvSpPr txBox="1">
            <a:spLocks/>
          </p:cNvSpPr>
          <p:nvPr/>
        </p:nvSpPr>
        <p:spPr>
          <a:xfrm>
            <a:off x="198116" y="4959931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poêle</a:t>
            </a: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133C66D2-4A97-4DD1-8AB2-F2EFE899748E}"/>
              </a:ext>
            </a:extLst>
          </p:cNvPr>
          <p:cNvSpPr txBox="1">
            <a:spLocks/>
          </p:cNvSpPr>
          <p:nvPr/>
        </p:nvSpPr>
        <p:spPr>
          <a:xfrm>
            <a:off x="2410690" y="4959931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coiffeuse</a:t>
            </a:r>
          </a:p>
        </p:txBody>
      </p:sp>
      <p:sp>
        <p:nvSpPr>
          <p:cNvPr id="21" name="Sous-titre 2">
            <a:extLst>
              <a:ext uri="{FF2B5EF4-FFF2-40B4-BE49-F238E27FC236}">
                <a16:creationId xmlns:a16="http://schemas.microsoft.com/office/drawing/2014/main" id="{F98A813C-5C2E-465A-A324-851761654A36}"/>
              </a:ext>
            </a:extLst>
          </p:cNvPr>
          <p:cNvSpPr txBox="1">
            <a:spLocks/>
          </p:cNvSpPr>
          <p:nvPr/>
        </p:nvSpPr>
        <p:spPr>
          <a:xfrm>
            <a:off x="4623264" y="4959931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veilleuse</a:t>
            </a:r>
          </a:p>
        </p:txBody>
      </p:sp>
      <p:sp>
        <p:nvSpPr>
          <p:cNvPr id="34" name="Sous-titre 2">
            <a:extLst>
              <a:ext uri="{FF2B5EF4-FFF2-40B4-BE49-F238E27FC236}">
                <a16:creationId xmlns:a16="http://schemas.microsoft.com/office/drawing/2014/main" id="{6A4F0A87-1CA9-4EAD-BAB0-18AE6F59B916}"/>
              </a:ext>
            </a:extLst>
          </p:cNvPr>
          <p:cNvSpPr txBox="1">
            <a:spLocks/>
          </p:cNvSpPr>
          <p:nvPr/>
        </p:nvSpPr>
        <p:spPr>
          <a:xfrm>
            <a:off x="6849693" y="4959931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guéridon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AC8DD5B7-A5C1-47BB-81C0-95137027A908}"/>
              </a:ext>
            </a:extLst>
          </p:cNvPr>
          <p:cNvSpPr/>
          <p:nvPr/>
        </p:nvSpPr>
        <p:spPr>
          <a:xfrm>
            <a:off x="198116" y="3169598"/>
            <a:ext cx="2184864" cy="837459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7B297761-D749-49C2-A453-5D21395D8EAE}"/>
              </a:ext>
            </a:extLst>
          </p:cNvPr>
          <p:cNvSpPr/>
          <p:nvPr/>
        </p:nvSpPr>
        <p:spPr>
          <a:xfrm>
            <a:off x="2431472" y="4045528"/>
            <a:ext cx="2184864" cy="802434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E72542C8-38DC-4992-AC4E-B418EE1DA640}"/>
              </a:ext>
            </a:extLst>
          </p:cNvPr>
          <p:cNvSpPr/>
          <p:nvPr/>
        </p:nvSpPr>
        <p:spPr>
          <a:xfrm>
            <a:off x="4623264" y="5882523"/>
            <a:ext cx="2184864" cy="90621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850AD982-D6B1-44C6-B5AF-911775D073BE}"/>
              </a:ext>
            </a:extLst>
          </p:cNvPr>
          <p:cNvSpPr/>
          <p:nvPr/>
        </p:nvSpPr>
        <p:spPr>
          <a:xfrm>
            <a:off x="6866945" y="5874244"/>
            <a:ext cx="2184864" cy="851143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Sous-titre 2">
            <a:extLst>
              <a:ext uri="{FF2B5EF4-FFF2-40B4-BE49-F238E27FC236}">
                <a16:creationId xmlns:a16="http://schemas.microsoft.com/office/drawing/2014/main" id="{DB2D3D5C-42FB-4A3C-B6E9-59DCE802B6B6}"/>
              </a:ext>
            </a:extLst>
          </p:cNvPr>
          <p:cNvSpPr txBox="1">
            <a:spLocks/>
          </p:cNvSpPr>
          <p:nvPr/>
        </p:nvSpPr>
        <p:spPr>
          <a:xfrm>
            <a:off x="198116" y="5874332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tabouret</a:t>
            </a:r>
          </a:p>
        </p:txBody>
      </p:sp>
      <p:sp>
        <p:nvSpPr>
          <p:cNvPr id="36" name="Sous-titre 2">
            <a:extLst>
              <a:ext uri="{FF2B5EF4-FFF2-40B4-BE49-F238E27FC236}">
                <a16:creationId xmlns:a16="http://schemas.microsoft.com/office/drawing/2014/main" id="{D4992E96-2BB2-48D3-80E0-9BFE19793B35}"/>
              </a:ext>
            </a:extLst>
          </p:cNvPr>
          <p:cNvSpPr txBox="1">
            <a:spLocks/>
          </p:cNvSpPr>
          <p:nvPr/>
        </p:nvSpPr>
        <p:spPr>
          <a:xfrm>
            <a:off x="2410690" y="5874332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canapé</a:t>
            </a:r>
          </a:p>
        </p:txBody>
      </p:sp>
      <p:sp>
        <p:nvSpPr>
          <p:cNvPr id="37" name="Sous-titre 2">
            <a:extLst>
              <a:ext uri="{FF2B5EF4-FFF2-40B4-BE49-F238E27FC236}">
                <a16:creationId xmlns:a16="http://schemas.microsoft.com/office/drawing/2014/main" id="{F35C785B-A80A-46CC-AA7A-F573F8C376D4}"/>
              </a:ext>
            </a:extLst>
          </p:cNvPr>
          <p:cNvSpPr txBox="1">
            <a:spLocks/>
          </p:cNvSpPr>
          <p:nvPr/>
        </p:nvSpPr>
        <p:spPr>
          <a:xfrm>
            <a:off x="4623264" y="5874332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glace</a:t>
            </a:r>
          </a:p>
        </p:txBody>
      </p:sp>
      <p:sp>
        <p:nvSpPr>
          <p:cNvPr id="38" name="Sous-titre 2">
            <a:extLst>
              <a:ext uri="{FF2B5EF4-FFF2-40B4-BE49-F238E27FC236}">
                <a16:creationId xmlns:a16="http://schemas.microsoft.com/office/drawing/2014/main" id="{50A2B662-58FD-4A0F-9FDA-78C2AEFD0760}"/>
              </a:ext>
            </a:extLst>
          </p:cNvPr>
          <p:cNvSpPr txBox="1">
            <a:spLocks/>
          </p:cNvSpPr>
          <p:nvPr/>
        </p:nvSpPr>
        <p:spPr>
          <a:xfrm>
            <a:off x="6849693" y="5874332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candélabre</a:t>
            </a:r>
          </a:p>
        </p:txBody>
      </p:sp>
    </p:spTree>
    <p:extLst>
      <p:ext uri="{BB962C8B-B14F-4D97-AF65-F5344CB8AC3E}">
        <p14:creationId xmlns:p14="http://schemas.microsoft.com/office/powerpoint/2010/main" val="214786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40" grpId="0" animBg="1"/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5787BD7-68EC-4DC8-B734-CF3C1CCD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302" y="132613"/>
            <a:ext cx="6279502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Remplis le tableau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BB9448AC-EE9B-4B80-A0AD-654C66A5ED9E}"/>
              </a:ext>
            </a:extLst>
          </p:cNvPr>
          <p:cNvSpPr txBox="1">
            <a:spLocks/>
          </p:cNvSpPr>
          <p:nvPr/>
        </p:nvSpPr>
        <p:spPr>
          <a:xfrm>
            <a:off x="224286" y="1863518"/>
            <a:ext cx="2367553" cy="91127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OpenDyslexicAlta" panose="00000800000000000000" pitchFamily="50" charset="0"/>
              </a:rPr>
              <a:t>Mot de départ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F6E89B08-BEDE-41A5-9038-EB12F4E0CF66}"/>
              </a:ext>
            </a:extLst>
          </p:cNvPr>
          <p:cNvSpPr txBox="1">
            <a:spLocks/>
          </p:cNvSpPr>
          <p:nvPr/>
        </p:nvSpPr>
        <p:spPr>
          <a:xfrm>
            <a:off x="224285" y="2783990"/>
            <a:ext cx="2367553" cy="76872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Superbe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92380704-F9B4-4356-93CD-4D7AEADC4195}"/>
              </a:ext>
            </a:extLst>
          </p:cNvPr>
          <p:cNvSpPr txBox="1">
            <a:spLocks/>
          </p:cNvSpPr>
          <p:nvPr/>
        </p:nvSpPr>
        <p:spPr>
          <a:xfrm>
            <a:off x="2591843" y="1863518"/>
            <a:ext cx="2247576" cy="91127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OpenDyslexicAlta" panose="00000800000000000000" pitchFamily="50" charset="0"/>
              </a:rPr>
              <a:t>Synonyme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94594BF0-6F24-453A-A695-850FF8332890}"/>
              </a:ext>
            </a:extLst>
          </p:cNvPr>
          <p:cNvSpPr txBox="1">
            <a:spLocks/>
          </p:cNvSpPr>
          <p:nvPr/>
        </p:nvSpPr>
        <p:spPr>
          <a:xfrm>
            <a:off x="2591841" y="2783990"/>
            <a:ext cx="2247575" cy="76872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dirty="0">
              <a:latin typeface="OpenDyslexicAlta" panose="00000800000000000000" pitchFamily="50" charset="0"/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60347CF8-9057-4E0E-BA74-2D1D7D75B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8062"/>
            <a:ext cx="9224963" cy="8087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u="sng" dirty="0">
                <a:latin typeface="OpenDyslexicAlta" panose="00000800000000000000" pitchFamily="50" charset="0"/>
              </a:rPr>
              <a:t>Synonymes</a:t>
            </a:r>
            <a:r>
              <a:rPr lang="fr-FR" sz="2400" dirty="0">
                <a:latin typeface="OpenDyslexicAlta" panose="00000800000000000000" pitchFamily="50" charset="0"/>
              </a:rPr>
              <a:t> : obscur – ancien – moderne – laid – magnifique – nouveau – vaste - clair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0468D5EE-10D4-4C57-A21B-AEDF462D45A8}"/>
              </a:ext>
            </a:extLst>
          </p:cNvPr>
          <p:cNvSpPr txBox="1">
            <a:spLocks/>
          </p:cNvSpPr>
          <p:nvPr/>
        </p:nvSpPr>
        <p:spPr>
          <a:xfrm>
            <a:off x="224285" y="3552248"/>
            <a:ext cx="2367553" cy="76872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spacieuse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49709850-D6F0-4D65-BAF2-AE5D785D945C}"/>
              </a:ext>
            </a:extLst>
          </p:cNvPr>
          <p:cNvSpPr txBox="1">
            <a:spLocks/>
          </p:cNvSpPr>
          <p:nvPr/>
        </p:nvSpPr>
        <p:spPr>
          <a:xfrm>
            <a:off x="2591841" y="3552248"/>
            <a:ext cx="2247575" cy="76872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dirty="0">
              <a:latin typeface="OpenDyslexicAlta" panose="00000800000000000000" pitchFamily="50" charset="0"/>
            </a:endParaRP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5BDA9DE1-6371-4E92-8CDD-1FF62501C215}"/>
              </a:ext>
            </a:extLst>
          </p:cNvPr>
          <p:cNvSpPr txBox="1">
            <a:spLocks/>
          </p:cNvSpPr>
          <p:nvPr/>
        </p:nvSpPr>
        <p:spPr>
          <a:xfrm>
            <a:off x="224285" y="4320818"/>
            <a:ext cx="2367553" cy="76872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OpenDyslexicAlta" panose="00000800000000000000" pitchFamily="50" charset="0"/>
              </a:rPr>
              <a:t>Contemporain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97B51308-5A0E-4F92-B8BF-490AB3BB883E}"/>
              </a:ext>
            </a:extLst>
          </p:cNvPr>
          <p:cNvSpPr txBox="1">
            <a:spLocks/>
          </p:cNvSpPr>
          <p:nvPr/>
        </p:nvSpPr>
        <p:spPr>
          <a:xfrm>
            <a:off x="2591841" y="4320818"/>
            <a:ext cx="2247575" cy="76872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dirty="0">
              <a:latin typeface="OpenDyslexicAlta" panose="00000800000000000000" pitchFamily="50" charset="0"/>
            </a:endParaRPr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738702AE-8644-437E-B1BE-47CE7F91FF37}"/>
              </a:ext>
            </a:extLst>
          </p:cNvPr>
          <p:cNvSpPr txBox="1">
            <a:spLocks/>
          </p:cNvSpPr>
          <p:nvPr/>
        </p:nvSpPr>
        <p:spPr>
          <a:xfrm>
            <a:off x="224285" y="5088917"/>
            <a:ext cx="2367553" cy="76872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Sombre</a:t>
            </a:r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8C31DA6C-8E0D-4DB7-A9B4-EEFDBEB3198A}"/>
              </a:ext>
            </a:extLst>
          </p:cNvPr>
          <p:cNvSpPr txBox="1">
            <a:spLocks/>
          </p:cNvSpPr>
          <p:nvPr/>
        </p:nvSpPr>
        <p:spPr>
          <a:xfrm>
            <a:off x="2591841" y="5088917"/>
            <a:ext cx="2247575" cy="76872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dirty="0">
              <a:latin typeface="OpenDyslexicAlta" panose="00000800000000000000" pitchFamily="50" charset="0"/>
            </a:endParaRPr>
          </a:p>
        </p:txBody>
      </p:sp>
      <p:sp>
        <p:nvSpPr>
          <p:cNvPr id="21" name="Sous-titre 2">
            <a:extLst>
              <a:ext uri="{FF2B5EF4-FFF2-40B4-BE49-F238E27FC236}">
                <a16:creationId xmlns:a16="http://schemas.microsoft.com/office/drawing/2014/main" id="{8A75C502-1742-40FB-B2ED-CBF2131D07D6}"/>
              </a:ext>
            </a:extLst>
          </p:cNvPr>
          <p:cNvSpPr txBox="1">
            <a:spLocks/>
          </p:cNvSpPr>
          <p:nvPr/>
        </p:nvSpPr>
        <p:spPr>
          <a:xfrm>
            <a:off x="2609091" y="2928301"/>
            <a:ext cx="2168878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magnifique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961D308A-93F4-46D3-BF8F-6D4DDF1DF0C4}"/>
              </a:ext>
            </a:extLst>
          </p:cNvPr>
          <p:cNvSpPr txBox="1">
            <a:spLocks/>
          </p:cNvSpPr>
          <p:nvPr/>
        </p:nvSpPr>
        <p:spPr>
          <a:xfrm>
            <a:off x="2641999" y="3713847"/>
            <a:ext cx="2168878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vaste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AE02B9C9-2BA4-4E22-B462-62FCA1E5DE67}"/>
              </a:ext>
            </a:extLst>
          </p:cNvPr>
          <p:cNvSpPr txBox="1">
            <a:spLocks/>
          </p:cNvSpPr>
          <p:nvPr/>
        </p:nvSpPr>
        <p:spPr>
          <a:xfrm>
            <a:off x="2511325" y="4448976"/>
            <a:ext cx="2168878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moderne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722ADFAE-1FAA-4F4E-A6CA-6AE80844A64F}"/>
              </a:ext>
            </a:extLst>
          </p:cNvPr>
          <p:cNvSpPr txBox="1">
            <a:spLocks/>
          </p:cNvSpPr>
          <p:nvPr/>
        </p:nvSpPr>
        <p:spPr>
          <a:xfrm>
            <a:off x="2511324" y="5181262"/>
            <a:ext cx="2168878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obscur</a:t>
            </a:r>
          </a:p>
        </p:txBody>
      </p:sp>
      <p:sp>
        <p:nvSpPr>
          <p:cNvPr id="29" name="Sous-titre 2">
            <a:extLst>
              <a:ext uri="{FF2B5EF4-FFF2-40B4-BE49-F238E27FC236}">
                <a16:creationId xmlns:a16="http://schemas.microsoft.com/office/drawing/2014/main" id="{622C2CBD-8FDB-414C-A70E-0F4230F18EE1}"/>
              </a:ext>
            </a:extLst>
          </p:cNvPr>
          <p:cNvSpPr txBox="1">
            <a:spLocks/>
          </p:cNvSpPr>
          <p:nvPr/>
        </p:nvSpPr>
        <p:spPr>
          <a:xfrm>
            <a:off x="224285" y="5855367"/>
            <a:ext cx="2367553" cy="76872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Lumineux</a:t>
            </a:r>
          </a:p>
        </p:txBody>
      </p:sp>
      <p:sp>
        <p:nvSpPr>
          <p:cNvPr id="30" name="Sous-titre 2">
            <a:extLst>
              <a:ext uri="{FF2B5EF4-FFF2-40B4-BE49-F238E27FC236}">
                <a16:creationId xmlns:a16="http://schemas.microsoft.com/office/drawing/2014/main" id="{0C724415-9EBC-4FB4-8FB4-3463DE62B816}"/>
              </a:ext>
            </a:extLst>
          </p:cNvPr>
          <p:cNvSpPr txBox="1">
            <a:spLocks/>
          </p:cNvSpPr>
          <p:nvPr/>
        </p:nvSpPr>
        <p:spPr>
          <a:xfrm>
            <a:off x="2591841" y="5855367"/>
            <a:ext cx="2247575" cy="76872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dirty="0">
              <a:latin typeface="OpenDyslexicAlta" panose="00000800000000000000" pitchFamily="50" charset="0"/>
            </a:endParaRPr>
          </a:p>
        </p:txBody>
      </p:sp>
      <p:sp>
        <p:nvSpPr>
          <p:cNvPr id="31" name="Sous-titre 2">
            <a:extLst>
              <a:ext uri="{FF2B5EF4-FFF2-40B4-BE49-F238E27FC236}">
                <a16:creationId xmlns:a16="http://schemas.microsoft.com/office/drawing/2014/main" id="{A985B43A-8849-4CE9-8573-9B3E2EFB0460}"/>
              </a:ext>
            </a:extLst>
          </p:cNvPr>
          <p:cNvSpPr txBox="1">
            <a:spLocks/>
          </p:cNvSpPr>
          <p:nvPr/>
        </p:nvSpPr>
        <p:spPr>
          <a:xfrm>
            <a:off x="2511324" y="5947712"/>
            <a:ext cx="2168878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clair</a:t>
            </a:r>
          </a:p>
        </p:txBody>
      </p:sp>
      <p:sp>
        <p:nvSpPr>
          <p:cNvPr id="32" name="Sous-titre 2">
            <a:extLst>
              <a:ext uri="{FF2B5EF4-FFF2-40B4-BE49-F238E27FC236}">
                <a16:creationId xmlns:a16="http://schemas.microsoft.com/office/drawing/2014/main" id="{535CA1E8-8403-4041-9F30-11F7DAD87749}"/>
              </a:ext>
            </a:extLst>
          </p:cNvPr>
          <p:cNvSpPr txBox="1">
            <a:spLocks/>
          </p:cNvSpPr>
          <p:nvPr/>
        </p:nvSpPr>
        <p:spPr>
          <a:xfrm>
            <a:off x="5162252" y="1867831"/>
            <a:ext cx="2367553" cy="91127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OpenDyslexicAlta" panose="00000800000000000000" pitchFamily="50" charset="0"/>
              </a:rPr>
              <a:t>Mot de départ</a:t>
            </a:r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19F60A32-C626-4408-9AA5-0107DFA50CE7}"/>
              </a:ext>
            </a:extLst>
          </p:cNvPr>
          <p:cNvSpPr txBox="1">
            <a:spLocks/>
          </p:cNvSpPr>
          <p:nvPr/>
        </p:nvSpPr>
        <p:spPr>
          <a:xfrm>
            <a:off x="5162251" y="2788303"/>
            <a:ext cx="2367553" cy="76872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neuf</a:t>
            </a:r>
          </a:p>
        </p:txBody>
      </p:sp>
      <p:sp>
        <p:nvSpPr>
          <p:cNvPr id="34" name="Sous-titre 2">
            <a:extLst>
              <a:ext uri="{FF2B5EF4-FFF2-40B4-BE49-F238E27FC236}">
                <a16:creationId xmlns:a16="http://schemas.microsoft.com/office/drawing/2014/main" id="{CC5501BF-9DBC-4CBB-8C76-BEE7AC146B7A}"/>
              </a:ext>
            </a:extLst>
          </p:cNvPr>
          <p:cNvSpPr txBox="1">
            <a:spLocks/>
          </p:cNvSpPr>
          <p:nvPr/>
        </p:nvSpPr>
        <p:spPr>
          <a:xfrm>
            <a:off x="7529809" y="1867831"/>
            <a:ext cx="2247576" cy="91127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OpenDyslexicAlta" panose="00000800000000000000" pitchFamily="50" charset="0"/>
              </a:rPr>
              <a:t>Synonyme</a:t>
            </a:r>
          </a:p>
        </p:txBody>
      </p:sp>
      <p:sp>
        <p:nvSpPr>
          <p:cNvPr id="35" name="Sous-titre 2">
            <a:extLst>
              <a:ext uri="{FF2B5EF4-FFF2-40B4-BE49-F238E27FC236}">
                <a16:creationId xmlns:a16="http://schemas.microsoft.com/office/drawing/2014/main" id="{5805091A-CF00-4890-AE49-D24E6EFC5A85}"/>
              </a:ext>
            </a:extLst>
          </p:cNvPr>
          <p:cNvSpPr txBox="1">
            <a:spLocks/>
          </p:cNvSpPr>
          <p:nvPr/>
        </p:nvSpPr>
        <p:spPr>
          <a:xfrm>
            <a:off x="7529807" y="2788303"/>
            <a:ext cx="2247575" cy="76872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dirty="0">
              <a:latin typeface="OpenDyslexicAlta" panose="00000800000000000000" pitchFamily="50" charset="0"/>
            </a:endParaRPr>
          </a:p>
        </p:txBody>
      </p:sp>
      <p:sp>
        <p:nvSpPr>
          <p:cNvPr id="36" name="Sous-titre 2">
            <a:extLst>
              <a:ext uri="{FF2B5EF4-FFF2-40B4-BE49-F238E27FC236}">
                <a16:creationId xmlns:a16="http://schemas.microsoft.com/office/drawing/2014/main" id="{BBCBA6C1-D491-4574-B7E6-8019CB40DF10}"/>
              </a:ext>
            </a:extLst>
          </p:cNvPr>
          <p:cNvSpPr txBox="1">
            <a:spLocks/>
          </p:cNvSpPr>
          <p:nvPr/>
        </p:nvSpPr>
        <p:spPr>
          <a:xfrm>
            <a:off x="5162251" y="3556561"/>
            <a:ext cx="2367553" cy="76872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affreux</a:t>
            </a:r>
          </a:p>
        </p:txBody>
      </p:sp>
      <p:sp>
        <p:nvSpPr>
          <p:cNvPr id="37" name="Sous-titre 2">
            <a:extLst>
              <a:ext uri="{FF2B5EF4-FFF2-40B4-BE49-F238E27FC236}">
                <a16:creationId xmlns:a16="http://schemas.microsoft.com/office/drawing/2014/main" id="{54FB2372-7582-445F-ABFA-BFB4744BA44C}"/>
              </a:ext>
            </a:extLst>
          </p:cNvPr>
          <p:cNvSpPr txBox="1">
            <a:spLocks/>
          </p:cNvSpPr>
          <p:nvPr/>
        </p:nvSpPr>
        <p:spPr>
          <a:xfrm>
            <a:off x="7529807" y="3556561"/>
            <a:ext cx="2247575" cy="76872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dirty="0">
              <a:latin typeface="OpenDyslexicAlta" panose="00000800000000000000" pitchFamily="50" charset="0"/>
            </a:endParaRPr>
          </a:p>
        </p:txBody>
      </p:sp>
      <p:sp>
        <p:nvSpPr>
          <p:cNvPr id="38" name="Sous-titre 2">
            <a:extLst>
              <a:ext uri="{FF2B5EF4-FFF2-40B4-BE49-F238E27FC236}">
                <a16:creationId xmlns:a16="http://schemas.microsoft.com/office/drawing/2014/main" id="{655B2DFA-CA34-4724-8E99-73C9691E34C1}"/>
              </a:ext>
            </a:extLst>
          </p:cNvPr>
          <p:cNvSpPr txBox="1">
            <a:spLocks/>
          </p:cNvSpPr>
          <p:nvPr/>
        </p:nvSpPr>
        <p:spPr>
          <a:xfrm>
            <a:off x="5162251" y="4325131"/>
            <a:ext cx="2367553" cy="76872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vieux</a:t>
            </a:r>
            <a:endParaRPr lang="fr-FR" sz="2000" dirty="0">
              <a:latin typeface="OpenDyslexicAlta" panose="00000800000000000000" pitchFamily="50" charset="0"/>
            </a:endParaRPr>
          </a:p>
        </p:txBody>
      </p:sp>
      <p:sp>
        <p:nvSpPr>
          <p:cNvPr id="39" name="Sous-titre 2">
            <a:extLst>
              <a:ext uri="{FF2B5EF4-FFF2-40B4-BE49-F238E27FC236}">
                <a16:creationId xmlns:a16="http://schemas.microsoft.com/office/drawing/2014/main" id="{CFAE01BB-6FF3-48F9-821F-0E2F9CE1A44D}"/>
              </a:ext>
            </a:extLst>
          </p:cNvPr>
          <p:cNvSpPr txBox="1">
            <a:spLocks/>
          </p:cNvSpPr>
          <p:nvPr/>
        </p:nvSpPr>
        <p:spPr>
          <a:xfrm>
            <a:off x="7529807" y="4325131"/>
            <a:ext cx="2247575" cy="76872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dirty="0">
              <a:latin typeface="OpenDyslexicAlta" panose="00000800000000000000" pitchFamily="50" charset="0"/>
            </a:endParaRPr>
          </a:p>
        </p:txBody>
      </p:sp>
      <p:sp>
        <p:nvSpPr>
          <p:cNvPr id="42" name="Sous-titre 2">
            <a:extLst>
              <a:ext uri="{FF2B5EF4-FFF2-40B4-BE49-F238E27FC236}">
                <a16:creationId xmlns:a16="http://schemas.microsoft.com/office/drawing/2014/main" id="{4D9BE244-F018-43F3-B52A-4F478A82C1EB}"/>
              </a:ext>
            </a:extLst>
          </p:cNvPr>
          <p:cNvSpPr txBox="1">
            <a:spLocks/>
          </p:cNvSpPr>
          <p:nvPr/>
        </p:nvSpPr>
        <p:spPr>
          <a:xfrm>
            <a:off x="7547057" y="2932614"/>
            <a:ext cx="2168878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nouveau</a:t>
            </a:r>
          </a:p>
        </p:txBody>
      </p:sp>
      <p:sp>
        <p:nvSpPr>
          <p:cNvPr id="43" name="Sous-titre 2">
            <a:extLst>
              <a:ext uri="{FF2B5EF4-FFF2-40B4-BE49-F238E27FC236}">
                <a16:creationId xmlns:a16="http://schemas.microsoft.com/office/drawing/2014/main" id="{3A999EC8-1228-4CFF-BBCD-E857597E667B}"/>
              </a:ext>
            </a:extLst>
          </p:cNvPr>
          <p:cNvSpPr txBox="1">
            <a:spLocks/>
          </p:cNvSpPr>
          <p:nvPr/>
        </p:nvSpPr>
        <p:spPr>
          <a:xfrm>
            <a:off x="7579965" y="3718160"/>
            <a:ext cx="2168878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laid</a:t>
            </a:r>
          </a:p>
        </p:txBody>
      </p:sp>
      <p:sp>
        <p:nvSpPr>
          <p:cNvPr id="44" name="Sous-titre 2">
            <a:extLst>
              <a:ext uri="{FF2B5EF4-FFF2-40B4-BE49-F238E27FC236}">
                <a16:creationId xmlns:a16="http://schemas.microsoft.com/office/drawing/2014/main" id="{2281B0C1-90C5-41B8-B149-F8B3D5D4C33E}"/>
              </a:ext>
            </a:extLst>
          </p:cNvPr>
          <p:cNvSpPr txBox="1">
            <a:spLocks/>
          </p:cNvSpPr>
          <p:nvPr/>
        </p:nvSpPr>
        <p:spPr>
          <a:xfrm>
            <a:off x="7449291" y="4453289"/>
            <a:ext cx="2168878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ancien</a:t>
            </a:r>
          </a:p>
        </p:txBody>
      </p:sp>
    </p:spTree>
    <p:extLst>
      <p:ext uri="{BB962C8B-B14F-4D97-AF65-F5344CB8AC3E}">
        <p14:creationId xmlns:p14="http://schemas.microsoft.com/office/powerpoint/2010/main" val="242357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31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48A674-A0CA-412F-AA57-CBA63AA8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24" y="132614"/>
            <a:ext cx="2762675" cy="1105545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fr-FR" sz="2800" dirty="0">
                <a:latin typeface="Comic Sans MS" panose="030F0702030302020204" pitchFamily="66" charset="0"/>
              </a:rPr>
              <a:t>Remplace par un synonyme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CA63B11-DFB7-452D-8945-C37973788B5C}"/>
              </a:ext>
            </a:extLst>
          </p:cNvPr>
          <p:cNvSpPr txBox="1">
            <a:spLocks/>
          </p:cNvSpPr>
          <p:nvPr/>
        </p:nvSpPr>
        <p:spPr>
          <a:xfrm>
            <a:off x="182880" y="2112195"/>
            <a:ext cx="9540240" cy="704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J’ai acheté ce guéridon chez un </a:t>
            </a:r>
            <a:r>
              <a:rPr lang="fr-FR" b="1" u="sng" dirty="0">
                <a:latin typeface="Comic Sans MS" panose="030F0702030302020204" pitchFamily="66" charset="0"/>
              </a:rPr>
              <a:t>brocanteur</a:t>
            </a:r>
            <a:r>
              <a:rPr lang="fr-FR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24025516-A615-4AA2-BD1D-2DECEC62EBED}"/>
              </a:ext>
            </a:extLst>
          </p:cNvPr>
          <p:cNvSpPr txBox="1">
            <a:spLocks/>
          </p:cNvSpPr>
          <p:nvPr/>
        </p:nvSpPr>
        <p:spPr>
          <a:xfrm>
            <a:off x="5269950" y="198573"/>
            <a:ext cx="2469345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endommagé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97734EE8-227E-412C-8115-92E80034BB20}"/>
              </a:ext>
            </a:extLst>
          </p:cNvPr>
          <p:cNvSpPr txBox="1">
            <a:spLocks/>
          </p:cNvSpPr>
          <p:nvPr/>
        </p:nvSpPr>
        <p:spPr>
          <a:xfrm>
            <a:off x="2986511" y="194811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accrocher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0D37060E-C100-4D00-BDD3-F6C915083C8D}"/>
              </a:ext>
            </a:extLst>
          </p:cNvPr>
          <p:cNvSpPr txBox="1">
            <a:spLocks/>
          </p:cNvSpPr>
          <p:nvPr/>
        </p:nvSpPr>
        <p:spPr>
          <a:xfrm>
            <a:off x="182880" y="2873012"/>
            <a:ext cx="9540240" cy="8624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Luce s’allongea sur </a:t>
            </a:r>
            <a:r>
              <a:rPr lang="fr-FR" b="1" u="sng" dirty="0">
                <a:latin typeface="Comic Sans MS" panose="030F0702030302020204" pitchFamily="66" charset="0"/>
              </a:rPr>
              <a:t>le divan </a:t>
            </a:r>
            <a:r>
              <a:rPr lang="fr-FR" dirty="0">
                <a:latin typeface="Comic Sans MS" panose="030F0702030302020204" pitchFamily="66" charset="0"/>
              </a:rPr>
              <a:t>et s’endormit profondément. 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AA863EE4-C1D6-44A8-8611-2356DFB90490}"/>
              </a:ext>
            </a:extLst>
          </p:cNvPr>
          <p:cNvSpPr txBox="1">
            <a:spLocks/>
          </p:cNvSpPr>
          <p:nvPr/>
        </p:nvSpPr>
        <p:spPr>
          <a:xfrm>
            <a:off x="7782426" y="187999"/>
            <a:ext cx="1975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antiquaire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43BA392D-716C-4FF2-BCC6-D9B1A6EA5BA5}"/>
              </a:ext>
            </a:extLst>
          </p:cNvPr>
          <p:cNvSpPr txBox="1">
            <a:spLocks/>
          </p:cNvSpPr>
          <p:nvPr/>
        </p:nvSpPr>
        <p:spPr>
          <a:xfrm>
            <a:off x="182880" y="3779769"/>
            <a:ext cx="9540240" cy="8605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Un des panneaux du paravent a été </a:t>
            </a:r>
            <a:r>
              <a:rPr lang="fr-FR" b="1" u="sng" dirty="0">
                <a:latin typeface="Comic Sans MS" panose="030F0702030302020204" pitchFamily="66" charset="0"/>
              </a:rPr>
              <a:t>abimé</a:t>
            </a:r>
            <a:r>
              <a:rPr lang="fr-FR" dirty="0">
                <a:latin typeface="Comic Sans MS" panose="030F0702030302020204" pitchFamily="66" charset="0"/>
              </a:rPr>
              <a:t> au cours du déménagement. 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178E6A05-DD49-4FCB-B92B-743DA94215B3}"/>
              </a:ext>
            </a:extLst>
          </p:cNvPr>
          <p:cNvSpPr txBox="1">
            <a:spLocks/>
          </p:cNvSpPr>
          <p:nvPr/>
        </p:nvSpPr>
        <p:spPr>
          <a:xfrm>
            <a:off x="182880" y="4687999"/>
            <a:ext cx="9540240" cy="9968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Peux-tu m’aider à </a:t>
            </a:r>
            <a:r>
              <a:rPr lang="fr-FR" b="1" u="sng" dirty="0">
                <a:latin typeface="Comic Sans MS" panose="030F0702030302020204" pitchFamily="66" charset="0"/>
              </a:rPr>
              <a:t>suspendre</a:t>
            </a:r>
            <a:r>
              <a:rPr lang="fr-FR" dirty="0">
                <a:latin typeface="Comic Sans MS" panose="030F0702030302020204" pitchFamily="66" charset="0"/>
              </a:rPr>
              <a:t> ce tableau au-dessus de la commode ?</a:t>
            </a: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1B50924A-0F28-4566-AF13-D5679F665997}"/>
              </a:ext>
            </a:extLst>
          </p:cNvPr>
          <p:cNvSpPr txBox="1">
            <a:spLocks/>
          </p:cNvSpPr>
          <p:nvPr/>
        </p:nvSpPr>
        <p:spPr>
          <a:xfrm>
            <a:off x="2986511" y="775186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canapé</a:t>
            </a:r>
          </a:p>
        </p:txBody>
      </p:sp>
      <p:sp>
        <p:nvSpPr>
          <p:cNvPr id="33" name="Signe Plus 32">
            <a:extLst>
              <a:ext uri="{FF2B5EF4-FFF2-40B4-BE49-F238E27FC236}">
                <a16:creationId xmlns:a16="http://schemas.microsoft.com/office/drawing/2014/main" id="{DB94CE9F-733C-4A1E-A4DB-4E55E8A0E725}"/>
              </a:ext>
            </a:extLst>
          </p:cNvPr>
          <p:cNvSpPr/>
          <p:nvPr/>
        </p:nvSpPr>
        <p:spPr>
          <a:xfrm rot="2822813">
            <a:off x="8399692" y="98916"/>
            <a:ext cx="740664" cy="740664"/>
          </a:xfrm>
          <a:prstGeom prst="mathPlus">
            <a:avLst>
              <a:gd name="adj1" fmla="val 78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Signe Plus 24">
            <a:extLst>
              <a:ext uri="{FF2B5EF4-FFF2-40B4-BE49-F238E27FC236}">
                <a16:creationId xmlns:a16="http://schemas.microsoft.com/office/drawing/2014/main" id="{91ED1C53-35F2-4F64-8796-7B0C437348AB}"/>
              </a:ext>
            </a:extLst>
          </p:cNvPr>
          <p:cNvSpPr/>
          <p:nvPr/>
        </p:nvSpPr>
        <p:spPr>
          <a:xfrm rot="2822813">
            <a:off x="3829496" y="717773"/>
            <a:ext cx="740664" cy="740664"/>
          </a:xfrm>
          <a:prstGeom prst="mathPlus">
            <a:avLst>
              <a:gd name="adj1" fmla="val 78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Signe Plus 26">
            <a:extLst>
              <a:ext uri="{FF2B5EF4-FFF2-40B4-BE49-F238E27FC236}">
                <a16:creationId xmlns:a16="http://schemas.microsoft.com/office/drawing/2014/main" id="{7498A029-BFBD-4334-9139-5029556C7747}"/>
              </a:ext>
            </a:extLst>
          </p:cNvPr>
          <p:cNvSpPr/>
          <p:nvPr/>
        </p:nvSpPr>
        <p:spPr>
          <a:xfrm rot="2822813">
            <a:off x="6133204" y="98916"/>
            <a:ext cx="740664" cy="740664"/>
          </a:xfrm>
          <a:prstGeom prst="mathPlus">
            <a:avLst>
              <a:gd name="adj1" fmla="val 78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Signe Plus 28">
            <a:extLst>
              <a:ext uri="{FF2B5EF4-FFF2-40B4-BE49-F238E27FC236}">
                <a16:creationId xmlns:a16="http://schemas.microsoft.com/office/drawing/2014/main" id="{CDD2F781-BEC2-4E30-9185-D436711D4745}"/>
              </a:ext>
            </a:extLst>
          </p:cNvPr>
          <p:cNvSpPr/>
          <p:nvPr/>
        </p:nvSpPr>
        <p:spPr>
          <a:xfrm rot="2822813">
            <a:off x="3735448" y="117415"/>
            <a:ext cx="740664" cy="740664"/>
          </a:xfrm>
          <a:prstGeom prst="mathPlus">
            <a:avLst>
              <a:gd name="adj1" fmla="val 78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94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5" grpId="0" animBg="1"/>
      <p:bldP spid="27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F4E3DAE-AC05-463A-AAE6-B87D48B3F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97" y="87809"/>
            <a:ext cx="8213159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Classe dans l’ordre alphabétique</a:t>
            </a:r>
          </a:p>
        </p:txBody>
      </p:sp>
      <p:sp>
        <p:nvSpPr>
          <p:cNvPr id="48" name="Sous-titre 2">
            <a:extLst>
              <a:ext uri="{FF2B5EF4-FFF2-40B4-BE49-F238E27FC236}">
                <a16:creationId xmlns:a16="http://schemas.microsoft.com/office/drawing/2014/main" id="{4A8AA500-5921-4A56-9CBB-67B9404DC2DA}"/>
              </a:ext>
            </a:extLst>
          </p:cNvPr>
          <p:cNvSpPr txBox="1">
            <a:spLocks/>
          </p:cNvSpPr>
          <p:nvPr/>
        </p:nvSpPr>
        <p:spPr>
          <a:xfrm>
            <a:off x="589645" y="1080652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armoire</a:t>
            </a:r>
          </a:p>
        </p:txBody>
      </p:sp>
      <p:sp>
        <p:nvSpPr>
          <p:cNvPr id="51" name="Sous-titre 2">
            <a:extLst>
              <a:ext uri="{FF2B5EF4-FFF2-40B4-BE49-F238E27FC236}">
                <a16:creationId xmlns:a16="http://schemas.microsoft.com/office/drawing/2014/main" id="{E126ABF7-D462-4404-8EE3-9C3CF1239F2C}"/>
              </a:ext>
            </a:extLst>
          </p:cNvPr>
          <p:cNvSpPr txBox="1">
            <a:spLocks/>
          </p:cNvSpPr>
          <p:nvPr/>
        </p:nvSpPr>
        <p:spPr>
          <a:xfrm>
            <a:off x="2802219" y="1080652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armature</a:t>
            </a:r>
          </a:p>
        </p:txBody>
      </p:sp>
      <p:sp>
        <p:nvSpPr>
          <p:cNvPr id="54" name="Sous-titre 2">
            <a:extLst>
              <a:ext uri="{FF2B5EF4-FFF2-40B4-BE49-F238E27FC236}">
                <a16:creationId xmlns:a16="http://schemas.microsoft.com/office/drawing/2014/main" id="{33F2757A-8F0F-4028-A56A-CAD68BF45842}"/>
              </a:ext>
            </a:extLst>
          </p:cNvPr>
          <p:cNvSpPr txBox="1">
            <a:spLocks/>
          </p:cNvSpPr>
          <p:nvPr/>
        </p:nvSpPr>
        <p:spPr>
          <a:xfrm>
            <a:off x="5014793" y="1080652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armure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942B843B-24E3-48FD-9F22-52D0D914E287}"/>
              </a:ext>
            </a:extLst>
          </p:cNvPr>
          <p:cNvSpPr txBox="1">
            <a:spLocks/>
          </p:cNvSpPr>
          <p:nvPr/>
        </p:nvSpPr>
        <p:spPr>
          <a:xfrm>
            <a:off x="100584" y="2219168"/>
            <a:ext cx="9540240" cy="8624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……………………………………………………………………..………………………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C34CEA32-6293-484E-BD3C-1707E9CF0ADE}"/>
              </a:ext>
            </a:extLst>
          </p:cNvPr>
          <p:cNvSpPr txBox="1">
            <a:spLocks/>
          </p:cNvSpPr>
          <p:nvPr/>
        </p:nvSpPr>
        <p:spPr>
          <a:xfrm>
            <a:off x="466344" y="2293650"/>
            <a:ext cx="1877018" cy="548875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armature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F2DC6192-01F1-4922-A5AC-FA6CE21E757E}"/>
              </a:ext>
            </a:extLst>
          </p:cNvPr>
          <p:cNvSpPr txBox="1">
            <a:spLocks/>
          </p:cNvSpPr>
          <p:nvPr/>
        </p:nvSpPr>
        <p:spPr>
          <a:xfrm>
            <a:off x="3116164" y="2294272"/>
            <a:ext cx="2233076" cy="548875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armoire</a:t>
            </a:r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id="{D401619F-B9DD-4AB9-87AE-BF2F56B2F8E5}"/>
              </a:ext>
            </a:extLst>
          </p:cNvPr>
          <p:cNvSpPr txBox="1">
            <a:spLocks/>
          </p:cNvSpPr>
          <p:nvPr/>
        </p:nvSpPr>
        <p:spPr>
          <a:xfrm>
            <a:off x="6332354" y="2303416"/>
            <a:ext cx="1877018" cy="548875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armure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6A73B639-E1E2-4797-B9C3-496B26D672CF}"/>
              </a:ext>
            </a:extLst>
          </p:cNvPr>
          <p:cNvCxnSpPr/>
          <p:nvPr/>
        </p:nvCxnSpPr>
        <p:spPr>
          <a:xfrm>
            <a:off x="2496312" y="2568087"/>
            <a:ext cx="5120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F4BAD7A0-3C13-44BA-8A87-FD743A734644}"/>
              </a:ext>
            </a:extLst>
          </p:cNvPr>
          <p:cNvCxnSpPr/>
          <p:nvPr/>
        </p:nvCxnSpPr>
        <p:spPr>
          <a:xfrm>
            <a:off x="5529072" y="2568087"/>
            <a:ext cx="5120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ous-titre 2">
            <a:extLst>
              <a:ext uri="{FF2B5EF4-FFF2-40B4-BE49-F238E27FC236}">
                <a16:creationId xmlns:a16="http://schemas.microsoft.com/office/drawing/2014/main" id="{EE95C945-8127-4AF7-93C6-52E3E3D13876}"/>
              </a:ext>
            </a:extLst>
          </p:cNvPr>
          <p:cNvSpPr txBox="1">
            <a:spLocks/>
          </p:cNvSpPr>
          <p:nvPr/>
        </p:nvSpPr>
        <p:spPr>
          <a:xfrm>
            <a:off x="559165" y="3692788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coiffeur</a:t>
            </a:r>
          </a:p>
        </p:txBody>
      </p:sp>
      <p:sp>
        <p:nvSpPr>
          <p:cNvPr id="30" name="Sous-titre 2">
            <a:extLst>
              <a:ext uri="{FF2B5EF4-FFF2-40B4-BE49-F238E27FC236}">
                <a16:creationId xmlns:a16="http://schemas.microsoft.com/office/drawing/2014/main" id="{2B195621-14D8-4095-AC8C-D8E5A4224B00}"/>
              </a:ext>
            </a:extLst>
          </p:cNvPr>
          <p:cNvSpPr txBox="1">
            <a:spLocks/>
          </p:cNvSpPr>
          <p:nvPr/>
        </p:nvSpPr>
        <p:spPr>
          <a:xfrm>
            <a:off x="2771739" y="3692788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coiffure</a:t>
            </a:r>
          </a:p>
        </p:txBody>
      </p:sp>
      <p:sp>
        <p:nvSpPr>
          <p:cNvPr id="31" name="Sous-titre 2">
            <a:extLst>
              <a:ext uri="{FF2B5EF4-FFF2-40B4-BE49-F238E27FC236}">
                <a16:creationId xmlns:a16="http://schemas.microsoft.com/office/drawing/2014/main" id="{899B5A3A-9244-43C8-B947-A74BB003BE33}"/>
              </a:ext>
            </a:extLst>
          </p:cNvPr>
          <p:cNvSpPr txBox="1">
            <a:spLocks/>
          </p:cNvSpPr>
          <p:nvPr/>
        </p:nvSpPr>
        <p:spPr>
          <a:xfrm>
            <a:off x="4984313" y="3692788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coiffage</a:t>
            </a:r>
          </a:p>
        </p:txBody>
      </p:sp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2FE7D0EB-1C4F-4910-9D20-E4696A49F93C}"/>
              </a:ext>
            </a:extLst>
          </p:cNvPr>
          <p:cNvSpPr txBox="1">
            <a:spLocks/>
          </p:cNvSpPr>
          <p:nvPr/>
        </p:nvSpPr>
        <p:spPr>
          <a:xfrm>
            <a:off x="70104" y="4831304"/>
            <a:ext cx="9540240" cy="8624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……………………………………………………………………..………………………</a:t>
            </a:r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EE664949-F3F8-4363-983B-056679FD9FB7}"/>
              </a:ext>
            </a:extLst>
          </p:cNvPr>
          <p:cNvSpPr txBox="1">
            <a:spLocks/>
          </p:cNvSpPr>
          <p:nvPr/>
        </p:nvSpPr>
        <p:spPr>
          <a:xfrm>
            <a:off x="435864" y="4905786"/>
            <a:ext cx="1877018" cy="548875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coiffage</a:t>
            </a:r>
          </a:p>
        </p:txBody>
      </p:sp>
      <p:sp>
        <p:nvSpPr>
          <p:cNvPr id="34" name="Sous-titre 2">
            <a:extLst>
              <a:ext uri="{FF2B5EF4-FFF2-40B4-BE49-F238E27FC236}">
                <a16:creationId xmlns:a16="http://schemas.microsoft.com/office/drawing/2014/main" id="{55230C2B-FB93-4FEF-A95C-05A806E34F9E}"/>
              </a:ext>
            </a:extLst>
          </p:cNvPr>
          <p:cNvSpPr txBox="1">
            <a:spLocks/>
          </p:cNvSpPr>
          <p:nvPr/>
        </p:nvSpPr>
        <p:spPr>
          <a:xfrm>
            <a:off x="3085684" y="4906408"/>
            <a:ext cx="2233076" cy="548875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coiffeur</a:t>
            </a:r>
          </a:p>
        </p:txBody>
      </p:sp>
      <p:sp>
        <p:nvSpPr>
          <p:cNvPr id="35" name="Sous-titre 2">
            <a:extLst>
              <a:ext uri="{FF2B5EF4-FFF2-40B4-BE49-F238E27FC236}">
                <a16:creationId xmlns:a16="http://schemas.microsoft.com/office/drawing/2014/main" id="{5FEB6F18-F1F4-4820-BDF6-5337DD4FD88F}"/>
              </a:ext>
            </a:extLst>
          </p:cNvPr>
          <p:cNvSpPr txBox="1">
            <a:spLocks/>
          </p:cNvSpPr>
          <p:nvPr/>
        </p:nvSpPr>
        <p:spPr>
          <a:xfrm>
            <a:off x="6301874" y="4915552"/>
            <a:ext cx="1877018" cy="548875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coiffure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CE9B828D-7CAA-4DA5-A304-E2F58580313D}"/>
              </a:ext>
            </a:extLst>
          </p:cNvPr>
          <p:cNvCxnSpPr/>
          <p:nvPr/>
        </p:nvCxnSpPr>
        <p:spPr>
          <a:xfrm>
            <a:off x="2465832" y="5180223"/>
            <a:ext cx="5120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9B7180C2-3917-45B2-BC3E-3F0223A118CC}"/>
              </a:ext>
            </a:extLst>
          </p:cNvPr>
          <p:cNvCxnSpPr/>
          <p:nvPr/>
        </p:nvCxnSpPr>
        <p:spPr>
          <a:xfrm>
            <a:off x="5498592" y="5180223"/>
            <a:ext cx="5120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20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33" grpId="0" animBg="1"/>
      <p:bldP spid="34" grpId="0" animBg="1"/>
      <p:bldP spid="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F4E3DAE-AC05-463A-AAE6-B87D48B3F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97" y="87809"/>
            <a:ext cx="8213159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Classe dans l’ordre alphabétique</a:t>
            </a:r>
          </a:p>
        </p:txBody>
      </p:sp>
      <p:sp>
        <p:nvSpPr>
          <p:cNvPr id="48" name="Sous-titre 2">
            <a:extLst>
              <a:ext uri="{FF2B5EF4-FFF2-40B4-BE49-F238E27FC236}">
                <a16:creationId xmlns:a16="http://schemas.microsoft.com/office/drawing/2014/main" id="{4A8AA500-5921-4A56-9CBB-67B9404DC2DA}"/>
              </a:ext>
            </a:extLst>
          </p:cNvPr>
          <p:cNvSpPr txBox="1">
            <a:spLocks/>
          </p:cNvSpPr>
          <p:nvPr/>
        </p:nvSpPr>
        <p:spPr>
          <a:xfrm>
            <a:off x="589645" y="1080652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paravent</a:t>
            </a:r>
          </a:p>
        </p:txBody>
      </p:sp>
      <p:sp>
        <p:nvSpPr>
          <p:cNvPr id="51" name="Sous-titre 2">
            <a:extLst>
              <a:ext uri="{FF2B5EF4-FFF2-40B4-BE49-F238E27FC236}">
                <a16:creationId xmlns:a16="http://schemas.microsoft.com/office/drawing/2014/main" id="{E126ABF7-D462-4404-8EE3-9C3CF1239F2C}"/>
              </a:ext>
            </a:extLst>
          </p:cNvPr>
          <p:cNvSpPr txBox="1">
            <a:spLocks/>
          </p:cNvSpPr>
          <p:nvPr/>
        </p:nvSpPr>
        <p:spPr>
          <a:xfrm>
            <a:off x="2802219" y="1080652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parachute</a:t>
            </a:r>
          </a:p>
        </p:txBody>
      </p:sp>
      <p:sp>
        <p:nvSpPr>
          <p:cNvPr id="54" name="Sous-titre 2">
            <a:extLst>
              <a:ext uri="{FF2B5EF4-FFF2-40B4-BE49-F238E27FC236}">
                <a16:creationId xmlns:a16="http://schemas.microsoft.com/office/drawing/2014/main" id="{33F2757A-8F0F-4028-A56A-CAD68BF45842}"/>
              </a:ext>
            </a:extLst>
          </p:cNvPr>
          <p:cNvSpPr txBox="1">
            <a:spLocks/>
          </p:cNvSpPr>
          <p:nvPr/>
        </p:nvSpPr>
        <p:spPr>
          <a:xfrm>
            <a:off x="5014793" y="1080652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parasol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942B843B-24E3-48FD-9F22-52D0D914E287}"/>
              </a:ext>
            </a:extLst>
          </p:cNvPr>
          <p:cNvSpPr txBox="1">
            <a:spLocks/>
          </p:cNvSpPr>
          <p:nvPr/>
        </p:nvSpPr>
        <p:spPr>
          <a:xfrm>
            <a:off x="100584" y="2219168"/>
            <a:ext cx="9540240" cy="8624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……………………………………………………………………..………………………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C34CEA32-6293-484E-BD3C-1707E9CF0ADE}"/>
              </a:ext>
            </a:extLst>
          </p:cNvPr>
          <p:cNvSpPr txBox="1">
            <a:spLocks/>
          </p:cNvSpPr>
          <p:nvPr/>
        </p:nvSpPr>
        <p:spPr>
          <a:xfrm>
            <a:off x="466344" y="2293650"/>
            <a:ext cx="1877018" cy="548875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parachute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F2DC6192-01F1-4922-A5AC-FA6CE21E757E}"/>
              </a:ext>
            </a:extLst>
          </p:cNvPr>
          <p:cNvSpPr txBox="1">
            <a:spLocks/>
          </p:cNvSpPr>
          <p:nvPr/>
        </p:nvSpPr>
        <p:spPr>
          <a:xfrm>
            <a:off x="3116164" y="2294272"/>
            <a:ext cx="2233076" cy="548875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parasol</a:t>
            </a:r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id="{D401619F-B9DD-4AB9-87AE-BF2F56B2F8E5}"/>
              </a:ext>
            </a:extLst>
          </p:cNvPr>
          <p:cNvSpPr txBox="1">
            <a:spLocks/>
          </p:cNvSpPr>
          <p:nvPr/>
        </p:nvSpPr>
        <p:spPr>
          <a:xfrm>
            <a:off x="6332354" y="2303416"/>
            <a:ext cx="1877018" cy="548875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paravent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6A73B639-E1E2-4797-B9C3-496B26D672CF}"/>
              </a:ext>
            </a:extLst>
          </p:cNvPr>
          <p:cNvCxnSpPr/>
          <p:nvPr/>
        </p:nvCxnSpPr>
        <p:spPr>
          <a:xfrm>
            <a:off x="2496312" y="2568087"/>
            <a:ext cx="5120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F4BAD7A0-3C13-44BA-8A87-FD743A734644}"/>
              </a:ext>
            </a:extLst>
          </p:cNvPr>
          <p:cNvCxnSpPr/>
          <p:nvPr/>
        </p:nvCxnSpPr>
        <p:spPr>
          <a:xfrm>
            <a:off x="5529072" y="2568087"/>
            <a:ext cx="5120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ous-titre 2">
            <a:extLst>
              <a:ext uri="{FF2B5EF4-FFF2-40B4-BE49-F238E27FC236}">
                <a16:creationId xmlns:a16="http://schemas.microsoft.com/office/drawing/2014/main" id="{EE95C945-8127-4AF7-93C6-52E3E3D13876}"/>
              </a:ext>
            </a:extLst>
          </p:cNvPr>
          <p:cNvSpPr txBox="1">
            <a:spLocks/>
          </p:cNvSpPr>
          <p:nvPr/>
        </p:nvSpPr>
        <p:spPr>
          <a:xfrm>
            <a:off x="559165" y="3692788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mobilier</a:t>
            </a:r>
          </a:p>
        </p:txBody>
      </p:sp>
      <p:sp>
        <p:nvSpPr>
          <p:cNvPr id="30" name="Sous-titre 2">
            <a:extLst>
              <a:ext uri="{FF2B5EF4-FFF2-40B4-BE49-F238E27FC236}">
                <a16:creationId xmlns:a16="http://schemas.microsoft.com/office/drawing/2014/main" id="{2B195621-14D8-4095-AC8C-D8E5A4224B00}"/>
              </a:ext>
            </a:extLst>
          </p:cNvPr>
          <p:cNvSpPr txBox="1">
            <a:spLocks/>
          </p:cNvSpPr>
          <p:nvPr/>
        </p:nvSpPr>
        <p:spPr>
          <a:xfrm>
            <a:off x="2771739" y="3692788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mobilité</a:t>
            </a:r>
          </a:p>
        </p:txBody>
      </p:sp>
      <p:sp>
        <p:nvSpPr>
          <p:cNvPr id="31" name="Sous-titre 2">
            <a:extLst>
              <a:ext uri="{FF2B5EF4-FFF2-40B4-BE49-F238E27FC236}">
                <a16:creationId xmlns:a16="http://schemas.microsoft.com/office/drawing/2014/main" id="{899B5A3A-9244-43C8-B947-A74BB003BE33}"/>
              </a:ext>
            </a:extLst>
          </p:cNvPr>
          <p:cNvSpPr txBox="1">
            <a:spLocks/>
          </p:cNvSpPr>
          <p:nvPr/>
        </p:nvSpPr>
        <p:spPr>
          <a:xfrm>
            <a:off x="4984313" y="3692788"/>
            <a:ext cx="2226429" cy="91440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mobile</a:t>
            </a:r>
          </a:p>
        </p:txBody>
      </p:sp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2FE7D0EB-1C4F-4910-9D20-E4696A49F93C}"/>
              </a:ext>
            </a:extLst>
          </p:cNvPr>
          <p:cNvSpPr txBox="1">
            <a:spLocks/>
          </p:cNvSpPr>
          <p:nvPr/>
        </p:nvSpPr>
        <p:spPr>
          <a:xfrm>
            <a:off x="70104" y="4831304"/>
            <a:ext cx="9540240" cy="8624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……………………………………………………………………..………………………</a:t>
            </a:r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EE664949-F3F8-4363-983B-056679FD9FB7}"/>
              </a:ext>
            </a:extLst>
          </p:cNvPr>
          <p:cNvSpPr txBox="1">
            <a:spLocks/>
          </p:cNvSpPr>
          <p:nvPr/>
        </p:nvSpPr>
        <p:spPr>
          <a:xfrm>
            <a:off x="435864" y="4905786"/>
            <a:ext cx="1877018" cy="548875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mobile</a:t>
            </a:r>
          </a:p>
        </p:txBody>
      </p:sp>
      <p:sp>
        <p:nvSpPr>
          <p:cNvPr id="34" name="Sous-titre 2">
            <a:extLst>
              <a:ext uri="{FF2B5EF4-FFF2-40B4-BE49-F238E27FC236}">
                <a16:creationId xmlns:a16="http://schemas.microsoft.com/office/drawing/2014/main" id="{55230C2B-FB93-4FEF-A95C-05A806E34F9E}"/>
              </a:ext>
            </a:extLst>
          </p:cNvPr>
          <p:cNvSpPr txBox="1">
            <a:spLocks/>
          </p:cNvSpPr>
          <p:nvPr/>
        </p:nvSpPr>
        <p:spPr>
          <a:xfrm>
            <a:off x="3085684" y="4906408"/>
            <a:ext cx="2233076" cy="548875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mobilier</a:t>
            </a:r>
          </a:p>
        </p:txBody>
      </p:sp>
      <p:sp>
        <p:nvSpPr>
          <p:cNvPr id="35" name="Sous-titre 2">
            <a:extLst>
              <a:ext uri="{FF2B5EF4-FFF2-40B4-BE49-F238E27FC236}">
                <a16:creationId xmlns:a16="http://schemas.microsoft.com/office/drawing/2014/main" id="{5FEB6F18-F1F4-4820-BDF6-5337DD4FD88F}"/>
              </a:ext>
            </a:extLst>
          </p:cNvPr>
          <p:cNvSpPr txBox="1">
            <a:spLocks/>
          </p:cNvSpPr>
          <p:nvPr/>
        </p:nvSpPr>
        <p:spPr>
          <a:xfrm>
            <a:off x="6301874" y="4915552"/>
            <a:ext cx="1877018" cy="548875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mobilité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CE9B828D-7CAA-4DA5-A304-E2F58580313D}"/>
              </a:ext>
            </a:extLst>
          </p:cNvPr>
          <p:cNvCxnSpPr/>
          <p:nvPr/>
        </p:nvCxnSpPr>
        <p:spPr>
          <a:xfrm>
            <a:off x="2465832" y="5180223"/>
            <a:ext cx="5120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9B7180C2-3917-45B2-BC3E-3F0223A118CC}"/>
              </a:ext>
            </a:extLst>
          </p:cNvPr>
          <p:cNvCxnSpPr/>
          <p:nvPr/>
        </p:nvCxnSpPr>
        <p:spPr>
          <a:xfrm>
            <a:off x="5498592" y="5180223"/>
            <a:ext cx="5120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64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19AA08A-316D-472A-B74B-9EC49AB1A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166"/>
            <a:ext cx="2633472" cy="602880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Comic Sans MS" panose="030F0702030302020204" pitchFamily="66" charset="0"/>
              </a:rPr>
              <a:t>Le mobilier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8FF2BA82-A587-4A5D-89A1-CD616623ED87}"/>
              </a:ext>
            </a:extLst>
          </p:cNvPr>
          <p:cNvSpPr txBox="1">
            <a:spLocks/>
          </p:cNvSpPr>
          <p:nvPr/>
        </p:nvSpPr>
        <p:spPr>
          <a:xfrm>
            <a:off x="7473914" y="352040"/>
            <a:ext cx="2376666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étendoir à linge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1C1D7F00-736F-4FB4-99FC-E84CCB3A4DFC}"/>
              </a:ext>
            </a:extLst>
          </p:cNvPr>
          <p:cNvSpPr txBox="1">
            <a:spLocks/>
          </p:cNvSpPr>
          <p:nvPr/>
        </p:nvSpPr>
        <p:spPr>
          <a:xfrm>
            <a:off x="7418494" y="1487189"/>
            <a:ext cx="2432086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paravent</a:t>
            </a:r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3326A12C-9C37-4834-A103-09C4ACA0A585}"/>
              </a:ext>
            </a:extLst>
          </p:cNvPr>
          <p:cNvSpPr txBox="1">
            <a:spLocks/>
          </p:cNvSpPr>
          <p:nvPr/>
        </p:nvSpPr>
        <p:spPr>
          <a:xfrm>
            <a:off x="7473914" y="2743199"/>
            <a:ext cx="2376666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lustre</a:t>
            </a:r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30B57044-72F7-4FA9-9674-1BC4CCD3F6D1}"/>
              </a:ext>
            </a:extLst>
          </p:cNvPr>
          <p:cNvSpPr txBox="1">
            <a:spLocks/>
          </p:cNvSpPr>
          <p:nvPr/>
        </p:nvSpPr>
        <p:spPr>
          <a:xfrm>
            <a:off x="7473914" y="3920374"/>
            <a:ext cx="2238538" cy="61745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lampadaire</a:t>
            </a: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1C3FD4C6-3B72-4526-A543-75584E887F16}"/>
              </a:ext>
            </a:extLst>
          </p:cNvPr>
          <p:cNvSpPr txBox="1">
            <a:spLocks/>
          </p:cNvSpPr>
          <p:nvPr/>
        </p:nvSpPr>
        <p:spPr>
          <a:xfrm>
            <a:off x="7473914" y="5044086"/>
            <a:ext cx="2238538" cy="68385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tringle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ED758F-B2E8-4393-A894-200E5697AD1F}"/>
              </a:ext>
            </a:extLst>
          </p:cNvPr>
          <p:cNvSpPr/>
          <p:nvPr/>
        </p:nvSpPr>
        <p:spPr>
          <a:xfrm>
            <a:off x="1914143" y="107899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B12BDE-FE8F-4D03-A317-3A356470798B}"/>
              </a:ext>
            </a:extLst>
          </p:cNvPr>
          <p:cNvSpPr/>
          <p:nvPr/>
        </p:nvSpPr>
        <p:spPr>
          <a:xfrm>
            <a:off x="1914142" y="208483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D8D8C1-D969-4935-94D8-FD747BC7F435}"/>
              </a:ext>
            </a:extLst>
          </p:cNvPr>
          <p:cNvSpPr/>
          <p:nvPr/>
        </p:nvSpPr>
        <p:spPr>
          <a:xfrm>
            <a:off x="1824223" y="3278125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5812FC-89BC-46AF-80A2-DDC60C9EE0A9}"/>
              </a:ext>
            </a:extLst>
          </p:cNvPr>
          <p:cNvSpPr/>
          <p:nvPr/>
        </p:nvSpPr>
        <p:spPr>
          <a:xfrm>
            <a:off x="1860797" y="4437245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17A4E5-5103-41D2-9528-C698AD340D31}"/>
              </a:ext>
            </a:extLst>
          </p:cNvPr>
          <p:cNvSpPr/>
          <p:nvPr/>
        </p:nvSpPr>
        <p:spPr>
          <a:xfrm>
            <a:off x="1900421" y="5524381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D360A6-E3EA-492B-ADC0-C1549B06E637}"/>
              </a:ext>
            </a:extLst>
          </p:cNvPr>
          <p:cNvSpPr/>
          <p:nvPr/>
        </p:nvSpPr>
        <p:spPr>
          <a:xfrm>
            <a:off x="3488268" y="56692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F6D3B9-19FD-4E5C-B120-A5291BB55FA6}"/>
              </a:ext>
            </a:extLst>
          </p:cNvPr>
          <p:cNvSpPr/>
          <p:nvPr/>
        </p:nvSpPr>
        <p:spPr>
          <a:xfrm>
            <a:off x="3488267" y="194767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8F35664-55DE-4D09-B8CD-E3E23A6D547E}"/>
              </a:ext>
            </a:extLst>
          </p:cNvPr>
          <p:cNvSpPr/>
          <p:nvPr/>
        </p:nvSpPr>
        <p:spPr>
          <a:xfrm>
            <a:off x="3488267" y="3259836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06A7550-5E8B-4064-9142-BB15C097342B}"/>
              </a:ext>
            </a:extLst>
          </p:cNvPr>
          <p:cNvSpPr/>
          <p:nvPr/>
        </p:nvSpPr>
        <p:spPr>
          <a:xfrm>
            <a:off x="3482932" y="4359403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D25188-8B7A-4E64-9EE7-B8F90A749E2D}"/>
              </a:ext>
            </a:extLst>
          </p:cNvPr>
          <p:cNvSpPr/>
          <p:nvPr/>
        </p:nvSpPr>
        <p:spPr>
          <a:xfrm>
            <a:off x="3482932" y="5478166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8C88426-713B-4EA5-8FCD-62CD4443C31E}"/>
              </a:ext>
            </a:extLst>
          </p:cNvPr>
          <p:cNvSpPr/>
          <p:nvPr/>
        </p:nvSpPr>
        <p:spPr>
          <a:xfrm>
            <a:off x="5648920" y="56692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4CD825-A68A-4900-876C-0B06F2EC889F}"/>
              </a:ext>
            </a:extLst>
          </p:cNvPr>
          <p:cNvSpPr/>
          <p:nvPr/>
        </p:nvSpPr>
        <p:spPr>
          <a:xfrm>
            <a:off x="5648919" y="194767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3DEE5F-AAFF-462F-817E-57B23B585C95}"/>
              </a:ext>
            </a:extLst>
          </p:cNvPr>
          <p:cNvSpPr/>
          <p:nvPr/>
        </p:nvSpPr>
        <p:spPr>
          <a:xfrm>
            <a:off x="5648919" y="3177540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F4973B-ED5A-4286-9EC3-C823DAA6A82E}"/>
              </a:ext>
            </a:extLst>
          </p:cNvPr>
          <p:cNvSpPr/>
          <p:nvPr/>
        </p:nvSpPr>
        <p:spPr>
          <a:xfrm>
            <a:off x="5643584" y="4322827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F6838DE-0270-4DB4-AFC6-BC04450E704D}"/>
              </a:ext>
            </a:extLst>
          </p:cNvPr>
          <p:cNvSpPr/>
          <p:nvPr/>
        </p:nvSpPr>
        <p:spPr>
          <a:xfrm>
            <a:off x="5643584" y="5450734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FADA6C9-EA13-46C0-9437-9058FDD9A026}"/>
              </a:ext>
            </a:extLst>
          </p:cNvPr>
          <p:cNvSpPr/>
          <p:nvPr/>
        </p:nvSpPr>
        <p:spPr>
          <a:xfrm>
            <a:off x="7224682" y="567836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8781EE-F094-4275-9F2D-5B20850F589A}"/>
              </a:ext>
            </a:extLst>
          </p:cNvPr>
          <p:cNvSpPr/>
          <p:nvPr/>
        </p:nvSpPr>
        <p:spPr>
          <a:xfrm>
            <a:off x="7224681" y="164134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B5B2B4B-B2B4-4EAD-A6A3-24C4FBDE4632}"/>
              </a:ext>
            </a:extLst>
          </p:cNvPr>
          <p:cNvSpPr/>
          <p:nvPr/>
        </p:nvSpPr>
        <p:spPr>
          <a:xfrm>
            <a:off x="7224681" y="2885840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06ABE4D-24B8-4ADA-93B6-7A1BE12032F4}"/>
              </a:ext>
            </a:extLst>
          </p:cNvPr>
          <p:cNvSpPr/>
          <p:nvPr/>
        </p:nvSpPr>
        <p:spPr>
          <a:xfrm>
            <a:off x="7202141" y="414953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2A44E0-4FDB-4736-96AE-D3CD6E160574}"/>
              </a:ext>
            </a:extLst>
          </p:cNvPr>
          <p:cNvSpPr/>
          <p:nvPr/>
        </p:nvSpPr>
        <p:spPr>
          <a:xfrm>
            <a:off x="7200458" y="528338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08878C6-DB4E-4F5C-B8FE-30E5E7EA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20" y="646937"/>
            <a:ext cx="1485903" cy="100127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F929FBC-CC2B-48DD-AF6C-86E4A2034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63" y="1709928"/>
            <a:ext cx="1490475" cy="98755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F1F0262-A709-47C6-9623-2B603503F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827" y="2729011"/>
            <a:ext cx="1495047" cy="100584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0B60EBD-094A-45AC-8CD6-368D5F3E5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230" y="3779199"/>
            <a:ext cx="1463043" cy="101498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0D49046-1E0D-4CEA-93DA-E4E8E939B7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941" y="4876234"/>
            <a:ext cx="1499619" cy="1019558"/>
          </a:xfrm>
          <a:prstGeom prst="rect">
            <a:avLst/>
          </a:prstGeom>
        </p:spPr>
      </p:pic>
      <p:pic>
        <p:nvPicPr>
          <p:cNvPr id="3074" name="Picture 2" descr="RÃ©sultat de recherche d'images pour &quot;Ã©tendoir Ã  linge&quot;">
            <a:extLst>
              <a:ext uri="{FF2B5EF4-FFF2-40B4-BE49-F238E27FC236}">
                <a16:creationId xmlns:a16="http://schemas.microsoft.com/office/drawing/2014/main" id="{742D2532-D844-4823-8B1B-0C209C1E7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048" y="1289784"/>
            <a:ext cx="1439227" cy="143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Ã©sultat de recherche d'images pour &quot;paravent&quot;">
            <a:extLst>
              <a:ext uri="{FF2B5EF4-FFF2-40B4-BE49-F238E27FC236}">
                <a16:creationId xmlns:a16="http://schemas.microsoft.com/office/drawing/2014/main" id="{6C7F94BF-EE31-4EA8-B4DD-FB28539C2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08" y="4948516"/>
            <a:ext cx="1333619" cy="133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Ã©sultat de recherche d'images pour &quot;lustre&quot;">
            <a:extLst>
              <a:ext uri="{FF2B5EF4-FFF2-40B4-BE49-F238E27FC236}">
                <a16:creationId xmlns:a16="http://schemas.microsoft.com/office/drawing/2014/main" id="{D0BFA848-7384-488D-B53F-81768564E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101" y="236681"/>
            <a:ext cx="1026371" cy="102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Ã©sultat de recherche d'images pour &quot;lampadaire&quot;">
            <a:extLst>
              <a:ext uri="{FF2B5EF4-FFF2-40B4-BE49-F238E27FC236}">
                <a16:creationId xmlns:a16="http://schemas.microsoft.com/office/drawing/2014/main" id="{3141D243-1DAF-4D32-A371-B24E48BA2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589" y="2797491"/>
            <a:ext cx="897257" cy="89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Ã©sultat de recherche d'images pour &quot;tringle&quot;">
            <a:extLst>
              <a:ext uri="{FF2B5EF4-FFF2-40B4-BE49-F238E27FC236}">
                <a16:creationId xmlns:a16="http://schemas.microsoft.com/office/drawing/2014/main" id="{4EC24ED5-9E18-4F66-BDC8-9E8822256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998" y="3779199"/>
            <a:ext cx="1109472" cy="110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151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RÃ©sultat de recherche d'images pour &quot;baldaquin&quot;">
            <a:extLst>
              <a:ext uri="{FF2B5EF4-FFF2-40B4-BE49-F238E27FC236}">
                <a16:creationId xmlns:a16="http://schemas.microsoft.com/office/drawing/2014/main" id="{16356577-7C5F-4E68-B451-1006A9FA6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628" y="1195276"/>
            <a:ext cx="1706338" cy="170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219AA08A-316D-472A-B74B-9EC49AB1A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166"/>
            <a:ext cx="2633472" cy="602880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Comic Sans MS" panose="030F0702030302020204" pitchFamily="66" charset="0"/>
              </a:rPr>
              <a:t>Le mobilier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8FF2BA82-A587-4A5D-89A1-CD616623ED87}"/>
              </a:ext>
            </a:extLst>
          </p:cNvPr>
          <p:cNvSpPr txBox="1">
            <a:spLocks/>
          </p:cNvSpPr>
          <p:nvPr/>
        </p:nvSpPr>
        <p:spPr>
          <a:xfrm>
            <a:off x="7473914" y="352040"/>
            <a:ext cx="2376666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chandelier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1C1D7F00-736F-4FB4-99FC-E84CCB3A4DFC}"/>
              </a:ext>
            </a:extLst>
          </p:cNvPr>
          <p:cNvSpPr txBox="1">
            <a:spLocks/>
          </p:cNvSpPr>
          <p:nvPr/>
        </p:nvSpPr>
        <p:spPr>
          <a:xfrm>
            <a:off x="7418494" y="1487189"/>
            <a:ext cx="2432086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guéridon</a:t>
            </a:r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3326A12C-9C37-4834-A103-09C4ACA0A585}"/>
              </a:ext>
            </a:extLst>
          </p:cNvPr>
          <p:cNvSpPr txBox="1">
            <a:spLocks/>
          </p:cNvSpPr>
          <p:nvPr/>
        </p:nvSpPr>
        <p:spPr>
          <a:xfrm>
            <a:off x="7473914" y="2743199"/>
            <a:ext cx="2376666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coiffeuse</a:t>
            </a:r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30B57044-72F7-4FA9-9674-1BC4CCD3F6D1}"/>
              </a:ext>
            </a:extLst>
          </p:cNvPr>
          <p:cNvSpPr txBox="1">
            <a:spLocks/>
          </p:cNvSpPr>
          <p:nvPr/>
        </p:nvSpPr>
        <p:spPr>
          <a:xfrm>
            <a:off x="7473914" y="3920374"/>
            <a:ext cx="2238538" cy="61745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baldaquin</a:t>
            </a: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1C3FD4C6-3B72-4526-A543-75584E887F16}"/>
              </a:ext>
            </a:extLst>
          </p:cNvPr>
          <p:cNvSpPr txBox="1">
            <a:spLocks/>
          </p:cNvSpPr>
          <p:nvPr/>
        </p:nvSpPr>
        <p:spPr>
          <a:xfrm>
            <a:off x="7473914" y="5044086"/>
            <a:ext cx="2238538" cy="86293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table de chevet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ED758F-B2E8-4393-A894-200E5697AD1F}"/>
              </a:ext>
            </a:extLst>
          </p:cNvPr>
          <p:cNvSpPr/>
          <p:nvPr/>
        </p:nvSpPr>
        <p:spPr>
          <a:xfrm>
            <a:off x="1914143" y="107899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B12BDE-FE8F-4D03-A317-3A356470798B}"/>
              </a:ext>
            </a:extLst>
          </p:cNvPr>
          <p:cNvSpPr/>
          <p:nvPr/>
        </p:nvSpPr>
        <p:spPr>
          <a:xfrm>
            <a:off x="1914142" y="208483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D8D8C1-D969-4935-94D8-FD747BC7F435}"/>
              </a:ext>
            </a:extLst>
          </p:cNvPr>
          <p:cNvSpPr/>
          <p:nvPr/>
        </p:nvSpPr>
        <p:spPr>
          <a:xfrm>
            <a:off x="1824223" y="3278125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5812FC-89BC-46AF-80A2-DDC60C9EE0A9}"/>
              </a:ext>
            </a:extLst>
          </p:cNvPr>
          <p:cNvSpPr/>
          <p:nvPr/>
        </p:nvSpPr>
        <p:spPr>
          <a:xfrm>
            <a:off x="1860797" y="4437245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17A4E5-5103-41D2-9528-C698AD340D31}"/>
              </a:ext>
            </a:extLst>
          </p:cNvPr>
          <p:cNvSpPr/>
          <p:nvPr/>
        </p:nvSpPr>
        <p:spPr>
          <a:xfrm>
            <a:off x="1900421" y="5524381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D360A6-E3EA-492B-ADC0-C1549B06E637}"/>
              </a:ext>
            </a:extLst>
          </p:cNvPr>
          <p:cNvSpPr/>
          <p:nvPr/>
        </p:nvSpPr>
        <p:spPr>
          <a:xfrm>
            <a:off x="3488268" y="56692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F6D3B9-19FD-4E5C-B120-A5291BB55FA6}"/>
              </a:ext>
            </a:extLst>
          </p:cNvPr>
          <p:cNvSpPr/>
          <p:nvPr/>
        </p:nvSpPr>
        <p:spPr>
          <a:xfrm>
            <a:off x="3488267" y="194767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8F35664-55DE-4D09-B8CD-E3E23A6D547E}"/>
              </a:ext>
            </a:extLst>
          </p:cNvPr>
          <p:cNvSpPr/>
          <p:nvPr/>
        </p:nvSpPr>
        <p:spPr>
          <a:xfrm>
            <a:off x="3488267" y="3259836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06A7550-5E8B-4064-9142-BB15C097342B}"/>
              </a:ext>
            </a:extLst>
          </p:cNvPr>
          <p:cNvSpPr/>
          <p:nvPr/>
        </p:nvSpPr>
        <p:spPr>
          <a:xfrm>
            <a:off x="3482932" y="4359403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D25188-8B7A-4E64-9EE7-B8F90A749E2D}"/>
              </a:ext>
            </a:extLst>
          </p:cNvPr>
          <p:cNvSpPr/>
          <p:nvPr/>
        </p:nvSpPr>
        <p:spPr>
          <a:xfrm>
            <a:off x="3482932" y="5478166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8C88426-713B-4EA5-8FCD-62CD4443C31E}"/>
              </a:ext>
            </a:extLst>
          </p:cNvPr>
          <p:cNvSpPr/>
          <p:nvPr/>
        </p:nvSpPr>
        <p:spPr>
          <a:xfrm>
            <a:off x="5648920" y="56692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4CD825-A68A-4900-876C-0B06F2EC889F}"/>
              </a:ext>
            </a:extLst>
          </p:cNvPr>
          <p:cNvSpPr/>
          <p:nvPr/>
        </p:nvSpPr>
        <p:spPr>
          <a:xfrm>
            <a:off x="5648919" y="194767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3DEE5F-AAFF-462F-817E-57B23B585C95}"/>
              </a:ext>
            </a:extLst>
          </p:cNvPr>
          <p:cNvSpPr/>
          <p:nvPr/>
        </p:nvSpPr>
        <p:spPr>
          <a:xfrm>
            <a:off x="5648919" y="3177540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F4973B-ED5A-4286-9EC3-C823DAA6A82E}"/>
              </a:ext>
            </a:extLst>
          </p:cNvPr>
          <p:cNvSpPr/>
          <p:nvPr/>
        </p:nvSpPr>
        <p:spPr>
          <a:xfrm>
            <a:off x="5643584" y="4322827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F6838DE-0270-4DB4-AFC6-BC04450E704D}"/>
              </a:ext>
            </a:extLst>
          </p:cNvPr>
          <p:cNvSpPr/>
          <p:nvPr/>
        </p:nvSpPr>
        <p:spPr>
          <a:xfrm>
            <a:off x="5643584" y="5450734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FADA6C9-EA13-46C0-9437-9058FDD9A026}"/>
              </a:ext>
            </a:extLst>
          </p:cNvPr>
          <p:cNvSpPr/>
          <p:nvPr/>
        </p:nvSpPr>
        <p:spPr>
          <a:xfrm>
            <a:off x="7224682" y="567836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8781EE-F094-4275-9F2D-5B20850F589A}"/>
              </a:ext>
            </a:extLst>
          </p:cNvPr>
          <p:cNvSpPr/>
          <p:nvPr/>
        </p:nvSpPr>
        <p:spPr>
          <a:xfrm>
            <a:off x="7224681" y="164134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B5B2B4B-B2B4-4EAD-A6A3-24C4FBDE4632}"/>
              </a:ext>
            </a:extLst>
          </p:cNvPr>
          <p:cNvSpPr/>
          <p:nvPr/>
        </p:nvSpPr>
        <p:spPr>
          <a:xfrm>
            <a:off x="7224681" y="2885840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06ABE4D-24B8-4ADA-93B6-7A1BE12032F4}"/>
              </a:ext>
            </a:extLst>
          </p:cNvPr>
          <p:cNvSpPr/>
          <p:nvPr/>
        </p:nvSpPr>
        <p:spPr>
          <a:xfrm>
            <a:off x="7202141" y="414953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2A44E0-4FDB-4736-96AE-D3CD6E160574}"/>
              </a:ext>
            </a:extLst>
          </p:cNvPr>
          <p:cNvSpPr/>
          <p:nvPr/>
        </p:nvSpPr>
        <p:spPr>
          <a:xfrm>
            <a:off x="7200458" y="5283388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5EF713A-D127-4823-8012-1B522C44E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0" y="578356"/>
            <a:ext cx="1577498" cy="106299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E0E5FE3-FD18-4E02-9AE5-0C4EF4B3A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90" y="1654305"/>
            <a:ext cx="1597045" cy="108889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8CEC4F6-09C9-4277-8BA4-C97875A8E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08" y="2730043"/>
            <a:ext cx="1568032" cy="10629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31D9290-C5F7-45F2-BDA0-1DF4E99D98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08" y="3808974"/>
            <a:ext cx="1568032" cy="104051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CA5058A-85FA-4DDF-BEE5-78C0504A84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08" y="4834156"/>
            <a:ext cx="1568032" cy="1072864"/>
          </a:xfrm>
          <a:prstGeom prst="rect">
            <a:avLst/>
          </a:prstGeom>
        </p:spPr>
      </p:pic>
      <p:pic>
        <p:nvPicPr>
          <p:cNvPr id="2050" name="Picture 2" descr="RÃ©sultat de recherche d'images pour &quot;chandelier&quot;">
            <a:extLst>
              <a:ext uri="{FF2B5EF4-FFF2-40B4-BE49-F238E27FC236}">
                <a16:creationId xmlns:a16="http://schemas.microsoft.com/office/drawing/2014/main" id="{DCA48454-E68A-41BA-8BD1-E85A39BE3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365" y="4872792"/>
            <a:ext cx="1577498" cy="157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Ã©sultat de recherche d'images pour &quot;guÃ©ridon&quot;">
            <a:extLst>
              <a:ext uri="{FF2B5EF4-FFF2-40B4-BE49-F238E27FC236}">
                <a16:creationId xmlns:a16="http://schemas.microsoft.com/office/drawing/2014/main" id="{F4907D45-D314-475D-B122-640F13D0F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964" y="3812747"/>
            <a:ext cx="1157319" cy="115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Ã©sultat de recherche d'images pour &quot;coiffeuse&quot;">
            <a:extLst>
              <a:ext uri="{FF2B5EF4-FFF2-40B4-BE49-F238E27FC236}">
                <a16:creationId xmlns:a16="http://schemas.microsoft.com/office/drawing/2014/main" id="{041E4B0F-074A-4746-A466-F1B9F436D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921" y="54166"/>
            <a:ext cx="1370072" cy="137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Ã©sultat de recherche d'images pour &quot;table de chevet&quot;">
            <a:extLst>
              <a:ext uri="{FF2B5EF4-FFF2-40B4-BE49-F238E27FC236}">
                <a16:creationId xmlns:a16="http://schemas.microsoft.com/office/drawing/2014/main" id="{7632CD9A-77F3-416C-94AB-543B3BFE6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171" y="2633668"/>
            <a:ext cx="1224903" cy="122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78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ous-titre 2">
            <a:extLst>
              <a:ext uri="{FF2B5EF4-FFF2-40B4-BE49-F238E27FC236}">
                <a16:creationId xmlns:a16="http://schemas.microsoft.com/office/drawing/2014/main" id="{8FF2BA82-A587-4A5D-89A1-CD616623ED87}"/>
              </a:ext>
            </a:extLst>
          </p:cNvPr>
          <p:cNvSpPr txBox="1">
            <a:spLocks/>
          </p:cNvSpPr>
          <p:nvPr/>
        </p:nvSpPr>
        <p:spPr>
          <a:xfrm>
            <a:off x="5753039" y="884059"/>
            <a:ext cx="4002113" cy="72695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support pour bougies, chandelles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1C1D7F00-736F-4FB4-99FC-E84CCB3A4DFC}"/>
              </a:ext>
            </a:extLst>
          </p:cNvPr>
          <p:cNvSpPr txBox="1">
            <a:spLocks/>
          </p:cNvSpPr>
          <p:nvPr/>
        </p:nvSpPr>
        <p:spPr>
          <a:xfrm>
            <a:off x="5753037" y="1828432"/>
            <a:ext cx="4002113" cy="84065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grand coussin rectangulaire rembourré que l’on pose sur le sommier d’un lit.</a:t>
            </a:r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3326A12C-9C37-4834-A103-09C4ACA0A585}"/>
              </a:ext>
            </a:extLst>
          </p:cNvPr>
          <p:cNvSpPr txBox="1">
            <a:spLocks/>
          </p:cNvSpPr>
          <p:nvPr/>
        </p:nvSpPr>
        <p:spPr>
          <a:xfrm>
            <a:off x="5690091" y="3074979"/>
            <a:ext cx="4070698" cy="63164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meuble bas à tiroirs.</a:t>
            </a:r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30B57044-72F7-4FA9-9674-1BC4CCD3F6D1}"/>
              </a:ext>
            </a:extLst>
          </p:cNvPr>
          <p:cNvSpPr txBox="1">
            <a:spLocks/>
          </p:cNvSpPr>
          <p:nvPr/>
        </p:nvSpPr>
        <p:spPr>
          <a:xfrm>
            <a:off x="5753038" y="4227803"/>
            <a:ext cx="4002115" cy="86382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placard dans lequel on suspend des vêtements. </a:t>
            </a: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1C3FD4C6-3B72-4526-A543-75584E887F16}"/>
              </a:ext>
            </a:extLst>
          </p:cNvPr>
          <p:cNvSpPr txBox="1">
            <a:spLocks/>
          </p:cNvSpPr>
          <p:nvPr/>
        </p:nvSpPr>
        <p:spPr>
          <a:xfrm>
            <a:off x="5753038" y="5275627"/>
            <a:ext cx="4002113" cy="79886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meuble haut, fermé par des portes et servant à ranger du linge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D360A6-E3EA-492B-ADC0-C1549B06E637}"/>
              </a:ext>
            </a:extLst>
          </p:cNvPr>
          <p:cNvSpPr/>
          <p:nvPr/>
        </p:nvSpPr>
        <p:spPr>
          <a:xfrm>
            <a:off x="3425073" y="1136271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F6D3B9-19FD-4E5C-B120-A5291BB55FA6}"/>
              </a:ext>
            </a:extLst>
          </p:cNvPr>
          <p:cNvSpPr/>
          <p:nvPr/>
        </p:nvSpPr>
        <p:spPr>
          <a:xfrm>
            <a:off x="3414787" y="2437161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8F35664-55DE-4D09-B8CD-E3E23A6D547E}"/>
              </a:ext>
            </a:extLst>
          </p:cNvPr>
          <p:cNvSpPr/>
          <p:nvPr/>
        </p:nvSpPr>
        <p:spPr>
          <a:xfrm>
            <a:off x="3425072" y="3454275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06A7550-5E8B-4064-9142-BB15C097342B}"/>
              </a:ext>
            </a:extLst>
          </p:cNvPr>
          <p:cNvSpPr/>
          <p:nvPr/>
        </p:nvSpPr>
        <p:spPr>
          <a:xfrm>
            <a:off x="3419737" y="4553842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D25188-8B7A-4E64-9EE7-B8F90A749E2D}"/>
              </a:ext>
            </a:extLst>
          </p:cNvPr>
          <p:cNvSpPr/>
          <p:nvPr/>
        </p:nvSpPr>
        <p:spPr>
          <a:xfrm>
            <a:off x="3419737" y="5672605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8C88426-713B-4EA5-8FCD-62CD4443C31E}"/>
              </a:ext>
            </a:extLst>
          </p:cNvPr>
          <p:cNvSpPr/>
          <p:nvPr/>
        </p:nvSpPr>
        <p:spPr>
          <a:xfrm>
            <a:off x="5501738" y="1136271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4CD825-A68A-4900-876C-0B06F2EC889F}"/>
              </a:ext>
            </a:extLst>
          </p:cNvPr>
          <p:cNvSpPr/>
          <p:nvPr/>
        </p:nvSpPr>
        <p:spPr>
          <a:xfrm>
            <a:off x="5501737" y="2142111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3DEE5F-AAFF-462F-817E-57B23B585C95}"/>
              </a:ext>
            </a:extLst>
          </p:cNvPr>
          <p:cNvSpPr/>
          <p:nvPr/>
        </p:nvSpPr>
        <p:spPr>
          <a:xfrm>
            <a:off x="5501737" y="3371979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F4973B-ED5A-4286-9EC3-C823DAA6A82E}"/>
              </a:ext>
            </a:extLst>
          </p:cNvPr>
          <p:cNvSpPr/>
          <p:nvPr/>
        </p:nvSpPr>
        <p:spPr>
          <a:xfrm>
            <a:off x="5496402" y="4517266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F6838DE-0270-4DB4-AFC6-BC04450E704D}"/>
              </a:ext>
            </a:extLst>
          </p:cNvPr>
          <p:cNvSpPr/>
          <p:nvPr/>
        </p:nvSpPr>
        <p:spPr>
          <a:xfrm>
            <a:off x="5496402" y="5645173"/>
            <a:ext cx="79249" cy="1371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Sous-titre 2">
            <a:extLst>
              <a:ext uri="{FF2B5EF4-FFF2-40B4-BE49-F238E27FC236}">
                <a16:creationId xmlns:a16="http://schemas.microsoft.com/office/drawing/2014/main" id="{BB12281B-E58D-443E-AA3D-F3600D644A88}"/>
              </a:ext>
            </a:extLst>
          </p:cNvPr>
          <p:cNvSpPr txBox="1">
            <a:spLocks/>
          </p:cNvSpPr>
          <p:nvPr/>
        </p:nvSpPr>
        <p:spPr>
          <a:xfrm>
            <a:off x="99088" y="1037806"/>
            <a:ext cx="2917395" cy="72695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matelas</a:t>
            </a:r>
          </a:p>
        </p:txBody>
      </p:sp>
      <p:sp>
        <p:nvSpPr>
          <p:cNvPr id="62" name="Sous-titre 2">
            <a:extLst>
              <a:ext uri="{FF2B5EF4-FFF2-40B4-BE49-F238E27FC236}">
                <a16:creationId xmlns:a16="http://schemas.microsoft.com/office/drawing/2014/main" id="{D466E787-0CE3-4F64-B3C8-B83F4E18A3FC}"/>
              </a:ext>
            </a:extLst>
          </p:cNvPr>
          <p:cNvSpPr txBox="1">
            <a:spLocks/>
          </p:cNvSpPr>
          <p:nvPr/>
        </p:nvSpPr>
        <p:spPr>
          <a:xfrm>
            <a:off x="99088" y="2210279"/>
            <a:ext cx="2917395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penderie</a:t>
            </a:r>
          </a:p>
        </p:txBody>
      </p:sp>
      <p:sp>
        <p:nvSpPr>
          <p:cNvPr id="63" name="Sous-titre 2">
            <a:extLst>
              <a:ext uri="{FF2B5EF4-FFF2-40B4-BE49-F238E27FC236}">
                <a16:creationId xmlns:a16="http://schemas.microsoft.com/office/drawing/2014/main" id="{900F2559-D91A-4EF2-830A-260A7BC2AD76}"/>
              </a:ext>
            </a:extLst>
          </p:cNvPr>
          <p:cNvSpPr txBox="1">
            <a:spLocks/>
          </p:cNvSpPr>
          <p:nvPr/>
        </p:nvSpPr>
        <p:spPr>
          <a:xfrm>
            <a:off x="99088" y="3316997"/>
            <a:ext cx="2917394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commode</a:t>
            </a:r>
          </a:p>
        </p:txBody>
      </p:sp>
      <p:sp>
        <p:nvSpPr>
          <p:cNvPr id="64" name="Sous-titre 2">
            <a:extLst>
              <a:ext uri="{FF2B5EF4-FFF2-40B4-BE49-F238E27FC236}">
                <a16:creationId xmlns:a16="http://schemas.microsoft.com/office/drawing/2014/main" id="{5D7E0D3A-B12C-41EC-ADD3-B488E04BA122}"/>
              </a:ext>
            </a:extLst>
          </p:cNvPr>
          <p:cNvSpPr txBox="1">
            <a:spLocks/>
          </p:cNvSpPr>
          <p:nvPr/>
        </p:nvSpPr>
        <p:spPr>
          <a:xfrm>
            <a:off x="99088" y="4380432"/>
            <a:ext cx="2917394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chandelier</a:t>
            </a:r>
          </a:p>
        </p:txBody>
      </p:sp>
      <p:sp>
        <p:nvSpPr>
          <p:cNvPr id="65" name="Sous-titre 2">
            <a:extLst>
              <a:ext uri="{FF2B5EF4-FFF2-40B4-BE49-F238E27FC236}">
                <a16:creationId xmlns:a16="http://schemas.microsoft.com/office/drawing/2014/main" id="{25CFDEDB-EEFC-48D5-8E4A-52F17EB2FF99}"/>
              </a:ext>
            </a:extLst>
          </p:cNvPr>
          <p:cNvSpPr txBox="1">
            <a:spLocks/>
          </p:cNvSpPr>
          <p:nvPr/>
        </p:nvSpPr>
        <p:spPr>
          <a:xfrm>
            <a:off x="99088" y="5507703"/>
            <a:ext cx="2917394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armoire</a:t>
            </a: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165B0BF5-0BED-4CC9-B142-24660ED3D776}"/>
              </a:ext>
            </a:extLst>
          </p:cNvPr>
          <p:cNvSpPr txBox="1">
            <a:spLocks/>
          </p:cNvSpPr>
          <p:nvPr/>
        </p:nvSpPr>
        <p:spPr>
          <a:xfrm>
            <a:off x="3016482" y="105203"/>
            <a:ext cx="2762675" cy="66880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dirty="0">
                <a:latin typeface="Comic Sans MS" panose="030F0702030302020204" pitchFamily="66" charset="0"/>
              </a:rPr>
              <a:t>Associe</a:t>
            </a:r>
          </a:p>
        </p:txBody>
      </p:sp>
    </p:spTree>
    <p:extLst>
      <p:ext uri="{BB962C8B-B14F-4D97-AF65-F5344CB8AC3E}">
        <p14:creationId xmlns:p14="http://schemas.microsoft.com/office/powerpoint/2010/main" val="2212947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48A674-A0CA-412F-AA57-CBA63AA8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24" y="132614"/>
            <a:ext cx="2762675" cy="1242777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Résous les énigmes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CA63B11-DFB7-452D-8945-C37973788B5C}"/>
              </a:ext>
            </a:extLst>
          </p:cNvPr>
          <p:cNvSpPr txBox="1">
            <a:spLocks/>
          </p:cNvSpPr>
          <p:nvPr/>
        </p:nvSpPr>
        <p:spPr>
          <a:xfrm>
            <a:off x="182880" y="1548588"/>
            <a:ext cx="9540240" cy="8735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Dans sa chambre,  jean a </a:t>
            </a:r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 coffre </a:t>
            </a:r>
            <a:r>
              <a:rPr lang="fr-FR" dirty="0">
                <a:latin typeface="Comic Sans MS" panose="030F0702030302020204" pitchFamily="66" charset="0"/>
              </a:rPr>
              <a:t>pour ranger ses jouets. : ………………………..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24025516-A615-4AA2-BD1D-2DECEC62EBED}"/>
              </a:ext>
            </a:extLst>
          </p:cNvPr>
          <p:cNvSpPr txBox="1">
            <a:spLocks/>
          </p:cNvSpPr>
          <p:nvPr/>
        </p:nvSpPr>
        <p:spPr>
          <a:xfrm>
            <a:off x="5278577" y="198573"/>
            <a:ext cx="1975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plafonnier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97734EE8-227E-412C-8115-92E80034BB20}"/>
              </a:ext>
            </a:extLst>
          </p:cNvPr>
          <p:cNvSpPr txBox="1">
            <a:spLocks/>
          </p:cNvSpPr>
          <p:nvPr/>
        </p:nvSpPr>
        <p:spPr>
          <a:xfrm>
            <a:off x="2986511" y="194811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bahut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0D37060E-C100-4D00-BDD3-F6C915083C8D}"/>
              </a:ext>
            </a:extLst>
          </p:cNvPr>
          <p:cNvSpPr txBox="1">
            <a:spLocks/>
          </p:cNvSpPr>
          <p:nvPr/>
        </p:nvSpPr>
        <p:spPr>
          <a:xfrm>
            <a:off x="182880" y="2510647"/>
            <a:ext cx="9540240" cy="8624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L’ampoule de </a:t>
            </a:r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 lampe fixée au plafond </a:t>
            </a:r>
            <a:r>
              <a:rPr lang="fr-FR" dirty="0">
                <a:latin typeface="Comic Sans MS" panose="030F0702030302020204" pitchFamily="66" charset="0"/>
              </a:rPr>
              <a:t>est grillée. : ……………………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442F35A3-B5B2-496C-AF80-C2834009E1A8}"/>
              </a:ext>
            </a:extLst>
          </p:cNvPr>
          <p:cNvSpPr txBox="1">
            <a:spLocks/>
          </p:cNvSpPr>
          <p:nvPr/>
        </p:nvSpPr>
        <p:spPr>
          <a:xfrm>
            <a:off x="4456253" y="2012386"/>
            <a:ext cx="2172487" cy="41296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Une malle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AA863EE4-C1D6-44A8-8611-2356DFB90490}"/>
              </a:ext>
            </a:extLst>
          </p:cNvPr>
          <p:cNvSpPr txBox="1">
            <a:spLocks/>
          </p:cNvSpPr>
          <p:nvPr/>
        </p:nvSpPr>
        <p:spPr>
          <a:xfrm>
            <a:off x="7306748" y="194811"/>
            <a:ext cx="1975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malle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43BA392D-716C-4FF2-BCC6-D9B1A6EA5BA5}"/>
              </a:ext>
            </a:extLst>
          </p:cNvPr>
          <p:cNvSpPr txBox="1">
            <a:spLocks/>
          </p:cNvSpPr>
          <p:nvPr/>
        </p:nvSpPr>
        <p:spPr>
          <a:xfrm>
            <a:off x="176908" y="3632009"/>
            <a:ext cx="9540240" cy="1078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L’ensemble des meubles a </a:t>
            </a:r>
            <a:r>
              <a:rPr lang="fr-FR" dirty="0">
                <a:latin typeface="Comic Sans MS" panose="030F0702030302020204" pitchFamily="66" charset="0"/>
              </a:rPr>
              <a:t>été acheté chez un antiquaire. 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………………………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178E6A05-DD49-4FCB-B92B-743DA94215B3}"/>
              </a:ext>
            </a:extLst>
          </p:cNvPr>
          <p:cNvSpPr txBox="1">
            <a:spLocks/>
          </p:cNvSpPr>
          <p:nvPr/>
        </p:nvSpPr>
        <p:spPr>
          <a:xfrm>
            <a:off x="182880" y="4890222"/>
            <a:ext cx="9540240" cy="8522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Un côté de la cuisine est occupé par </a:t>
            </a:r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 large buffet bas. </a:t>
            </a:r>
            <a:r>
              <a:rPr lang="fr-FR" dirty="0">
                <a:latin typeface="Comic Sans MS" panose="030F0702030302020204" pitchFamily="66" charset="0"/>
              </a:rPr>
              <a:t>: …………………</a:t>
            </a:r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183308C7-FA8E-4F43-A9C3-D7971042DFEE}"/>
              </a:ext>
            </a:extLst>
          </p:cNvPr>
          <p:cNvSpPr txBox="1">
            <a:spLocks/>
          </p:cNvSpPr>
          <p:nvPr/>
        </p:nvSpPr>
        <p:spPr>
          <a:xfrm>
            <a:off x="6119824" y="800157"/>
            <a:ext cx="3014844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Mobilier</a:t>
            </a: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1B50924A-0F28-4566-AF13-D5679F665997}"/>
              </a:ext>
            </a:extLst>
          </p:cNvPr>
          <p:cNvSpPr txBox="1">
            <a:spLocks/>
          </p:cNvSpPr>
          <p:nvPr/>
        </p:nvSpPr>
        <p:spPr>
          <a:xfrm>
            <a:off x="3827759" y="796395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tringle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BA7558CD-61E9-41BE-BE00-2D43DE4C1F4B}"/>
              </a:ext>
            </a:extLst>
          </p:cNvPr>
          <p:cNvSpPr txBox="1">
            <a:spLocks/>
          </p:cNvSpPr>
          <p:nvPr/>
        </p:nvSpPr>
        <p:spPr>
          <a:xfrm>
            <a:off x="182880" y="5919943"/>
            <a:ext cx="9540240" cy="8522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Adeline a acheté </a:t>
            </a:r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une barre en métal </a:t>
            </a:r>
            <a:r>
              <a:rPr lang="fr-FR" dirty="0">
                <a:latin typeface="Comic Sans MS" panose="030F0702030302020204" pitchFamily="66" charset="0"/>
              </a:rPr>
              <a:t>pour suspendre ses rideaux. :  …………………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3FB22B32-115F-4B8A-AD5A-1E9192729C64}"/>
              </a:ext>
            </a:extLst>
          </p:cNvPr>
          <p:cNvSpPr txBox="1">
            <a:spLocks/>
          </p:cNvSpPr>
          <p:nvPr/>
        </p:nvSpPr>
        <p:spPr>
          <a:xfrm>
            <a:off x="4079835" y="2968996"/>
            <a:ext cx="2172487" cy="41296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Un plafonnier</a:t>
            </a:r>
          </a:p>
        </p:txBody>
      </p:sp>
      <p:sp>
        <p:nvSpPr>
          <p:cNvPr id="30" name="Sous-titre 2">
            <a:extLst>
              <a:ext uri="{FF2B5EF4-FFF2-40B4-BE49-F238E27FC236}">
                <a16:creationId xmlns:a16="http://schemas.microsoft.com/office/drawing/2014/main" id="{615038D4-C358-4217-A139-D674D33ADF19}"/>
              </a:ext>
            </a:extLst>
          </p:cNvPr>
          <p:cNvSpPr txBox="1">
            <a:spLocks/>
          </p:cNvSpPr>
          <p:nvPr/>
        </p:nvSpPr>
        <p:spPr>
          <a:xfrm>
            <a:off x="3893811" y="4231253"/>
            <a:ext cx="2172487" cy="41296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Le mobilier</a:t>
            </a:r>
          </a:p>
        </p:txBody>
      </p:sp>
      <p:sp>
        <p:nvSpPr>
          <p:cNvPr id="31" name="Sous-titre 2">
            <a:extLst>
              <a:ext uri="{FF2B5EF4-FFF2-40B4-BE49-F238E27FC236}">
                <a16:creationId xmlns:a16="http://schemas.microsoft.com/office/drawing/2014/main" id="{AF94FB98-6335-4169-BD41-676338725B72}"/>
              </a:ext>
            </a:extLst>
          </p:cNvPr>
          <p:cNvSpPr txBox="1">
            <a:spLocks/>
          </p:cNvSpPr>
          <p:nvPr/>
        </p:nvSpPr>
        <p:spPr>
          <a:xfrm>
            <a:off x="4138806" y="5309278"/>
            <a:ext cx="2172487" cy="41296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Un bahut</a:t>
            </a:r>
          </a:p>
        </p:txBody>
      </p:sp>
      <p:sp>
        <p:nvSpPr>
          <p:cNvPr id="32" name="Sous-titre 2">
            <a:extLst>
              <a:ext uri="{FF2B5EF4-FFF2-40B4-BE49-F238E27FC236}">
                <a16:creationId xmlns:a16="http://schemas.microsoft.com/office/drawing/2014/main" id="{F58F02A7-7113-4C67-8295-AF8D2E1D0315}"/>
              </a:ext>
            </a:extLst>
          </p:cNvPr>
          <p:cNvSpPr txBox="1">
            <a:spLocks/>
          </p:cNvSpPr>
          <p:nvPr/>
        </p:nvSpPr>
        <p:spPr>
          <a:xfrm>
            <a:off x="4763929" y="6362047"/>
            <a:ext cx="2172487" cy="41296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Une tringle</a:t>
            </a:r>
          </a:p>
        </p:txBody>
      </p:sp>
    </p:spTree>
    <p:extLst>
      <p:ext uri="{BB962C8B-B14F-4D97-AF65-F5344CB8AC3E}">
        <p14:creationId xmlns:p14="http://schemas.microsoft.com/office/powerpoint/2010/main" val="238787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48A674-A0CA-412F-AA57-CBA63AA8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24" y="132614"/>
            <a:ext cx="2762675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Complète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CA63B11-DFB7-452D-8945-C37973788B5C}"/>
              </a:ext>
            </a:extLst>
          </p:cNvPr>
          <p:cNvSpPr txBox="1">
            <a:spLocks/>
          </p:cNvSpPr>
          <p:nvPr/>
        </p:nvSpPr>
        <p:spPr>
          <a:xfrm>
            <a:off x="73424" y="1643279"/>
            <a:ext cx="9540240" cy="704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Va chercher le dictionnaire dans la ……………………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24025516-A615-4AA2-BD1D-2DECEC62EBED}"/>
              </a:ext>
            </a:extLst>
          </p:cNvPr>
          <p:cNvSpPr txBox="1">
            <a:spLocks/>
          </p:cNvSpPr>
          <p:nvPr/>
        </p:nvSpPr>
        <p:spPr>
          <a:xfrm>
            <a:off x="5278576" y="198573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cire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97734EE8-227E-412C-8115-92E80034BB20}"/>
              </a:ext>
            </a:extLst>
          </p:cNvPr>
          <p:cNvSpPr txBox="1">
            <a:spLocks/>
          </p:cNvSpPr>
          <p:nvPr/>
        </p:nvSpPr>
        <p:spPr>
          <a:xfrm>
            <a:off x="2986511" y="194811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bibliothèque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0D37060E-C100-4D00-BDD3-F6C915083C8D}"/>
              </a:ext>
            </a:extLst>
          </p:cNvPr>
          <p:cNvSpPr txBox="1">
            <a:spLocks/>
          </p:cNvSpPr>
          <p:nvPr/>
        </p:nvSpPr>
        <p:spPr>
          <a:xfrm>
            <a:off x="73424" y="2388651"/>
            <a:ext cx="9540240" cy="8624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Pour faire briller ses meubles, grand-mère les ……………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442F35A3-B5B2-496C-AF80-C2834009E1A8}"/>
              </a:ext>
            </a:extLst>
          </p:cNvPr>
          <p:cNvSpPr txBox="1">
            <a:spLocks/>
          </p:cNvSpPr>
          <p:nvPr/>
        </p:nvSpPr>
        <p:spPr>
          <a:xfrm>
            <a:off x="6775022" y="1770074"/>
            <a:ext cx="2316765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bibliothèque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AA863EE4-C1D6-44A8-8611-2356DFB90490}"/>
              </a:ext>
            </a:extLst>
          </p:cNvPr>
          <p:cNvSpPr txBox="1">
            <a:spLocks/>
          </p:cNvSpPr>
          <p:nvPr/>
        </p:nvSpPr>
        <p:spPr>
          <a:xfrm>
            <a:off x="7553636" y="194811"/>
            <a:ext cx="1975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Vaisselier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43BA392D-716C-4FF2-BCC6-D9B1A6EA5BA5}"/>
              </a:ext>
            </a:extLst>
          </p:cNvPr>
          <p:cNvSpPr txBox="1">
            <a:spLocks/>
          </p:cNvSpPr>
          <p:nvPr/>
        </p:nvSpPr>
        <p:spPr>
          <a:xfrm>
            <a:off x="73424" y="3291660"/>
            <a:ext cx="9540240" cy="1024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Un buffet, une grande table e six chaises …………………… la salle à manger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6DCD03A0-9A7B-4819-A5F6-89847FDFEDFA}"/>
              </a:ext>
            </a:extLst>
          </p:cNvPr>
          <p:cNvSpPr txBox="1">
            <a:spLocks/>
          </p:cNvSpPr>
          <p:nvPr/>
        </p:nvSpPr>
        <p:spPr>
          <a:xfrm>
            <a:off x="73424" y="4366861"/>
            <a:ext cx="9540240" cy="978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Le mobilier de la chambre se composait d’un ……………………, de deux table de……………………… et d’un fauteuil noir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178E6A05-DD49-4FCB-B92B-743DA94215B3}"/>
              </a:ext>
            </a:extLst>
          </p:cNvPr>
          <p:cNvSpPr txBox="1">
            <a:spLocks/>
          </p:cNvSpPr>
          <p:nvPr/>
        </p:nvSpPr>
        <p:spPr>
          <a:xfrm>
            <a:off x="73424" y="5392962"/>
            <a:ext cx="9540240" cy="8522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Florie a mis des assiettes décorées dans son ………………………</a:t>
            </a:r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183308C7-FA8E-4F43-A9C3-D7971042DFEE}"/>
              </a:ext>
            </a:extLst>
          </p:cNvPr>
          <p:cNvSpPr txBox="1">
            <a:spLocks/>
          </p:cNvSpPr>
          <p:nvPr/>
        </p:nvSpPr>
        <p:spPr>
          <a:xfrm>
            <a:off x="6119825" y="800157"/>
            <a:ext cx="1290266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lit</a:t>
            </a: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1B50924A-0F28-4566-AF13-D5679F665997}"/>
              </a:ext>
            </a:extLst>
          </p:cNvPr>
          <p:cNvSpPr txBox="1">
            <a:spLocks/>
          </p:cNvSpPr>
          <p:nvPr/>
        </p:nvSpPr>
        <p:spPr>
          <a:xfrm>
            <a:off x="3827759" y="796395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meublent</a:t>
            </a:r>
          </a:p>
        </p:txBody>
      </p:sp>
      <p:sp>
        <p:nvSpPr>
          <p:cNvPr id="30" name="Sous-titre 2">
            <a:extLst>
              <a:ext uri="{FF2B5EF4-FFF2-40B4-BE49-F238E27FC236}">
                <a16:creationId xmlns:a16="http://schemas.microsoft.com/office/drawing/2014/main" id="{C66D8789-9993-41FC-98B4-ABC26C5BAB28}"/>
              </a:ext>
            </a:extLst>
          </p:cNvPr>
          <p:cNvSpPr txBox="1">
            <a:spLocks/>
          </p:cNvSpPr>
          <p:nvPr/>
        </p:nvSpPr>
        <p:spPr>
          <a:xfrm>
            <a:off x="7553636" y="796831"/>
            <a:ext cx="1290266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chevet</a:t>
            </a:r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477FFDCD-371D-4435-9CD3-D18025D82D9F}"/>
              </a:ext>
            </a:extLst>
          </p:cNvPr>
          <p:cNvSpPr txBox="1">
            <a:spLocks/>
          </p:cNvSpPr>
          <p:nvPr/>
        </p:nvSpPr>
        <p:spPr>
          <a:xfrm>
            <a:off x="8095158" y="2574035"/>
            <a:ext cx="11869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cire</a:t>
            </a:r>
          </a:p>
        </p:txBody>
      </p:sp>
      <p:sp>
        <p:nvSpPr>
          <p:cNvPr id="34" name="Sous-titre 2">
            <a:extLst>
              <a:ext uri="{FF2B5EF4-FFF2-40B4-BE49-F238E27FC236}">
                <a16:creationId xmlns:a16="http://schemas.microsoft.com/office/drawing/2014/main" id="{D70537F9-2A67-4BF5-A4B7-9280F3716976}"/>
              </a:ext>
            </a:extLst>
          </p:cNvPr>
          <p:cNvSpPr txBox="1">
            <a:spLocks/>
          </p:cNvSpPr>
          <p:nvPr/>
        </p:nvSpPr>
        <p:spPr>
          <a:xfrm>
            <a:off x="7280693" y="3364159"/>
            <a:ext cx="1658287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meublent</a:t>
            </a:r>
          </a:p>
        </p:txBody>
      </p:sp>
      <p:sp>
        <p:nvSpPr>
          <p:cNvPr id="36" name="Sous-titre 2">
            <a:extLst>
              <a:ext uri="{FF2B5EF4-FFF2-40B4-BE49-F238E27FC236}">
                <a16:creationId xmlns:a16="http://schemas.microsoft.com/office/drawing/2014/main" id="{071430E6-1AD0-4F60-852E-308D95C8F57C}"/>
              </a:ext>
            </a:extLst>
          </p:cNvPr>
          <p:cNvSpPr txBox="1">
            <a:spLocks/>
          </p:cNvSpPr>
          <p:nvPr/>
        </p:nvSpPr>
        <p:spPr>
          <a:xfrm>
            <a:off x="7203760" y="4428472"/>
            <a:ext cx="1483039" cy="43682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lit</a:t>
            </a:r>
          </a:p>
        </p:txBody>
      </p:sp>
      <p:sp>
        <p:nvSpPr>
          <p:cNvPr id="37" name="Sous-titre 2">
            <a:extLst>
              <a:ext uri="{FF2B5EF4-FFF2-40B4-BE49-F238E27FC236}">
                <a16:creationId xmlns:a16="http://schemas.microsoft.com/office/drawing/2014/main" id="{7A1CE334-C804-4D5B-970E-15E2A5859CB7}"/>
              </a:ext>
            </a:extLst>
          </p:cNvPr>
          <p:cNvSpPr txBox="1">
            <a:spLocks/>
          </p:cNvSpPr>
          <p:nvPr/>
        </p:nvSpPr>
        <p:spPr>
          <a:xfrm>
            <a:off x="3390886" y="4793668"/>
            <a:ext cx="162968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chevet</a:t>
            </a:r>
          </a:p>
        </p:txBody>
      </p:sp>
      <p:sp>
        <p:nvSpPr>
          <p:cNvPr id="38" name="Sous-titre 2">
            <a:extLst>
              <a:ext uri="{FF2B5EF4-FFF2-40B4-BE49-F238E27FC236}">
                <a16:creationId xmlns:a16="http://schemas.microsoft.com/office/drawing/2014/main" id="{77BF0472-4C31-41EA-A621-95EBAD3EA6CE}"/>
              </a:ext>
            </a:extLst>
          </p:cNvPr>
          <p:cNvSpPr txBox="1">
            <a:spLocks/>
          </p:cNvSpPr>
          <p:nvPr/>
        </p:nvSpPr>
        <p:spPr>
          <a:xfrm>
            <a:off x="3748661" y="5709635"/>
            <a:ext cx="2082796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vaisselier</a:t>
            </a:r>
          </a:p>
        </p:txBody>
      </p:sp>
    </p:spTree>
    <p:extLst>
      <p:ext uri="{BB962C8B-B14F-4D97-AF65-F5344CB8AC3E}">
        <p14:creationId xmlns:p14="http://schemas.microsoft.com/office/powerpoint/2010/main" val="77895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3" grpId="0" animBg="1"/>
      <p:bldP spid="34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48A674-A0CA-412F-AA57-CBA63AA8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76" y="79486"/>
            <a:ext cx="3436811" cy="768729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Classement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C54D15-CC5E-4BCE-A786-4F2AE28AC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9186" y="79486"/>
            <a:ext cx="6224437" cy="11426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>
                <a:latin typeface="Comic Sans MS" panose="030F0702030302020204" pitchFamily="66" charset="0"/>
              </a:rPr>
              <a:t>Classe les groupes nominaux dans la bonne catégorie.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7C6B8454-C696-4F08-96AF-3334D2A7C606}"/>
              </a:ext>
            </a:extLst>
          </p:cNvPr>
          <p:cNvSpPr txBox="1">
            <a:spLocks/>
          </p:cNvSpPr>
          <p:nvPr/>
        </p:nvSpPr>
        <p:spPr>
          <a:xfrm>
            <a:off x="2470298" y="1779824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tabouret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52CB51B7-1C37-409B-8652-DC90ACDF6F8A}"/>
              </a:ext>
            </a:extLst>
          </p:cNvPr>
          <p:cNvSpPr txBox="1">
            <a:spLocks/>
          </p:cNvSpPr>
          <p:nvPr/>
        </p:nvSpPr>
        <p:spPr>
          <a:xfrm>
            <a:off x="2474062" y="1222161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banc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D2F3758F-61FD-49E7-B455-637FAFF6538A}"/>
              </a:ext>
            </a:extLst>
          </p:cNvPr>
          <p:cNvSpPr txBox="1">
            <a:spLocks/>
          </p:cNvSpPr>
          <p:nvPr/>
        </p:nvSpPr>
        <p:spPr>
          <a:xfrm>
            <a:off x="219358" y="1771034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lampe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24025516-A615-4AA2-BD1D-2DECEC62EBED}"/>
              </a:ext>
            </a:extLst>
          </p:cNvPr>
          <p:cNvSpPr txBox="1">
            <a:spLocks/>
          </p:cNvSpPr>
          <p:nvPr/>
        </p:nvSpPr>
        <p:spPr>
          <a:xfrm>
            <a:off x="221673" y="1230949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lampadaire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B6F58BCA-4687-4D62-BC6E-BFE1058E36C1}"/>
              </a:ext>
            </a:extLst>
          </p:cNvPr>
          <p:cNvSpPr txBox="1">
            <a:spLocks/>
          </p:cNvSpPr>
          <p:nvPr/>
        </p:nvSpPr>
        <p:spPr>
          <a:xfrm>
            <a:off x="6959970" y="1222159"/>
            <a:ext cx="2238345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plafonnier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97734EE8-227E-412C-8115-92E80034BB20}"/>
              </a:ext>
            </a:extLst>
          </p:cNvPr>
          <p:cNvSpPr txBox="1">
            <a:spLocks/>
          </p:cNvSpPr>
          <p:nvPr/>
        </p:nvSpPr>
        <p:spPr>
          <a:xfrm>
            <a:off x="4723554" y="1222160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chaise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A666BB3-3E4E-4DA0-B43C-B63401CECD20}"/>
              </a:ext>
            </a:extLst>
          </p:cNvPr>
          <p:cNvSpPr txBox="1">
            <a:spLocks/>
          </p:cNvSpPr>
          <p:nvPr/>
        </p:nvSpPr>
        <p:spPr>
          <a:xfrm>
            <a:off x="6959777" y="1788612"/>
            <a:ext cx="2238539" cy="557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lustre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83263957-2466-4FF1-BD2F-C2C6A730A8A8}"/>
              </a:ext>
            </a:extLst>
          </p:cNvPr>
          <p:cNvSpPr txBox="1">
            <a:spLocks/>
          </p:cNvSpPr>
          <p:nvPr/>
        </p:nvSpPr>
        <p:spPr>
          <a:xfrm>
            <a:off x="4708837" y="1788612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canapé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227CE84F-F60A-4879-853A-F4793408EBE3}"/>
              </a:ext>
            </a:extLst>
          </p:cNvPr>
          <p:cNvSpPr txBox="1">
            <a:spLocks/>
          </p:cNvSpPr>
          <p:nvPr/>
        </p:nvSpPr>
        <p:spPr>
          <a:xfrm>
            <a:off x="4730416" y="2340865"/>
            <a:ext cx="2238539" cy="56307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veilleuse</a:t>
            </a:r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210C08E2-A82F-412A-AA06-77B6929A80DD}"/>
              </a:ext>
            </a:extLst>
          </p:cNvPr>
          <p:cNvSpPr txBox="1">
            <a:spLocks/>
          </p:cNvSpPr>
          <p:nvPr/>
        </p:nvSpPr>
        <p:spPr>
          <a:xfrm>
            <a:off x="2479476" y="2328698"/>
            <a:ext cx="2238538" cy="58030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fauteuil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A0E8EA9A-78DC-418C-9461-5FB01220B0E7}"/>
              </a:ext>
            </a:extLst>
          </p:cNvPr>
          <p:cNvSpPr txBox="1">
            <a:spLocks/>
          </p:cNvSpPr>
          <p:nvPr/>
        </p:nvSpPr>
        <p:spPr>
          <a:xfrm>
            <a:off x="488037" y="3104058"/>
            <a:ext cx="3298439" cy="875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solidFill>
                  <a:schemeClr val="accent1"/>
                </a:solidFill>
                <a:latin typeface="Comic Sans MS" panose="030F0702030302020204" pitchFamily="66" charset="0"/>
              </a:rPr>
              <a:t>Des sièges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C6CF4EC-B06C-48AA-8972-4CCF78551788}"/>
              </a:ext>
            </a:extLst>
          </p:cNvPr>
          <p:cNvCxnSpPr/>
          <p:nvPr/>
        </p:nvCxnSpPr>
        <p:spPr>
          <a:xfrm>
            <a:off x="4868454" y="3181183"/>
            <a:ext cx="0" cy="36473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725EF24B-0273-47A3-B6F2-86B434EE49DD}"/>
              </a:ext>
            </a:extLst>
          </p:cNvPr>
          <p:cNvSpPr txBox="1">
            <a:spLocks/>
          </p:cNvSpPr>
          <p:nvPr/>
        </p:nvSpPr>
        <p:spPr>
          <a:xfrm>
            <a:off x="5851766" y="3023597"/>
            <a:ext cx="3298439" cy="651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>
                <a:solidFill>
                  <a:schemeClr val="accent1"/>
                </a:solidFill>
                <a:latin typeface="Comic Sans MS" panose="030F0702030302020204" pitchFamily="66" charset="0"/>
              </a:rPr>
              <a:t>Des luminaires (qui servent à éclairer)</a:t>
            </a:r>
          </a:p>
        </p:txBody>
      </p:sp>
      <p:sp>
        <p:nvSpPr>
          <p:cNvPr id="41" name="Sous-titre 2">
            <a:extLst>
              <a:ext uri="{FF2B5EF4-FFF2-40B4-BE49-F238E27FC236}">
                <a16:creationId xmlns:a16="http://schemas.microsoft.com/office/drawing/2014/main" id="{6E93D00C-A8D6-4D6C-87DC-24ADE2FCA126}"/>
              </a:ext>
            </a:extLst>
          </p:cNvPr>
          <p:cNvSpPr txBox="1">
            <a:spLocks/>
          </p:cNvSpPr>
          <p:nvPr/>
        </p:nvSpPr>
        <p:spPr>
          <a:xfrm>
            <a:off x="2327587" y="4482476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tabouret</a:t>
            </a:r>
          </a:p>
        </p:txBody>
      </p:sp>
      <p:sp>
        <p:nvSpPr>
          <p:cNvPr id="42" name="Sous-titre 2">
            <a:extLst>
              <a:ext uri="{FF2B5EF4-FFF2-40B4-BE49-F238E27FC236}">
                <a16:creationId xmlns:a16="http://schemas.microsoft.com/office/drawing/2014/main" id="{8FBE1A37-A28F-41AD-9660-453D55E3EA00}"/>
              </a:ext>
            </a:extLst>
          </p:cNvPr>
          <p:cNvSpPr txBox="1">
            <a:spLocks/>
          </p:cNvSpPr>
          <p:nvPr/>
        </p:nvSpPr>
        <p:spPr>
          <a:xfrm>
            <a:off x="89049" y="3918207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banc</a:t>
            </a:r>
          </a:p>
        </p:txBody>
      </p:sp>
      <p:sp>
        <p:nvSpPr>
          <p:cNvPr id="43" name="Sous-titre 2">
            <a:extLst>
              <a:ext uri="{FF2B5EF4-FFF2-40B4-BE49-F238E27FC236}">
                <a16:creationId xmlns:a16="http://schemas.microsoft.com/office/drawing/2014/main" id="{548A6F01-D57D-46A0-AE3F-72D141DFE369}"/>
              </a:ext>
            </a:extLst>
          </p:cNvPr>
          <p:cNvSpPr txBox="1">
            <a:spLocks/>
          </p:cNvSpPr>
          <p:nvPr/>
        </p:nvSpPr>
        <p:spPr>
          <a:xfrm>
            <a:off x="5170782" y="4459421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lampe</a:t>
            </a:r>
          </a:p>
        </p:txBody>
      </p:sp>
      <p:sp>
        <p:nvSpPr>
          <p:cNvPr id="44" name="Sous-titre 2">
            <a:extLst>
              <a:ext uri="{FF2B5EF4-FFF2-40B4-BE49-F238E27FC236}">
                <a16:creationId xmlns:a16="http://schemas.microsoft.com/office/drawing/2014/main" id="{626FEC10-822C-4AAC-AEC4-31834F0D4B06}"/>
              </a:ext>
            </a:extLst>
          </p:cNvPr>
          <p:cNvSpPr txBox="1">
            <a:spLocks/>
          </p:cNvSpPr>
          <p:nvPr/>
        </p:nvSpPr>
        <p:spPr>
          <a:xfrm>
            <a:off x="5170878" y="3924854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lampadaire</a:t>
            </a:r>
          </a:p>
        </p:txBody>
      </p:sp>
      <p:sp>
        <p:nvSpPr>
          <p:cNvPr id="45" name="Sous-titre 2">
            <a:extLst>
              <a:ext uri="{FF2B5EF4-FFF2-40B4-BE49-F238E27FC236}">
                <a16:creationId xmlns:a16="http://schemas.microsoft.com/office/drawing/2014/main" id="{C1E9169E-5106-4A62-8397-E433C27D33E2}"/>
              </a:ext>
            </a:extLst>
          </p:cNvPr>
          <p:cNvSpPr txBox="1">
            <a:spLocks/>
          </p:cNvSpPr>
          <p:nvPr/>
        </p:nvSpPr>
        <p:spPr>
          <a:xfrm>
            <a:off x="7409416" y="3918206"/>
            <a:ext cx="2238345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plafonnier</a:t>
            </a:r>
          </a:p>
        </p:txBody>
      </p:sp>
      <p:sp>
        <p:nvSpPr>
          <p:cNvPr id="46" name="Sous-titre 2">
            <a:extLst>
              <a:ext uri="{FF2B5EF4-FFF2-40B4-BE49-F238E27FC236}">
                <a16:creationId xmlns:a16="http://schemas.microsoft.com/office/drawing/2014/main" id="{0619AB87-E7E0-4689-9909-A849B0A4BE51}"/>
              </a:ext>
            </a:extLst>
          </p:cNvPr>
          <p:cNvSpPr txBox="1">
            <a:spLocks/>
          </p:cNvSpPr>
          <p:nvPr/>
        </p:nvSpPr>
        <p:spPr>
          <a:xfrm>
            <a:off x="2327588" y="3918206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chaise</a:t>
            </a:r>
          </a:p>
        </p:txBody>
      </p:sp>
      <p:sp>
        <p:nvSpPr>
          <p:cNvPr id="47" name="Sous-titre 2">
            <a:extLst>
              <a:ext uri="{FF2B5EF4-FFF2-40B4-BE49-F238E27FC236}">
                <a16:creationId xmlns:a16="http://schemas.microsoft.com/office/drawing/2014/main" id="{CBBA4B0E-9FF8-49DD-B49A-3F830CC3AD43}"/>
              </a:ext>
            </a:extLst>
          </p:cNvPr>
          <p:cNvSpPr txBox="1">
            <a:spLocks/>
          </p:cNvSpPr>
          <p:nvPr/>
        </p:nvSpPr>
        <p:spPr>
          <a:xfrm>
            <a:off x="7409318" y="4456157"/>
            <a:ext cx="2238539" cy="557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lustre</a:t>
            </a:r>
          </a:p>
        </p:txBody>
      </p:sp>
      <p:sp>
        <p:nvSpPr>
          <p:cNvPr id="48" name="Sous-titre 2">
            <a:extLst>
              <a:ext uri="{FF2B5EF4-FFF2-40B4-BE49-F238E27FC236}">
                <a16:creationId xmlns:a16="http://schemas.microsoft.com/office/drawing/2014/main" id="{ACB03462-6415-4CDC-B710-DE37F3FBB9A5}"/>
              </a:ext>
            </a:extLst>
          </p:cNvPr>
          <p:cNvSpPr txBox="1">
            <a:spLocks/>
          </p:cNvSpPr>
          <p:nvPr/>
        </p:nvSpPr>
        <p:spPr>
          <a:xfrm>
            <a:off x="89049" y="4482476"/>
            <a:ext cx="223853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canapé</a:t>
            </a:r>
          </a:p>
        </p:txBody>
      </p:sp>
      <p:sp>
        <p:nvSpPr>
          <p:cNvPr id="49" name="Sous-titre 2">
            <a:extLst>
              <a:ext uri="{FF2B5EF4-FFF2-40B4-BE49-F238E27FC236}">
                <a16:creationId xmlns:a16="http://schemas.microsoft.com/office/drawing/2014/main" id="{D8543424-349F-4078-A11C-CEEC7944F947}"/>
              </a:ext>
            </a:extLst>
          </p:cNvPr>
          <p:cNvSpPr txBox="1">
            <a:spLocks/>
          </p:cNvSpPr>
          <p:nvPr/>
        </p:nvSpPr>
        <p:spPr>
          <a:xfrm>
            <a:off x="6290051" y="5017086"/>
            <a:ext cx="2238539" cy="56307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veilleuse</a:t>
            </a:r>
          </a:p>
        </p:txBody>
      </p:sp>
      <p:sp>
        <p:nvSpPr>
          <p:cNvPr id="50" name="Sous-titre 2">
            <a:extLst>
              <a:ext uri="{FF2B5EF4-FFF2-40B4-BE49-F238E27FC236}">
                <a16:creationId xmlns:a16="http://schemas.microsoft.com/office/drawing/2014/main" id="{689E7EE3-A063-4D46-92B6-87A843A210A1}"/>
              </a:ext>
            </a:extLst>
          </p:cNvPr>
          <p:cNvSpPr txBox="1">
            <a:spLocks/>
          </p:cNvSpPr>
          <p:nvPr/>
        </p:nvSpPr>
        <p:spPr>
          <a:xfrm>
            <a:off x="1360207" y="5046745"/>
            <a:ext cx="2238538" cy="58030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fauteuil</a:t>
            </a:r>
          </a:p>
        </p:txBody>
      </p:sp>
    </p:spTree>
    <p:extLst>
      <p:ext uri="{BB962C8B-B14F-4D97-AF65-F5344CB8AC3E}">
        <p14:creationId xmlns:p14="http://schemas.microsoft.com/office/powerpoint/2010/main" val="424110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48A674-A0CA-412F-AA57-CBA63AA8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09" y="194811"/>
            <a:ext cx="2762675" cy="1043348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Complète les séries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CA63B11-DFB7-452D-8945-C37973788B5C}"/>
              </a:ext>
            </a:extLst>
          </p:cNvPr>
          <p:cNvSpPr txBox="1">
            <a:spLocks/>
          </p:cNvSpPr>
          <p:nvPr/>
        </p:nvSpPr>
        <p:spPr>
          <a:xfrm>
            <a:off x="157738" y="1529776"/>
            <a:ext cx="8218511" cy="704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Un buffet – une armoire - ……………………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24025516-A615-4AA2-BD1D-2DECEC62EBED}"/>
              </a:ext>
            </a:extLst>
          </p:cNvPr>
          <p:cNvSpPr txBox="1">
            <a:spLocks/>
          </p:cNvSpPr>
          <p:nvPr/>
        </p:nvSpPr>
        <p:spPr>
          <a:xfrm>
            <a:off x="5278577" y="198573"/>
            <a:ext cx="1975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bahut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97734EE8-227E-412C-8115-92E80034BB20}"/>
              </a:ext>
            </a:extLst>
          </p:cNvPr>
          <p:cNvSpPr txBox="1">
            <a:spLocks/>
          </p:cNvSpPr>
          <p:nvPr/>
        </p:nvSpPr>
        <p:spPr>
          <a:xfrm>
            <a:off x="2986511" y="194811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horloge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0D37060E-C100-4D00-BDD3-F6C915083C8D}"/>
              </a:ext>
            </a:extLst>
          </p:cNvPr>
          <p:cNvSpPr txBox="1">
            <a:spLocks/>
          </p:cNvSpPr>
          <p:nvPr/>
        </p:nvSpPr>
        <p:spPr>
          <a:xfrm>
            <a:off x="157738" y="2317176"/>
            <a:ext cx="8218511" cy="8624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Une patère – un cintre - ……………………………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442F35A3-B5B2-496C-AF80-C2834009E1A8}"/>
              </a:ext>
            </a:extLst>
          </p:cNvPr>
          <p:cNvSpPr txBox="1">
            <a:spLocks/>
          </p:cNvSpPr>
          <p:nvPr/>
        </p:nvSpPr>
        <p:spPr>
          <a:xfrm>
            <a:off x="4614606" y="1626432"/>
            <a:ext cx="2338285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Un bahut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AA863EE4-C1D6-44A8-8611-2356DFB90490}"/>
              </a:ext>
            </a:extLst>
          </p:cNvPr>
          <p:cNvSpPr txBox="1">
            <a:spLocks/>
          </p:cNvSpPr>
          <p:nvPr/>
        </p:nvSpPr>
        <p:spPr>
          <a:xfrm>
            <a:off x="7306748" y="194811"/>
            <a:ext cx="1975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candélabre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43BA392D-716C-4FF2-BCC6-D9B1A6EA5BA5}"/>
              </a:ext>
            </a:extLst>
          </p:cNvPr>
          <p:cNvSpPr txBox="1">
            <a:spLocks/>
          </p:cNvSpPr>
          <p:nvPr/>
        </p:nvSpPr>
        <p:spPr>
          <a:xfrm>
            <a:off x="157738" y="3234477"/>
            <a:ext cx="8218511" cy="704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Un matelas – une couette -……………………………………</a:t>
            </a:r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183308C7-FA8E-4F43-A9C3-D7971042DFEE}"/>
              </a:ext>
            </a:extLst>
          </p:cNvPr>
          <p:cNvSpPr txBox="1">
            <a:spLocks/>
          </p:cNvSpPr>
          <p:nvPr/>
        </p:nvSpPr>
        <p:spPr>
          <a:xfrm>
            <a:off x="5278577" y="795141"/>
            <a:ext cx="1975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store</a:t>
            </a:r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1B50924A-0F28-4566-AF13-D5679F665997}"/>
              </a:ext>
            </a:extLst>
          </p:cNvPr>
          <p:cNvSpPr txBox="1">
            <a:spLocks/>
          </p:cNvSpPr>
          <p:nvPr/>
        </p:nvSpPr>
        <p:spPr>
          <a:xfrm>
            <a:off x="2986511" y="791379"/>
            <a:ext cx="2238539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Une porte manteau</a:t>
            </a:r>
          </a:p>
        </p:txBody>
      </p:sp>
      <p:sp>
        <p:nvSpPr>
          <p:cNvPr id="21" name="Sous-titre 2">
            <a:extLst>
              <a:ext uri="{FF2B5EF4-FFF2-40B4-BE49-F238E27FC236}">
                <a16:creationId xmlns:a16="http://schemas.microsoft.com/office/drawing/2014/main" id="{AAF71EC8-4FDC-4361-89D1-924C4B97097C}"/>
              </a:ext>
            </a:extLst>
          </p:cNvPr>
          <p:cNvSpPr txBox="1">
            <a:spLocks/>
          </p:cNvSpPr>
          <p:nvPr/>
        </p:nvSpPr>
        <p:spPr>
          <a:xfrm>
            <a:off x="7306748" y="791379"/>
            <a:ext cx="1975198" cy="54887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latin typeface="OpenDyslexicAlta" panose="00000800000000000000" pitchFamily="50" charset="0"/>
              </a:rPr>
              <a:t>Un sommier</a:t>
            </a: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3DB75197-F0DD-4F17-A94E-04D9D8325D2A}"/>
              </a:ext>
            </a:extLst>
          </p:cNvPr>
          <p:cNvSpPr txBox="1">
            <a:spLocks/>
          </p:cNvSpPr>
          <p:nvPr/>
        </p:nvSpPr>
        <p:spPr>
          <a:xfrm>
            <a:off x="170309" y="4112553"/>
            <a:ext cx="8218511" cy="8522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Un réveil – une pendule -………………………………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AC4F3E30-8F38-4019-86B5-2EAE6191185C}"/>
              </a:ext>
            </a:extLst>
          </p:cNvPr>
          <p:cNvSpPr txBox="1">
            <a:spLocks/>
          </p:cNvSpPr>
          <p:nvPr/>
        </p:nvSpPr>
        <p:spPr>
          <a:xfrm>
            <a:off x="157738" y="5019631"/>
            <a:ext cx="8218511" cy="704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Un chandelier – un bougeoir-…………………………………</a:t>
            </a:r>
          </a:p>
        </p:txBody>
      </p:sp>
      <p:sp>
        <p:nvSpPr>
          <p:cNvPr id="33" name="Espace réservé du contenu 2">
            <a:extLst>
              <a:ext uri="{FF2B5EF4-FFF2-40B4-BE49-F238E27FC236}">
                <a16:creationId xmlns:a16="http://schemas.microsoft.com/office/drawing/2014/main" id="{00304A53-8AA2-4B86-9B4F-742C606C62BB}"/>
              </a:ext>
            </a:extLst>
          </p:cNvPr>
          <p:cNvSpPr txBox="1">
            <a:spLocks/>
          </p:cNvSpPr>
          <p:nvPr/>
        </p:nvSpPr>
        <p:spPr>
          <a:xfrm>
            <a:off x="170309" y="5897707"/>
            <a:ext cx="8218511" cy="8522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latin typeface="Comic Sans MS" panose="030F0702030302020204" pitchFamily="66" charset="0"/>
              </a:rPr>
              <a:t>Un rideau – une tenture-…………………………</a:t>
            </a:r>
          </a:p>
        </p:txBody>
      </p:sp>
      <p:pic>
        <p:nvPicPr>
          <p:cNvPr id="5122" name="Picture 2" descr="CandÃ©labre Empire 5 flammes laiton 1">
            <a:extLst>
              <a:ext uri="{FF2B5EF4-FFF2-40B4-BE49-F238E27FC236}">
                <a16:creationId xmlns:a16="http://schemas.microsoft.com/office/drawing/2014/main" id="{4FBAB564-1AAB-4EC6-838A-143352D3E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225" y="1529776"/>
            <a:ext cx="1291062" cy="129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Ã©sultat de recherche d'images pour &quot;bahut&quot;">
            <a:extLst>
              <a:ext uri="{FF2B5EF4-FFF2-40B4-BE49-F238E27FC236}">
                <a16:creationId xmlns:a16="http://schemas.microsoft.com/office/drawing/2014/main" id="{8FEC3EDA-6336-41E5-84A0-8D8D5B3CE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183" y="2806178"/>
            <a:ext cx="1408982" cy="140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Ã©sultat de recherche d'images pour &quot;patÃ¨re&quot;">
            <a:extLst>
              <a:ext uri="{FF2B5EF4-FFF2-40B4-BE49-F238E27FC236}">
                <a16:creationId xmlns:a16="http://schemas.microsoft.com/office/drawing/2014/main" id="{7E32E035-CA42-4EC4-A277-C6BD45814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122" y="4275235"/>
            <a:ext cx="1255103" cy="125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Ã©sultat de recherche d'images pour &quot;tenture&quot;">
            <a:extLst>
              <a:ext uri="{FF2B5EF4-FFF2-40B4-BE49-F238E27FC236}">
                <a16:creationId xmlns:a16="http://schemas.microsoft.com/office/drawing/2014/main" id="{3E8A6A6E-0C3E-4BB4-B717-94B604B3B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013" y="5642239"/>
            <a:ext cx="1107678" cy="110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Sous-titre 2">
            <a:extLst>
              <a:ext uri="{FF2B5EF4-FFF2-40B4-BE49-F238E27FC236}">
                <a16:creationId xmlns:a16="http://schemas.microsoft.com/office/drawing/2014/main" id="{780C3ED1-4931-4376-86E4-D556B7E35391}"/>
              </a:ext>
            </a:extLst>
          </p:cNvPr>
          <p:cNvSpPr txBox="1">
            <a:spLocks/>
          </p:cNvSpPr>
          <p:nvPr/>
        </p:nvSpPr>
        <p:spPr>
          <a:xfrm>
            <a:off x="4321309" y="2472986"/>
            <a:ext cx="2968014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Un porte-manteau</a:t>
            </a:r>
          </a:p>
        </p:txBody>
      </p:sp>
      <p:sp>
        <p:nvSpPr>
          <p:cNvPr id="42" name="Sous-titre 2">
            <a:extLst>
              <a:ext uri="{FF2B5EF4-FFF2-40B4-BE49-F238E27FC236}">
                <a16:creationId xmlns:a16="http://schemas.microsoft.com/office/drawing/2014/main" id="{FBDE42F2-76F2-47D9-AD9E-B65274DEE060}"/>
              </a:ext>
            </a:extLst>
          </p:cNvPr>
          <p:cNvSpPr txBox="1">
            <a:spLocks/>
          </p:cNvSpPr>
          <p:nvPr/>
        </p:nvSpPr>
        <p:spPr>
          <a:xfrm>
            <a:off x="4784258" y="3314930"/>
            <a:ext cx="2338285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Un sommier</a:t>
            </a:r>
          </a:p>
        </p:txBody>
      </p:sp>
      <p:sp>
        <p:nvSpPr>
          <p:cNvPr id="43" name="Sous-titre 2">
            <a:extLst>
              <a:ext uri="{FF2B5EF4-FFF2-40B4-BE49-F238E27FC236}">
                <a16:creationId xmlns:a16="http://schemas.microsoft.com/office/drawing/2014/main" id="{725DA2E8-3057-4A79-8E5F-3F80B63ABD0C}"/>
              </a:ext>
            </a:extLst>
          </p:cNvPr>
          <p:cNvSpPr txBox="1">
            <a:spLocks/>
          </p:cNvSpPr>
          <p:nvPr/>
        </p:nvSpPr>
        <p:spPr>
          <a:xfrm>
            <a:off x="4456455" y="4243861"/>
            <a:ext cx="2338285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Une horloge</a:t>
            </a:r>
          </a:p>
        </p:txBody>
      </p:sp>
      <p:sp>
        <p:nvSpPr>
          <p:cNvPr id="44" name="Sous-titre 2">
            <a:extLst>
              <a:ext uri="{FF2B5EF4-FFF2-40B4-BE49-F238E27FC236}">
                <a16:creationId xmlns:a16="http://schemas.microsoft.com/office/drawing/2014/main" id="{00A9140F-B723-4674-8E24-C87BA35750AE}"/>
              </a:ext>
            </a:extLst>
          </p:cNvPr>
          <p:cNvSpPr txBox="1">
            <a:spLocks/>
          </p:cNvSpPr>
          <p:nvPr/>
        </p:nvSpPr>
        <p:spPr>
          <a:xfrm>
            <a:off x="5000455" y="5138043"/>
            <a:ext cx="2338285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Un candélabre</a:t>
            </a:r>
          </a:p>
        </p:txBody>
      </p:sp>
      <p:sp>
        <p:nvSpPr>
          <p:cNvPr id="45" name="Sous-titre 2">
            <a:extLst>
              <a:ext uri="{FF2B5EF4-FFF2-40B4-BE49-F238E27FC236}">
                <a16:creationId xmlns:a16="http://schemas.microsoft.com/office/drawing/2014/main" id="{D2FA7DB9-DB89-4F26-81DB-A9ED4A145EE4}"/>
              </a:ext>
            </a:extLst>
          </p:cNvPr>
          <p:cNvSpPr txBox="1">
            <a:spLocks/>
          </p:cNvSpPr>
          <p:nvPr/>
        </p:nvSpPr>
        <p:spPr>
          <a:xfrm>
            <a:off x="4488085" y="6062859"/>
            <a:ext cx="2338285" cy="548875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800" dirty="0">
                <a:solidFill>
                  <a:srgbClr val="00B050"/>
                </a:solidFill>
                <a:latin typeface="OpenDyslexicAlta" panose="00000800000000000000" pitchFamily="50" charset="0"/>
              </a:rPr>
              <a:t>Un store</a:t>
            </a:r>
          </a:p>
        </p:txBody>
      </p:sp>
    </p:spTree>
    <p:extLst>
      <p:ext uri="{BB962C8B-B14F-4D97-AF65-F5344CB8AC3E}">
        <p14:creationId xmlns:p14="http://schemas.microsoft.com/office/powerpoint/2010/main" val="157919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1" grpId="0"/>
      <p:bldP spid="42" grpId="0"/>
      <p:bldP spid="43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TM03457496[[fn=Parallaxe]]</Template>
  <TotalTime>4809</TotalTime>
  <Words>1194</Words>
  <Application>Microsoft Office PowerPoint</Application>
  <PresentationFormat>Format A4 (210 x 297 mm)</PresentationFormat>
  <Paragraphs>370</Paragraphs>
  <Slides>26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OpenDyslexicAlta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Résous les énigmes</vt:lpstr>
      <vt:lpstr>Complète</vt:lpstr>
      <vt:lpstr>Classement</vt:lpstr>
      <vt:lpstr>Complète les séries</vt:lpstr>
      <vt:lpstr>Pourquoi ils sont ensemble ?</vt:lpstr>
      <vt:lpstr>Présentation PowerPoint</vt:lpstr>
      <vt:lpstr>Classement</vt:lpstr>
      <vt:lpstr>Barre l’intrus qui n’est pas de la même famille</vt:lpstr>
      <vt:lpstr>Ajoute le bon suffixe</vt:lpstr>
      <vt:lpstr>Ajoute le bon suffixe</vt:lpstr>
      <vt:lpstr>Ajoute le bon mot</vt:lpstr>
      <vt:lpstr>Présentation PowerPoint</vt:lpstr>
      <vt:lpstr>Classe ces mots par famille</vt:lpstr>
      <vt:lpstr>Complète</vt:lpstr>
      <vt:lpstr>Complète</vt:lpstr>
      <vt:lpstr>Complète</vt:lpstr>
      <vt:lpstr>Choisis le bon synonyme</vt:lpstr>
      <vt:lpstr>Remplis le tableau</vt:lpstr>
      <vt:lpstr>Remplace par un synonyme</vt:lpstr>
      <vt:lpstr>Classe dans l’ordre alphabétique</vt:lpstr>
      <vt:lpstr>Classe dans l’ordre alphabétique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romain ...</dc:creator>
  <cp:lastModifiedBy>romain ...</cp:lastModifiedBy>
  <cp:revision>137</cp:revision>
  <dcterms:created xsi:type="dcterms:W3CDTF">2018-12-01T10:46:24Z</dcterms:created>
  <dcterms:modified xsi:type="dcterms:W3CDTF">2019-04-25T07:32:57Z</dcterms:modified>
</cp:coreProperties>
</file>