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7" r:id="rId3"/>
    <p:sldId id="267" r:id="rId4"/>
    <p:sldId id="269" r:id="rId5"/>
    <p:sldId id="271" r:id="rId6"/>
    <p:sldId id="272"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2F2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63" autoAdjust="0"/>
    <p:restoredTop sz="94660"/>
  </p:normalViewPr>
  <p:slideViewPr>
    <p:cSldViewPr snapToGrid="0">
      <p:cViewPr varScale="1">
        <p:scale>
          <a:sx n="115" d="100"/>
          <a:sy n="115" d="100"/>
        </p:scale>
        <p:origin x="17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585D68A-AD40-4BC1-9901-89C24C652CFD}" type="datetimeFigureOut">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38B535-4730-440C-B962-1DDE6284E383}" type="slidenum">
              <a:rPr lang="fr-FR" smtClean="0"/>
              <a:t>‹N°›</a:t>
            </a:fld>
            <a:endParaRPr lang="fr-FR"/>
          </a:p>
        </p:txBody>
      </p:sp>
    </p:spTree>
    <p:extLst>
      <p:ext uri="{BB962C8B-B14F-4D97-AF65-F5344CB8AC3E}">
        <p14:creationId xmlns:p14="http://schemas.microsoft.com/office/powerpoint/2010/main" val="211654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585D68A-AD40-4BC1-9901-89C24C652CFD}" type="datetimeFigureOut">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38B535-4730-440C-B962-1DDE6284E383}" type="slidenum">
              <a:rPr lang="fr-FR" smtClean="0"/>
              <a:t>‹N°›</a:t>
            </a:fld>
            <a:endParaRPr lang="fr-FR"/>
          </a:p>
        </p:txBody>
      </p:sp>
    </p:spTree>
    <p:extLst>
      <p:ext uri="{BB962C8B-B14F-4D97-AF65-F5344CB8AC3E}">
        <p14:creationId xmlns:p14="http://schemas.microsoft.com/office/powerpoint/2010/main" val="321259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585D68A-AD40-4BC1-9901-89C24C652CFD}" type="datetimeFigureOut">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38B535-4730-440C-B962-1DDE6284E383}" type="slidenum">
              <a:rPr lang="fr-FR" smtClean="0"/>
              <a:t>‹N°›</a:t>
            </a:fld>
            <a:endParaRPr lang="fr-FR"/>
          </a:p>
        </p:txBody>
      </p:sp>
    </p:spTree>
    <p:extLst>
      <p:ext uri="{BB962C8B-B14F-4D97-AF65-F5344CB8AC3E}">
        <p14:creationId xmlns:p14="http://schemas.microsoft.com/office/powerpoint/2010/main" val="79724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585D68A-AD40-4BC1-9901-89C24C652CFD}" type="datetimeFigureOut">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38B535-4730-440C-B962-1DDE6284E383}" type="slidenum">
              <a:rPr lang="fr-FR" smtClean="0"/>
              <a:t>‹N°›</a:t>
            </a:fld>
            <a:endParaRPr lang="fr-FR"/>
          </a:p>
        </p:txBody>
      </p:sp>
    </p:spTree>
    <p:extLst>
      <p:ext uri="{BB962C8B-B14F-4D97-AF65-F5344CB8AC3E}">
        <p14:creationId xmlns:p14="http://schemas.microsoft.com/office/powerpoint/2010/main" val="58179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585D68A-AD40-4BC1-9901-89C24C652CFD}" type="datetimeFigureOut">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38B535-4730-440C-B962-1DDE6284E383}" type="slidenum">
              <a:rPr lang="fr-FR" smtClean="0"/>
              <a:t>‹N°›</a:t>
            </a:fld>
            <a:endParaRPr lang="fr-FR"/>
          </a:p>
        </p:txBody>
      </p:sp>
    </p:spTree>
    <p:extLst>
      <p:ext uri="{BB962C8B-B14F-4D97-AF65-F5344CB8AC3E}">
        <p14:creationId xmlns:p14="http://schemas.microsoft.com/office/powerpoint/2010/main" val="42000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585D68A-AD40-4BC1-9901-89C24C652CFD}" type="datetimeFigureOut">
              <a:rPr lang="fr-FR" smtClean="0"/>
              <a:t>29/04/2020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E38B535-4730-440C-B962-1DDE6284E383}" type="slidenum">
              <a:rPr lang="fr-FR" smtClean="0"/>
              <a:t>‹N°›</a:t>
            </a:fld>
            <a:endParaRPr lang="fr-FR"/>
          </a:p>
        </p:txBody>
      </p:sp>
    </p:spTree>
    <p:extLst>
      <p:ext uri="{BB962C8B-B14F-4D97-AF65-F5344CB8AC3E}">
        <p14:creationId xmlns:p14="http://schemas.microsoft.com/office/powerpoint/2010/main" val="425126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585D68A-AD40-4BC1-9901-89C24C652CFD}" type="datetimeFigureOut">
              <a:rPr lang="fr-FR" smtClean="0"/>
              <a:t>29/04/2020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E38B535-4730-440C-B962-1DDE6284E383}" type="slidenum">
              <a:rPr lang="fr-FR" smtClean="0"/>
              <a:t>‹N°›</a:t>
            </a:fld>
            <a:endParaRPr lang="fr-FR"/>
          </a:p>
        </p:txBody>
      </p:sp>
    </p:spTree>
    <p:extLst>
      <p:ext uri="{BB962C8B-B14F-4D97-AF65-F5344CB8AC3E}">
        <p14:creationId xmlns:p14="http://schemas.microsoft.com/office/powerpoint/2010/main" val="84583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585D68A-AD40-4BC1-9901-89C24C652CFD}" type="datetimeFigureOut">
              <a:rPr lang="fr-FR" smtClean="0"/>
              <a:t>29/04/2020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E38B535-4730-440C-B962-1DDE6284E383}" type="slidenum">
              <a:rPr lang="fr-FR" smtClean="0"/>
              <a:t>‹N°›</a:t>
            </a:fld>
            <a:endParaRPr lang="fr-FR"/>
          </a:p>
        </p:txBody>
      </p:sp>
    </p:spTree>
    <p:extLst>
      <p:ext uri="{BB962C8B-B14F-4D97-AF65-F5344CB8AC3E}">
        <p14:creationId xmlns:p14="http://schemas.microsoft.com/office/powerpoint/2010/main" val="196630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5D68A-AD40-4BC1-9901-89C24C652CFD}" type="datetimeFigureOut">
              <a:rPr lang="fr-FR" smtClean="0"/>
              <a:t>29/04/2020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E38B535-4730-440C-B962-1DDE6284E383}" type="slidenum">
              <a:rPr lang="fr-FR" smtClean="0"/>
              <a:t>‹N°›</a:t>
            </a:fld>
            <a:endParaRPr lang="fr-FR"/>
          </a:p>
        </p:txBody>
      </p:sp>
    </p:spTree>
    <p:extLst>
      <p:ext uri="{BB962C8B-B14F-4D97-AF65-F5344CB8AC3E}">
        <p14:creationId xmlns:p14="http://schemas.microsoft.com/office/powerpoint/2010/main" val="174591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585D68A-AD40-4BC1-9901-89C24C652CFD}" type="datetimeFigureOut">
              <a:rPr lang="fr-FR" smtClean="0"/>
              <a:t>29/04/2020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E38B535-4730-440C-B962-1DDE6284E383}" type="slidenum">
              <a:rPr lang="fr-FR" smtClean="0"/>
              <a:t>‹N°›</a:t>
            </a:fld>
            <a:endParaRPr lang="fr-FR"/>
          </a:p>
        </p:txBody>
      </p:sp>
    </p:spTree>
    <p:extLst>
      <p:ext uri="{BB962C8B-B14F-4D97-AF65-F5344CB8AC3E}">
        <p14:creationId xmlns:p14="http://schemas.microsoft.com/office/powerpoint/2010/main" val="34397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585D68A-AD40-4BC1-9901-89C24C652CFD}" type="datetimeFigureOut">
              <a:rPr lang="fr-FR" smtClean="0"/>
              <a:t>29/04/2020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E38B535-4730-440C-B962-1DDE6284E383}" type="slidenum">
              <a:rPr lang="fr-FR" smtClean="0"/>
              <a:t>‹N°›</a:t>
            </a:fld>
            <a:endParaRPr lang="fr-FR"/>
          </a:p>
        </p:txBody>
      </p:sp>
    </p:spTree>
    <p:extLst>
      <p:ext uri="{BB962C8B-B14F-4D97-AF65-F5344CB8AC3E}">
        <p14:creationId xmlns:p14="http://schemas.microsoft.com/office/powerpoint/2010/main" val="5485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5D68A-AD40-4BC1-9901-89C24C652CFD}" type="datetimeFigureOut">
              <a:rPr lang="fr-FR" smtClean="0"/>
              <a:t>29/04/2020</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8B535-4730-440C-B962-1DDE6284E383}" type="slidenum">
              <a:rPr lang="fr-FR" smtClean="0"/>
              <a:t>‹N°›</a:t>
            </a:fld>
            <a:endParaRPr lang="fr-FR"/>
          </a:p>
        </p:txBody>
      </p:sp>
    </p:spTree>
    <p:extLst>
      <p:ext uri="{BB962C8B-B14F-4D97-AF65-F5344CB8AC3E}">
        <p14:creationId xmlns:p14="http://schemas.microsoft.com/office/powerpoint/2010/main" val="1156545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vie-publique.fr/sites/default/files/rapport/pdf/034000106.pdf" TargetMode="External"/><Relationship Id="rId2" Type="http://schemas.openxmlformats.org/officeDocument/2006/relationships/hyperlink" Target="https://www.challenges.fr/entreprise/la-sncf-et-la-renfe-relient-l-espagne-a-grande-vitesse_4299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reporterre.net/A-Montpellier-une-idee-geniale-construire-une-gare-en-zone-inondable" TargetMode="External"/><Relationship Id="rId2" Type="http://schemas.openxmlformats.org/officeDocument/2006/relationships/hyperlink" Target="http://geoconfluences.ens-lyon.fr/informations-scientifiques/dossiers-regionaux/territoires-europeens-regions-etats-union/rte-t/lgv-nimes-barcelon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6508" t="3545" r="34762" b="8412"/>
          <a:stretch/>
        </p:blipFill>
        <p:spPr>
          <a:xfrm>
            <a:off x="0" y="2314504"/>
            <a:ext cx="4461242" cy="45339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242" y="1324047"/>
            <a:ext cx="4682758" cy="5524357"/>
          </a:xfrm>
          <a:prstGeom prst="rect">
            <a:avLst/>
          </a:prstGeom>
          <a:ln>
            <a:noFill/>
          </a:ln>
        </p:spPr>
      </p:pic>
      <p:sp>
        <p:nvSpPr>
          <p:cNvPr id="4" name="Rectangle 3"/>
          <p:cNvSpPr/>
          <p:nvPr/>
        </p:nvSpPr>
        <p:spPr>
          <a:xfrm>
            <a:off x="6861943" y="4876800"/>
            <a:ext cx="881882" cy="11811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0" y="0"/>
            <a:ext cx="9144000" cy="1815882"/>
          </a:xfrm>
          <a:prstGeom prst="rect">
            <a:avLst/>
          </a:prstGeom>
        </p:spPr>
        <p:txBody>
          <a:bodyPr wrap="square">
            <a:spAutoFit/>
          </a:bodyPr>
          <a:lstStyle/>
          <a:p>
            <a:r>
              <a:rPr lang="fr-FR" sz="1400" b="1" dirty="0">
                <a:latin typeface="Calibri" panose="020F0502020204030204" pitchFamily="34" charset="0"/>
                <a:ea typeface="Times New Roman" panose="02020603050405020304" pitchFamily="18" charset="0"/>
                <a:cs typeface="Times New Roman" panose="02020603050405020304" pitchFamily="18" charset="0"/>
              </a:rPr>
              <a:t>ETUDE DE CAS : La LGV Nîmes-Barcelone : faut-il encore construire des </a:t>
            </a:r>
            <a:r>
              <a:rPr lang="fr-FR" sz="1400" b="1" dirty="0" smtClean="0">
                <a:latin typeface="Calibri" panose="020F0502020204030204" pitchFamily="34" charset="0"/>
                <a:ea typeface="Times New Roman" panose="02020603050405020304" pitchFamily="18" charset="0"/>
                <a:cs typeface="Times New Roman" panose="02020603050405020304" pitchFamily="18" charset="0"/>
              </a:rPr>
              <a:t>Lignes à grande vitesse (LGV)</a:t>
            </a:r>
            <a:r>
              <a:rPr lang="fr-FR" sz="1400" b="1" dirty="0">
                <a:latin typeface="Calibri" panose="020F0502020204030204" pitchFamily="34" charset="0"/>
                <a:ea typeface="Times New Roman" panose="02020603050405020304" pitchFamily="18" charset="0"/>
                <a:cs typeface="Times New Roman" panose="02020603050405020304" pitchFamily="18" charset="0"/>
              </a:rPr>
              <a:t> ?</a:t>
            </a:r>
            <a:br>
              <a:rPr lang="fr-FR" sz="1400" b="1" dirty="0">
                <a:latin typeface="Calibri" panose="020F0502020204030204" pitchFamily="34" charset="0"/>
                <a:ea typeface="Times New Roman" panose="02020603050405020304" pitchFamily="18" charset="0"/>
                <a:cs typeface="Times New Roman" panose="02020603050405020304" pitchFamily="18" charset="0"/>
              </a:rPr>
            </a:br>
            <a:r>
              <a:rPr lang="fr-FR" sz="1400" dirty="0" smtClean="0">
                <a:latin typeface="Calibri" panose="020F0502020204030204" pitchFamily="34" charset="0"/>
                <a:ea typeface="Times New Roman" panose="02020603050405020304" pitchFamily="18" charset="0"/>
                <a:cs typeface="Times New Roman" panose="02020603050405020304" pitchFamily="18" charset="0"/>
              </a:rPr>
              <a:t>1. Quels </a:t>
            </a:r>
            <a:r>
              <a:rPr lang="fr-FR" sz="1400" dirty="0">
                <a:latin typeface="Calibri" panose="020F0502020204030204" pitchFamily="34" charset="0"/>
                <a:ea typeface="Times New Roman" panose="02020603050405020304" pitchFamily="18" charset="0"/>
                <a:cs typeface="Times New Roman" panose="02020603050405020304" pitchFamily="18" charset="0"/>
              </a:rPr>
              <a:t>sont les usagers (géographie, sociologie…) qui utilisent les TGV ? Pour quels usages ?</a:t>
            </a:r>
            <a:br>
              <a:rPr lang="fr-FR" sz="1400" dirty="0">
                <a:latin typeface="Calibri" panose="020F0502020204030204" pitchFamily="34" charset="0"/>
                <a:ea typeface="Times New Roman" panose="02020603050405020304" pitchFamily="18" charset="0"/>
                <a:cs typeface="Times New Roman" panose="02020603050405020304" pitchFamily="18" charset="0"/>
              </a:rPr>
            </a:br>
            <a:r>
              <a:rPr lang="fr-FR" sz="1400" dirty="0" smtClean="0">
                <a:latin typeface="Calibri" panose="020F0502020204030204" pitchFamily="34" charset="0"/>
                <a:ea typeface="Times New Roman" panose="02020603050405020304" pitchFamily="18" charset="0"/>
                <a:cs typeface="Times New Roman" panose="02020603050405020304" pitchFamily="18" charset="0"/>
              </a:rPr>
              <a:t>2. Quels </a:t>
            </a:r>
            <a:r>
              <a:rPr lang="fr-FR" sz="1400" dirty="0">
                <a:latin typeface="Calibri" panose="020F0502020204030204" pitchFamily="34" charset="0"/>
                <a:ea typeface="Times New Roman" panose="02020603050405020304" pitchFamily="18" charset="0"/>
                <a:cs typeface="Times New Roman" panose="02020603050405020304" pitchFamily="18" charset="0"/>
              </a:rPr>
              <a:t>autres moyens de transports ce projet concerne-t-il ?</a:t>
            </a:r>
            <a:br>
              <a:rPr lang="fr-FR" sz="1400" dirty="0">
                <a:latin typeface="Calibri" panose="020F0502020204030204" pitchFamily="34" charset="0"/>
                <a:ea typeface="Times New Roman" panose="02020603050405020304" pitchFamily="18" charset="0"/>
                <a:cs typeface="Times New Roman" panose="02020603050405020304" pitchFamily="18" charset="0"/>
              </a:rPr>
            </a:br>
            <a:r>
              <a:rPr lang="fr-FR" sz="1400" dirty="0" smtClean="0">
                <a:latin typeface="Calibri" panose="020F0502020204030204" pitchFamily="34" charset="0"/>
                <a:ea typeface="Times New Roman" panose="02020603050405020304" pitchFamily="18" charset="0"/>
                <a:cs typeface="Times New Roman" panose="02020603050405020304" pitchFamily="18" charset="0"/>
              </a:rPr>
              <a:t>3. A </a:t>
            </a:r>
            <a:r>
              <a:rPr lang="fr-FR" sz="1400" dirty="0">
                <a:latin typeface="Calibri" panose="020F0502020204030204" pitchFamily="34" charset="0"/>
                <a:ea typeface="Times New Roman" panose="02020603050405020304" pitchFamily="18" charset="0"/>
                <a:cs typeface="Times New Roman" panose="02020603050405020304" pitchFamily="18" charset="0"/>
              </a:rPr>
              <a:t>quelles échelles géographiques (du local au mondial) chacune de ces mobilités correspond-elle ? </a:t>
            </a:r>
            <a:br>
              <a:rPr lang="fr-FR" sz="1400" dirty="0">
                <a:latin typeface="Calibri" panose="020F0502020204030204" pitchFamily="34" charset="0"/>
                <a:ea typeface="Times New Roman" panose="02020603050405020304" pitchFamily="18" charset="0"/>
                <a:cs typeface="Times New Roman" panose="02020603050405020304" pitchFamily="18" charset="0"/>
              </a:rPr>
            </a:br>
            <a:r>
              <a:rPr lang="fr-FR" sz="1400" dirty="0" smtClean="0">
                <a:latin typeface="Calibri" panose="020F0502020204030204" pitchFamily="34" charset="0"/>
                <a:ea typeface="Times New Roman" panose="02020603050405020304" pitchFamily="18" charset="0"/>
                <a:cs typeface="Times New Roman" panose="02020603050405020304" pitchFamily="18" charset="0"/>
              </a:rPr>
              <a:t>4. Qui </a:t>
            </a:r>
            <a:r>
              <a:rPr lang="fr-FR" sz="1400" dirty="0">
                <a:latin typeface="Calibri" panose="020F0502020204030204" pitchFamily="34" charset="0"/>
                <a:ea typeface="Times New Roman" panose="02020603050405020304" pitchFamily="18" charset="0"/>
                <a:cs typeface="Times New Roman" panose="02020603050405020304" pitchFamily="18" charset="0"/>
              </a:rPr>
              <a:t>sont les acteurs de ces projets d’aménagement ? (Qui décide quoi ? Qui fait quoi ?)</a:t>
            </a:r>
            <a:br>
              <a:rPr lang="fr-FR" sz="1400" dirty="0">
                <a:latin typeface="Calibri" panose="020F0502020204030204" pitchFamily="34" charset="0"/>
                <a:ea typeface="Times New Roman" panose="02020603050405020304" pitchFamily="18" charset="0"/>
                <a:cs typeface="Times New Roman" panose="02020603050405020304" pitchFamily="18" charset="0"/>
              </a:rPr>
            </a:br>
            <a:r>
              <a:rPr lang="fr-FR" sz="1400" dirty="0" smtClean="0">
                <a:latin typeface="Calibri" panose="020F0502020204030204" pitchFamily="34" charset="0"/>
                <a:ea typeface="Times New Roman" panose="02020603050405020304" pitchFamily="18" charset="0"/>
                <a:cs typeface="Times New Roman" panose="02020603050405020304" pitchFamily="18" charset="0"/>
              </a:rPr>
              <a:t>5. </a:t>
            </a:r>
            <a:r>
              <a:rPr lang="fr-FR" sz="1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Quels </a:t>
            </a:r>
            <a:r>
              <a:rPr lang="fr-FR"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problèmes rencontre la construction de cette LGV ?</a:t>
            </a:r>
            <a:r>
              <a:rPr lang="fr-FR" sz="1400" dirty="0">
                <a:latin typeface="Calibri" panose="020F0502020204030204" pitchFamily="34" charset="0"/>
                <a:ea typeface="Times New Roman" panose="02020603050405020304" pitchFamily="18" charset="0"/>
                <a:cs typeface="Times New Roman" panose="02020603050405020304" pitchFamily="18" charset="0"/>
              </a:rPr>
              <a:t/>
            </a:r>
            <a:br>
              <a:rPr lang="fr-FR" sz="1400" dirty="0">
                <a:latin typeface="Calibri" panose="020F0502020204030204" pitchFamily="34" charset="0"/>
                <a:ea typeface="Times New Roman" panose="02020603050405020304" pitchFamily="18" charset="0"/>
                <a:cs typeface="Times New Roman" panose="02020603050405020304" pitchFamily="18" charset="0"/>
              </a:rPr>
            </a:br>
            <a:r>
              <a:rPr lang="fr-FR" sz="1400" dirty="0" smtClean="0">
                <a:latin typeface="Calibri" panose="020F0502020204030204" pitchFamily="34" charset="0"/>
                <a:ea typeface="Times New Roman" panose="02020603050405020304" pitchFamily="18" charset="0"/>
                <a:cs typeface="Times New Roman" panose="02020603050405020304" pitchFamily="18" charset="0"/>
              </a:rPr>
              <a:t>6. </a:t>
            </a:r>
            <a:r>
              <a:rPr lang="fr-FR" sz="1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Compléter </a:t>
            </a:r>
            <a:r>
              <a:rPr lang="fr-FR"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 croquis des réseaux ci-joint.</a:t>
            </a:r>
            <a:r>
              <a:rPr lang="fr-FR" sz="1400" dirty="0">
                <a:latin typeface="Calibri" panose="020F0502020204030204" pitchFamily="34" charset="0"/>
                <a:ea typeface="Times New Roman" panose="02020603050405020304" pitchFamily="18" charset="0"/>
                <a:cs typeface="Times New Roman" panose="02020603050405020304" pitchFamily="18" charset="0"/>
              </a:rPr>
              <a:t/>
            </a:r>
            <a:br>
              <a:rPr lang="fr-FR" sz="1400" dirty="0">
                <a:latin typeface="Calibri" panose="020F0502020204030204" pitchFamily="34" charset="0"/>
                <a:ea typeface="Times New Roman" panose="02020603050405020304" pitchFamily="18" charset="0"/>
                <a:cs typeface="Times New Roman" panose="02020603050405020304" pitchFamily="18" charset="0"/>
              </a:rPr>
            </a:br>
            <a:r>
              <a:rPr lang="fr-FR" sz="1400" dirty="0" smtClean="0">
                <a:latin typeface="Calibri" panose="020F0502020204030204" pitchFamily="34" charset="0"/>
                <a:ea typeface="Times New Roman" panose="02020603050405020304" pitchFamily="18" charset="0"/>
                <a:cs typeface="Times New Roman" panose="02020603050405020304" pitchFamily="18" charset="0"/>
              </a:rPr>
              <a:t>7. Bilan : Quels </a:t>
            </a:r>
            <a:r>
              <a:rPr lang="fr-FR" sz="1400" dirty="0">
                <a:latin typeface="Calibri" panose="020F0502020204030204" pitchFamily="34" charset="0"/>
                <a:ea typeface="Times New Roman" panose="02020603050405020304" pitchFamily="18" charset="0"/>
                <a:cs typeface="Times New Roman" panose="02020603050405020304" pitchFamily="18" charset="0"/>
              </a:rPr>
              <a:t>sont les avantages/inconvénients de cette LGV ?</a:t>
            </a:r>
            <a:endParaRPr lang="fr-FR" sz="1400" dirty="0"/>
          </a:p>
        </p:txBody>
      </p:sp>
    </p:spTree>
    <p:extLst>
      <p:ext uri="{BB962C8B-B14F-4D97-AF65-F5344CB8AC3E}">
        <p14:creationId xmlns:p14="http://schemas.microsoft.com/office/powerpoint/2010/main" val="247562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57150" y="3852065"/>
            <a:ext cx="6096000" cy="300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0784"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fr-FR" altLang="fr-FR" sz="1200" b="1" i="0" u="none" strike="noStrike" cap="none" normalizeH="0" baseline="0" dirty="0" smtClean="0">
                <a:ln>
                  <a:noFill/>
                </a:ln>
                <a:solidFill>
                  <a:srgbClr val="101010"/>
                </a:solidFill>
                <a:effectLst/>
                <a:latin typeface="+mn-lt"/>
              </a:rPr>
              <a:t>2. La SNCF et la </a:t>
            </a:r>
            <a:r>
              <a:rPr kumimoji="0" lang="fr-FR" altLang="fr-FR" sz="1200" b="1" i="0" u="none" strike="noStrike" cap="none" normalizeH="0" baseline="0" dirty="0" err="1" smtClean="0">
                <a:ln>
                  <a:noFill/>
                </a:ln>
                <a:solidFill>
                  <a:srgbClr val="101010"/>
                </a:solidFill>
                <a:effectLst/>
                <a:latin typeface="+mn-lt"/>
              </a:rPr>
              <a:t>Renfe</a:t>
            </a:r>
            <a:r>
              <a:rPr kumimoji="0" lang="fr-FR" altLang="fr-FR" sz="1200" b="1" i="0" u="none" strike="noStrike" cap="none" normalizeH="0" baseline="0" dirty="0" smtClean="0">
                <a:ln>
                  <a:noFill/>
                </a:ln>
                <a:solidFill>
                  <a:srgbClr val="101010"/>
                </a:solidFill>
                <a:effectLst/>
                <a:latin typeface="+mn-lt"/>
              </a:rPr>
              <a:t> relient l'Espagne à grande vitesse</a:t>
            </a:r>
          </a:p>
          <a:p>
            <a:pPr lvl="0"/>
            <a:r>
              <a:rPr kumimoji="0" lang="fr-FR" altLang="fr-FR" sz="1200" b="0" i="0" u="none" strike="noStrike" cap="none" normalizeH="0" baseline="0" dirty="0" smtClean="0">
                <a:ln>
                  <a:noFill/>
                </a:ln>
                <a:solidFill>
                  <a:srgbClr val="101010"/>
                </a:solidFill>
                <a:effectLst/>
                <a:latin typeface="+mn-lt"/>
              </a:rPr>
              <a:t>Par Laurent Calixte le 16.12.2013</a:t>
            </a:r>
          </a:p>
          <a:p>
            <a:pPr lvl="0" algn="just"/>
            <a:r>
              <a:rPr kumimoji="0" lang="fr-FR" altLang="fr-FR" sz="1200" b="0" i="0" u="none" strike="noStrike" cap="none" normalizeH="0" baseline="0" dirty="0" smtClean="0">
                <a:ln>
                  <a:noFill/>
                </a:ln>
                <a:solidFill>
                  <a:srgbClr val="101010"/>
                </a:solidFill>
                <a:effectLst/>
                <a:latin typeface="+mn-lt"/>
              </a:rPr>
              <a:t>Le premier train à grande vitesse reliant Paris à Barcelone a quitté la capitale catalane dimanche 15 décembre. Désormais, cinq allers-retours quotidiens desserviront notamment Paris, Lyon, Marseille, Toulouse, Barcelone et Madrid. L'opération est surtout intéressante pour les Lyonnais, les Marseillais et les Toulousains, qui devaient jusqu'ici subir deux correspondances pour gagner la capitale catalane. Ils gagneront entre 47 et 66 minutes, soit au minimum 15% de temps gagné sur le temps de trajet le plus rapide actuel.</a:t>
            </a:r>
            <a:r>
              <a:rPr kumimoji="0" lang="fr-FR" altLang="fr-FR" sz="1200" b="0" i="0" u="none" strike="noStrike" cap="none" normalizeH="0" dirty="0" smtClean="0">
                <a:ln>
                  <a:noFill/>
                </a:ln>
                <a:solidFill>
                  <a:srgbClr val="101010"/>
                </a:solidFill>
                <a:effectLst/>
                <a:latin typeface="+mn-lt"/>
              </a:rPr>
              <a:t> </a:t>
            </a:r>
            <a:r>
              <a:rPr kumimoji="0" lang="fr-FR" altLang="fr-FR" sz="1200" b="0" i="0" u="none" strike="noStrike" cap="none" normalizeH="0" baseline="0" dirty="0" smtClean="0">
                <a:ln>
                  <a:noFill/>
                </a:ln>
                <a:solidFill>
                  <a:srgbClr val="101010"/>
                </a:solidFill>
                <a:effectLst/>
                <a:latin typeface="+mn-lt"/>
              </a:rPr>
              <a:t>Pour les Parisiens, le gain de temps est minime : 6h20 au lieu de 6h40…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101010"/>
                </a:solidFill>
                <a:effectLst/>
                <a:latin typeface="+mn-lt"/>
              </a:rPr>
              <a:t>Concernant les prix, la SNCF assure que ceux-ci seront "aussi attractifs qu'aujourd'hui". Mais, copiant les mauvaises habitudes des compagnies aériennes low-cost, elle n'annonce que des "prix planchers" correspondant à des billets </a:t>
            </a:r>
            <a:r>
              <a:rPr kumimoji="0" lang="fr-FR" altLang="fr-FR" sz="1200" b="0" i="0" u="none" strike="noStrike" cap="none" normalizeH="0" baseline="0" dirty="0" err="1" smtClean="0">
                <a:ln>
                  <a:noFill/>
                </a:ln>
                <a:solidFill>
                  <a:srgbClr val="101010"/>
                </a:solidFill>
                <a:effectLst/>
                <a:latin typeface="+mn-lt"/>
              </a:rPr>
              <a:t>Prem's</a:t>
            </a:r>
            <a:r>
              <a:rPr kumimoji="0" lang="fr-FR" altLang="fr-FR" sz="1200" b="0" i="0" u="none" strike="noStrike" cap="none" normalizeH="0" baseline="0" dirty="0" smtClean="0">
                <a:ln>
                  <a:noFill/>
                </a:ln>
                <a:solidFill>
                  <a:srgbClr val="101010"/>
                </a:solidFill>
                <a:effectLst/>
                <a:latin typeface="+mn-lt"/>
              </a:rPr>
              <a:t>, et qu'on a </a:t>
            </a:r>
            <a:r>
              <a:rPr kumimoji="0" lang="fr-FR" altLang="fr-FR" sz="1200" b="0" i="0" u="none" strike="noStrike" cap="none" normalizeH="0" baseline="0" dirty="0" err="1" smtClean="0">
                <a:ln>
                  <a:noFill/>
                </a:ln>
                <a:solidFill>
                  <a:srgbClr val="101010"/>
                </a:solidFill>
                <a:effectLst/>
                <a:latin typeface="+mn-lt"/>
              </a:rPr>
              <a:t>a</a:t>
            </a:r>
            <a:r>
              <a:rPr kumimoji="0" lang="fr-FR" altLang="fr-FR" sz="1200" b="0" i="0" u="none" strike="noStrike" cap="none" normalizeH="0" baseline="0" dirty="0" smtClean="0">
                <a:ln>
                  <a:noFill/>
                </a:ln>
                <a:solidFill>
                  <a:srgbClr val="101010"/>
                </a:solidFill>
                <a:effectLst/>
                <a:latin typeface="+mn-lt"/>
              </a:rPr>
              <a:t> peu près autant de chance de décrocher que de gagner à l'</a:t>
            </a:r>
            <a:r>
              <a:rPr kumimoji="0" lang="fr-FR" altLang="fr-FR" sz="1200" b="0" i="0" u="none" strike="noStrike" cap="none" normalizeH="0" baseline="0" dirty="0" err="1" smtClean="0">
                <a:ln>
                  <a:noFill/>
                </a:ln>
                <a:solidFill>
                  <a:srgbClr val="101010"/>
                </a:solidFill>
                <a:effectLst/>
                <a:latin typeface="+mn-lt"/>
              </a:rPr>
              <a:t>Euromillions</a:t>
            </a:r>
            <a:r>
              <a:rPr kumimoji="0" lang="fr-FR" altLang="fr-FR" sz="1200" b="0" i="0" u="none" strike="noStrike" cap="none" normalizeH="0" baseline="0" dirty="0" smtClean="0">
                <a:ln>
                  <a:noFill/>
                </a:ln>
                <a:solidFill>
                  <a:srgbClr val="101010"/>
                </a:solidFill>
                <a:effectLst/>
                <a:latin typeface="+mn-lt"/>
              </a:rPr>
              <a:t> pendant une lune de miel : prix "à partir de" 59 euros pour un Paris-Barcelone. Cependant, à titre d'exemple concret, le  14h07 du 21 décembre était par exemple proposé à 170,10 euros.</a:t>
            </a:r>
            <a:r>
              <a:rPr kumimoji="0" lang="fr-FR" altLang="fr-FR" sz="1200" b="0" i="0" u="none" strike="noStrike" cap="none" normalizeH="0" dirty="0" smtClean="0">
                <a:ln>
                  <a:noFill/>
                </a:ln>
                <a:solidFill>
                  <a:srgbClr val="101010"/>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101010"/>
                </a:solidFill>
                <a:effectLst/>
                <a:latin typeface="+mn-lt"/>
                <a:hlinkClick r:id="rId2"/>
              </a:rPr>
              <a:t>https://www.challenges.fr/entreprise/la-sncf-et-la-renfe-relient-l-espagne-a-grande-vitesse_42994</a:t>
            </a:r>
            <a:r>
              <a:rPr kumimoji="0" lang="fr-FR" altLang="fr-FR" sz="1200" b="0" i="0" u="none" strike="noStrike" cap="none" normalizeH="0" baseline="0" dirty="0" smtClean="0">
                <a:ln>
                  <a:noFill/>
                </a:ln>
                <a:solidFill>
                  <a:srgbClr val="101010"/>
                </a:solidFill>
                <a:effectLst/>
                <a:latin typeface="+mn-lt"/>
              </a:rPr>
              <a:t> </a:t>
            </a:r>
          </a:p>
        </p:txBody>
      </p:sp>
      <p:sp>
        <p:nvSpPr>
          <p:cNvPr id="15" name="Rectangle 14"/>
          <p:cNvSpPr/>
          <p:nvPr/>
        </p:nvSpPr>
        <p:spPr>
          <a:xfrm>
            <a:off x="6210300" y="0"/>
            <a:ext cx="2933699" cy="6001643"/>
          </a:xfrm>
          <a:prstGeom prst="rect">
            <a:avLst/>
          </a:prstGeom>
        </p:spPr>
        <p:txBody>
          <a:bodyPr wrap="square">
            <a:spAutoFit/>
          </a:bodyPr>
          <a:lstStyle/>
          <a:p>
            <a:pPr algn="just"/>
            <a:r>
              <a:rPr lang="fr-FR" sz="1200" b="1" dirty="0" smtClean="0"/>
              <a:t>3. Gagnants et perdants de l'ouverture de nouvelles LGV</a:t>
            </a:r>
          </a:p>
          <a:p>
            <a:pPr algn="just"/>
            <a:r>
              <a:rPr lang="fr-FR" sz="1200" dirty="0" smtClean="0"/>
              <a:t>« Les médias comme les politiques ont tendance à grandement exagérer l'importance de l'effet TGV sur la dynamique d'un territoire. En effet, il est limité et ne concerne que certains secteurs d'activité. Le premier effet est l'augmentation des flux touristiques court séjour. Le second effet concerne le secteur tertiaire supérieur. Ce dernier privilégie les territoires bien connectés aux autres métropoles européennes. L'amélioration de la desserte TGV conduit donc des entreprises de ce secteur à haute valeur ajoutée à s'installer, en particulier à proximité de la gare (par exemple, le quartier de la Part Dieu à Lyon). Cependant, son effet est  fort dans des métropoles, comptant ou approchant le million d'habitants (Lyon ou Lille), mais quasiment nul dans les villes petites ou moyennes (Le Creusot ou Vendôme). En définitive, le TGV favorisant les grandes métropoles et ayant tendance à produire un “effet tunnel”(1), les territoires les plus pénalisés sont les villes moyennes. »</a:t>
            </a:r>
          </a:p>
          <a:p>
            <a:pPr algn="just"/>
            <a:r>
              <a:rPr lang="fr-FR" sz="1200" dirty="0" smtClean="0"/>
              <a:t>Laurent </a:t>
            </a:r>
            <a:r>
              <a:rPr lang="fr-FR" sz="1200" dirty="0" err="1" smtClean="0"/>
              <a:t>Chalard</a:t>
            </a:r>
            <a:r>
              <a:rPr lang="fr-FR" sz="1200" dirty="0" smtClean="0"/>
              <a:t>, « LGV : voilà qui sont les gagnants et les perdants de l'ouverture des nouvelles lignes TGV », Lien externe atlantico.fr, 3 juillet 2017.</a:t>
            </a:r>
          </a:p>
          <a:p>
            <a:pPr algn="just"/>
            <a:r>
              <a:rPr lang="fr-FR" sz="1200" dirty="0" smtClean="0"/>
              <a:t>(1) Les territoires sont traversés par les LGV mais n’ont pas de gare.</a:t>
            </a:r>
            <a:endParaRPr lang="fr-FR" sz="1200" dirty="0"/>
          </a:p>
        </p:txBody>
      </p:sp>
      <p:sp>
        <p:nvSpPr>
          <p:cNvPr id="6" name="Rectangle 5"/>
          <p:cNvSpPr/>
          <p:nvPr/>
        </p:nvSpPr>
        <p:spPr>
          <a:xfrm>
            <a:off x="0" y="0"/>
            <a:ext cx="6210300" cy="3600986"/>
          </a:xfrm>
          <a:prstGeom prst="rect">
            <a:avLst/>
          </a:prstGeom>
        </p:spPr>
        <p:txBody>
          <a:bodyPr wrap="square">
            <a:spAutoFit/>
          </a:bodyPr>
          <a:lstStyle/>
          <a:p>
            <a:pPr algn="just"/>
            <a:r>
              <a:rPr lang="fr-FR" sz="1200" b="1" dirty="0" smtClean="0"/>
              <a:t>1. Le contournement de Nîmes et Montpellier</a:t>
            </a:r>
          </a:p>
          <a:p>
            <a:pPr algn="just"/>
            <a:r>
              <a:rPr lang="fr-FR" sz="1200" dirty="0" smtClean="0"/>
              <a:t>Cette opération constitue l’élément critique de l’itinéraire de fret utilisant les lignes existantes depuis le Nord de la France et de l’Europe vers l’Italie, le Sud de la France et la péninsule ibérique. La croissance du trafic de fret est due au développement rapide des échanges avec l’Espagne. La ligne existante est proche de la limite de capacité depuis la mise en service du TGV Med. Le trafic des poids lourds, en pleine expansion, crée de nombreuses nuisances. </a:t>
            </a:r>
          </a:p>
          <a:p>
            <a:pPr algn="just"/>
            <a:r>
              <a:rPr lang="fr-FR" sz="1200" dirty="0" smtClean="0"/>
              <a:t>La réalisation d’une ligne nouvelle évitant les gares de Nîmes et Montpellier est donc nécessaire. La mixité fret/TGV offre à terme une capacité de développement potentiel du trafic voyageurs vers l'Espagne. Sa rentabilité socio-économique est élevée, de l’ordre de 12,8%. </a:t>
            </a:r>
          </a:p>
          <a:p>
            <a:pPr algn="just"/>
            <a:r>
              <a:rPr lang="fr-FR" sz="1200" dirty="0" smtClean="0"/>
              <a:t>Le projet présente un fort intérêt régional :</a:t>
            </a:r>
          </a:p>
          <a:p>
            <a:pPr algn="just"/>
            <a:r>
              <a:rPr lang="fr-FR" sz="1200" dirty="0" smtClean="0"/>
              <a:t>- décongestionnement du réseau routier entre Nîmes et Montpellier, actuellement très chargé ;</a:t>
            </a:r>
          </a:p>
          <a:p>
            <a:pPr algn="just"/>
            <a:r>
              <a:rPr lang="fr-FR" sz="1200" dirty="0" smtClean="0"/>
              <a:t>- le doublement de la capacité ferroviaire de l’axe languedocien compatible avec un possible développement des Trains express régionaux (TER).</a:t>
            </a:r>
          </a:p>
          <a:p>
            <a:pPr algn="just"/>
            <a:r>
              <a:rPr lang="fr-FR" sz="1200" dirty="0" smtClean="0"/>
              <a:t>Dès lors, une participation financière des collectivités territoriales (Régions, départements, Métropoles) paraît justifiée. Projet à forte dimension européenne, il devrait donc bénéficier des aides de l’UE.</a:t>
            </a:r>
          </a:p>
          <a:p>
            <a:pPr algn="just"/>
            <a:r>
              <a:rPr lang="fr-FR" sz="1200" i="1" dirty="0" smtClean="0"/>
              <a:t>Rapport d’audit sur les grandes infrastructures de transport</a:t>
            </a:r>
            <a:r>
              <a:rPr lang="fr-FR" sz="1200" dirty="0" smtClean="0"/>
              <a:t>, Inspection générale des Finances, 2003</a:t>
            </a:r>
          </a:p>
          <a:p>
            <a:pPr algn="just"/>
            <a:r>
              <a:rPr lang="fr-FR" sz="1200" dirty="0" smtClean="0">
                <a:hlinkClick r:id="rId3"/>
              </a:rPr>
              <a:t>https://www.vie-publique.fr/sites/default/files/rapport/pdf/034000106.pdf</a:t>
            </a:r>
            <a:endParaRPr lang="fr-FR" sz="1200" dirty="0"/>
          </a:p>
        </p:txBody>
      </p:sp>
    </p:spTree>
    <p:extLst>
      <p:ext uri="{BB962C8B-B14F-4D97-AF65-F5344CB8AC3E}">
        <p14:creationId xmlns:p14="http://schemas.microsoft.com/office/powerpoint/2010/main" val="2812421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2450" y="0"/>
            <a:ext cx="4781550" cy="6740307"/>
          </a:xfrm>
          <a:prstGeom prst="rect">
            <a:avLst/>
          </a:prstGeom>
        </p:spPr>
        <p:txBody>
          <a:bodyPr wrap="square">
            <a:spAutoFit/>
          </a:bodyPr>
          <a:lstStyle/>
          <a:p>
            <a:pPr algn="just"/>
            <a:r>
              <a:rPr lang="fr-FR" sz="1200" b="1" i="0" u="none" strike="noStrike" dirty="0" smtClean="0">
                <a:effectLst/>
              </a:rPr>
              <a:t>5. La LGV Nîmes Barcelone : les avatars d’un projet de ligne </a:t>
            </a:r>
            <a:r>
              <a:rPr lang="fr-FR" sz="1200" b="1" dirty="0"/>
              <a:t>transfrontalière</a:t>
            </a:r>
            <a:br>
              <a:rPr lang="fr-FR" sz="1200" b="1" dirty="0"/>
            </a:br>
            <a:r>
              <a:rPr lang="fr-FR" sz="1200" dirty="0"/>
              <a:t>Publié le </a:t>
            </a:r>
            <a:r>
              <a:rPr lang="fr-FR" sz="1200" dirty="0" smtClean="0"/>
              <a:t>25/01/2019 - Auteur(s</a:t>
            </a:r>
            <a:r>
              <a:rPr lang="fr-FR" sz="1200" dirty="0"/>
              <a:t>) : Geneviève </a:t>
            </a:r>
            <a:r>
              <a:rPr lang="fr-FR" sz="1200" dirty="0" err="1"/>
              <a:t>Zembri</a:t>
            </a:r>
            <a:r>
              <a:rPr lang="fr-FR" sz="1200" dirty="0"/>
              <a:t>-Mary, maître de conférences - Université de Cergy-Pontoise</a:t>
            </a:r>
            <a:endParaRPr lang="fr-FR" sz="1200" i="0" u="none" strike="noStrike" dirty="0" smtClean="0">
              <a:effectLst/>
            </a:endParaRPr>
          </a:p>
          <a:p>
            <a:pPr algn="just"/>
            <a:r>
              <a:rPr lang="fr-FR" sz="1200" i="0" u="none" strike="noStrike" dirty="0" smtClean="0">
                <a:effectLst/>
              </a:rPr>
              <a:t>La LGV Nîmes—Barcelone doit être réalisée en plusieurs tronçons (Cf. croquis à compléter) :</a:t>
            </a:r>
          </a:p>
          <a:p>
            <a:pPr marL="628650" lvl="1" indent="-171450" algn="just">
              <a:buFont typeface="Arial" panose="020B0604020202020204" pitchFamily="34" charset="0"/>
              <a:buChar char="•"/>
            </a:pPr>
            <a:r>
              <a:rPr lang="fr-FR" sz="1200" dirty="0" smtClean="0"/>
              <a:t>Nîmes-Montpellier : l’État français a lancé le projet du contournement de Nîmes et de Montpellier sous la forme d’un contrat de partenariat public privé  (PPP) avec </a:t>
            </a:r>
            <a:r>
              <a:rPr lang="fr-FR" sz="1200" dirty="0" err="1" smtClean="0"/>
              <a:t>Oc’via</a:t>
            </a:r>
            <a:r>
              <a:rPr lang="fr-FR" sz="1200" dirty="0" smtClean="0"/>
              <a:t> (groupe Bouygues) </a:t>
            </a:r>
            <a:r>
              <a:rPr lang="fr-FR" sz="1200" i="0" u="none" strike="noStrike" dirty="0" smtClean="0">
                <a:effectLst/>
              </a:rPr>
              <a:t>qui </a:t>
            </a:r>
            <a:r>
              <a:rPr lang="fr-FR" sz="1200" dirty="0" smtClean="0"/>
              <a:t>touche un loyer de l’Etat sans assumer le risque commercial. Une opposition locale s’est manifestée contre ce projet en raison de la traversée des vignes à Lunel et de sa proximité avec le village agricole de Mauguio. </a:t>
            </a:r>
          </a:p>
          <a:p>
            <a:pPr marL="628650" lvl="1" indent="-171450" algn="just">
              <a:buFont typeface="Arial" panose="020B0604020202020204" pitchFamily="34" charset="0"/>
              <a:buChar char="•"/>
            </a:pPr>
            <a:r>
              <a:rPr lang="fr-FR" sz="1200" i="0" u="none" strike="noStrike" dirty="0" smtClean="0">
                <a:effectLst/>
              </a:rPr>
              <a:t>Perpignan-Figueras : les faibles flux ferroviaires transpyrénéens (</a:t>
            </a:r>
            <a:r>
              <a:rPr lang="fr-FR" sz="1200" dirty="0" smtClean="0"/>
              <a:t>trains de nuit n’intéressant plus beaucoup les clients)</a:t>
            </a:r>
            <a:r>
              <a:rPr lang="fr-FR" sz="1200" i="0" u="none" strike="noStrike" dirty="0" smtClean="0">
                <a:effectLst/>
              </a:rPr>
              <a:t> ont été surestimés dans les études du projet, introduisant un risque pour la concession de ce tronçon. </a:t>
            </a:r>
            <a:r>
              <a:rPr lang="fr-FR" sz="1200" dirty="0" smtClean="0"/>
              <a:t>L’avion et le camion sont devenus des concurrents du ferroviaire sur cet itinéraire. Aujourd’hui on compte seulement quatre allers et retours par jour. </a:t>
            </a:r>
            <a:r>
              <a:rPr lang="fr-FR" sz="1200" dirty="0"/>
              <a:t>L</a:t>
            </a:r>
            <a:r>
              <a:rPr lang="fr-FR" sz="1200" i="0" u="none" strike="noStrike" dirty="0" smtClean="0">
                <a:effectLst/>
              </a:rPr>
              <a:t>e concessionnaire en </a:t>
            </a:r>
            <a:r>
              <a:rPr lang="fr-FR" sz="1200" dirty="0" smtClean="0"/>
              <a:t>PPP</a:t>
            </a:r>
            <a:r>
              <a:rPr lang="fr-FR" sz="1200" i="0" u="none" strike="noStrike" dirty="0" smtClean="0">
                <a:effectLst/>
              </a:rPr>
              <a:t> de ce tronçon, TP Ferro a été mis en liquidation judiciaire en 2016 faute d’avoir atteint </a:t>
            </a:r>
            <a:r>
              <a:rPr lang="fr-FR" sz="1200" dirty="0" smtClean="0"/>
              <a:t>une rentabilité rapide pour rembourser des dettes élevées (un demi-milliard d’euros) et de distribuer des dividendes à ses actionnaires.</a:t>
            </a:r>
            <a:br>
              <a:rPr lang="fr-FR" sz="1200" dirty="0" smtClean="0"/>
            </a:br>
            <a:r>
              <a:rPr lang="fr-FR" sz="1200" i="0" u="none" strike="noStrike" dirty="0" smtClean="0">
                <a:effectLst/>
              </a:rPr>
              <a:t>Une nouvelle société d’exploitation sous l’autorité des deux États devront dédommager TP Ferro et rembourser sa dette. Des voix mettent en garde contre un recours trop important à ces contrats de PPP où les entreprises engrangent les bénéfices et l’Etat assume les pertes. </a:t>
            </a:r>
          </a:p>
          <a:p>
            <a:pPr marL="628650" lvl="1" indent="-171450" algn="just">
              <a:buFont typeface="Arial" panose="020B0604020202020204" pitchFamily="34" charset="0"/>
              <a:buChar char="•"/>
            </a:pPr>
            <a:r>
              <a:rPr lang="fr-FR" sz="1200" i="0" u="none" strike="noStrike" dirty="0" smtClean="0">
                <a:effectLst/>
              </a:rPr>
              <a:t>Le tronçon Montpellier-Perpignan reste à réaliser, au mieux d’ici 2035. Pas de LGV continue d’ici-là. Cela montre que la concession doit plutôt porter sur l’ensemble de la ligne, et pas sur des tronçons. </a:t>
            </a:r>
            <a:endParaRPr lang="fr-FR" sz="1200" b="1" i="0" u="none" strike="noStrike" dirty="0" smtClean="0">
              <a:effectLst/>
            </a:endParaRPr>
          </a:p>
          <a:p>
            <a:pPr algn="just"/>
            <a:r>
              <a:rPr lang="fr-FR" sz="1200" dirty="0" smtClean="0">
                <a:hlinkClick r:id="rId2"/>
              </a:rPr>
              <a:t>http://geoconfluences.ens-lyon.fr/informations-scientifiques/dossiers-regionaux/territoires-europeens-regions-etats-union/rte-t/lgv-nimes-barcelone</a:t>
            </a:r>
            <a:r>
              <a:rPr lang="fr-FR" sz="1200" dirty="0" smtClean="0"/>
              <a:t> </a:t>
            </a:r>
            <a:endParaRPr lang="fr-FR" sz="1200" dirty="0"/>
          </a:p>
        </p:txBody>
      </p:sp>
      <p:sp>
        <p:nvSpPr>
          <p:cNvPr id="5" name="Rectangle 4"/>
          <p:cNvSpPr>
            <a:spLocks noChangeArrowheads="1"/>
          </p:cNvSpPr>
          <p:nvPr/>
        </p:nvSpPr>
        <p:spPr bwMode="auto">
          <a:xfrm>
            <a:off x="85724" y="28575"/>
            <a:ext cx="4200525" cy="688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0784"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fr-FR" altLang="fr-FR" sz="1200" b="1" dirty="0" smtClean="0">
                <a:solidFill>
                  <a:srgbClr val="101010"/>
                </a:solidFill>
                <a:latin typeface="+mn-lt"/>
              </a:rPr>
              <a:t>4. À </a:t>
            </a:r>
            <a:r>
              <a:rPr lang="fr-FR" altLang="fr-FR" sz="1200" b="1" dirty="0">
                <a:solidFill>
                  <a:srgbClr val="101010"/>
                </a:solidFill>
                <a:latin typeface="+mn-lt"/>
              </a:rPr>
              <a:t>Montpellier, une idée géniale : construire une gare en zone inondable</a:t>
            </a:r>
          </a:p>
          <a:p>
            <a:pPr lvl="0" algn="just"/>
            <a:r>
              <a:rPr lang="fr-FR" altLang="fr-FR" sz="1200" dirty="0" smtClean="0">
                <a:solidFill>
                  <a:srgbClr val="101010"/>
                </a:solidFill>
                <a:latin typeface="+mn-lt"/>
              </a:rPr>
              <a:t>2 </a:t>
            </a:r>
            <a:r>
              <a:rPr lang="fr-FR" altLang="fr-FR" sz="1200" dirty="0">
                <a:solidFill>
                  <a:srgbClr val="101010"/>
                </a:solidFill>
                <a:latin typeface="+mn-lt"/>
              </a:rPr>
              <a:t>juin 2016 / Lorène </a:t>
            </a:r>
            <a:r>
              <a:rPr lang="fr-FR" altLang="fr-FR" sz="1200" dirty="0" err="1">
                <a:solidFill>
                  <a:srgbClr val="101010"/>
                </a:solidFill>
                <a:latin typeface="+mn-lt"/>
              </a:rPr>
              <a:t>Lavocat</a:t>
            </a:r>
            <a:r>
              <a:rPr lang="fr-FR" altLang="fr-FR" sz="1200" dirty="0">
                <a:solidFill>
                  <a:srgbClr val="101010"/>
                </a:solidFill>
                <a:latin typeface="+mn-lt"/>
              </a:rPr>
              <a:t> (</a:t>
            </a:r>
            <a:r>
              <a:rPr lang="fr-FR" altLang="fr-FR" sz="1200" dirty="0" err="1">
                <a:solidFill>
                  <a:srgbClr val="101010"/>
                </a:solidFill>
                <a:latin typeface="+mn-lt"/>
              </a:rPr>
              <a:t>Reporterre</a:t>
            </a:r>
            <a:r>
              <a:rPr lang="fr-FR" altLang="fr-FR" sz="1200" dirty="0" smtClean="0">
                <a:solidFill>
                  <a:srgbClr val="101010"/>
                </a:solidFill>
                <a:latin typeface="+mn-lt"/>
              </a:rPr>
              <a:t>)</a:t>
            </a:r>
          </a:p>
          <a:p>
            <a:pPr lvl="0" algn="just"/>
            <a:r>
              <a:rPr lang="fr-FR" altLang="fr-FR" sz="1200" dirty="0" smtClean="0">
                <a:solidFill>
                  <a:srgbClr val="101010"/>
                </a:solidFill>
                <a:latin typeface="+mn-lt"/>
              </a:rPr>
              <a:t>« </a:t>
            </a:r>
            <a:r>
              <a:rPr lang="fr-FR" altLang="fr-FR" sz="1200" dirty="0">
                <a:solidFill>
                  <a:srgbClr val="101010"/>
                </a:solidFill>
                <a:latin typeface="+mn-lt"/>
              </a:rPr>
              <a:t>La SNCF a achevé en 2014 la rénovation totale de la gare Saint-Roch, avec une immense nef, six voies accessibles, un parking géant… elle fonctionne très bien, d’autant mieux qu’elle est desservie par quatre lignes de tramway. » Alors pourquoi en construire une nouvelle ? Depuis plus de dix ans, les pouvoirs publics réfléchissent à un contournement ferroviaire Nîmes-Montpellier (CNM), </a:t>
            </a:r>
            <a:r>
              <a:rPr lang="fr-FR" altLang="fr-FR" sz="1200" dirty="0" smtClean="0">
                <a:solidFill>
                  <a:srgbClr val="101010"/>
                </a:solidFill>
                <a:latin typeface="+mn-lt"/>
              </a:rPr>
              <a:t>afin </a:t>
            </a:r>
            <a:r>
              <a:rPr lang="fr-FR" altLang="fr-FR" sz="1200" dirty="0">
                <a:solidFill>
                  <a:srgbClr val="101010"/>
                </a:solidFill>
                <a:latin typeface="+mn-lt"/>
              </a:rPr>
              <a:t>de désengorger la ligne actuelle, peu fiable. </a:t>
            </a:r>
            <a:r>
              <a:rPr lang="fr-FR" altLang="fr-FR" sz="1200" dirty="0" smtClean="0">
                <a:solidFill>
                  <a:srgbClr val="101010"/>
                </a:solidFill>
                <a:latin typeface="+mn-lt"/>
              </a:rPr>
              <a:t>Avec </a:t>
            </a:r>
            <a:r>
              <a:rPr lang="fr-FR" altLang="fr-FR" sz="1200" dirty="0">
                <a:solidFill>
                  <a:srgbClr val="101010"/>
                </a:solidFill>
                <a:latin typeface="+mn-lt"/>
              </a:rPr>
              <a:t>un argument principal : la ligne à grande vitesse vers l’Espagne, qui devrait augmenter le trafic. Mais depuis, cette ligne à grande vitesse (LGV) est sans cesse </a:t>
            </a:r>
            <a:r>
              <a:rPr lang="fr-FR" altLang="fr-FR" sz="1200" dirty="0" smtClean="0">
                <a:solidFill>
                  <a:srgbClr val="101010"/>
                </a:solidFill>
                <a:latin typeface="+mn-lt"/>
              </a:rPr>
              <a:t>repoussée. </a:t>
            </a:r>
            <a:r>
              <a:rPr lang="fr-FR" altLang="fr-FR" sz="1200" dirty="0">
                <a:solidFill>
                  <a:srgbClr val="101010"/>
                </a:solidFill>
                <a:latin typeface="+mn-lt"/>
              </a:rPr>
              <a:t>Résultat, avec une fréquentation potentielle de trois trains par </a:t>
            </a:r>
            <a:r>
              <a:rPr lang="fr-FR" altLang="fr-FR" sz="1200" dirty="0" smtClean="0">
                <a:solidFill>
                  <a:srgbClr val="101010"/>
                </a:solidFill>
                <a:latin typeface="+mn-lt"/>
              </a:rPr>
              <a:t>jour, </a:t>
            </a:r>
            <a:r>
              <a:rPr lang="fr-FR" altLang="fr-FR" sz="1200" dirty="0">
                <a:solidFill>
                  <a:srgbClr val="101010"/>
                </a:solidFill>
                <a:latin typeface="+mn-lt"/>
              </a:rPr>
              <a:t>La </a:t>
            </a:r>
            <a:r>
              <a:rPr lang="fr-FR" altLang="fr-FR" sz="1200" dirty="0" err="1" smtClean="0">
                <a:solidFill>
                  <a:srgbClr val="101010"/>
                </a:solidFill>
                <a:latin typeface="+mn-lt"/>
              </a:rPr>
              <a:t>Mogère</a:t>
            </a:r>
            <a:r>
              <a:rPr lang="fr-FR" altLang="fr-FR" sz="1200" dirty="0" smtClean="0">
                <a:solidFill>
                  <a:srgbClr val="101010"/>
                </a:solidFill>
                <a:latin typeface="+mn-lt"/>
              </a:rPr>
              <a:t> (gare Montpellier-Sud de France) </a:t>
            </a:r>
            <a:r>
              <a:rPr lang="fr-FR" altLang="fr-FR" sz="1200" dirty="0">
                <a:solidFill>
                  <a:srgbClr val="101010"/>
                </a:solidFill>
                <a:latin typeface="+mn-lt"/>
              </a:rPr>
              <a:t>pourrait grossir le nombre des stations fantômes. </a:t>
            </a:r>
            <a:endParaRPr lang="fr-FR" altLang="fr-FR" sz="1200" dirty="0" smtClean="0">
              <a:solidFill>
                <a:srgbClr val="101010"/>
              </a:solidFill>
              <a:latin typeface="+mn-lt"/>
            </a:endParaRPr>
          </a:p>
          <a:p>
            <a:pPr lvl="0" algn="just"/>
            <a:r>
              <a:rPr lang="fr-FR" altLang="fr-FR" sz="1200" dirty="0" smtClean="0">
                <a:solidFill>
                  <a:srgbClr val="101010"/>
                </a:solidFill>
                <a:latin typeface="+mn-lt"/>
              </a:rPr>
              <a:t>D’après </a:t>
            </a:r>
            <a:r>
              <a:rPr lang="fr-FR" altLang="fr-FR" sz="1200" dirty="0">
                <a:solidFill>
                  <a:srgbClr val="101010"/>
                </a:solidFill>
                <a:latin typeface="+mn-lt"/>
              </a:rPr>
              <a:t>le site de SNCF-Réseau, qui porte le projet, la gare devrait « favoriser le développement économique de </a:t>
            </a:r>
            <a:r>
              <a:rPr lang="fr-FR" altLang="fr-FR" sz="1200" dirty="0" smtClean="0">
                <a:solidFill>
                  <a:srgbClr val="101010"/>
                </a:solidFill>
                <a:latin typeface="+mn-lt"/>
              </a:rPr>
              <a:t>Montpellier. </a:t>
            </a:r>
            <a:r>
              <a:rPr lang="fr-FR" altLang="fr-FR" sz="1200" dirty="0">
                <a:solidFill>
                  <a:srgbClr val="101010"/>
                </a:solidFill>
                <a:latin typeface="+mn-lt"/>
              </a:rPr>
              <a:t>Trois heures pour relier Paris, contre 3 h 15 actuellement depuis Saint-Roch : quel changement ! Sauf que, d’après les calculs du collectif Stop </a:t>
            </a:r>
            <a:r>
              <a:rPr lang="fr-FR" altLang="fr-FR" sz="1200" dirty="0" err="1">
                <a:solidFill>
                  <a:srgbClr val="101010"/>
                </a:solidFill>
                <a:latin typeface="+mn-lt"/>
              </a:rPr>
              <a:t>Mogère</a:t>
            </a:r>
            <a:r>
              <a:rPr lang="fr-FR" altLang="fr-FR" sz="1200" dirty="0">
                <a:solidFill>
                  <a:srgbClr val="101010"/>
                </a:solidFill>
                <a:latin typeface="+mn-lt"/>
              </a:rPr>
              <a:t>, en prenant en compte le temps de parcours depuis le centre-ville, en voiture ou en transport en commun, « on allonge en fait la durée du trajet globale de 30 à 60 minutes ! ».</a:t>
            </a:r>
          </a:p>
          <a:p>
            <a:pPr lvl="0" algn="just"/>
            <a:r>
              <a:rPr lang="fr-FR" altLang="fr-FR" sz="1200" dirty="0" smtClean="0">
                <a:solidFill>
                  <a:srgbClr val="101010"/>
                </a:solidFill>
                <a:latin typeface="+mn-lt"/>
              </a:rPr>
              <a:t>« </a:t>
            </a:r>
            <a:r>
              <a:rPr lang="fr-FR" altLang="fr-FR" sz="1200" dirty="0">
                <a:solidFill>
                  <a:srgbClr val="101010"/>
                </a:solidFill>
                <a:latin typeface="+mn-lt"/>
              </a:rPr>
              <a:t>Un pôle d’affaires a été pensé autour de la gare, poursuit SNCF-Réseau. Ce pôle d’échange multimodal sera au cœur du projet “Oz nature urbaine”, un centre d’affaires, campus créatif, ville résidentielle, intense ou commerçante… intimement mêlés à la nature. » Pour Michel </a:t>
            </a:r>
            <a:r>
              <a:rPr lang="fr-FR" altLang="fr-FR" sz="1200" dirty="0" err="1">
                <a:solidFill>
                  <a:srgbClr val="101010"/>
                </a:solidFill>
                <a:latin typeface="+mn-lt"/>
              </a:rPr>
              <a:t>Julier</a:t>
            </a:r>
            <a:r>
              <a:rPr lang="fr-FR" altLang="fr-FR" sz="1200" dirty="0">
                <a:solidFill>
                  <a:srgbClr val="101010"/>
                </a:solidFill>
                <a:latin typeface="+mn-lt"/>
              </a:rPr>
              <a:t>, l’affaire est entendue : « La gare n’est qu’un prétexte à poursuivre des projets immobiliers. » C’est surtout la concrétisation d’un vieux rêve. Dès la fin des années 1980, l’ancien maire, George </a:t>
            </a:r>
            <a:r>
              <a:rPr lang="fr-FR" altLang="fr-FR" sz="1200" dirty="0" err="1">
                <a:solidFill>
                  <a:srgbClr val="101010"/>
                </a:solidFill>
                <a:latin typeface="+mn-lt"/>
              </a:rPr>
              <a:t>Frêche</a:t>
            </a:r>
            <a:r>
              <a:rPr lang="fr-FR" altLang="fr-FR" sz="1200" dirty="0">
                <a:solidFill>
                  <a:srgbClr val="101010"/>
                </a:solidFill>
                <a:latin typeface="+mn-lt"/>
              </a:rPr>
              <a:t>, déclarait vouloir installer « Montpellier au bord de la Méditerranée »… en grignotant via l’urbanisation la dizaine de kilomètres qui sépare la ville de la mer. Ce rêve pourrait virer au cauchemar, car la future gare est aujourd’hui située en zone inondable</a:t>
            </a:r>
            <a:r>
              <a:rPr lang="fr-FR" altLang="fr-FR" sz="1200" dirty="0" smtClean="0">
                <a:solidFill>
                  <a:srgbClr val="101010"/>
                </a:solidFill>
                <a:latin typeface="+mn-lt"/>
              </a:rPr>
              <a:t>.</a:t>
            </a:r>
            <a:endParaRPr lang="fr-FR" altLang="fr-FR" sz="1200" dirty="0">
              <a:solidFill>
                <a:srgbClr val="101010"/>
              </a:solidFill>
              <a:latin typeface="+mn-lt"/>
              <a:hlinkClick r:id="rId3"/>
            </a:endParaRPr>
          </a:p>
          <a:p>
            <a:pPr lvl="0" algn="just"/>
            <a:r>
              <a:rPr lang="fr-FR" altLang="fr-FR" sz="1200" dirty="0" smtClean="0">
                <a:solidFill>
                  <a:srgbClr val="101010"/>
                </a:solidFill>
                <a:latin typeface="+mn-lt"/>
                <a:hlinkClick r:id="rId3"/>
              </a:rPr>
              <a:t>https</a:t>
            </a:r>
            <a:r>
              <a:rPr lang="fr-FR" altLang="fr-FR" sz="1200" dirty="0">
                <a:solidFill>
                  <a:srgbClr val="101010"/>
                </a:solidFill>
                <a:latin typeface="+mn-lt"/>
                <a:hlinkClick r:id="rId3"/>
              </a:rPr>
              <a:t>://</a:t>
            </a:r>
            <a:r>
              <a:rPr lang="fr-FR" altLang="fr-FR" sz="1200" dirty="0" smtClean="0">
                <a:solidFill>
                  <a:srgbClr val="101010"/>
                </a:solidFill>
                <a:latin typeface="+mn-lt"/>
                <a:hlinkClick r:id="rId3"/>
              </a:rPr>
              <a:t>reporterre.net/A-Montpellier-une-idee-geniale-construire-une-gare-en-zone-inondable</a:t>
            </a:r>
            <a:r>
              <a:rPr lang="fr-FR" altLang="fr-FR" sz="1200" dirty="0" smtClean="0">
                <a:solidFill>
                  <a:srgbClr val="101010"/>
                </a:solidFill>
                <a:latin typeface="+mn-lt"/>
              </a:rPr>
              <a:t> </a:t>
            </a:r>
            <a:endParaRPr kumimoji="0" lang="fr-FR" altLang="fr-FR" sz="1200" b="0" i="0" u="none" strike="noStrike" cap="none" normalizeH="0" baseline="0" dirty="0" smtClean="0">
              <a:ln>
                <a:noFill/>
              </a:ln>
              <a:solidFill>
                <a:srgbClr val="101010"/>
              </a:solidFill>
              <a:effectLst/>
              <a:latin typeface="+mn-lt"/>
            </a:endParaRPr>
          </a:p>
        </p:txBody>
      </p:sp>
    </p:spTree>
    <p:extLst>
      <p:ext uri="{BB962C8B-B14F-4D97-AF65-F5344CB8AC3E}">
        <p14:creationId xmlns:p14="http://schemas.microsoft.com/office/powerpoint/2010/main" val="91760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nvSpPr>
        <p:spPr>
          <a:xfrm>
            <a:off x="-99753" y="-91440"/>
            <a:ext cx="6276109" cy="6982691"/>
          </a:xfrm>
          <a:custGeom>
            <a:avLst/>
            <a:gdLst>
              <a:gd name="connsiteX0" fmla="*/ 5212080 w 6276109"/>
              <a:gd name="connsiteY0" fmla="*/ 0 h 6982691"/>
              <a:gd name="connsiteX1" fmla="*/ 6217920 w 6276109"/>
              <a:gd name="connsiteY1" fmla="*/ 8313 h 6982691"/>
              <a:gd name="connsiteX2" fmla="*/ 6276109 w 6276109"/>
              <a:gd name="connsiteY2" fmla="*/ 1770611 h 6982691"/>
              <a:gd name="connsiteX3" fmla="*/ 5785658 w 6276109"/>
              <a:gd name="connsiteY3" fmla="*/ 1870364 h 6982691"/>
              <a:gd name="connsiteX4" fmla="*/ 5627717 w 6276109"/>
              <a:gd name="connsiteY4" fmla="*/ 1546167 h 6982691"/>
              <a:gd name="connsiteX5" fmla="*/ 5428211 w 6276109"/>
              <a:gd name="connsiteY5" fmla="*/ 1654233 h 6982691"/>
              <a:gd name="connsiteX6" fmla="*/ 5453149 w 6276109"/>
              <a:gd name="connsiteY6" fmla="*/ 1845425 h 6982691"/>
              <a:gd name="connsiteX7" fmla="*/ 4887884 w 6276109"/>
              <a:gd name="connsiteY7" fmla="*/ 1729047 h 6982691"/>
              <a:gd name="connsiteX8" fmla="*/ 4937760 w 6276109"/>
              <a:gd name="connsiteY8" fmla="*/ 1620982 h 6982691"/>
              <a:gd name="connsiteX9" fmla="*/ 4796444 w 6276109"/>
              <a:gd name="connsiteY9" fmla="*/ 1512916 h 6982691"/>
              <a:gd name="connsiteX10" fmla="*/ 4023360 w 6276109"/>
              <a:gd name="connsiteY10" fmla="*/ 1421476 h 6982691"/>
              <a:gd name="connsiteX11" fmla="*/ 4081549 w 6276109"/>
              <a:gd name="connsiteY11" fmla="*/ 1221971 h 6982691"/>
              <a:gd name="connsiteX12" fmla="*/ 3749040 w 6276109"/>
              <a:gd name="connsiteY12" fmla="*/ 1263535 h 6982691"/>
              <a:gd name="connsiteX13" fmla="*/ 2917768 w 6276109"/>
              <a:gd name="connsiteY13" fmla="*/ 1986742 h 6982691"/>
              <a:gd name="connsiteX14" fmla="*/ 2643448 w 6276109"/>
              <a:gd name="connsiteY14" fmla="*/ 1920240 h 6982691"/>
              <a:gd name="connsiteX15" fmla="*/ 2186248 w 6276109"/>
              <a:gd name="connsiteY15" fmla="*/ 2419004 h 6982691"/>
              <a:gd name="connsiteX16" fmla="*/ 2011680 w 6276109"/>
              <a:gd name="connsiteY16" fmla="*/ 2851265 h 6982691"/>
              <a:gd name="connsiteX17" fmla="*/ 2053244 w 6276109"/>
              <a:gd name="connsiteY17" fmla="*/ 2901142 h 6982691"/>
              <a:gd name="connsiteX18" fmla="*/ 1995055 w 6276109"/>
              <a:gd name="connsiteY18" fmla="*/ 3624349 h 6982691"/>
              <a:gd name="connsiteX19" fmla="*/ 2103120 w 6276109"/>
              <a:gd name="connsiteY19" fmla="*/ 3890356 h 6982691"/>
              <a:gd name="connsiteX20" fmla="*/ 2194560 w 6276109"/>
              <a:gd name="connsiteY20" fmla="*/ 3940233 h 6982691"/>
              <a:gd name="connsiteX21" fmla="*/ 2261062 w 6276109"/>
              <a:gd name="connsiteY21" fmla="*/ 4098175 h 6982691"/>
              <a:gd name="connsiteX22" fmla="*/ 2252749 w 6276109"/>
              <a:gd name="connsiteY22" fmla="*/ 4322618 h 6982691"/>
              <a:gd name="connsiteX23" fmla="*/ 2377440 w 6276109"/>
              <a:gd name="connsiteY23" fmla="*/ 4355869 h 6982691"/>
              <a:gd name="connsiteX24" fmla="*/ 2576946 w 6276109"/>
              <a:gd name="connsiteY24" fmla="*/ 4347556 h 6982691"/>
              <a:gd name="connsiteX25" fmla="*/ 2568633 w 6276109"/>
              <a:gd name="connsiteY25" fmla="*/ 4463935 h 6982691"/>
              <a:gd name="connsiteX26" fmla="*/ 2493818 w 6276109"/>
              <a:gd name="connsiteY26" fmla="*/ 4480560 h 6982691"/>
              <a:gd name="connsiteX27" fmla="*/ 2477193 w 6276109"/>
              <a:gd name="connsiteY27" fmla="*/ 4580313 h 6982691"/>
              <a:gd name="connsiteX28" fmla="*/ 2360815 w 6276109"/>
              <a:gd name="connsiteY28" fmla="*/ 4655127 h 6982691"/>
              <a:gd name="connsiteX29" fmla="*/ 2194560 w 6276109"/>
              <a:gd name="connsiteY29" fmla="*/ 4588625 h 6982691"/>
              <a:gd name="connsiteX30" fmla="*/ 2086495 w 6276109"/>
              <a:gd name="connsiteY30" fmla="*/ 4754880 h 6982691"/>
              <a:gd name="connsiteX31" fmla="*/ 2402378 w 6276109"/>
              <a:gd name="connsiteY31" fmla="*/ 5029200 h 6982691"/>
              <a:gd name="connsiteX32" fmla="*/ 2427317 w 6276109"/>
              <a:gd name="connsiteY32" fmla="*/ 5370022 h 6982691"/>
              <a:gd name="connsiteX33" fmla="*/ 2277688 w 6276109"/>
              <a:gd name="connsiteY33" fmla="*/ 5660967 h 6982691"/>
              <a:gd name="connsiteX34" fmla="*/ 2128058 w 6276109"/>
              <a:gd name="connsiteY34" fmla="*/ 5710844 h 6982691"/>
              <a:gd name="connsiteX35" fmla="*/ 2161309 w 6276109"/>
              <a:gd name="connsiteY35" fmla="*/ 5818909 h 6982691"/>
              <a:gd name="connsiteX36" fmla="*/ 1803862 w 6276109"/>
              <a:gd name="connsiteY36" fmla="*/ 6084916 h 6982691"/>
              <a:gd name="connsiteX37" fmla="*/ 1579418 w 6276109"/>
              <a:gd name="connsiteY37" fmla="*/ 6101542 h 6982691"/>
              <a:gd name="connsiteX38" fmla="*/ 1504604 w 6276109"/>
              <a:gd name="connsiteY38" fmla="*/ 6251171 h 6982691"/>
              <a:gd name="connsiteX39" fmla="*/ 1014153 w 6276109"/>
              <a:gd name="connsiteY39" fmla="*/ 6442364 h 6982691"/>
              <a:gd name="connsiteX40" fmla="*/ 581891 w 6276109"/>
              <a:gd name="connsiteY40" fmla="*/ 6691745 h 6982691"/>
              <a:gd name="connsiteX41" fmla="*/ 365760 w 6276109"/>
              <a:gd name="connsiteY41" fmla="*/ 6982691 h 6982691"/>
              <a:gd name="connsiteX42" fmla="*/ 41564 w 6276109"/>
              <a:gd name="connsiteY42" fmla="*/ 6966065 h 6982691"/>
              <a:gd name="connsiteX43" fmla="*/ 0 w 6276109"/>
              <a:gd name="connsiteY43" fmla="*/ 0 h 6982691"/>
              <a:gd name="connsiteX44" fmla="*/ 5212080 w 6276109"/>
              <a:gd name="connsiteY44" fmla="*/ 0 h 698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276109" h="6982691">
                <a:moveTo>
                  <a:pt x="5212080" y="0"/>
                </a:moveTo>
                <a:lnTo>
                  <a:pt x="6217920" y="8313"/>
                </a:lnTo>
                <a:lnTo>
                  <a:pt x="6276109" y="1770611"/>
                </a:lnTo>
                <a:lnTo>
                  <a:pt x="5785658" y="1870364"/>
                </a:lnTo>
                <a:lnTo>
                  <a:pt x="5627717" y="1546167"/>
                </a:lnTo>
                <a:lnTo>
                  <a:pt x="5428211" y="1654233"/>
                </a:lnTo>
                <a:lnTo>
                  <a:pt x="5453149" y="1845425"/>
                </a:lnTo>
                <a:lnTo>
                  <a:pt x="4887884" y="1729047"/>
                </a:lnTo>
                <a:lnTo>
                  <a:pt x="4937760" y="1620982"/>
                </a:lnTo>
                <a:lnTo>
                  <a:pt x="4796444" y="1512916"/>
                </a:lnTo>
                <a:lnTo>
                  <a:pt x="4023360" y="1421476"/>
                </a:lnTo>
                <a:lnTo>
                  <a:pt x="4081549" y="1221971"/>
                </a:lnTo>
                <a:lnTo>
                  <a:pt x="3749040" y="1263535"/>
                </a:lnTo>
                <a:lnTo>
                  <a:pt x="2917768" y="1986742"/>
                </a:lnTo>
                <a:lnTo>
                  <a:pt x="2643448" y="1920240"/>
                </a:lnTo>
                <a:lnTo>
                  <a:pt x="2186248" y="2419004"/>
                </a:lnTo>
                <a:lnTo>
                  <a:pt x="2011680" y="2851265"/>
                </a:lnTo>
                <a:lnTo>
                  <a:pt x="2053244" y="2901142"/>
                </a:lnTo>
                <a:lnTo>
                  <a:pt x="1995055" y="3624349"/>
                </a:lnTo>
                <a:lnTo>
                  <a:pt x="2103120" y="3890356"/>
                </a:lnTo>
                <a:lnTo>
                  <a:pt x="2194560" y="3940233"/>
                </a:lnTo>
                <a:lnTo>
                  <a:pt x="2261062" y="4098175"/>
                </a:lnTo>
                <a:lnTo>
                  <a:pt x="2252749" y="4322618"/>
                </a:lnTo>
                <a:lnTo>
                  <a:pt x="2377440" y="4355869"/>
                </a:lnTo>
                <a:lnTo>
                  <a:pt x="2576946" y="4347556"/>
                </a:lnTo>
                <a:lnTo>
                  <a:pt x="2568633" y="4463935"/>
                </a:lnTo>
                <a:lnTo>
                  <a:pt x="2493818" y="4480560"/>
                </a:lnTo>
                <a:lnTo>
                  <a:pt x="2477193" y="4580313"/>
                </a:lnTo>
                <a:lnTo>
                  <a:pt x="2360815" y="4655127"/>
                </a:lnTo>
                <a:lnTo>
                  <a:pt x="2194560" y="4588625"/>
                </a:lnTo>
                <a:lnTo>
                  <a:pt x="2086495" y="4754880"/>
                </a:lnTo>
                <a:lnTo>
                  <a:pt x="2402378" y="5029200"/>
                </a:lnTo>
                <a:lnTo>
                  <a:pt x="2427317" y="5370022"/>
                </a:lnTo>
                <a:lnTo>
                  <a:pt x="2277688" y="5660967"/>
                </a:lnTo>
                <a:lnTo>
                  <a:pt x="2128058" y="5710844"/>
                </a:lnTo>
                <a:lnTo>
                  <a:pt x="2161309" y="5818909"/>
                </a:lnTo>
                <a:lnTo>
                  <a:pt x="1803862" y="6084916"/>
                </a:lnTo>
                <a:lnTo>
                  <a:pt x="1579418" y="6101542"/>
                </a:lnTo>
                <a:lnTo>
                  <a:pt x="1504604" y="6251171"/>
                </a:lnTo>
                <a:lnTo>
                  <a:pt x="1014153" y="6442364"/>
                </a:lnTo>
                <a:lnTo>
                  <a:pt x="581891" y="6691745"/>
                </a:lnTo>
                <a:lnTo>
                  <a:pt x="365760" y="6982691"/>
                </a:lnTo>
                <a:lnTo>
                  <a:pt x="41564" y="6966065"/>
                </a:lnTo>
                <a:lnTo>
                  <a:pt x="0" y="0"/>
                </a:lnTo>
                <a:lnTo>
                  <a:pt x="521208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241069" y="-133004"/>
            <a:ext cx="6483927" cy="4447309"/>
          </a:xfrm>
          <a:custGeom>
            <a:avLst/>
            <a:gdLst>
              <a:gd name="connsiteX0" fmla="*/ 8313 w 6483927"/>
              <a:gd name="connsiteY0" fmla="*/ 4397433 h 4447309"/>
              <a:gd name="connsiteX1" fmla="*/ 374073 w 6483927"/>
              <a:gd name="connsiteY1" fmla="*/ 4347557 h 4447309"/>
              <a:gd name="connsiteX2" fmla="*/ 498764 w 6483927"/>
              <a:gd name="connsiteY2" fmla="*/ 4197928 h 4447309"/>
              <a:gd name="connsiteX3" fmla="*/ 773084 w 6483927"/>
              <a:gd name="connsiteY3" fmla="*/ 4206240 h 4447309"/>
              <a:gd name="connsiteX4" fmla="*/ 1064029 w 6483927"/>
              <a:gd name="connsiteY4" fmla="*/ 4272742 h 4447309"/>
              <a:gd name="connsiteX5" fmla="*/ 1047404 w 6483927"/>
              <a:gd name="connsiteY5" fmla="*/ 4372495 h 4447309"/>
              <a:gd name="connsiteX6" fmla="*/ 1263534 w 6483927"/>
              <a:gd name="connsiteY6" fmla="*/ 4447309 h 4447309"/>
              <a:gd name="connsiteX7" fmla="*/ 1305098 w 6483927"/>
              <a:gd name="connsiteY7" fmla="*/ 4364182 h 4447309"/>
              <a:gd name="connsiteX8" fmla="*/ 1471353 w 6483927"/>
              <a:gd name="connsiteY8" fmla="*/ 4397433 h 4447309"/>
              <a:gd name="connsiteX9" fmla="*/ 1521229 w 6483927"/>
              <a:gd name="connsiteY9" fmla="*/ 4231179 h 4447309"/>
              <a:gd name="connsiteX10" fmla="*/ 1704109 w 6483927"/>
              <a:gd name="connsiteY10" fmla="*/ 4222866 h 4447309"/>
              <a:gd name="connsiteX11" fmla="*/ 1820487 w 6483927"/>
              <a:gd name="connsiteY11" fmla="*/ 4098175 h 4447309"/>
              <a:gd name="connsiteX12" fmla="*/ 2136371 w 6483927"/>
              <a:gd name="connsiteY12" fmla="*/ 4056611 h 4447309"/>
              <a:gd name="connsiteX13" fmla="*/ 2236124 w 6483927"/>
              <a:gd name="connsiteY13" fmla="*/ 4189615 h 4447309"/>
              <a:gd name="connsiteX14" fmla="*/ 2335876 w 6483927"/>
              <a:gd name="connsiteY14" fmla="*/ 4206240 h 4447309"/>
              <a:gd name="connsiteX15" fmla="*/ 2427316 w 6483927"/>
              <a:gd name="connsiteY15" fmla="*/ 4181302 h 4447309"/>
              <a:gd name="connsiteX16" fmla="*/ 2435629 w 6483927"/>
              <a:gd name="connsiteY16" fmla="*/ 4106488 h 4447309"/>
              <a:gd name="connsiteX17" fmla="*/ 2369127 w 6483927"/>
              <a:gd name="connsiteY17" fmla="*/ 4006735 h 4447309"/>
              <a:gd name="connsiteX18" fmla="*/ 2335876 w 6483927"/>
              <a:gd name="connsiteY18" fmla="*/ 3923608 h 4447309"/>
              <a:gd name="connsiteX19" fmla="*/ 2211185 w 6483927"/>
              <a:gd name="connsiteY19" fmla="*/ 3798917 h 4447309"/>
              <a:gd name="connsiteX20" fmla="*/ 2236124 w 6483927"/>
              <a:gd name="connsiteY20" fmla="*/ 2909455 h 4447309"/>
              <a:gd name="connsiteX21" fmla="*/ 2211185 w 6483927"/>
              <a:gd name="connsiteY21" fmla="*/ 2851266 h 4447309"/>
              <a:gd name="connsiteX22" fmla="*/ 2344189 w 6483927"/>
              <a:gd name="connsiteY22" fmla="*/ 2477193 h 4447309"/>
              <a:gd name="connsiteX23" fmla="*/ 2801389 w 6483927"/>
              <a:gd name="connsiteY23" fmla="*/ 1995055 h 4447309"/>
              <a:gd name="connsiteX24" fmla="*/ 3075709 w 6483927"/>
              <a:gd name="connsiteY24" fmla="*/ 2061557 h 4447309"/>
              <a:gd name="connsiteX25" fmla="*/ 3882044 w 6483927"/>
              <a:gd name="connsiteY25" fmla="*/ 1346662 h 4447309"/>
              <a:gd name="connsiteX26" fmla="*/ 4172989 w 6483927"/>
              <a:gd name="connsiteY26" fmla="*/ 1313411 h 4447309"/>
              <a:gd name="connsiteX27" fmla="*/ 4156364 w 6483927"/>
              <a:gd name="connsiteY27" fmla="*/ 1463040 h 4447309"/>
              <a:gd name="connsiteX28" fmla="*/ 4231178 w 6483927"/>
              <a:gd name="connsiteY28" fmla="*/ 1529542 h 4447309"/>
              <a:gd name="connsiteX29" fmla="*/ 4929447 w 6483927"/>
              <a:gd name="connsiteY29" fmla="*/ 1596044 h 4447309"/>
              <a:gd name="connsiteX30" fmla="*/ 5037513 w 6483927"/>
              <a:gd name="connsiteY30" fmla="*/ 1654233 h 4447309"/>
              <a:gd name="connsiteX31" fmla="*/ 4971011 w 6483927"/>
              <a:gd name="connsiteY31" fmla="*/ 1778924 h 4447309"/>
              <a:gd name="connsiteX32" fmla="*/ 5295207 w 6483927"/>
              <a:gd name="connsiteY32" fmla="*/ 1845426 h 4447309"/>
              <a:gd name="connsiteX33" fmla="*/ 5619404 w 6483927"/>
              <a:gd name="connsiteY33" fmla="*/ 1903615 h 4447309"/>
              <a:gd name="connsiteX34" fmla="*/ 5669280 w 6483927"/>
              <a:gd name="connsiteY34" fmla="*/ 1803862 h 4447309"/>
              <a:gd name="connsiteX35" fmla="*/ 5602778 w 6483927"/>
              <a:gd name="connsiteY35" fmla="*/ 1720735 h 4447309"/>
              <a:gd name="connsiteX36" fmla="*/ 5744094 w 6483927"/>
              <a:gd name="connsiteY36" fmla="*/ 1645920 h 4447309"/>
              <a:gd name="connsiteX37" fmla="*/ 5902036 w 6483927"/>
              <a:gd name="connsiteY37" fmla="*/ 1936866 h 4447309"/>
              <a:gd name="connsiteX38" fmla="*/ 6483927 w 6483927"/>
              <a:gd name="connsiteY38" fmla="*/ 1870364 h 4447309"/>
              <a:gd name="connsiteX39" fmla="*/ 6475614 w 6483927"/>
              <a:gd name="connsiteY39" fmla="*/ 0 h 4447309"/>
              <a:gd name="connsiteX40" fmla="*/ 0 w 6483927"/>
              <a:gd name="connsiteY40" fmla="*/ 8313 h 4447309"/>
              <a:gd name="connsiteX41" fmla="*/ 8313 w 6483927"/>
              <a:gd name="connsiteY41" fmla="*/ 4397433 h 444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83927" h="4447309">
                <a:moveTo>
                  <a:pt x="8313" y="4397433"/>
                </a:moveTo>
                <a:lnTo>
                  <a:pt x="374073" y="4347557"/>
                </a:lnTo>
                <a:lnTo>
                  <a:pt x="498764" y="4197928"/>
                </a:lnTo>
                <a:lnTo>
                  <a:pt x="773084" y="4206240"/>
                </a:lnTo>
                <a:lnTo>
                  <a:pt x="1064029" y="4272742"/>
                </a:lnTo>
                <a:lnTo>
                  <a:pt x="1047404" y="4372495"/>
                </a:lnTo>
                <a:lnTo>
                  <a:pt x="1263534" y="4447309"/>
                </a:lnTo>
                <a:lnTo>
                  <a:pt x="1305098" y="4364182"/>
                </a:lnTo>
                <a:lnTo>
                  <a:pt x="1471353" y="4397433"/>
                </a:lnTo>
                <a:lnTo>
                  <a:pt x="1521229" y="4231179"/>
                </a:lnTo>
                <a:lnTo>
                  <a:pt x="1704109" y="4222866"/>
                </a:lnTo>
                <a:lnTo>
                  <a:pt x="1820487" y="4098175"/>
                </a:lnTo>
                <a:lnTo>
                  <a:pt x="2136371" y="4056611"/>
                </a:lnTo>
                <a:lnTo>
                  <a:pt x="2236124" y="4189615"/>
                </a:lnTo>
                <a:lnTo>
                  <a:pt x="2335876" y="4206240"/>
                </a:lnTo>
                <a:lnTo>
                  <a:pt x="2427316" y="4181302"/>
                </a:lnTo>
                <a:lnTo>
                  <a:pt x="2435629" y="4106488"/>
                </a:lnTo>
                <a:lnTo>
                  <a:pt x="2369127" y="4006735"/>
                </a:lnTo>
                <a:lnTo>
                  <a:pt x="2335876" y="3923608"/>
                </a:lnTo>
                <a:lnTo>
                  <a:pt x="2211185" y="3798917"/>
                </a:lnTo>
                <a:lnTo>
                  <a:pt x="2236124" y="2909455"/>
                </a:lnTo>
                <a:lnTo>
                  <a:pt x="2211185" y="2851266"/>
                </a:lnTo>
                <a:lnTo>
                  <a:pt x="2344189" y="2477193"/>
                </a:lnTo>
                <a:lnTo>
                  <a:pt x="2801389" y="1995055"/>
                </a:lnTo>
                <a:lnTo>
                  <a:pt x="3075709" y="2061557"/>
                </a:lnTo>
                <a:lnTo>
                  <a:pt x="3882044" y="1346662"/>
                </a:lnTo>
                <a:lnTo>
                  <a:pt x="4172989" y="1313411"/>
                </a:lnTo>
                <a:lnTo>
                  <a:pt x="4156364" y="1463040"/>
                </a:lnTo>
                <a:lnTo>
                  <a:pt x="4231178" y="1529542"/>
                </a:lnTo>
                <a:lnTo>
                  <a:pt x="4929447" y="1596044"/>
                </a:lnTo>
                <a:lnTo>
                  <a:pt x="5037513" y="1654233"/>
                </a:lnTo>
                <a:lnTo>
                  <a:pt x="4971011" y="1778924"/>
                </a:lnTo>
                <a:lnTo>
                  <a:pt x="5295207" y="1845426"/>
                </a:lnTo>
                <a:lnTo>
                  <a:pt x="5619404" y="1903615"/>
                </a:lnTo>
                <a:lnTo>
                  <a:pt x="5669280" y="1803862"/>
                </a:lnTo>
                <a:lnTo>
                  <a:pt x="5602778" y="1720735"/>
                </a:lnTo>
                <a:lnTo>
                  <a:pt x="5744094" y="1645920"/>
                </a:lnTo>
                <a:lnTo>
                  <a:pt x="5902036" y="1936866"/>
                </a:lnTo>
                <a:lnTo>
                  <a:pt x="6483927" y="1870364"/>
                </a:lnTo>
                <a:lnTo>
                  <a:pt x="6475614" y="0"/>
                </a:lnTo>
                <a:lnTo>
                  <a:pt x="0" y="8313"/>
                </a:lnTo>
                <a:lnTo>
                  <a:pt x="8313" y="43974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1620319" y="4294130"/>
            <a:ext cx="208480" cy="2084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1373104" y="4789636"/>
            <a:ext cx="455695" cy="45569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rot="3759460">
            <a:off x="-1035318" y="5609094"/>
            <a:ext cx="1605908" cy="129272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1341133" y="3024461"/>
            <a:ext cx="471040" cy="47104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112022" y="130227"/>
            <a:ext cx="412872" cy="41287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1674794" y="1936645"/>
            <a:ext cx="212194" cy="21219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2111433" y="1493403"/>
            <a:ext cx="227214" cy="22721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5126181" y="63731"/>
            <a:ext cx="377049" cy="37704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569421" y="6347133"/>
            <a:ext cx="1205344" cy="307777"/>
          </a:xfrm>
          <a:prstGeom prst="rect">
            <a:avLst/>
          </a:prstGeom>
          <a:noFill/>
        </p:spPr>
        <p:txBody>
          <a:bodyPr wrap="square" rtlCol="0">
            <a:spAutoFit/>
          </a:bodyPr>
          <a:lstStyle/>
          <a:p>
            <a:r>
              <a:rPr lang="fr-FR" sz="1400" b="1" dirty="0" smtClean="0"/>
              <a:t>Barcelone</a:t>
            </a:r>
            <a:endParaRPr lang="fr-FR" sz="1400" b="1" dirty="0"/>
          </a:p>
        </p:txBody>
      </p:sp>
      <p:sp>
        <p:nvSpPr>
          <p:cNvPr id="22" name="ZoneTexte 21"/>
          <p:cNvSpPr txBox="1"/>
          <p:nvPr/>
        </p:nvSpPr>
        <p:spPr>
          <a:xfrm>
            <a:off x="1832957" y="4916551"/>
            <a:ext cx="1205344" cy="307777"/>
          </a:xfrm>
          <a:prstGeom prst="rect">
            <a:avLst/>
          </a:prstGeom>
          <a:noFill/>
        </p:spPr>
        <p:txBody>
          <a:bodyPr wrap="square" rtlCol="0">
            <a:spAutoFit/>
          </a:bodyPr>
          <a:lstStyle/>
          <a:p>
            <a:r>
              <a:rPr lang="fr-FR" sz="1400" b="1" dirty="0" smtClean="0"/>
              <a:t>Gérone</a:t>
            </a:r>
            <a:endParaRPr lang="fr-FR" sz="1400" b="1" dirty="0"/>
          </a:p>
        </p:txBody>
      </p:sp>
      <p:sp>
        <p:nvSpPr>
          <p:cNvPr id="23" name="ZoneTexte 22"/>
          <p:cNvSpPr txBox="1"/>
          <p:nvPr/>
        </p:nvSpPr>
        <p:spPr>
          <a:xfrm>
            <a:off x="1832957" y="4251855"/>
            <a:ext cx="1205344" cy="307777"/>
          </a:xfrm>
          <a:prstGeom prst="rect">
            <a:avLst/>
          </a:prstGeom>
          <a:noFill/>
        </p:spPr>
        <p:txBody>
          <a:bodyPr wrap="square" rtlCol="0">
            <a:spAutoFit/>
          </a:bodyPr>
          <a:lstStyle/>
          <a:p>
            <a:r>
              <a:rPr lang="fr-FR" sz="1400" b="1" dirty="0" smtClean="0"/>
              <a:t>Figueras</a:t>
            </a:r>
            <a:endParaRPr lang="fr-FR" sz="1400" b="1" dirty="0"/>
          </a:p>
        </p:txBody>
      </p:sp>
      <p:sp>
        <p:nvSpPr>
          <p:cNvPr id="24" name="ZoneTexte 23"/>
          <p:cNvSpPr txBox="1"/>
          <p:nvPr/>
        </p:nvSpPr>
        <p:spPr>
          <a:xfrm>
            <a:off x="1798714" y="3125353"/>
            <a:ext cx="1205344" cy="307777"/>
          </a:xfrm>
          <a:prstGeom prst="rect">
            <a:avLst/>
          </a:prstGeom>
          <a:noFill/>
        </p:spPr>
        <p:txBody>
          <a:bodyPr wrap="square" rtlCol="0">
            <a:spAutoFit/>
          </a:bodyPr>
          <a:lstStyle/>
          <a:p>
            <a:r>
              <a:rPr lang="fr-FR" sz="1400" b="1" dirty="0" smtClean="0"/>
              <a:t>Perpignan</a:t>
            </a:r>
            <a:endParaRPr lang="fr-FR" sz="1400" b="1" dirty="0"/>
          </a:p>
        </p:txBody>
      </p:sp>
      <p:sp>
        <p:nvSpPr>
          <p:cNvPr id="25" name="ZoneTexte 24"/>
          <p:cNvSpPr txBox="1"/>
          <p:nvPr/>
        </p:nvSpPr>
        <p:spPr>
          <a:xfrm>
            <a:off x="1841269" y="2022620"/>
            <a:ext cx="1205344" cy="307777"/>
          </a:xfrm>
          <a:prstGeom prst="rect">
            <a:avLst/>
          </a:prstGeom>
          <a:noFill/>
        </p:spPr>
        <p:txBody>
          <a:bodyPr wrap="square" rtlCol="0">
            <a:spAutoFit/>
          </a:bodyPr>
          <a:lstStyle/>
          <a:p>
            <a:r>
              <a:rPr lang="fr-FR" sz="1400" b="1" dirty="0" smtClean="0"/>
              <a:t>Narbonne</a:t>
            </a:r>
            <a:endParaRPr lang="fr-FR" sz="1400" b="1" dirty="0"/>
          </a:p>
        </p:txBody>
      </p:sp>
      <p:sp>
        <p:nvSpPr>
          <p:cNvPr id="26" name="ZoneTexte 25"/>
          <p:cNvSpPr txBox="1"/>
          <p:nvPr/>
        </p:nvSpPr>
        <p:spPr>
          <a:xfrm>
            <a:off x="1397380" y="1447920"/>
            <a:ext cx="1205344" cy="307777"/>
          </a:xfrm>
          <a:prstGeom prst="rect">
            <a:avLst/>
          </a:prstGeom>
          <a:noFill/>
        </p:spPr>
        <p:txBody>
          <a:bodyPr wrap="square" rtlCol="0">
            <a:spAutoFit/>
          </a:bodyPr>
          <a:lstStyle/>
          <a:p>
            <a:r>
              <a:rPr lang="fr-FR" sz="1400" b="1" dirty="0" smtClean="0"/>
              <a:t>Béziers</a:t>
            </a:r>
            <a:endParaRPr lang="fr-FR" sz="1400" b="1" dirty="0"/>
          </a:p>
        </p:txBody>
      </p:sp>
      <p:sp>
        <p:nvSpPr>
          <p:cNvPr id="27" name="ZoneTexte 26"/>
          <p:cNvSpPr txBox="1"/>
          <p:nvPr/>
        </p:nvSpPr>
        <p:spPr>
          <a:xfrm>
            <a:off x="262575" y="1728826"/>
            <a:ext cx="1205344" cy="307777"/>
          </a:xfrm>
          <a:prstGeom prst="rect">
            <a:avLst/>
          </a:prstGeom>
          <a:noFill/>
        </p:spPr>
        <p:txBody>
          <a:bodyPr wrap="square" rtlCol="0">
            <a:spAutoFit/>
          </a:bodyPr>
          <a:lstStyle/>
          <a:p>
            <a:r>
              <a:rPr lang="fr-FR" sz="1400" b="1" dirty="0" smtClean="0"/>
              <a:t>Toulouse</a:t>
            </a:r>
            <a:endParaRPr lang="fr-FR" sz="1400" b="1" dirty="0"/>
          </a:p>
        </p:txBody>
      </p:sp>
      <p:sp>
        <p:nvSpPr>
          <p:cNvPr id="28" name="ZoneTexte 27"/>
          <p:cNvSpPr txBox="1"/>
          <p:nvPr/>
        </p:nvSpPr>
        <p:spPr>
          <a:xfrm>
            <a:off x="4287923" y="491779"/>
            <a:ext cx="1205344" cy="307777"/>
          </a:xfrm>
          <a:prstGeom prst="rect">
            <a:avLst/>
          </a:prstGeom>
          <a:noFill/>
        </p:spPr>
        <p:txBody>
          <a:bodyPr wrap="square" rtlCol="0">
            <a:spAutoFit/>
          </a:bodyPr>
          <a:lstStyle/>
          <a:p>
            <a:r>
              <a:rPr lang="fr-FR" sz="1400" b="1" dirty="0" smtClean="0"/>
              <a:t>Nîmes</a:t>
            </a:r>
            <a:endParaRPr lang="fr-FR" sz="1400" b="1" dirty="0"/>
          </a:p>
        </p:txBody>
      </p:sp>
      <p:sp>
        <p:nvSpPr>
          <p:cNvPr id="29" name="ZoneTexte 28"/>
          <p:cNvSpPr txBox="1"/>
          <p:nvPr/>
        </p:nvSpPr>
        <p:spPr>
          <a:xfrm>
            <a:off x="5491931" y="125324"/>
            <a:ext cx="1205344" cy="307777"/>
          </a:xfrm>
          <a:prstGeom prst="rect">
            <a:avLst/>
          </a:prstGeom>
          <a:noFill/>
        </p:spPr>
        <p:txBody>
          <a:bodyPr wrap="square" rtlCol="0">
            <a:spAutoFit/>
          </a:bodyPr>
          <a:lstStyle/>
          <a:p>
            <a:r>
              <a:rPr lang="fr-FR" sz="1400" b="1" dirty="0" smtClean="0"/>
              <a:t>Avignon</a:t>
            </a:r>
            <a:endParaRPr lang="fr-FR" sz="1400" b="1" dirty="0"/>
          </a:p>
        </p:txBody>
      </p:sp>
      <p:cxnSp>
        <p:nvCxnSpPr>
          <p:cNvPr id="7" name="Connecteur droit avec flèche 6"/>
          <p:cNvCxnSpPr/>
          <p:nvPr/>
        </p:nvCxnSpPr>
        <p:spPr>
          <a:xfrm flipH="1" flipV="1">
            <a:off x="20783" y="1812276"/>
            <a:ext cx="278475" cy="578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5049874" y="928995"/>
            <a:ext cx="1205344" cy="307777"/>
          </a:xfrm>
          <a:prstGeom prst="rect">
            <a:avLst/>
          </a:prstGeom>
          <a:noFill/>
        </p:spPr>
        <p:txBody>
          <a:bodyPr wrap="square" rtlCol="0">
            <a:spAutoFit/>
          </a:bodyPr>
          <a:lstStyle/>
          <a:p>
            <a:r>
              <a:rPr lang="fr-FR" sz="1400" b="1" dirty="0" smtClean="0"/>
              <a:t>Marseille</a:t>
            </a:r>
            <a:endParaRPr lang="fr-FR" sz="1400" b="1" dirty="0"/>
          </a:p>
        </p:txBody>
      </p:sp>
      <p:sp>
        <p:nvSpPr>
          <p:cNvPr id="32" name="Ellipse 31"/>
          <p:cNvSpPr/>
          <p:nvPr/>
        </p:nvSpPr>
        <p:spPr>
          <a:xfrm rot="18859749">
            <a:off x="2298183" y="-108195"/>
            <a:ext cx="1312387" cy="143145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244142" y="460394"/>
            <a:ext cx="1205344" cy="307777"/>
          </a:xfrm>
          <a:prstGeom prst="rect">
            <a:avLst/>
          </a:prstGeom>
          <a:noFill/>
        </p:spPr>
        <p:txBody>
          <a:bodyPr wrap="square" rtlCol="0">
            <a:spAutoFit/>
          </a:bodyPr>
          <a:lstStyle/>
          <a:p>
            <a:r>
              <a:rPr lang="fr-FR" sz="1400" b="1" dirty="0" smtClean="0"/>
              <a:t>Montpellier</a:t>
            </a:r>
            <a:endParaRPr lang="fr-FR" sz="1400" b="1" dirty="0"/>
          </a:p>
        </p:txBody>
      </p:sp>
      <p:cxnSp>
        <p:nvCxnSpPr>
          <p:cNvPr id="36" name="Connecteur en angle 35"/>
          <p:cNvCxnSpPr/>
          <p:nvPr/>
        </p:nvCxnSpPr>
        <p:spPr>
          <a:xfrm>
            <a:off x="2486394" y="336663"/>
            <a:ext cx="1022964" cy="447087"/>
          </a:xfrm>
          <a:prstGeom prst="bentConnector3">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V="1">
            <a:off x="2638425" y="429655"/>
            <a:ext cx="863821" cy="607018"/>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2486394" y="348301"/>
            <a:ext cx="847010" cy="743546"/>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3920778" y="866601"/>
            <a:ext cx="1205344" cy="246221"/>
          </a:xfrm>
          <a:prstGeom prst="rect">
            <a:avLst/>
          </a:prstGeom>
          <a:noFill/>
        </p:spPr>
        <p:txBody>
          <a:bodyPr wrap="square" rtlCol="0">
            <a:spAutoFit/>
          </a:bodyPr>
          <a:lstStyle/>
          <a:p>
            <a:r>
              <a:rPr lang="fr-FR" sz="1000" i="1" dirty="0" smtClean="0"/>
              <a:t>La </a:t>
            </a:r>
            <a:r>
              <a:rPr lang="fr-FR" sz="1000" i="1" dirty="0" err="1" smtClean="0"/>
              <a:t>Mogère</a:t>
            </a:r>
            <a:endParaRPr lang="fr-FR" sz="1000" i="1" dirty="0"/>
          </a:p>
        </p:txBody>
      </p:sp>
      <p:sp>
        <p:nvSpPr>
          <p:cNvPr id="63" name="ZoneTexte 62"/>
          <p:cNvSpPr txBox="1"/>
          <p:nvPr/>
        </p:nvSpPr>
        <p:spPr>
          <a:xfrm>
            <a:off x="348980" y="886477"/>
            <a:ext cx="1205344" cy="338554"/>
          </a:xfrm>
          <a:prstGeom prst="rect">
            <a:avLst/>
          </a:prstGeom>
          <a:noFill/>
        </p:spPr>
        <p:txBody>
          <a:bodyPr wrap="square" rtlCol="0">
            <a:spAutoFit/>
          </a:bodyPr>
          <a:lstStyle/>
          <a:p>
            <a:r>
              <a:rPr lang="fr-FR" sz="1600" b="1" dirty="0" smtClean="0"/>
              <a:t>FRANCE</a:t>
            </a:r>
            <a:endParaRPr lang="fr-FR" sz="1600" b="1" dirty="0"/>
          </a:p>
        </p:txBody>
      </p:sp>
      <p:sp>
        <p:nvSpPr>
          <p:cNvPr id="64" name="ZoneTexte 63"/>
          <p:cNvSpPr txBox="1"/>
          <p:nvPr/>
        </p:nvSpPr>
        <p:spPr>
          <a:xfrm>
            <a:off x="85531" y="4982596"/>
            <a:ext cx="1205344" cy="338554"/>
          </a:xfrm>
          <a:prstGeom prst="rect">
            <a:avLst/>
          </a:prstGeom>
          <a:noFill/>
        </p:spPr>
        <p:txBody>
          <a:bodyPr wrap="square" rtlCol="0">
            <a:spAutoFit/>
          </a:bodyPr>
          <a:lstStyle/>
          <a:p>
            <a:r>
              <a:rPr lang="fr-FR" sz="1600" b="1" dirty="0" smtClean="0"/>
              <a:t>ESPAGNE</a:t>
            </a:r>
            <a:endParaRPr lang="fr-FR" sz="1600" b="1" dirty="0"/>
          </a:p>
        </p:txBody>
      </p:sp>
      <p:sp>
        <p:nvSpPr>
          <p:cNvPr id="73" name="Rectangle 72"/>
          <p:cNvSpPr/>
          <p:nvPr/>
        </p:nvSpPr>
        <p:spPr>
          <a:xfrm>
            <a:off x="2876145" y="725097"/>
            <a:ext cx="216793" cy="1243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27018" y="6429452"/>
            <a:ext cx="233151" cy="1337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4274528" y="335115"/>
            <a:ext cx="137748" cy="79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5240286" y="222151"/>
            <a:ext cx="137748" cy="79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2165276" y="1594955"/>
            <a:ext cx="137748" cy="79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p:cNvSpPr/>
          <p:nvPr/>
        </p:nvSpPr>
        <p:spPr>
          <a:xfrm>
            <a:off x="1709066" y="2011627"/>
            <a:ext cx="137748" cy="79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1507779" y="3251293"/>
            <a:ext cx="137748" cy="79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1660966" y="4378794"/>
            <a:ext cx="137748" cy="79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1537046" y="5013999"/>
            <a:ext cx="137748" cy="79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3762454" y="935551"/>
            <a:ext cx="216793" cy="124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Forme libre 82"/>
          <p:cNvSpPr/>
          <p:nvPr/>
        </p:nvSpPr>
        <p:spPr>
          <a:xfrm>
            <a:off x="4838700" y="15240"/>
            <a:ext cx="1463040" cy="1066800"/>
          </a:xfrm>
          <a:custGeom>
            <a:avLst/>
            <a:gdLst>
              <a:gd name="connsiteX0" fmla="*/ 0 w 1463040"/>
              <a:gd name="connsiteY0" fmla="*/ 0 h 1066800"/>
              <a:gd name="connsiteX1" fmla="*/ 472440 w 1463040"/>
              <a:gd name="connsiteY1" fmla="*/ 259080 h 1066800"/>
              <a:gd name="connsiteX2" fmla="*/ 1463040 w 1463040"/>
              <a:gd name="connsiteY2" fmla="*/ 1066800 h 1066800"/>
            </a:gdLst>
            <a:ahLst/>
            <a:cxnLst>
              <a:cxn ang="0">
                <a:pos x="connsiteX0" y="connsiteY0"/>
              </a:cxn>
              <a:cxn ang="0">
                <a:pos x="connsiteX1" y="connsiteY1"/>
              </a:cxn>
              <a:cxn ang="0">
                <a:pos x="connsiteX2" y="connsiteY2"/>
              </a:cxn>
            </a:cxnLst>
            <a:rect l="l" t="t" r="r" b="b"/>
            <a:pathLst>
              <a:path w="1463040" h="1066800">
                <a:moveTo>
                  <a:pt x="0" y="0"/>
                </a:moveTo>
                <a:cubicBezTo>
                  <a:pt x="114300" y="40640"/>
                  <a:pt x="228600" y="81280"/>
                  <a:pt x="472440" y="259080"/>
                </a:cubicBezTo>
                <a:cubicBezTo>
                  <a:pt x="716280" y="436880"/>
                  <a:pt x="1089660" y="751840"/>
                  <a:pt x="1463040" y="1066800"/>
                </a:cubicBezTo>
              </a:path>
            </a:pathLst>
          </a:custGeom>
          <a:noFill/>
          <a:ln w="381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83"/>
          <p:cNvSpPr txBox="1"/>
          <p:nvPr/>
        </p:nvSpPr>
        <p:spPr>
          <a:xfrm>
            <a:off x="4623208" y="194412"/>
            <a:ext cx="1205344" cy="307777"/>
          </a:xfrm>
          <a:prstGeom prst="rect">
            <a:avLst/>
          </a:prstGeom>
          <a:noFill/>
        </p:spPr>
        <p:txBody>
          <a:bodyPr wrap="square" rtlCol="0">
            <a:spAutoFit/>
          </a:bodyPr>
          <a:lstStyle/>
          <a:p>
            <a:r>
              <a:rPr lang="fr-FR" sz="1400" b="1" dirty="0" smtClean="0"/>
              <a:t>Lyon</a:t>
            </a:r>
            <a:endParaRPr lang="fr-FR" sz="1400" b="1" dirty="0"/>
          </a:p>
        </p:txBody>
      </p:sp>
      <p:sp>
        <p:nvSpPr>
          <p:cNvPr id="85" name="Forme libre 84"/>
          <p:cNvSpPr/>
          <p:nvPr/>
        </p:nvSpPr>
        <p:spPr>
          <a:xfrm>
            <a:off x="-160020" y="1912620"/>
            <a:ext cx="1920240" cy="152400"/>
          </a:xfrm>
          <a:custGeom>
            <a:avLst/>
            <a:gdLst>
              <a:gd name="connsiteX0" fmla="*/ 1920240 w 1920240"/>
              <a:gd name="connsiteY0" fmla="*/ 152400 h 152400"/>
              <a:gd name="connsiteX1" fmla="*/ 914400 w 1920240"/>
              <a:gd name="connsiteY1" fmla="*/ 137160 h 152400"/>
              <a:gd name="connsiteX2" fmla="*/ 0 w 1920240"/>
              <a:gd name="connsiteY2" fmla="*/ 0 h 152400"/>
            </a:gdLst>
            <a:ahLst/>
            <a:cxnLst>
              <a:cxn ang="0">
                <a:pos x="connsiteX0" y="connsiteY0"/>
              </a:cxn>
              <a:cxn ang="0">
                <a:pos x="connsiteX1" y="connsiteY1"/>
              </a:cxn>
              <a:cxn ang="0">
                <a:pos x="connsiteX2" y="connsiteY2"/>
              </a:cxn>
            </a:cxnLst>
            <a:rect l="l" t="t" r="r" b="b"/>
            <a:pathLst>
              <a:path w="1920240" h="152400">
                <a:moveTo>
                  <a:pt x="1920240" y="152400"/>
                </a:moveTo>
                <a:lnTo>
                  <a:pt x="914400" y="137160"/>
                </a:lnTo>
                <a:cubicBezTo>
                  <a:pt x="594360" y="111760"/>
                  <a:pt x="297180" y="55880"/>
                  <a:pt x="0" y="0"/>
                </a:cubicBez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6" name="Connecteur droit avec flèche 85"/>
          <p:cNvCxnSpPr/>
          <p:nvPr/>
        </p:nvCxnSpPr>
        <p:spPr>
          <a:xfrm flipV="1">
            <a:off x="4901684" y="100133"/>
            <a:ext cx="14602" cy="1521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a:off x="5916630" y="1103417"/>
            <a:ext cx="214063" cy="402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6" name="Image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746" y="638271"/>
            <a:ext cx="231731" cy="231731"/>
          </a:xfrm>
          <a:prstGeom prst="rect">
            <a:avLst/>
          </a:prstGeom>
        </p:spPr>
      </p:pic>
      <p:pic>
        <p:nvPicPr>
          <p:cNvPr id="97" name="Image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575" y="5672853"/>
            <a:ext cx="231731" cy="231731"/>
          </a:xfrm>
          <a:prstGeom prst="rect">
            <a:avLst/>
          </a:prstGeom>
        </p:spPr>
      </p:pic>
      <p:pic>
        <p:nvPicPr>
          <p:cNvPr id="98" name="Image 9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215" y="4705025"/>
            <a:ext cx="231731" cy="231731"/>
          </a:xfrm>
          <a:prstGeom prst="rect">
            <a:avLst/>
          </a:prstGeom>
        </p:spPr>
      </p:pic>
      <p:sp>
        <p:nvSpPr>
          <p:cNvPr id="99" name="Forme libre 98"/>
          <p:cNvSpPr/>
          <p:nvPr/>
        </p:nvSpPr>
        <p:spPr>
          <a:xfrm>
            <a:off x="-623456" y="-247881"/>
            <a:ext cx="5919261" cy="7362021"/>
          </a:xfrm>
          <a:custGeom>
            <a:avLst/>
            <a:gdLst>
              <a:gd name="connsiteX0" fmla="*/ 5919261 w 5919261"/>
              <a:gd name="connsiteY0" fmla="*/ 0 h 7362021"/>
              <a:gd name="connsiteX1" fmla="*/ 5033436 w 5919261"/>
              <a:gd name="connsiteY1" fmla="*/ 676275 h 7362021"/>
              <a:gd name="connsiteX2" fmla="*/ 3757086 w 5919261"/>
              <a:gd name="connsiteY2" fmla="*/ 1085850 h 7362021"/>
              <a:gd name="connsiteX3" fmla="*/ 2937936 w 5919261"/>
              <a:gd name="connsiteY3" fmla="*/ 1924050 h 7362021"/>
              <a:gd name="connsiteX4" fmla="*/ 2471211 w 5919261"/>
              <a:gd name="connsiteY4" fmla="*/ 2362200 h 7362021"/>
              <a:gd name="connsiteX5" fmla="*/ 2290236 w 5919261"/>
              <a:gd name="connsiteY5" fmla="*/ 3590925 h 7362021"/>
              <a:gd name="connsiteX6" fmla="*/ 2433111 w 5919261"/>
              <a:gd name="connsiteY6" fmla="*/ 4724400 h 7362021"/>
              <a:gd name="connsiteX7" fmla="*/ 2309286 w 5919261"/>
              <a:gd name="connsiteY7" fmla="*/ 5334000 h 7362021"/>
              <a:gd name="connsiteX8" fmla="*/ 680511 w 5919261"/>
              <a:gd name="connsiteY8" fmla="*/ 6877050 h 7362021"/>
              <a:gd name="connsiteX9" fmla="*/ 51861 w 5919261"/>
              <a:gd name="connsiteY9" fmla="*/ 7324725 h 7362021"/>
              <a:gd name="connsiteX10" fmla="*/ 80436 w 5919261"/>
              <a:gd name="connsiteY10" fmla="*/ 7305675 h 736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19261" h="7362021">
                <a:moveTo>
                  <a:pt x="5919261" y="0"/>
                </a:moveTo>
                <a:cubicBezTo>
                  <a:pt x="5656529" y="247650"/>
                  <a:pt x="5393798" y="495300"/>
                  <a:pt x="5033436" y="676275"/>
                </a:cubicBezTo>
                <a:cubicBezTo>
                  <a:pt x="4673074" y="857250"/>
                  <a:pt x="4106336" y="877888"/>
                  <a:pt x="3757086" y="1085850"/>
                </a:cubicBezTo>
                <a:cubicBezTo>
                  <a:pt x="3407836" y="1293813"/>
                  <a:pt x="3152248" y="1711325"/>
                  <a:pt x="2937936" y="1924050"/>
                </a:cubicBezTo>
                <a:cubicBezTo>
                  <a:pt x="2723624" y="2136775"/>
                  <a:pt x="2579161" y="2084388"/>
                  <a:pt x="2471211" y="2362200"/>
                </a:cubicBezTo>
                <a:cubicBezTo>
                  <a:pt x="2363261" y="2640012"/>
                  <a:pt x="2296586" y="3197225"/>
                  <a:pt x="2290236" y="3590925"/>
                </a:cubicBezTo>
                <a:cubicBezTo>
                  <a:pt x="2283886" y="3984625"/>
                  <a:pt x="2429936" y="4433888"/>
                  <a:pt x="2433111" y="4724400"/>
                </a:cubicBezTo>
                <a:cubicBezTo>
                  <a:pt x="2436286" y="5014912"/>
                  <a:pt x="2601386" y="4975225"/>
                  <a:pt x="2309286" y="5334000"/>
                </a:cubicBezTo>
                <a:cubicBezTo>
                  <a:pt x="2017186" y="5692775"/>
                  <a:pt x="1056748" y="6545263"/>
                  <a:pt x="680511" y="6877050"/>
                </a:cubicBezTo>
                <a:cubicBezTo>
                  <a:pt x="304274" y="7208837"/>
                  <a:pt x="51861" y="7324725"/>
                  <a:pt x="51861" y="7324725"/>
                </a:cubicBezTo>
                <a:cubicBezTo>
                  <a:pt x="-48151" y="7396162"/>
                  <a:pt x="16142" y="7350918"/>
                  <a:pt x="80436" y="7305675"/>
                </a:cubicBezTo>
              </a:path>
            </a:pathLst>
          </a:custGeom>
          <a:noFill/>
          <a:ln w="3810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Forme libre 99"/>
          <p:cNvSpPr/>
          <p:nvPr/>
        </p:nvSpPr>
        <p:spPr>
          <a:xfrm>
            <a:off x="-130922" y="2064058"/>
            <a:ext cx="1920240" cy="152400"/>
          </a:xfrm>
          <a:custGeom>
            <a:avLst/>
            <a:gdLst>
              <a:gd name="connsiteX0" fmla="*/ 1920240 w 1920240"/>
              <a:gd name="connsiteY0" fmla="*/ 152400 h 152400"/>
              <a:gd name="connsiteX1" fmla="*/ 914400 w 1920240"/>
              <a:gd name="connsiteY1" fmla="*/ 137160 h 152400"/>
              <a:gd name="connsiteX2" fmla="*/ 0 w 1920240"/>
              <a:gd name="connsiteY2" fmla="*/ 0 h 152400"/>
            </a:gdLst>
            <a:ahLst/>
            <a:cxnLst>
              <a:cxn ang="0">
                <a:pos x="connsiteX0" y="connsiteY0"/>
              </a:cxn>
              <a:cxn ang="0">
                <a:pos x="connsiteX1" y="connsiteY1"/>
              </a:cxn>
              <a:cxn ang="0">
                <a:pos x="connsiteX2" y="connsiteY2"/>
              </a:cxn>
            </a:cxnLst>
            <a:rect l="l" t="t" r="r" b="b"/>
            <a:pathLst>
              <a:path w="1920240" h="152400">
                <a:moveTo>
                  <a:pt x="1920240" y="152400"/>
                </a:moveTo>
                <a:lnTo>
                  <a:pt x="914400" y="137160"/>
                </a:lnTo>
                <a:cubicBezTo>
                  <a:pt x="594360" y="111760"/>
                  <a:pt x="297180" y="55880"/>
                  <a:pt x="0" y="0"/>
                </a:cubicBezTo>
              </a:path>
            </a:pathLst>
          </a:custGeom>
          <a:noFill/>
          <a:ln w="3810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Forme libre 100"/>
          <p:cNvSpPr/>
          <p:nvPr/>
        </p:nvSpPr>
        <p:spPr>
          <a:xfrm>
            <a:off x="5004561" y="25047"/>
            <a:ext cx="1463040" cy="1066800"/>
          </a:xfrm>
          <a:custGeom>
            <a:avLst/>
            <a:gdLst>
              <a:gd name="connsiteX0" fmla="*/ 0 w 1463040"/>
              <a:gd name="connsiteY0" fmla="*/ 0 h 1066800"/>
              <a:gd name="connsiteX1" fmla="*/ 472440 w 1463040"/>
              <a:gd name="connsiteY1" fmla="*/ 259080 h 1066800"/>
              <a:gd name="connsiteX2" fmla="*/ 1463040 w 1463040"/>
              <a:gd name="connsiteY2" fmla="*/ 1066800 h 1066800"/>
            </a:gdLst>
            <a:ahLst/>
            <a:cxnLst>
              <a:cxn ang="0">
                <a:pos x="connsiteX0" y="connsiteY0"/>
              </a:cxn>
              <a:cxn ang="0">
                <a:pos x="connsiteX1" y="connsiteY1"/>
              </a:cxn>
              <a:cxn ang="0">
                <a:pos x="connsiteX2" y="connsiteY2"/>
              </a:cxn>
            </a:cxnLst>
            <a:rect l="l" t="t" r="r" b="b"/>
            <a:pathLst>
              <a:path w="1463040" h="1066800">
                <a:moveTo>
                  <a:pt x="0" y="0"/>
                </a:moveTo>
                <a:cubicBezTo>
                  <a:pt x="114300" y="40640"/>
                  <a:pt x="228600" y="81280"/>
                  <a:pt x="472440" y="259080"/>
                </a:cubicBezTo>
                <a:cubicBezTo>
                  <a:pt x="716280" y="436880"/>
                  <a:pt x="1089660" y="751840"/>
                  <a:pt x="1463040" y="1066800"/>
                </a:cubicBezTo>
              </a:path>
            </a:pathLst>
          </a:custGeom>
          <a:noFill/>
          <a:ln w="3810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ZoneTexte 101"/>
          <p:cNvSpPr txBox="1"/>
          <p:nvPr/>
        </p:nvSpPr>
        <p:spPr>
          <a:xfrm>
            <a:off x="4714801" y="386816"/>
            <a:ext cx="1205344" cy="246221"/>
          </a:xfrm>
          <a:prstGeom prst="rect">
            <a:avLst/>
          </a:prstGeom>
          <a:noFill/>
        </p:spPr>
        <p:txBody>
          <a:bodyPr wrap="square" rtlCol="0">
            <a:spAutoFit/>
          </a:bodyPr>
          <a:lstStyle/>
          <a:p>
            <a:r>
              <a:rPr lang="fr-FR" sz="1000" i="1" dirty="0" smtClean="0"/>
              <a:t>Manduel</a:t>
            </a:r>
            <a:endParaRPr lang="fr-FR" sz="1000" i="1" dirty="0"/>
          </a:p>
        </p:txBody>
      </p:sp>
      <p:sp>
        <p:nvSpPr>
          <p:cNvPr id="103" name="Rectangle 102"/>
          <p:cNvSpPr/>
          <p:nvPr/>
        </p:nvSpPr>
        <p:spPr>
          <a:xfrm>
            <a:off x="4567407" y="447470"/>
            <a:ext cx="216793" cy="124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p:cNvSpPr/>
          <p:nvPr/>
        </p:nvSpPr>
        <p:spPr>
          <a:xfrm>
            <a:off x="1354312" y="4333448"/>
            <a:ext cx="216793" cy="124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Rectangle 107"/>
          <p:cNvSpPr/>
          <p:nvPr/>
        </p:nvSpPr>
        <p:spPr>
          <a:xfrm>
            <a:off x="6214408" y="-367814"/>
            <a:ext cx="2992582" cy="73817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Forme libre 105"/>
          <p:cNvSpPr/>
          <p:nvPr/>
        </p:nvSpPr>
        <p:spPr>
          <a:xfrm rot="17296323">
            <a:off x="6462835" y="738440"/>
            <a:ext cx="280909" cy="204829"/>
          </a:xfrm>
          <a:custGeom>
            <a:avLst/>
            <a:gdLst>
              <a:gd name="connsiteX0" fmla="*/ 0 w 1463040"/>
              <a:gd name="connsiteY0" fmla="*/ 0 h 1066800"/>
              <a:gd name="connsiteX1" fmla="*/ 472440 w 1463040"/>
              <a:gd name="connsiteY1" fmla="*/ 259080 h 1066800"/>
              <a:gd name="connsiteX2" fmla="*/ 1463040 w 1463040"/>
              <a:gd name="connsiteY2" fmla="*/ 1066800 h 1066800"/>
            </a:gdLst>
            <a:ahLst/>
            <a:cxnLst>
              <a:cxn ang="0">
                <a:pos x="connsiteX0" y="connsiteY0"/>
              </a:cxn>
              <a:cxn ang="0">
                <a:pos x="connsiteX1" y="connsiteY1"/>
              </a:cxn>
              <a:cxn ang="0">
                <a:pos x="connsiteX2" y="connsiteY2"/>
              </a:cxn>
            </a:cxnLst>
            <a:rect l="l" t="t" r="r" b="b"/>
            <a:pathLst>
              <a:path w="1463040" h="1066800">
                <a:moveTo>
                  <a:pt x="0" y="0"/>
                </a:moveTo>
                <a:cubicBezTo>
                  <a:pt x="114300" y="40640"/>
                  <a:pt x="228600" y="81280"/>
                  <a:pt x="472440" y="259080"/>
                </a:cubicBezTo>
                <a:cubicBezTo>
                  <a:pt x="716280" y="436880"/>
                  <a:pt x="1089660" y="751840"/>
                  <a:pt x="1463040" y="1066800"/>
                </a:cubicBez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Forme libre 106"/>
          <p:cNvSpPr/>
          <p:nvPr/>
        </p:nvSpPr>
        <p:spPr>
          <a:xfrm rot="17296323">
            <a:off x="6462835" y="2858387"/>
            <a:ext cx="280909" cy="204829"/>
          </a:xfrm>
          <a:custGeom>
            <a:avLst/>
            <a:gdLst>
              <a:gd name="connsiteX0" fmla="*/ 0 w 1463040"/>
              <a:gd name="connsiteY0" fmla="*/ 0 h 1066800"/>
              <a:gd name="connsiteX1" fmla="*/ 472440 w 1463040"/>
              <a:gd name="connsiteY1" fmla="*/ 259080 h 1066800"/>
              <a:gd name="connsiteX2" fmla="*/ 1463040 w 1463040"/>
              <a:gd name="connsiteY2" fmla="*/ 1066800 h 1066800"/>
            </a:gdLst>
            <a:ahLst/>
            <a:cxnLst>
              <a:cxn ang="0">
                <a:pos x="connsiteX0" y="connsiteY0"/>
              </a:cxn>
              <a:cxn ang="0">
                <a:pos x="connsiteX1" y="connsiteY1"/>
              </a:cxn>
              <a:cxn ang="0">
                <a:pos x="connsiteX2" y="connsiteY2"/>
              </a:cxn>
            </a:cxnLst>
            <a:rect l="l" t="t" r="r" b="b"/>
            <a:pathLst>
              <a:path w="1463040" h="1066800">
                <a:moveTo>
                  <a:pt x="0" y="0"/>
                </a:moveTo>
                <a:cubicBezTo>
                  <a:pt x="114300" y="40640"/>
                  <a:pt x="228600" y="81280"/>
                  <a:pt x="472440" y="259080"/>
                </a:cubicBezTo>
                <a:cubicBezTo>
                  <a:pt x="716280" y="436880"/>
                  <a:pt x="1089660" y="751840"/>
                  <a:pt x="1463040" y="1066800"/>
                </a:cubicBezTo>
              </a:path>
            </a:pathLst>
          </a:custGeom>
          <a:noFill/>
          <a:ln w="3810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Forme libre 108"/>
          <p:cNvSpPr/>
          <p:nvPr/>
        </p:nvSpPr>
        <p:spPr>
          <a:xfrm rot="17296323">
            <a:off x="6462835" y="1298798"/>
            <a:ext cx="280909" cy="204829"/>
          </a:xfrm>
          <a:custGeom>
            <a:avLst/>
            <a:gdLst>
              <a:gd name="connsiteX0" fmla="*/ 0 w 1463040"/>
              <a:gd name="connsiteY0" fmla="*/ 0 h 1066800"/>
              <a:gd name="connsiteX1" fmla="*/ 472440 w 1463040"/>
              <a:gd name="connsiteY1" fmla="*/ 259080 h 1066800"/>
              <a:gd name="connsiteX2" fmla="*/ 1463040 w 1463040"/>
              <a:gd name="connsiteY2" fmla="*/ 1066800 h 1066800"/>
            </a:gdLst>
            <a:ahLst/>
            <a:cxnLst>
              <a:cxn ang="0">
                <a:pos x="connsiteX0" y="connsiteY0"/>
              </a:cxn>
              <a:cxn ang="0">
                <a:pos x="connsiteX1" y="connsiteY1"/>
              </a:cxn>
              <a:cxn ang="0">
                <a:pos x="connsiteX2" y="connsiteY2"/>
              </a:cxn>
            </a:cxnLst>
            <a:rect l="l" t="t" r="r" b="b"/>
            <a:pathLst>
              <a:path w="1463040" h="1066800">
                <a:moveTo>
                  <a:pt x="0" y="0"/>
                </a:moveTo>
                <a:cubicBezTo>
                  <a:pt x="114300" y="40640"/>
                  <a:pt x="228600" y="81280"/>
                  <a:pt x="472440" y="259080"/>
                </a:cubicBezTo>
                <a:cubicBezTo>
                  <a:pt x="716280" y="436880"/>
                  <a:pt x="1089660" y="751840"/>
                  <a:pt x="1463040" y="1066800"/>
                </a:cubicBezTo>
              </a:path>
            </a:pathLst>
          </a:custGeom>
          <a:noFill/>
          <a:ln w="38100" cmpd="sng">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0" name="Connecteur droit 119"/>
          <p:cNvCxnSpPr/>
          <p:nvPr/>
        </p:nvCxnSpPr>
        <p:spPr>
          <a:xfrm flipV="1">
            <a:off x="6471534" y="2496767"/>
            <a:ext cx="263511" cy="160517"/>
          </a:xfrm>
          <a:prstGeom prst="line">
            <a:avLst/>
          </a:pr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22" name="Image 1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7424" y="3214450"/>
            <a:ext cx="231731" cy="231731"/>
          </a:xfrm>
          <a:prstGeom prst="rect">
            <a:avLst/>
          </a:prstGeom>
        </p:spPr>
      </p:pic>
      <p:sp>
        <p:nvSpPr>
          <p:cNvPr id="124" name="Rectangle 123"/>
          <p:cNvSpPr/>
          <p:nvPr/>
        </p:nvSpPr>
        <p:spPr>
          <a:xfrm>
            <a:off x="6494893" y="1838761"/>
            <a:ext cx="216793" cy="1243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Rectangle 124"/>
          <p:cNvSpPr/>
          <p:nvPr/>
        </p:nvSpPr>
        <p:spPr>
          <a:xfrm>
            <a:off x="6534415" y="1737985"/>
            <a:ext cx="137748" cy="79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Rectangle 125"/>
          <p:cNvSpPr/>
          <p:nvPr/>
        </p:nvSpPr>
        <p:spPr>
          <a:xfrm>
            <a:off x="6494893" y="2134512"/>
            <a:ext cx="216793" cy="124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207525" y="1"/>
            <a:ext cx="2999465" cy="4603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ysClr val="windowText" lastClr="000000"/>
                </a:solidFill>
              </a:rPr>
              <a:t>La LGV Nîmes-Barcelone</a:t>
            </a:r>
            <a:endParaRPr lang="fr-FR" dirty="0">
              <a:solidFill>
                <a:sysClr val="windowText" lastClr="000000"/>
              </a:solidFill>
            </a:endParaRPr>
          </a:p>
        </p:txBody>
      </p:sp>
      <p:sp>
        <p:nvSpPr>
          <p:cNvPr id="35" name="ZoneTexte 34"/>
          <p:cNvSpPr txBox="1"/>
          <p:nvPr/>
        </p:nvSpPr>
        <p:spPr>
          <a:xfrm>
            <a:off x="6863683" y="614282"/>
            <a:ext cx="2162424" cy="3416320"/>
          </a:xfrm>
          <a:prstGeom prst="rect">
            <a:avLst/>
          </a:prstGeom>
          <a:noFill/>
        </p:spPr>
        <p:txBody>
          <a:bodyPr wrap="square" rtlCol="0">
            <a:spAutoFit/>
          </a:bodyPr>
          <a:lstStyle/>
          <a:p>
            <a:r>
              <a:rPr lang="fr-FR" sz="1200" dirty="0" smtClean="0"/>
              <a:t>Lignes classiques : TGV, TER, </a:t>
            </a:r>
            <a:r>
              <a:rPr lang="fr-FR" sz="1200" dirty="0" err="1" smtClean="0"/>
              <a:t>Intercités</a:t>
            </a:r>
            <a:r>
              <a:rPr lang="fr-FR" sz="1200" dirty="0" smtClean="0"/>
              <a:t>, fret </a:t>
            </a:r>
            <a:r>
              <a:rPr lang="fr-FR" sz="1200" i="1" dirty="0" smtClean="0"/>
              <a:t>(A compléter)</a:t>
            </a:r>
          </a:p>
          <a:p>
            <a:endParaRPr lang="fr-FR" sz="1200" dirty="0" smtClean="0"/>
          </a:p>
          <a:p>
            <a:r>
              <a:rPr lang="fr-FR" sz="1200" dirty="0" smtClean="0"/>
              <a:t>Lignes à grande vitesse (LGV) : TGV, fret </a:t>
            </a:r>
            <a:r>
              <a:rPr lang="fr-FR" sz="1200" i="1" dirty="0"/>
              <a:t>(A compléter</a:t>
            </a:r>
            <a:r>
              <a:rPr lang="fr-FR" sz="1200" i="1" dirty="0" smtClean="0"/>
              <a:t>)</a:t>
            </a:r>
            <a:endParaRPr lang="fr-FR" sz="1200" dirty="0" smtClean="0"/>
          </a:p>
          <a:p>
            <a:endParaRPr lang="fr-FR" sz="1200" dirty="0" smtClean="0"/>
          </a:p>
          <a:p>
            <a:r>
              <a:rPr lang="fr-FR" sz="1200" i="1" dirty="0"/>
              <a:t>(A compléter)</a:t>
            </a:r>
          </a:p>
          <a:p>
            <a:endParaRPr lang="fr-FR" sz="1200" dirty="0" smtClean="0"/>
          </a:p>
          <a:p>
            <a:r>
              <a:rPr lang="fr-FR" sz="1200" i="1" dirty="0"/>
              <a:t>(A compléter)</a:t>
            </a:r>
          </a:p>
          <a:p>
            <a:endParaRPr lang="fr-FR" sz="1200" dirty="0" smtClean="0"/>
          </a:p>
          <a:p>
            <a:r>
              <a:rPr lang="fr-FR" sz="1200" i="1" dirty="0"/>
              <a:t>(A compléter)</a:t>
            </a:r>
          </a:p>
          <a:p>
            <a:endParaRPr lang="fr-FR" sz="1200" dirty="0" smtClean="0"/>
          </a:p>
          <a:p>
            <a:r>
              <a:rPr lang="fr-FR" sz="1200" dirty="0" smtClean="0"/>
              <a:t>Autoroutes</a:t>
            </a:r>
          </a:p>
          <a:p>
            <a:endParaRPr lang="fr-FR" sz="1200" dirty="0" smtClean="0"/>
          </a:p>
          <a:p>
            <a:r>
              <a:rPr lang="fr-FR" sz="1200" dirty="0" smtClean="0"/>
              <a:t>Aéroports internationaux</a:t>
            </a:r>
          </a:p>
          <a:p>
            <a:endParaRPr lang="fr-FR" sz="1200" dirty="0"/>
          </a:p>
          <a:p>
            <a:r>
              <a:rPr lang="fr-FR" sz="1200" dirty="0" smtClean="0"/>
              <a:t>Principal axe d’urbanisation de Montpellier</a:t>
            </a:r>
            <a:endParaRPr lang="fr-FR" sz="1200" dirty="0"/>
          </a:p>
        </p:txBody>
      </p:sp>
      <p:sp>
        <p:nvSpPr>
          <p:cNvPr id="39" name="Parenthèse ouvrante 38"/>
          <p:cNvSpPr/>
          <p:nvPr/>
        </p:nvSpPr>
        <p:spPr>
          <a:xfrm rot="5400000" flipH="1" flipV="1">
            <a:off x="5172052" y="3593781"/>
            <a:ext cx="105743" cy="134951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7" name="ZoneTexte 86"/>
          <p:cNvSpPr txBox="1"/>
          <p:nvPr/>
        </p:nvSpPr>
        <p:spPr>
          <a:xfrm>
            <a:off x="4197238" y="3991537"/>
            <a:ext cx="2162424" cy="276999"/>
          </a:xfrm>
          <a:prstGeom prst="rect">
            <a:avLst/>
          </a:prstGeom>
          <a:noFill/>
        </p:spPr>
        <p:txBody>
          <a:bodyPr wrap="square" rtlCol="0">
            <a:spAutoFit/>
          </a:bodyPr>
          <a:lstStyle/>
          <a:p>
            <a:pPr algn="ctr"/>
            <a:r>
              <a:rPr lang="fr-FR" sz="1200" dirty="0" smtClean="0"/>
              <a:t>50 km</a:t>
            </a:r>
            <a:endParaRPr lang="fr-FR" sz="1200" dirty="0"/>
          </a:p>
        </p:txBody>
      </p:sp>
      <p:sp>
        <p:nvSpPr>
          <p:cNvPr id="40" name="Rectangle 39"/>
          <p:cNvSpPr/>
          <p:nvPr/>
        </p:nvSpPr>
        <p:spPr>
          <a:xfrm>
            <a:off x="4412277" y="4559632"/>
            <a:ext cx="637598" cy="8315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3" name="Connecteur droit avec flèche 92"/>
          <p:cNvCxnSpPr/>
          <p:nvPr/>
        </p:nvCxnSpPr>
        <p:spPr>
          <a:xfrm>
            <a:off x="6403796" y="3673188"/>
            <a:ext cx="416420" cy="141713"/>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3" name="Forme libre 42"/>
          <p:cNvSpPr/>
          <p:nvPr/>
        </p:nvSpPr>
        <p:spPr>
          <a:xfrm>
            <a:off x="2667000" y="581025"/>
            <a:ext cx="1276350" cy="685800"/>
          </a:xfrm>
          <a:custGeom>
            <a:avLst/>
            <a:gdLst>
              <a:gd name="connsiteX0" fmla="*/ 1276350 w 1276350"/>
              <a:gd name="connsiteY0" fmla="*/ 0 h 685800"/>
              <a:gd name="connsiteX1" fmla="*/ 1143000 w 1276350"/>
              <a:gd name="connsiteY1" fmla="*/ 314325 h 685800"/>
              <a:gd name="connsiteX2" fmla="*/ 742950 w 1276350"/>
              <a:gd name="connsiteY2" fmla="*/ 619125 h 685800"/>
              <a:gd name="connsiteX3" fmla="*/ 0 w 1276350"/>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1276350" h="685800">
                <a:moveTo>
                  <a:pt x="1276350" y="0"/>
                </a:moveTo>
                <a:cubicBezTo>
                  <a:pt x="1254125" y="105568"/>
                  <a:pt x="1231900" y="211137"/>
                  <a:pt x="1143000" y="314325"/>
                </a:cubicBezTo>
                <a:cubicBezTo>
                  <a:pt x="1054100" y="417513"/>
                  <a:pt x="933450" y="557213"/>
                  <a:pt x="742950" y="619125"/>
                </a:cubicBezTo>
                <a:cubicBezTo>
                  <a:pt x="552450" y="681038"/>
                  <a:pt x="276225" y="683419"/>
                  <a:pt x="0" y="685800"/>
                </a:cubicBezTo>
              </a:path>
            </a:pathLst>
          </a:cu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5" name="Image 94"/>
          <p:cNvPicPr>
            <a:picLocks noChangeAspect="1"/>
          </p:cNvPicPr>
          <p:nvPr/>
        </p:nvPicPr>
        <p:blipFill rotWithShape="1">
          <a:blip r:embed="rId3"/>
          <a:srcRect l="4286" t="26120" r="2858" b="12928"/>
          <a:stretch/>
        </p:blipFill>
        <p:spPr>
          <a:xfrm>
            <a:off x="2602724" y="4470292"/>
            <a:ext cx="6604266" cy="2438499"/>
          </a:xfrm>
          <a:prstGeom prst="rect">
            <a:avLst/>
          </a:prstGeom>
          <a:ln>
            <a:solidFill>
              <a:schemeClr val="tx1"/>
            </a:solidFill>
          </a:ln>
        </p:spPr>
      </p:pic>
      <p:cxnSp>
        <p:nvCxnSpPr>
          <p:cNvPr id="45" name="Connecteur droit avec flèche 44"/>
          <p:cNvCxnSpPr>
            <a:endCxn id="105" idx="2"/>
          </p:cNvCxnSpPr>
          <p:nvPr/>
        </p:nvCxnSpPr>
        <p:spPr>
          <a:xfrm flipH="1" flipV="1">
            <a:off x="3606646" y="1438509"/>
            <a:ext cx="667882" cy="30317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2221479" y="-84880"/>
            <a:ext cx="2770334" cy="15233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Rectangle 113"/>
          <p:cNvSpPr/>
          <p:nvPr/>
        </p:nvSpPr>
        <p:spPr>
          <a:xfrm>
            <a:off x="2593396" y="4457817"/>
            <a:ext cx="6613593" cy="15779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8196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629286"/>
            <a:ext cx="11677650" cy="5599428"/>
          </a:xfrm>
          <a:prstGeom prst="rect">
            <a:avLst/>
          </a:prstGeom>
        </p:spPr>
      </p:pic>
      <p:sp>
        <p:nvSpPr>
          <p:cNvPr id="4" name="Rectangle 3"/>
          <p:cNvSpPr/>
          <p:nvPr/>
        </p:nvSpPr>
        <p:spPr>
          <a:xfrm>
            <a:off x="-66675" y="6550223"/>
            <a:ext cx="9210675" cy="307777"/>
          </a:xfrm>
          <a:prstGeom prst="rect">
            <a:avLst/>
          </a:prstGeom>
        </p:spPr>
        <p:txBody>
          <a:bodyPr wrap="square">
            <a:spAutoFit/>
          </a:bodyPr>
          <a:lstStyle/>
          <a:p>
            <a:pPr lvl="0" algn="ctr"/>
            <a:r>
              <a:rPr lang="fr-FR" altLang="fr-FR" sz="1400" b="1" dirty="0" smtClean="0">
                <a:solidFill>
                  <a:srgbClr val="101010"/>
                </a:solidFill>
              </a:rPr>
              <a:t>Image 1. Avant les travaux</a:t>
            </a:r>
            <a:endParaRPr lang="fr-FR" altLang="fr-FR" sz="1400" b="1" dirty="0">
              <a:solidFill>
                <a:srgbClr val="101010"/>
              </a:solidFill>
            </a:endParaRPr>
          </a:p>
        </p:txBody>
      </p:sp>
    </p:spTree>
    <p:extLst>
      <p:ext uri="{BB962C8B-B14F-4D97-AF65-F5344CB8AC3E}">
        <p14:creationId xmlns:p14="http://schemas.microsoft.com/office/powerpoint/2010/main" val="2178280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4" y="522337"/>
            <a:ext cx="10554220" cy="5813327"/>
          </a:xfrm>
          <a:prstGeom prst="rect">
            <a:avLst/>
          </a:prstGeom>
        </p:spPr>
      </p:pic>
      <p:sp>
        <p:nvSpPr>
          <p:cNvPr id="4" name="Rectangle 3"/>
          <p:cNvSpPr/>
          <p:nvPr/>
        </p:nvSpPr>
        <p:spPr>
          <a:xfrm>
            <a:off x="-66675" y="6550223"/>
            <a:ext cx="9210675" cy="307777"/>
          </a:xfrm>
          <a:prstGeom prst="rect">
            <a:avLst/>
          </a:prstGeom>
        </p:spPr>
        <p:txBody>
          <a:bodyPr wrap="square">
            <a:spAutoFit/>
          </a:bodyPr>
          <a:lstStyle/>
          <a:p>
            <a:pPr lvl="0" algn="ctr"/>
            <a:r>
              <a:rPr lang="fr-FR" altLang="fr-FR" sz="1400" b="1" dirty="0" smtClean="0">
                <a:solidFill>
                  <a:srgbClr val="101010"/>
                </a:solidFill>
              </a:rPr>
              <a:t>Image 2. Image de synthèse du projet global</a:t>
            </a:r>
            <a:endParaRPr lang="fr-FR" altLang="fr-FR" sz="1400" b="1" dirty="0">
              <a:solidFill>
                <a:srgbClr val="101010"/>
              </a:solidFill>
            </a:endParaRPr>
          </a:p>
        </p:txBody>
      </p:sp>
    </p:spTree>
    <p:extLst>
      <p:ext uri="{BB962C8B-B14F-4D97-AF65-F5344CB8AC3E}">
        <p14:creationId xmlns:p14="http://schemas.microsoft.com/office/powerpoint/2010/main" val="2910275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956</TotalTime>
  <Words>983</Words>
  <Application>Microsoft Office PowerPoint</Application>
  <PresentationFormat>Affichage à l'écran (4:3)</PresentationFormat>
  <Paragraphs>66</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veronica souto</dc:creator>
  <cp:lastModifiedBy>veronica souto</cp:lastModifiedBy>
  <cp:revision>58</cp:revision>
  <dcterms:created xsi:type="dcterms:W3CDTF">2020-04-26T08:23:57Z</dcterms:created>
  <dcterms:modified xsi:type="dcterms:W3CDTF">2020-04-29T10:32:52Z</dcterms:modified>
</cp:coreProperties>
</file>