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68" r:id="rId3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16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8CC6-7CA6-488E-9C29-B297943D1CEE}" type="datetimeFigureOut">
              <a:rPr lang="fr-FR" smtClean="0"/>
              <a:pPr/>
              <a:t>03/06/2020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554C-9F4E-4D13-B495-8EAA954C06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39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8CC6-7CA6-488E-9C29-B297943D1CEE}" type="datetimeFigureOut">
              <a:rPr lang="fr-FR" smtClean="0"/>
              <a:pPr/>
              <a:t>03/06/2020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554C-9F4E-4D13-B495-8EAA954C06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05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8CC6-7CA6-488E-9C29-B297943D1CEE}" type="datetimeFigureOut">
              <a:rPr lang="fr-FR" smtClean="0"/>
              <a:pPr/>
              <a:t>03/06/2020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554C-9F4E-4D13-B495-8EAA954C06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26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8CC6-7CA6-488E-9C29-B297943D1CEE}" type="datetimeFigureOut">
              <a:rPr lang="fr-FR" smtClean="0"/>
              <a:pPr/>
              <a:t>03/06/2020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554C-9F4E-4D13-B495-8EAA954C06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3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8CC6-7CA6-488E-9C29-B297943D1CEE}" type="datetimeFigureOut">
              <a:rPr lang="fr-FR" smtClean="0"/>
              <a:pPr/>
              <a:t>03/06/2020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554C-9F4E-4D13-B495-8EAA954C06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44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8CC6-7CA6-488E-9C29-B297943D1CEE}" type="datetimeFigureOut">
              <a:rPr lang="fr-FR" smtClean="0"/>
              <a:pPr/>
              <a:t>03/06/2020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554C-9F4E-4D13-B495-8EAA954C06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35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8CC6-7CA6-488E-9C29-B297943D1CEE}" type="datetimeFigureOut">
              <a:rPr lang="fr-FR" smtClean="0"/>
              <a:pPr/>
              <a:t>03/06/2020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554C-9F4E-4D13-B495-8EAA954C06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71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8CC6-7CA6-488E-9C29-B297943D1CEE}" type="datetimeFigureOut">
              <a:rPr lang="fr-FR" smtClean="0"/>
              <a:pPr/>
              <a:t>03/06/2020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554C-9F4E-4D13-B495-8EAA954C06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69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8CC6-7CA6-488E-9C29-B297943D1CEE}" type="datetimeFigureOut">
              <a:rPr lang="fr-FR" smtClean="0"/>
              <a:pPr/>
              <a:t>03/06/2020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554C-9F4E-4D13-B495-8EAA954C06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85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8CC6-7CA6-488E-9C29-B297943D1CEE}" type="datetimeFigureOut">
              <a:rPr lang="fr-FR" smtClean="0"/>
              <a:pPr/>
              <a:t>03/06/2020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554C-9F4E-4D13-B495-8EAA954C06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30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8CC6-7CA6-488E-9C29-B297943D1CEE}" type="datetimeFigureOut">
              <a:rPr lang="fr-FR" smtClean="0"/>
              <a:pPr/>
              <a:t>03/06/2020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554C-9F4E-4D13-B495-8EAA954C06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5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C8CC6-7CA6-488E-9C29-B297943D1CEE}" type="datetimeFigureOut">
              <a:rPr lang="fr-FR" smtClean="0"/>
              <a:pPr/>
              <a:t>03/06/2020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C554C-9F4E-4D13-B495-8EAA954C06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37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ycaZZbxS_A" TargetMode="External"/><Relationship Id="rId2" Type="http://schemas.openxmlformats.org/officeDocument/2006/relationships/hyperlink" Target="https://www.youtube.com/watch?v=59Q_lhgGANc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0" y="8263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b="1" dirty="0"/>
              <a:t>Etude de cas – Cultures, mondialisation et développement en Afrique du Sud</a:t>
            </a:r>
            <a:endParaRPr lang="fr-FR" sz="1400" dirty="0"/>
          </a:p>
        </p:txBody>
      </p:sp>
      <p:sp>
        <p:nvSpPr>
          <p:cNvPr id="6" name="Rectangle 5"/>
          <p:cNvSpPr/>
          <p:nvPr/>
        </p:nvSpPr>
        <p:spPr>
          <a:xfrm>
            <a:off x="0" y="474518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dirty="0"/>
              <a:t>Pour commencer, visionnez le clip de </a:t>
            </a:r>
            <a:r>
              <a:rPr lang="fr-FR" sz="1200" i="1" dirty="0" err="1"/>
              <a:t>Makeba</a:t>
            </a:r>
            <a:r>
              <a:rPr lang="fr-FR" sz="1200" dirty="0"/>
              <a:t> de </a:t>
            </a:r>
            <a:r>
              <a:rPr lang="fr-FR" sz="1200" dirty="0" smtClean="0"/>
              <a:t>Jain (2015) </a:t>
            </a:r>
            <a:r>
              <a:rPr lang="fr-FR" sz="1200" dirty="0"/>
              <a:t>et son </a:t>
            </a:r>
            <a:r>
              <a:rPr lang="fr-FR" sz="1200" i="1" dirty="0" err="1"/>
              <a:t>making</a:t>
            </a:r>
            <a:r>
              <a:rPr lang="fr-FR" sz="1200" i="1" dirty="0"/>
              <a:t>-of</a:t>
            </a:r>
            <a:r>
              <a:rPr lang="fr-FR" sz="1200" dirty="0"/>
              <a:t> :</a:t>
            </a:r>
          </a:p>
          <a:p>
            <a:pPr algn="just"/>
            <a:r>
              <a:rPr lang="fr-FR" sz="1200" b="1" dirty="0">
                <a:hlinkClick r:id="rId2"/>
              </a:rPr>
              <a:t>https://www.youtube.com/watch?v=59Q_lhgGANc</a:t>
            </a:r>
            <a:endParaRPr lang="fr-FR" sz="1200" b="1" dirty="0"/>
          </a:p>
          <a:p>
            <a:pPr algn="just"/>
            <a:r>
              <a:rPr lang="fr-FR" sz="1200" b="1" dirty="0">
                <a:hlinkClick r:id="rId3"/>
              </a:rPr>
              <a:t>https://www.youtube.com/watch?v=fycaZZbxS_A</a:t>
            </a:r>
            <a:endParaRPr lang="fr-FR" sz="1200" b="1" dirty="0"/>
          </a:p>
          <a:p>
            <a:endParaRPr lang="fr-FR" sz="1200" b="1" dirty="0"/>
          </a:p>
          <a:p>
            <a:r>
              <a:rPr lang="fr-FR" sz="1200" b="1" dirty="0"/>
              <a:t>Miriam </a:t>
            </a:r>
            <a:r>
              <a:rPr lang="fr-FR" sz="1200" b="1" dirty="0" err="1"/>
              <a:t>Makeba</a:t>
            </a:r>
            <a:r>
              <a:rPr lang="fr-FR" sz="1200" b="1" dirty="0"/>
              <a:t>, diva panafricaine</a:t>
            </a:r>
          </a:p>
          <a:p>
            <a:r>
              <a:rPr lang="fr-FR" sz="1200" dirty="0"/>
              <a:t>Symbole de la lutte contre l’Apartheid et pour la défense des droits civiques, militante panafricaine et ambassadrice des cultures musicales de son continent, Miriam </a:t>
            </a:r>
            <a:r>
              <a:rPr lang="fr-FR" sz="1200" dirty="0" err="1"/>
              <a:t>Makeba</a:t>
            </a:r>
            <a:r>
              <a:rPr lang="fr-FR" sz="1200" dirty="0"/>
              <a:t>, née le 4 mars 1932 à Johannesburg en Afrique du Sud, a, tout au long de sa vie, mobilisé son art pour le mettre au service de valeurs universelles. [...] </a:t>
            </a:r>
            <a:br>
              <a:rPr lang="fr-FR" sz="1200" dirty="0"/>
            </a:br>
            <a:r>
              <a:rPr lang="fr-FR" sz="1200" dirty="0"/>
              <a:t>Miriam </a:t>
            </a:r>
            <a:r>
              <a:rPr lang="fr-FR" sz="1200" dirty="0" err="1"/>
              <a:t>Makeba</a:t>
            </a:r>
            <a:r>
              <a:rPr lang="fr-FR" sz="1200" dirty="0"/>
              <a:t> a utilisé la musique, le chant, sa voix comme vecteur de paix et d’unité, à l’instar des musiciens avec lesquels elle a cheminé : de ses débuts comme choriste à la tribune des Nations unies, des studios télévisés états‑uniens aux célébrations des indépendances du Kenya ou de la Côte d’Ivoire ; par ses compositions en xhosa, en français, en zoulou, en anglais, en tswana ou en </a:t>
            </a:r>
            <a:r>
              <a:rPr lang="fr-FR" sz="1200" dirty="0" err="1"/>
              <a:t>sranan</a:t>
            </a:r>
            <a:r>
              <a:rPr lang="fr-FR" sz="1200" dirty="0"/>
              <a:t> </a:t>
            </a:r>
            <a:r>
              <a:rPr lang="fr-FR" sz="1200" dirty="0" err="1"/>
              <a:t>tongo</a:t>
            </a:r>
            <a:r>
              <a:rPr lang="fr-FR" sz="1200" dirty="0"/>
              <a:t>.</a:t>
            </a:r>
            <a:br>
              <a:rPr lang="fr-FR" sz="1200" dirty="0"/>
            </a:br>
            <a:r>
              <a:rPr lang="fr-FR" sz="1200" dirty="0"/>
              <a:t>Michaël </a:t>
            </a:r>
            <a:r>
              <a:rPr lang="fr-FR" sz="1200" dirty="0" err="1"/>
              <a:t>Mouity-Nzamba</a:t>
            </a:r>
            <a:r>
              <a:rPr lang="fr-FR" sz="1200" dirty="0"/>
              <a:t>, Bulletin de l’Institut Pierre Renouvin, 2014</a:t>
            </a:r>
          </a:p>
          <a:p>
            <a:endParaRPr lang="fr-FR" sz="1200" b="1" dirty="0"/>
          </a:p>
          <a:p>
            <a:r>
              <a:rPr lang="fr-FR" sz="1200" b="1" dirty="0"/>
              <a:t>Miriam </a:t>
            </a:r>
            <a:r>
              <a:rPr lang="fr-FR" sz="1200" b="1" dirty="0" err="1"/>
              <a:t>Makeba</a:t>
            </a:r>
            <a:r>
              <a:rPr lang="fr-FR" sz="1200" b="1" dirty="0"/>
              <a:t>, </a:t>
            </a:r>
            <a:r>
              <a:rPr lang="fr-FR" sz="1200" b="1" i="1" dirty="0"/>
              <a:t>Soweto Blues</a:t>
            </a:r>
            <a:r>
              <a:rPr lang="fr-FR" sz="1200" b="1" dirty="0"/>
              <a:t>, 1989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The </a:t>
            </a:r>
            <a:r>
              <a:rPr lang="fr-FR" sz="1200" dirty="0" err="1"/>
              <a:t>children</a:t>
            </a:r>
            <a:r>
              <a:rPr lang="fr-FR" sz="1200" dirty="0"/>
              <a:t> </a:t>
            </a:r>
            <a:r>
              <a:rPr lang="fr-FR" sz="1200" dirty="0" err="1"/>
              <a:t>got</a:t>
            </a:r>
            <a:r>
              <a:rPr lang="fr-FR" sz="1200" dirty="0"/>
              <a:t> a </a:t>
            </a:r>
            <a:r>
              <a:rPr lang="fr-FR" sz="1200" dirty="0" err="1"/>
              <a:t>letter</a:t>
            </a:r>
            <a:r>
              <a:rPr lang="fr-FR" sz="1200" dirty="0"/>
              <a:t> </a:t>
            </a:r>
            <a:r>
              <a:rPr lang="fr-FR" sz="1200" dirty="0" err="1"/>
              <a:t>from</a:t>
            </a:r>
            <a:r>
              <a:rPr lang="fr-FR" sz="1200" dirty="0"/>
              <a:t> the master</a:t>
            </a:r>
            <a:br>
              <a:rPr lang="fr-FR" sz="1200" dirty="0"/>
            </a:br>
            <a:r>
              <a:rPr lang="fr-FR" sz="1200" i="1" dirty="0"/>
              <a:t>(Les enfants ont reçu une lettre du maître)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It </a:t>
            </a:r>
            <a:r>
              <a:rPr lang="fr-FR" sz="1200" dirty="0" err="1"/>
              <a:t>said</a:t>
            </a:r>
            <a:r>
              <a:rPr lang="fr-FR" sz="1200" dirty="0"/>
              <a:t> : no more Xhosa, Sotho, no more Zulu</a:t>
            </a:r>
            <a:br>
              <a:rPr lang="fr-FR" sz="1200" dirty="0"/>
            </a:br>
            <a:r>
              <a:rPr lang="fr-FR" sz="1200" i="1" dirty="0"/>
              <a:t>(Qui disait : plus de Xhosa, de Sotho, de Zoulou)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 err="1"/>
              <a:t>Refusing</a:t>
            </a:r>
            <a:r>
              <a:rPr lang="fr-FR" sz="1200" dirty="0"/>
              <a:t> to </a:t>
            </a:r>
            <a:r>
              <a:rPr lang="fr-FR" sz="1200" dirty="0" err="1"/>
              <a:t>comply</a:t>
            </a:r>
            <a:r>
              <a:rPr lang="fr-FR" sz="1200" dirty="0"/>
              <a:t> </a:t>
            </a:r>
            <a:r>
              <a:rPr lang="fr-FR" sz="1200" dirty="0" err="1"/>
              <a:t>they</a:t>
            </a:r>
            <a:r>
              <a:rPr lang="fr-FR" sz="1200" dirty="0"/>
              <a:t> sent an </a:t>
            </a:r>
            <a:r>
              <a:rPr lang="fr-FR" sz="1200" dirty="0" err="1"/>
              <a:t>answer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i="1" dirty="0"/>
              <a:t>(Refusant d’obéir, ils ont répondu)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 err="1"/>
              <a:t>That’s</a:t>
            </a:r>
            <a:r>
              <a:rPr lang="fr-FR" sz="1200" dirty="0"/>
              <a:t> </a:t>
            </a:r>
            <a:r>
              <a:rPr lang="fr-FR" sz="1200" dirty="0" err="1"/>
              <a:t>when</a:t>
            </a:r>
            <a:r>
              <a:rPr lang="fr-FR" sz="1200" dirty="0"/>
              <a:t> the policemen came to the </a:t>
            </a:r>
            <a:r>
              <a:rPr lang="fr-FR" sz="1200" dirty="0" err="1"/>
              <a:t>rescue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i="1" dirty="0"/>
              <a:t>(C’est alors que la police est arrivée)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 err="1"/>
              <a:t>Children</a:t>
            </a:r>
            <a:r>
              <a:rPr lang="fr-FR" sz="1200" dirty="0"/>
              <a:t> </a:t>
            </a:r>
            <a:r>
              <a:rPr lang="fr-FR" sz="1200" dirty="0" err="1"/>
              <a:t>were</a:t>
            </a:r>
            <a:r>
              <a:rPr lang="fr-FR" sz="1200" dirty="0"/>
              <a:t> </a:t>
            </a:r>
            <a:r>
              <a:rPr lang="fr-FR" sz="1200" dirty="0" err="1"/>
              <a:t>flying</a:t>
            </a:r>
            <a:r>
              <a:rPr lang="fr-FR" sz="1200" dirty="0"/>
              <a:t> </a:t>
            </a:r>
            <a:r>
              <a:rPr lang="fr-FR" sz="1200" dirty="0" err="1"/>
              <a:t>bullets</a:t>
            </a:r>
            <a:r>
              <a:rPr lang="fr-FR" sz="1200" dirty="0"/>
              <a:t> </a:t>
            </a:r>
            <a:r>
              <a:rPr lang="fr-FR" sz="1200" dirty="0" err="1"/>
              <a:t>dying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i="1" dirty="0"/>
              <a:t>(Les enfants mouraient sous les balles)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The </a:t>
            </a:r>
            <a:r>
              <a:rPr lang="fr-FR" sz="1200" dirty="0" err="1"/>
              <a:t>mothers</a:t>
            </a:r>
            <a:r>
              <a:rPr lang="fr-FR" sz="1200" dirty="0"/>
              <a:t> </a:t>
            </a:r>
            <a:r>
              <a:rPr lang="fr-FR" sz="1200" dirty="0" err="1"/>
              <a:t>screaming</a:t>
            </a:r>
            <a:r>
              <a:rPr lang="fr-FR" sz="1200" dirty="0"/>
              <a:t> and </a:t>
            </a:r>
            <a:r>
              <a:rPr lang="fr-FR" sz="1200" dirty="0" err="1"/>
              <a:t>crying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(</a:t>
            </a:r>
            <a:r>
              <a:rPr lang="fr-FR" sz="1200" i="1" dirty="0"/>
              <a:t>Les mères hurlaient et pleuraient)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The </a:t>
            </a:r>
            <a:r>
              <a:rPr lang="fr-FR" sz="1200" dirty="0" err="1"/>
              <a:t>fathers</a:t>
            </a:r>
            <a:r>
              <a:rPr lang="fr-FR" sz="1200" dirty="0"/>
              <a:t> </a:t>
            </a:r>
            <a:r>
              <a:rPr lang="fr-FR" sz="1200" dirty="0" err="1"/>
              <a:t>were</a:t>
            </a:r>
            <a:r>
              <a:rPr lang="fr-FR" sz="1200" dirty="0"/>
              <a:t> </a:t>
            </a:r>
            <a:r>
              <a:rPr lang="fr-FR" sz="1200" dirty="0" err="1"/>
              <a:t>working</a:t>
            </a:r>
            <a:r>
              <a:rPr lang="fr-FR" sz="1200" dirty="0"/>
              <a:t> in the </a:t>
            </a:r>
            <a:r>
              <a:rPr lang="fr-FR" sz="1200" dirty="0" err="1"/>
              <a:t>cities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i="1" dirty="0"/>
              <a:t>(Les pères travaillaient dans les villes) [Bantoustans]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The </a:t>
            </a:r>
            <a:r>
              <a:rPr lang="fr-FR" sz="1200" dirty="0" err="1"/>
              <a:t>evening</a:t>
            </a:r>
            <a:r>
              <a:rPr lang="fr-FR" sz="1200" dirty="0"/>
              <a:t> news </a:t>
            </a:r>
            <a:r>
              <a:rPr lang="fr-FR" sz="1200" dirty="0" err="1"/>
              <a:t>brought</a:t>
            </a:r>
            <a:r>
              <a:rPr lang="fr-FR" sz="1200" dirty="0"/>
              <a:t> out all the </a:t>
            </a:r>
            <a:r>
              <a:rPr lang="fr-FR" sz="1200" dirty="0" err="1"/>
              <a:t>publicity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i="1" dirty="0"/>
              <a:t>(Les journaux du soir ont titré)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Just a </a:t>
            </a:r>
            <a:r>
              <a:rPr lang="fr-FR" sz="1200" dirty="0" err="1"/>
              <a:t>little</a:t>
            </a:r>
            <a:r>
              <a:rPr lang="fr-FR" sz="1200" dirty="0"/>
              <a:t> </a:t>
            </a:r>
            <a:r>
              <a:rPr lang="fr-FR" sz="1200" dirty="0" err="1"/>
              <a:t>atrocity</a:t>
            </a:r>
            <a:r>
              <a:rPr lang="fr-FR" sz="1200" dirty="0"/>
              <a:t>, </a:t>
            </a:r>
            <a:r>
              <a:rPr lang="fr-FR" sz="1200" dirty="0" err="1"/>
              <a:t>deep</a:t>
            </a:r>
            <a:r>
              <a:rPr lang="fr-FR" sz="1200" dirty="0"/>
              <a:t> in the city.</a:t>
            </a:r>
            <a:br>
              <a:rPr lang="fr-FR" sz="1200" dirty="0"/>
            </a:br>
            <a:r>
              <a:rPr lang="fr-FR" sz="1200" i="1" dirty="0"/>
              <a:t>(Juste une petite atrocité, là-bas dans la ville)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Texte écrit en 1977 par Hugh </a:t>
            </a:r>
            <a:r>
              <a:rPr lang="fr-FR" sz="1200" dirty="0" err="1"/>
              <a:t>Masekela</a:t>
            </a:r>
            <a:r>
              <a:rPr lang="fr-FR" sz="1200" dirty="0"/>
              <a:t> et </a:t>
            </a:r>
            <a:r>
              <a:rPr lang="fr-FR" sz="1200" dirty="0" smtClean="0"/>
              <a:t>chanté en </a:t>
            </a:r>
            <a:r>
              <a:rPr lang="fr-FR" sz="1200" dirty="0"/>
              <a:t>1989 par Miriam </a:t>
            </a:r>
            <a:r>
              <a:rPr lang="fr-FR" sz="1200" dirty="0" err="1"/>
              <a:t>Makeba</a:t>
            </a:r>
            <a:endParaRPr lang="fr-FR" sz="1200" dirty="0"/>
          </a:p>
          <a:p>
            <a:pPr algn="just"/>
            <a:endParaRPr lang="fr-FR" sz="1200" b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2724317"/>
            <a:ext cx="2832099" cy="414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2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0" y="8263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Etude de cas – Cultures, </a:t>
            </a:r>
            <a:r>
              <a:rPr lang="fr-FR" sz="1400" b="1" dirty="0" smtClean="0"/>
              <a:t>mondialisation </a:t>
            </a:r>
            <a:r>
              <a:rPr lang="fr-FR" sz="1400" b="1" dirty="0"/>
              <a:t>et </a:t>
            </a:r>
            <a:r>
              <a:rPr lang="fr-FR" sz="1400" b="1" dirty="0" smtClean="0"/>
              <a:t>développement en Afrique </a:t>
            </a:r>
            <a:r>
              <a:rPr lang="fr-FR" sz="1400" b="1" dirty="0"/>
              <a:t>du Sud (suite)</a:t>
            </a:r>
            <a:endParaRPr lang="fr-FR" sz="1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613"/>
            <a:ext cx="4569062" cy="25270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7" b="156"/>
          <a:stretch/>
        </p:blipFill>
        <p:spPr>
          <a:xfrm>
            <a:off x="4574939" y="332509"/>
            <a:ext cx="4569062" cy="288451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70224"/>
            <a:ext cx="4569063" cy="272409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39" y="3056861"/>
            <a:ext cx="4569063" cy="2537457"/>
          </a:xfrm>
          <a:prstGeom prst="rect">
            <a:avLst/>
          </a:prstGeom>
        </p:spPr>
      </p:pic>
      <p:sp>
        <p:nvSpPr>
          <p:cNvPr id="8" name="11 Elipse"/>
          <p:cNvSpPr/>
          <p:nvPr/>
        </p:nvSpPr>
        <p:spPr>
          <a:xfrm>
            <a:off x="4645388" y="463238"/>
            <a:ext cx="156119" cy="153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013" b="1" dirty="0"/>
              <a:t>2</a:t>
            </a:r>
          </a:p>
        </p:txBody>
      </p:sp>
      <p:sp>
        <p:nvSpPr>
          <p:cNvPr id="9" name="11 Elipse"/>
          <p:cNvSpPr/>
          <p:nvPr/>
        </p:nvSpPr>
        <p:spPr>
          <a:xfrm>
            <a:off x="76325" y="477645"/>
            <a:ext cx="156119" cy="153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013" b="1" dirty="0" smtClean="0"/>
              <a:t>1</a:t>
            </a:r>
            <a:endParaRPr lang="es-ES" sz="1013" b="1" dirty="0"/>
          </a:p>
        </p:txBody>
      </p:sp>
      <p:sp>
        <p:nvSpPr>
          <p:cNvPr id="16" name="11 Elipse"/>
          <p:cNvSpPr/>
          <p:nvPr/>
        </p:nvSpPr>
        <p:spPr>
          <a:xfrm>
            <a:off x="72606" y="2968490"/>
            <a:ext cx="156119" cy="153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013" b="1" dirty="0"/>
              <a:t>3</a:t>
            </a:r>
          </a:p>
        </p:txBody>
      </p:sp>
      <p:sp>
        <p:nvSpPr>
          <p:cNvPr id="17" name="11 Elipse"/>
          <p:cNvSpPr/>
          <p:nvPr/>
        </p:nvSpPr>
        <p:spPr>
          <a:xfrm>
            <a:off x="4645387" y="3140250"/>
            <a:ext cx="156119" cy="153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013" b="1" dirty="0" smtClean="0"/>
              <a:t>4</a:t>
            </a:r>
            <a:endParaRPr lang="es-ES" sz="1013" b="1" dirty="0"/>
          </a:p>
        </p:txBody>
      </p:sp>
      <p:sp>
        <p:nvSpPr>
          <p:cNvPr id="18" name="Rectangle 17"/>
          <p:cNvSpPr/>
          <p:nvPr/>
        </p:nvSpPr>
        <p:spPr>
          <a:xfrm>
            <a:off x="-2938" y="5578728"/>
            <a:ext cx="91440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b="1" dirty="0" smtClean="0"/>
              <a:t>QUESTIONS :</a:t>
            </a:r>
          </a:p>
          <a:p>
            <a:pPr marL="228600" indent="-228600" algn="just">
              <a:buAutoNum type="arabicPeriod"/>
            </a:pPr>
            <a:r>
              <a:rPr lang="fr-FR" sz="1100" dirty="0" smtClean="0"/>
              <a:t>Où nous trouvons-nous? Dans quel pays? Dans quelle ville?</a:t>
            </a:r>
          </a:p>
          <a:p>
            <a:pPr marL="228600" indent="-228600" algn="just">
              <a:buAutoNum type="arabicPeriod"/>
            </a:pPr>
            <a:r>
              <a:rPr lang="fr-FR" sz="1100" dirty="0" smtClean="0"/>
              <a:t>Comment le titre et le clip de Jain mettent-ils en évidence la mondialisation culturelle de cette région? (langues, musique, architecture, vêtements, modes de vie… )</a:t>
            </a:r>
          </a:p>
          <a:p>
            <a:pPr marL="228600" indent="-228600" algn="just">
              <a:buAutoNum type="arabicPeriod"/>
            </a:pPr>
            <a:r>
              <a:rPr lang="fr-FR" sz="1100" dirty="0" smtClean="0"/>
              <a:t>Quelles sont les inégalités de développement illustrées par le clip? (Quelle est la comparaison avec les Etats-Unis mise en évidence par l’évocation </a:t>
            </a:r>
            <a:r>
              <a:rPr lang="fr-FR" sz="1100" dirty="0" smtClean="0"/>
              <a:t>de l’illustration </a:t>
            </a:r>
            <a:r>
              <a:rPr lang="fr-FR" sz="1100" i="1" dirty="0" smtClean="0"/>
              <a:t>The </a:t>
            </a:r>
            <a:r>
              <a:rPr lang="fr-FR" sz="1100" i="1" dirty="0" err="1" smtClean="0"/>
              <a:t>problem</a:t>
            </a:r>
            <a:r>
              <a:rPr lang="fr-FR" sz="1100" i="1" dirty="0" smtClean="0"/>
              <a:t> </a:t>
            </a:r>
            <a:r>
              <a:rPr lang="fr-FR" sz="1100" i="1" dirty="0" err="1" smtClean="0"/>
              <a:t>we</a:t>
            </a:r>
            <a:r>
              <a:rPr lang="fr-FR" sz="1100" i="1" dirty="0" smtClean="0"/>
              <a:t> all live </a:t>
            </a:r>
            <a:r>
              <a:rPr lang="fr-FR" sz="1100" i="1" dirty="0" err="1" smtClean="0"/>
              <a:t>with</a:t>
            </a:r>
            <a:r>
              <a:rPr lang="fr-FR" sz="1100" dirty="0" smtClean="0"/>
              <a:t> (1964) de Norman </a:t>
            </a:r>
            <a:r>
              <a:rPr lang="fr-FR" sz="1100" dirty="0" smtClean="0"/>
              <a:t>Rockwell (faites une recherche)? </a:t>
            </a:r>
            <a:r>
              <a:rPr lang="fr-FR" sz="1100" dirty="0" smtClean="0"/>
              <a:t>(Doc. 4</a:t>
            </a:r>
            <a:r>
              <a:rPr lang="fr-FR" sz="1100" dirty="0" smtClean="0"/>
              <a:t>))</a:t>
            </a:r>
          </a:p>
          <a:p>
            <a:pPr marL="228600" indent="-228600" algn="just">
              <a:buAutoNum type="arabicPeriod"/>
            </a:pPr>
            <a:r>
              <a:rPr lang="fr-FR" sz="1100" dirty="0" smtClean="0"/>
              <a:t>Quelles sont les limites de ce </a:t>
            </a:r>
            <a:r>
              <a:rPr lang="fr-FR" sz="1100" smtClean="0"/>
              <a:t>clip pour comprendre </a:t>
            </a:r>
            <a:r>
              <a:rPr lang="fr-FR" sz="1100" dirty="0" smtClean="0"/>
              <a:t>les mutations récentes de l’Afrique du Sud?</a:t>
            </a:r>
            <a:endParaRPr lang="fr-FR" sz="1100" dirty="0" smtClean="0"/>
          </a:p>
          <a:p>
            <a:pPr algn="just"/>
            <a:endParaRPr lang="fr-FR" sz="1100" dirty="0"/>
          </a:p>
          <a:p>
            <a:pPr algn="just"/>
            <a:endParaRPr 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7277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2819</TotalTime>
  <Words>203</Words>
  <Application>Microsoft Office PowerPoint</Application>
  <PresentationFormat>Affichage à l'écran (4:3)</PresentationFormat>
  <Paragraphs>19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veronica souto</dc:creator>
  <cp:lastModifiedBy>veronica souto</cp:lastModifiedBy>
  <cp:revision>137</cp:revision>
  <dcterms:created xsi:type="dcterms:W3CDTF">2019-06-19T09:21:31Z</dcterms:created>
  <dcterms:modified xsi:type="dcterms:W3CDTF">2020-06-03T12:51:13Z</dcterms:modified>
</cp:coreProperties>
</file>