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2CF8EBE1-FBDC-4DCF-A981-226793CCF8AA}" type="datetimeFigureOut">
              <a:rPr lang="fr-FR" smtClean="0"/>
              <a:t>03/06/2020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140850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CF8EBE1-FBDC-4DCF-A981-226793CCF8AA}" type="datetimeFigureOut">
              <a:rPr lang="fr-FR" smtClean="0"/>
              <a:t>03/06/2020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67415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CF8EBE1-FBDC-4DCF-A981-226793CCF8AA}" type="datetimeFigureOut">
              <a:rPr lang="fr-FR" smtClean="0"/>
              <a:t>03/06/2020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27576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CF8EBE1-FBDC-4DCF-A981-226793CCF8AA}" type="datetimeFigureOut">
              <a:rPr lang="fr-FR" smtClean="0"/>
              <a:t>03/06/2020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306318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CF8EBE1-FBDC-4DCF-A981-226793CCF8AA}" type="datetimeFigureOut">
              <a:rPr lang="fr-FR" smtClean="0"/>
              <a:t>03/06/2020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6285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CF8EBE1-FBDC-4DCF-A981-226793CCF8AA}" type="datetimeFigureOut">
              <a:rPr lang="fr-FR" smtClean="0"/>
              <a:t>03/06/2020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388620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CF8EBE1-FBDC-4DCF-A981-226793CCF8AA}" type="datetimeFigureOut">
              <a:rPr lang="fr-FR" smtClean="0"/>
              <a:t>03/06/2020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384084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CF8EBE1-FBDC-4DCF-A981-226793CCF8AA}" type="datetimeFigureOut">
              <a:rPr lang="fr-FR" smtClean="0"/>
              <a:t>03/06/2020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146930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8EBE1-FBDC-4DCF-A981-226793CCF8AA}" type="datetimeFigureOut">
              <a:rPr lang="fr-FR" smtClean="0"/>
              <a:t>03/06/2020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388237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CF8EBE1-FBDC-4DCF-A981-226793CCF8AA}" type="datetimeFigureOut">
              <a:rPr lang="fr-FR" smtClean="0"/>
              <a:t>03/06/2020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228632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CF8EBE1-FBDC-4DCF-A981-226793CCF8AA}" type="datetimeFigureOut">
              <a:rPr lang="fr-FR" smtClean="0"/>
              <a:t>03/06/2020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E32EFF-BBCD-45B1-9B6F-B9ADDD937198}" type="slidenum">
              <a:rPr lang="fr-FR" smtClean="0"/>
              <a:t>‹N°›</a:t>
            </a:fld>
            <a:endParaRPr lang="fr-FR"/>
          </a:p>
        </p:txBody>
      </p:sp>
    </p:spTree>
    <p:extLst>
      <p:ext uri="{BB962C8B-B14F-4D97-AF65-F5344CB8AC3E}">
        <p14:creationId xmlns:p14="http://schemas.microsoft.com/office/powerpoint/2010/main" val="179335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CF8EBE1-FBDC-4DCF-A981-226793CCF8AA}" type="datetimeFigureOut">
              <a:rPr lang="fr-FR" smtClean="0"/>
              <a:t>03/06/2020</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7E32EFF-BBCD-45B1-9B6F-B9ADDD937198}" type="slidenum">
              <a:rPr lang="fr-FR" smtClean="0"/>
              <a:t>‹N°›</a:t>
            </a:fld>
            <a:endParaRPr lang="fr-FR"/>
          </a:p>
        </p:txBody>
      </p:sp>
    </p:spTree>
    <p:extLst>
      <p:ext uri="{BB962C8B-B14F-4D97-AF65-F5344CB8AC3E}">
        <p14:creationId xmlns:p14="http://schemas.microsoft.com/office/powerpoint/2010/main" val="3986679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5836" y="0"/>
            <a:ext cx="6857999" cy="307777"/>
          </a:xfrm>
          <a:prstGeom prst="rect">
            <a:avLst/>
          </a:prstGeom>
          <a:noFill/>
        </p:spPr>
        <p:txBody>
          <a:bodyPr wrap="square" rtlCol="0">
            <a:spAutoFit/>
          </a:bodyPr>
          <a:lstStyle/>
          <a:p>
            <a:pPr algn="ctr"/>
            <a:r>
              <a:rPr lang="fr-FR" sz="1400" b="1" dirty="0"/>
              <a:t>Etude de cas – </a:t>
            </a:r>
            <a:r>
              <a:rPr lang="fr-FR" sz="1400" b="1" dirty="0"/>
              <a:t>Les parcs naturels d'Afrique australe : des territoires de conflits </a:t>
            </a:r>
            <a:endParaRPr lang="fr-FR" sz="1400" dirty="0"/>
          </a:p>
        </p:txBody>
      </p:sp>
      <p:sp>
        <p:nvSpPr>
          <p:cNvPr id="8" name="11 Elipse"/>
          <p:cNvSpPr/>
          <p:nvPr/>
        </p:nvSpPr>
        <p:spPr>
          <a:xfrm>
            <a:off x="3484042" y="2347678"/>
            <a:ext cx="117089" cy="1151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760" b="1" dirty="0"/>
              <a:t>2</a:t>
            </a:r>
          </a:p>
        </p:txBody>
      </p:sp>
      <p:sp>
        <p:nvSpPr>
          <p:cNvPr id="17" name="11 Elipse"/>
          <p:cNvSpPr/>
          <p:nvPr/>
        </p:nvSpPr>
        <p:spPr>
          <a:xfrm>
            <a:off x="3484041" y="4355437"/>
            <a:ext cx="117089" cy="1151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760" b="1" dirty="0"/>
              <a:t>4</a:t>
            </a:r>
            <a:endParaRPr lang="es-ES" sz="760" b="1" dirty="0"/>
          </a:p>
        </p:txBody>
      </p:sp>
      <p:sp>
        <p:nvSpPr>
          <p:cNvPr id="11" name="Rectangle 10"/>
          <p:cNvSpPr/>
          <p:nvPr/>
        </p:nvSpPr>
        <p:spPr>
          <a:xfrm>
            <a:off x="0" y="7932145"/>
            <a:ext cx="6858000" cy="1200329"/>
          </a:xfrm>
          <a:prstGeom prst="rect">
            <a:avLst/>
          </a:prstGeom>
        </p:spPr>
        <p:txBody>
          <a:bodyPr wrap="square">
            <a:spAutoFit/>
          </a:bodyPr>
          <a:lstStyle/>
          <a:p>
            <a:pPr algn="just"/>
            <a:r>
              <a:rPr lang="fr-FR" sz="1200" b="1" dirty="0"/>
              <a:t>QUESTIONS :</a:t>
            </a:r>
          </a:p>
          <a:p>
            <a:pPr marL="171450" indent="-171450" algn="just">
              <a:buAutoNum type="arabicPeriod"/>
            </a:pPr>
            <a:r>
              <a:rPr lang="fr-FR" sz="1200" dirty="0" smtClean="0"/>
              <a:t>Quelles sont les ressources touristiques de l’Afrique du Sud?</a:t>
            </a:r>
          </a:p>
          <a:p>
            <a:pPr marL="171450" indent="-171450" algn="just">
              <a:buAutoNum type="arabicPeriod"/>
            </a:pPr>
            <a:r>
              <a:rPr lang="fr-FR" sz="1200" dirty="0" smtClean="0"/>
              <a:t>Quels sont les effets attendus de la création des « parcs de la paix » en Afrique australe?</a:t>
            </a:r>
          </a:p>
          <a:p>
            <a:pPr marL="171450" indent="-171450" algn="just">
              <a:buAutoNum type="arabicPeriod"/>
            </a:pPr>
            <a:r>
              <a:rPr lang="fr-FR" sz="1200" dirty="0" smtClean="0"/>
              <a:t>Pourquoi les appelle-t-on « parcs de la paix » (</a:t>
            </a:r>
            <a:r>
              <a:rPr lang="fr-FR" sz="1200" i="1" dirty="0" err="1" smtClean="0"/>
              <a:t>peace</a:t>
            </a:r>
            <a:r>
              <a:rPr lang="fr-FR" sz="1200" i="1" dirty="0" smtClean="0"/>
              <a:t> </a:t>
            </a:r>
            <a:r>
              <a:rPr lang="fr-FR" sz="1200" i="1" dirty="0" err="1" smtClean="0"/>
              <a:t>parks</a:t>
            </a:r>
            <a:r>
              <a:rPr lang="fr-FR" sz="1200" i="1" dirty="0" smtClean="0"/>
              <a:t>)?</a:t>
            </a:r>
            <a:endParaRPr lang="fr-FR" sz="1200" dirty="0" smtClean="0"/>
          </a:p>
          <a:p>
            <a:pPr marL="171450" indent="-171450" algn="just">
              <a:buAutoNum type="arabicPeriod"/>
            </a:pPr>
            <a:r>
              <a:rPr lang="fr-FR" sz="1200" dirty="0" smtClean="0"/>
              <a:t>Expliquez l’expression « apartheid vert ».</a:t>
            </a:r>
          </a:p>
          <a:p>
            <a:pPr marL="171450" indent="-171450" algn="just">
              <a:buAutoNum type="arabicPeriod"/>
            </a:pPr>
            <a:r>
              <a:rPr lang="fr-FR" sz="1200" dirty="0" smtClean="0"/>
              <a:t>Montrez que les ressources naturelles sont des enjeux de politique nationale et internationale.</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896" y="307066"/>
            <a:ext cx="5244208" cy="7625079"/>
          </a:xfrm>
          <a:prstGeom prst="rect">
            <a:avLst/>
          </a:prstGeom>
        </p:spPr>
      </p:pic>
      <p:sp>
        <p:nvSpPr>
          <p:cNvPr id="12" name="11 Elipse"/>
          <p:cNvSpPr/>
          <p:nvPr/>
        </p:nvSpPr>
        <p:spPr>
          <a:xfrm>
            <a:off x="670265" y="307066"/>
            <a:ext cx="273262" cy="2687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200" b="1" dirty="0" smtClean="0"/>
              <a:t>1</a:t>
            </a:r>
            <a:endParaRPr lang="es-ES" sz="1200" b="1" dirty="0"/>
          </a:p>
        </p:txBody>
      </p:sp>
    </p:spTree>
    <p:extLst>
      <p:ext uri="{BB962C8B-B14F-4D97-AF65-F5344CB8AC3E}">
        <p14:creationId xmlns:p14="http://schemas.microsoft.com/office/powerpoint/2010/main" val="1412421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5836" y="0"/>
            <a:ext cx="6857999" cy="307777"/>
          </a:xfrm>
          <a:prstGeom prst="rect">
            <a:avLst/>
          </a:prstGeom>
          <a:noFill/>
        </p:spPr>
        <p:txBody>
          <a:bodyPr wrap="square" rtlCol="0">
            <a:spAutoFit/>
          </a:bodyPr>
          <a:lstStyle/>
          <a:p>
            <a:pPr algn="ctr"/>
            <a:r>
              <a:rPr lang="fr-FR" sz="1400" b="1" dirty="0"/>
              <a:t>Etude de cas – </a:t>
            </a:r>
            <a:r>
              <a:rPr lang="fr-FR" sz="1400" b="1" dirty="0"/>
              <a:t>Les parcs naturels d'Afrique australe : des territoires de </a:t>
            </a:r>
            <a:r>
              <a:rPr lang="fr-FR" sz="1400" b="1" dirty="0" smtClean="0"/>
              <a:t>conflits (suite) </a:t>
            </a:r>
            <a:endParaRPr lang="fr-FR" sz="1400" dirty="0"/>
          </a:p>
        </p:txBody>
      </p:sp>
      <p:sp>
        <p:nvSpPr>
          <p:cNvPr id="9" name="11 Elipse"/>
          <p:cNvSpPr/>
          <p:nvPr/>
        </p:nvSpPr>
        <p:spPr>
          <a:xfrm>
            <a:off x="-2204" y="54387"/>
            <a:ext cx="273262" cy="2687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200" b="1" dirty="0" smtClean="0"/>
              <a:t>2</a:t>
            </a:r>
            <a:endParaRPr lang="es-ES" sz="1200" b="1" dirty="0"/>
          </a:p>
        </p:txBody>
      </p:sp>
      <p:sp>
        <p:nvSpPr>
          <p:cNvPr id="11" name="Rectangle 10"/>
          <p:cNvSpPr/>
          <p:nvPr/>
        </p:nvSpPr>
        <p:spPr>
          <a:xfrm>
            <a:off x="-2204" y="262794"/>
            <a:ext cx="6858000" cy="8586966"/>
          </a:xfrm>
          <a:prstGeom prst="rect">
            <a:avLst/>
          </a:prstGeom>
        </p:spPr>
        <p:txBody>
          <a:bodyPr wrap="square">
            <a:spAutoFit/>
          </a:bodyPr>
          <a:lstStyle/>
          <a:p>
            <a:pPr algn="just"/>
            <a:r>
              <a:rPr lang="fr-FR" sz="1200" dirty="0">
                <a:solidFill>
                  <a:srgbClr val="000000"/>
                </a:solidFill>
              </a:rPr>
              <a:t>Les enjeux autour des parcs naturels sont très importants. </a:t>
            </a:r>
            <a:r>
              <a:rPr lang="fr-FR" sz="1200" dirty="0" smtClean="0"/>
              <a:t>Les </a:t>
            </a:r>
            <a:r>
              <a:rPr lang="fr-FR" sz="1200" i="1" dirty="0" err="1" smtClean="0"/>
              <a:t>Transfrontier</a:t>
            </a:r>
            <a:r>
              <a:rPr lang="fr-FR" sz="1200" i="1" dirty="0" smtClean="0"/>
              <a:t> conservation areas de la </a:t>
            </a:r>
            <a:r>
              <a:rPr lang="fr-FR" sz="1200" i="1" dirty="0" err="1" smtClean="0"/>
              <a:t>Peace</a:t>
            </a:r>
            <a:r>
              <a:rPr lang="fr-FR" sz="1200" i="1" dirty="0" smtClean="0"/>
              <a:t> Parks </a:t>
            </a:r>
            <a:r>
              <a:rPr lang="fr-FR" sz="1200" i="1" dirty="0" err="1" smtClean="0"/>
              <a:t>Fundation</a:t>
            </a:r>
            <a:r>
              <a:rPr lang="fr-FR" sz="1200" i="1" dirty="0" smtClean="0"/>
              <a:t> </a:t>
            </a:r>
            <a:r>
              <a:rPr lang="fr-FR" sz="1200" dirty="0" smtClean="0"/>
              <a:t>(TPP) sont un des moyens utilisés par le gouvernement sud-africain pour répondre aux défis </a:t>
            </a:r>
            <a:r>
              <a:rPr lang="fr-FR" sz="1200" dirty="0" err="1" smtClean="0"/>
              <a:t>post-apartheid</a:t>
            </a:r>
            <a:r>
              <a:rPr lang="fr-FR" sz="1200" dirty="0" smtClean="0"/>
              <a:t>. Il s'agit de promouvoir l'intégration régionale en Afrique australe en multipliant les coopérations entre pays par une politique commune de conservation et de développement via l'éco-tourisme, le </a:t>
            </a:r>
            <a:r>
              <a:rPr lang="fr-FR" sz="1200" dirty="0"/>
              <a:t>développement </a:t>
            </a:r>
            <a:r>
              <a:rPr lang="fr-FR" sz="1200" dirty="0" smtClean="0"/>
              <a:t>durable, la </a:t>
            </a:r>
            <a:r>
              <a:rPr lang="fr-FR" sz="1200" dirty="0"/>
              <a:t>gestion participative, garante de bonne gouvernance et expérimentée précocement au Zimbabwe</a:t>
            </a:r>
            <a:r>
              <a:rPr lang="fr-FR" sz="1200" dirty="0" smtClean="0"/>
              <a:t>.</a:t>
            </a:r>
          </a:p>
          <a:p>
            <a:pPr algn="just"/>
            <a:endParaRPr lang="fr-FR" sz="1200" dirty="0"/>
          </a:p>
          <a:p>
            <a:pPr algn="just"/>
            <a:r>
              <a:rPr lang="fr-FR" sz="1200" dirty="0" smtClean="0"/>
              <a:t>Derrière ce discours aux mots-clés choisis, les </a:t>
            </a:r>
            <a:r>
              <a:rPr lang="fr-FR" sz="1200" dirty="0"/>
              <a:t>réalisations concrètes sont encore faibles. </a:t>
            </a:r>
            <a:r>
              <a:rPr lang="fr-FR" sz="1200" dirty="0"/>
              <a:t>Le TPP de </a:t>
            </a:r>
            <a:r>
              <a:rPr lang="fr-FR" sz="1200" dirty="0" err="1"/>
              <a:t>Kgalagadi</a:t>
            </a:r>
            <a:r>
              <a:rPr lang="fr-FR" sz="1200" dirty="0"/>
              <a:t>, inauguré en 1999, est le premier à être mis en place. </a:t>
            </a:r>
            <a:r>
              <a:rPr lang="fr-FR" sz="1200" dirty="0"/>
              <a:t>Il est donc trop tôt pour juger de leur efficacité réelle. </a:t>
            </a:r>
            <a:r>
              <a:rPr lang="fr-FR" sz="1200" dirty="0" smtClean="0"/>
              <a:t>Les </a:t>
            </a:r>
            <a:r>
              <a:rPr lang="fr-FR" sz="1200" dirty="0"/>
              <a:t>discours justifiant </a:t>
            </a:r>
            <a:r>
              <a:rPr lang="fr-FR" sz="1200" dirty="0" smtClean="0"/>
              <a:t>ces </a:t>
            </a:r>
            <a:r>
              <a:rPr lang="fr-FR" sz="1200" dirty="0"/>
              <a:t>TPP se fondent sur une vision </a:t>
            </a:r>
            <a:r>
              <a:rPr lang="fr-FR" sz="1200" dirty="0" err="1"/>
              <a:t>néo-coloniale</a:t>
            </a:r>
            <a:r>
              <a:rPr lang="fr-FR" sz="1200" dirty="0"/>
              <a:t> du continent, comme "</a:t>
            </a:r>
            <a:r>
              <a:rPr lang="fr-FR" sz="1200" i="1" dirty="0"/>
              <a:t>the </a:t>
            </a:r>
            <a:r>
              <a:rPr lang="fr-FR" sz="1200" i="1" dirty="0" err="1"/>
              <a:t>greatest</a:t>
            </a:r>
            <a:r>
              <a:rPr lang="fr-FR" sz="1200" i="1" dirty="0"/>
              <a:t> animal </a:t>
            </a:r>
            <a:r>
              <a:rPr lang="fr-FR" sz="1200" i="1" dirty="0" err="1"/>
              <a:t>kingdom</a:t>
            </a:r>
            <a:r>
              <a:rPr lang="fr-FR" sz="1200" dirty="0"/>
              <a:t>", terre de Nature où les animaux vagabondent librement. Les hommes n'y sont présents que sous trois formes :</a:t>
            </a:r>
          </a:p>
          <a:p>
            <a:pPr marL="171450" indent="-171450" algn="just">
              <a:buFont typeface="Arial" panose="020B0604020202020204" pitchFamily="34" charset="0"/>
              <a:buChar char="•"/>
            </a:pPr>
            <a:r>
              <a:rPr lang="fr-FR" sz="1200" dirty="0"/>
              <a:t>le touriste, majoritairement blanc, qui vient contempler une nature intacte et dépenser ses devises ;</a:t>
            </a:r>
          </a:p>
          <a:p>
            <a:pPr marL="171450" indent="-171450" algn="just">
              <a:buFont typeface="Arial" panose="020B0604020202020204" pitchFamily="34" charset="0"/>
              <a:buChar char="•"/>
            </a:pPr>
            <a:r>
              <a:rPr lang="fr-FR" sz="1200" dirty="0"/>
              <a:t>l'Africain, visible dans des "</a:t>
            </a:r>
            <a:r>
              <a:rPr lang="fr-FR" sz="1200" i="1" dirty="0"/>
              <a:t>cultural villages</a:t>
            </a:r>
            <a:r>
              <a:rPr lang="fr-FR" sz="1200" dirty="0"/>
              <a:t>" fait partie du décor et est présenté dans son "habitat traditionnel". On propose "pour la bonne conscience du touriste" des projets de développement participatif entre les communautés noires et les autorités du parc, financés par une taxe prélevée sur les droits d'entrée (</a:t>
            </a:r>
            <a:r>
              <a:rPr lang="fr-FR" sz="1200" i="1" dirty="0" err="1"/>
              <a:t>community</a:t>
            </a:r>
            <a:r>
              <a:rPr lang="fr-FR" sz="1200" i="1" dirty="0"/>
              <a:t> </a:t>
            </a:r>
            <a:r>
              <a:rPr lang="fr-FR" sz="1200" i="1" dirty="0" err="1"/>
              <a:t>levy</a:t>
            </a:r>
            <a:r>
              <a:rPr lang="fr-FR" sz="1200" dirty="0"/>
              <a:t>).</a:t>
            </a:r>
          </a:p>
          <a:p>
            <a:pPr marL="171450" indent="-171450" algn="just">
              <a:buFont typeface="Arial" panose="020B0604020202020204" pitchFamily="34" charset="0"/>
              <a:buChar char="•"/>
            </a:pPr>
            <a:r>
              <a:rPr lang="fr-FR" sz="1200" dirty="0"/>
              <a:t>et, médiateur entre ces deux figures, le ranger, qui en même temps les résume : le ranger blanc conduit la Jeep et fait office d'expert animalier ; le ranger noir est traqueur et effectue les menus travaux</a:t>
            </a:r>
            <a:r>
              <a:rPr lang="fr-FR" sz="1200" dirty="0" smtClean="0"/>
              <a:t>.</a:t>
            </a:r>
          </a:p>
          <a:p>
            <a:pPr marL="171450" indent="-171450" algn="just">
              <a:buFont typeface="Arial" panose="020B0604020202020204" pitchFamily="34" charset="0"/>
              <a:buChar char="•"/>
            </a:pPr>
            <a:endParaRPr lang="fr-FR" sz="1200" dirty="0"/>
          </a:p>
          <a:p>
            <a:pPr algn="just"/>
            <a:r>
              <a:rPr lang="fr-FR" sz="1200" dirty="0"/>
              <a:t>De plus, les TPP participent d'un contexte géopolitique particulier. Ils ont été rendus possibles par la fin de la guerre au Mozambique et la fin de l'apartheid : les frontières se sont alors ouvertes ; la coopération entre les différents gouvernements, et avec les instances internationales est devenue possible. Dans le même temps, ce contexte géopolitique a aussi rendu possible le développement d'une hégémonie sud-africaine à l'échelle de l'Afrique australe — voire de l'Afrique subsaharienne. Cette domination est politique, économique, mais aussi touristique et "environnementale" : les TPP sont aussi un moyen de cette domination dans la mesure où ils renforcent le rôle central de l'Afrique du Sud. </a:t>
            </a:r>
            <a:r>
              <a:rPr lang="fr-FR" sz="1200" dirty="0"/>
              <a:t>Les touristes internationaux, arrivant à Johannesburg, pourront visiter les principaux parcs naturels des pays voisins tout en restant basés en Afrique du Sud. </a:t>
            </a:r>
            <a:endParaRPr lang="fr-FR" sz="1200" dirty="0" smtClean="0"/>
          </a:p>
          <a:p>
            <a:pPr algn="just"/>
            <a:endParaRPr lang="fr-FR" sz="1200" dirty="0" smtClean="0"/>
          </a:p>
          <a:p>
            <a:pPr algn="just"/>
            <a:r>
              <a:rPr lang="fr-FR" sz="1200" dirty="0" smtClean="0">
                <a:solidFill>
                  <a:srgbClr val="000000"/>
                </a:solidFill>
              </a:rPr>
              <a:t>Pour comprendre le caractère problématique de ces parcs de la paix, il faut revenir à la genèse des parcs naturels en Afrique du Sud. La colonisation britannique, porteuse de discriminations spatiales dans toute l'Afrique, a utilisé au XIXe siècle la conservation de la nature comme outil ségrégatif. Cette ségrégation a été poursuivie et améliorée par les politiques d'apartheid à partir de 1948. La conservation de la nature permettait de protéger de vastes espaces de chasse et de loisirs pour les Blancs en y excluant les Noirs. Ces derniers étaient cantonnés dans des réserves où du pouvoir était donné (selon le principe du gouvernement indirect [2]) à leurs chefs "traditionnels" (autorités tribales) puis à des administrateurs de pseudo États à partir de 1970 (les Bantoustans). Parallèlement, divers trafics se développèrent dans les parcs frontaliers, notamment le trafic de l'ivoire qui enrichit alors les mouvements armés soutenus par le régime de Pretoria ainsi que des intérêts militaires sud-africains. </a:t>
            </a:r>
          </a:p>
          <a:p>
            <a:pPr algn="just"/>
            <a:endParaRPr lang="fr-FR" sz="1200" dirty="0" smtClean="0">
              <a:solidFill>
                <a:srgbClr val="000000"/>
              </a:solidFill>
            </a:endParaRPr>
          </a:p>
          <a:p>
            <a:pPr algn="just"/>
            <a:r>
              <a:rPr lang="fr-FR" sz="1200" dirty="0" smtClean="0">
                <a:solidFill>
                  <a:srgbClr val="000000"/>
                </a:solidFill>
              </a:rPr>
              <a:t>On peut donc comprendre aisément pourquoi les parcs naturels sont toujours des territoires de conflits, car les héritages de ces politiques extrémistes, en particulier l'apartheid vert, sont toujours prégnants en Afrique du Sud.</a:t>
            </a:r>
          </a:p>
          <a:p>
            <a:endParaRPr lang="fr-FR" sz="1200" dirty="0" smtClean="0">
              <a:solidFill>
                <a:srgbClr val="000000"/>
              </a:solidFill>
            </a:endParaRPr>
          </a:p>
          <a:p>
            <a:r>
              <a:rPr lang="fr-FR" sz="1200" dirty="0" smtClean="0"/>
              <a:t>Sylvain </a:t>
            </a:r>
            <a:r>
              <a:rPr lang="fr-FR" sz="1200" dirty="0"/>
              <a:t>Guyot, </a:t>
            </a:r>
            <a:r>
              <a:rPr lang="fr-FR" sz="1200" i="1" dirty="0" err="1"/>
              <a:t>Géoconfluences</a:t>
            </a:r>
            <a:r>
              <a:rPr lang="fr-FR" sz="1200" dirty="0"/>
              <a:t>, 2006</a:t>
            </a:r>
          </a:p>
        </p:txBody>
      </p:sp>
    </p:spTree>
    <p:extLst>
      <p:ext uri="{BB962C8B-B14F-4D97-AF65-F5344CB8AC3E}">
        <p14:creationId xmlns:p14="http://schemas.microsoft.com/office/powerpoint/2010/main" val="1552934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704</Words>
  <Application>Microsoft Office PowerPoint</Application>
  <PresentationFormat>Affichage à l'écran (4:3)</PresentationFormat>
  <Paragraphs>26</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veronica souto</dc:creator>
  <cp:lastModifiedBy>veronica souto</cp:lastModifiedBy>
  <cp:revision>5</cp:revision>
  <dcterms:created xsi:type="dcterms:W3CDTF">2020-06-03T15:24:36Z</dcterms:created>
  <dcterms:modified xsi:type="dcterms:W3CDTF">2020-06-03T16:04:28Z</dcterms:modified>
</cp:coreProperties>
</file>