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66" r:id="rId4"/>
    <p:sldId id="297" r:id="rId5"/>
    <p:sldId id="303" r:id="rId6"/>
    <p:sldId id="314" r:id="rId7"/>
    <p:sldId id="316" r:id="rId8"/>
    <p:sldId id="317" r:id="rId9"/>
    <p:sldId id="318" r:id="rId10"/>
    <p:sldId id="302" r:id="rId11"/>
    <p:sldId id="311" r:id="rId12"/>
    <p:sldId id="315" r:id="rId13"/>
    <p:sldId id="308" r:id="rId14"/>
    <p:sldId id="309" r:id="rId15"/>
    <p:sldId id="310" r:id="rId16"/>
    <p:sldId id="337" r:id="rId17"/>
    <p:sldId id="336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09900"/>
    <a:srgbClr val="B2B2B2"/>
    <a:srgbClr val="FFFF66"/>
    <a:srgbClr val="00AC00"/>
    <a:srgbClr val="0099FF"/>
    <a:srgbClr val="1D1DFF"/>
    <a:srgbClr val="3333FF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12/10/2018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12/10/2018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12/10/2018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12/10/2018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12/10/2018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12/10/2018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131B4-05EA-4BF9-B78B-C5817FF03C34}" type="datetimeFigureOut">
              <a:rPr lang="fr-FR" smtClean="0"/>
              <a:pPr/>
              <a:t>12/10/2018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w5B84d96u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1785926"/>
            <a:ext cx="8715436" cy="2585323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GÉOGRAPHIE  - Thème n°1 </a:t>
            </a:r>
          </a:p>
          <a:p>
            <a:pPr algn="ctr"/>
            <a:endParaRPr lang="fr-FR" sz="54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Habiter une métropole</a:t>
            </a:r>
            <a:endParaRPr lang="fr-FR" sz="5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FAMILLE\Pictures\NY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7634328" cy="4323661"/>
          </a:xfrm>
          <a:prstGeom prst="rect">
            <a:avLst/>
          </a:prstGeom>
          <a:noFill/>
        </p:spPr>
      </p:pic>
      <p:pic>
        <p:nvPicPr>
          <p:cNvPr id="4103" name="Picture 7" descr="C:\Users\FAMILLE\Pictures\NY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71480"/>
            <a:ext cx="7643866" cy="428860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1472" y="5000636"/>
            <a:ext cx="642942" cy="357190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285852" y="492919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ciel</a:t>
            </a:r>
            <a:endParaRPr lang="fr-FR" sz="2400" dirty="0">
              <a:latin typeface="Poor Richard" pitchFamily="18" charset="0"/>
            </a:endParaRPr>
          </a:p>
        </p:txBody>
      </p:sp>
      <p:pic>
        <p:nvPicPr>
          <p:cNvPr id="4104" name="Picture 8" descr="C:\Users\FAMILLE\Pictures\NY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71480"/>
            <a:ext cx="7643866" cy="42576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857488" y="5000636"/>
            <a:ext cx="642942" cy="357190"/>
          </a:xfrm>
          <a:prstGeom prst="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714744" y="492919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fleuve </a:t>
            </a:r>
            <a:r>
              <a:rPr lang="fr-FR" sz="2400" i="1" dirty="0" smtClean="0">
                <a:latin typeface="Poor Richard" pitchFamily="18" charset="0"/>
              </a:rPr>
              <a:t>(East River)</a:t>
            </a:r>
            <a:endParaRPr lang="fr-FR" sz="2400" i="1" dirty="0">
              <a:latin typeface="Poor Richard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6500826" y="5143512"/>
            <a:ext cx="85725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6501620" y="5142718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7073124" y="5142718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500958" y="492919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ponts</a:t>
            </a:r>
            <a:endParaRPr lang="fr-FR" sz="2400" dirty="0">
              <a:latin typeface="Poor Richard" pitchFamily="18" charset="0"/>
            </a:endParaRPr>
          </a:p>
        </p:txBody>
      </p:sp>
      <p:pic>
        <p:nvPicPr>
          <p:cNvPr id="4105" name="Picture 9" descr="C:\Users\FAMILLE\Pictures\NY 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571480"/>
            <a:ext cx="7572428" cy="4288604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14282" y="5715016"/>
            <a:ext cx="642942" cy="35719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857224" y="5643578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quartiers des affaires (CBD)</a:t>
            </a:r>
            <a:endParaRPr lang="fr-FR" sz="2400" dirty="0">
              <a:latin typeface="Poor Richard" pitchFamily="18" charset="0"/>
            </a:endParaRPr>
          </a:p>
        </p:txBody>
      </p:sp>
      <p:pic>
        <p:nvPicPr>
          <p:cNvPr id="4106" name="Picture 10" descr="C:\Users\FAMILLE\Pictures\NY 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571480"/>
            <a:ext cx="7562858" cy="4283184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4500562" y="5715016"/>
            <a:ext cx="642942" cy="3571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214942" y="5643578"/>
            <a:ext cx="3929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quartiers d’habitations (ghettos)</a:t>
            </a:r>
            <a:endParaRPr lang="fr-FR" sz="2400" dirty="0">
              <a:latin typeface="Poor Richard" pitchFamily="18" charset="0"/>
            </a:endParaRPr>
          </a:p>
        </p:txBody>
      </p:sp>
      <p:pic>
        <p:nvPicPr>
          <p:cNvPr id="4107" name="Picture 11" descr="C:\Users\FAMILLE\Pictures\NY 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571480"/>
            <a:ext cx="7568324" cy="428628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000364" y="6286520"/>
            <a:ext cx="642942" cy="35719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3786182" y="621508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quartiers de banlieues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57224" y="0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Poor Richard" pitchFamily="18" charset="0"/>
              </a:rPr>
              <a:t>Croquis du paysage de l’agglomération new-yorkaise</a:t>
            </a:r>
            <a:endParaRPr lang="fr-FR" sz="2800" u="sng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20" grpId="0"/>
      <p:bldP spid="22" grpId="0" animBg="1"/>
      <p:bldP spid="23" grpId="0"/>
      <p:bldP spid="25" grpId="0" animBg="1"/>
      <p:bldP spid="26" grpId="0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1429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fr-FR" sz="4000" dirty="0" smtClean="0">
                <a:solidFill>
                  <a:srgbClr val="FF0000"/>
                </a:solidFill>
                <a:latin typeface="Poor Richard" pitchFamily="18" charset="0"/>
              </a:rPr>
              <a:t>2. </a:t>
            </a:r>
            <a:r>
              <a:rPr lang="fr-FR" sz="4000" u="sng" dirty="0" smtClean="0">
                <a:solidFill>
                  <a:srgbClr val="FF0000"/>
                </a:solidFill>
                <a:latin typeface="Poor Richard" pitchFamily="18" charset="0"/>
              </a:rPr>
              <a:t>Comment les habitants de New York cohabitent-ils?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4502823" cy="26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118532"/>
            <a:ext cx="3617053" cy="240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214290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Reproduis puis complète le tableau à l’aide des documents et de la fiche de la partie 1.</a:t>
            </a:r>
            <a:endParaRPr lang="fr-FR" sz="2800" dirty="0">
              <a:latin typeface="Poor Richard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57158" y="2071678"/>
          <a:ext cx="842968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2357454"/>
                <a:gridCol w="2107421"/>
                <a:gridCol w="210742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Habiter Manhattan</a:t>
                      </a:r>
                      <a:r>
                        <a:rPr lang="fr-FR" sz="2400" b="0" baseline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 : le </a:t>
                      </a:r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centre-ville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Habiter </a:t>
                      </a:r>
                    </a:p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le Bronx : un </a:t>
                      </a:r>
                      <a:r>
                        <a:rPr lang="fr-FR" sz="2400" b="1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ghetto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Habiter le New Jersey : une </a:t>
                      </a:r>
                      <a:r>
                        <a:rPr lang="fr-FR" sz="2400" b="1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banlieue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Type de population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Niveau de richesse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Forme d’habitat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Modes de déplacement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357290" y="1357298"/>
            <a:ext cx="6572296" cy="523220"/>
          </a:xfrm>
          <a:prstGeom prst="rect">
            <a:avLst/>
          </a:prstGeom>
          <a:solidFill>
            <a:srgbClr val="B2B2B2">
              <a:alpha val="3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Poor Richard" pitchFamily="18" charset="0"/>
              </a:rPr>
              <a:t>Les diverses manières d’habiter New York</a:t>
            </a:r>
            <a:endParaRPr lang="fr-FR" sz="2800" u="sng" dirty="0"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85984" y="342900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Blancs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57422" y="428625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élevé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72000" y="3286124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Noirs et Hispaniques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72000" y="428625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faible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15140" y="350043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Blancs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715140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moyen à élevé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2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9" grpId="0"/>
      <p:bldP spid="10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6429375" cy="433387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28596" y="64291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Manhattan, le plus grand quartier des affaires au monde</a:t>
            </a:r>
            <a:endParaRPr lang="fr-FR" sz="2800" dirty="0">
              <a:latin typeface="Poor Richard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rot="10800000" flipV="1">
            <a:off x="2928926" y="2428868"/>
            <a:ext cx="4214842" cy="642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10800000" flipV="1">
            <a:off x="2500298" y="2428868"/>
            <a:ext cx="4643470" cy="14287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0800000" flipV="1">
            <a:off x="1000100" y="2428868"/>
            <a:ext cx="6215106" cy="15716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143768" y="2000240"/>
            <a:ext cx="200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Poor Richard" pitchFamily="18" charset="0"/>
              </a:rPr>
              <a:t>building (gratte-ciel)</a:t>
            </a:r>
            <a:endParaRPr lang="fr-FR" sz="2800" i="1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57166"/>
            <a:ext cx="4643438" cy="618738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85720" y="2428868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Immeuble d’habitation dans le quartier du Bronx.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785794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Banlieue pavillonnaire dans le New Jersey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46082" name="Picture 2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2"/>
            <a:ext cx="7000924" cy="4787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214290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Reproduis puis complète le tableau à l’aide des documents et de la fiche de la partie 1.</a:t>
            </a:r>
            <a:endParaRPr lang="fr-FR" sz="2800" dirty="0">
              <a:latin typeface="Poor Richard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57158" y="2071678"/>
          <a:ext cx="842968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2357454"/>
                <a:gridCol w="2107421"/>
                <a:gridCol w="210742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Habiter Manhattan</a:t>
                      </a:r>
                      <a:r>
                        <a:rPr lang="fr-FR" sz="2400" b="0" baseline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 : le </a:t>
                      </a:r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centre-ville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Habiter </a:t>
                      </a:r>
                    </a:p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le Bronx : un </a:t>
                      </a:r>
                      <a:r>
                        <a:rPr lang="fr-FR" sz="2400" b="1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ghetto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Habiter le New Jersey : une </a:t>
                      </a:r>
                      <a:r>
                        <a:rPr lang="fr-FR" sz="2400" b="1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banlieue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Type de population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Niveau de richesse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Forme d’habitat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Modes de déplacement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357290" y="1357298"/>
            <a:ext cx="6572296" cy="523220"/>
          </a:xfrm>
          <a:prstGeom prst="rect">
            <a:avLst/>
          </a:prstGeom>
          <a:solidFill>
            <a:srgbClr val="B2B2B2">
              <a:alpha val="3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Poor Richard" pitchFamily="18" charset="0"/>
              </a:rPr>
              <a:t>Les diverses manières d’habiter New York</a:t>
            </a:r>
            <a:endParaRPr lang="fr-FR" sz="2800" u="sng" dirty="0"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85984" y="342900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Blancs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57422" y="428625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élevé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57422" y="514351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building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85984" y="592933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métro - voiture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72000" y="3286124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Noirs et Hispaniques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72000" y="428625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faible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0" y="514351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immeuble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572000" y="592933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métro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15140" y="350043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Blancs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715140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moyen à élevé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715140" y="514351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pavillon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643702" y="592933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voiture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714356"/>
            <a:ext cx="8358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Poor Richard" pitchFamily="18" charset="0"/>
              </a:rPr>
              <a:t>À partir du schéma et du tableau, rédige sur ton cahier un petit paragraphe  expliquant ce qu’est une métropole d’un pays riche avec ses atouts et ses difficultés.</a:t>
            </a:r>
            <a:endParaRPr lang="fr-FR" sz="3200" dirty="0">
              <a:latin typeface="Poor Richar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3235" t="1953" r="13419"/>
          <a:stretch>
            <a:fillRect/>
          </a:stretch>
        </p:blipFill>
        <p:spPr bwMode="auto">
          <a:xfrm>
            <a:off x="357158" y="3357562"/>
            <a:ext cx="3429024" cy="2588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4338" t="17578" r="13970" b="3320"/>
          <a:stretch>
            <a:fillRect/>
          </a:stretch>
        </p:blipFill>
        <p:spPr bwMode="auto">
          <a:xfrm>
            <a:off x="4214810" y="3071810"/>
            <a:ext cx="4714908" cy="293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4282" y="571480"/>
            <a:ext cx="8715436" cy="584775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Chapitre 1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57430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Les  métropoles  et  leurs  habitants</a:t>
            </a:r>
            <a:endParaRPr lang="fr-FR" sz="96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60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Introduction</a:t>
            </a:r>
            <a:r>
              <a:rPr lang="fr-FR" sz="60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:</a:t>
            </a:r>
          </a:p>
          <a:p>
            <a:pPr algn="ctr"/>
            <a:endParaRPr lang="fr-FR" sz="44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pyrus" pitchFamily="66" charset="0"/>
            </a:endParaRPr>
          </a:p>
          <a:p>
            <a:pPr algn="ctr"/>
            <a:endParaRPr lang="fr-FR" sz="4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8198" t="3906" r="16728"/>
          <a:stretch>
            <a:fillRect/>
          </a:stretch>
        </p:blipFill>
        <p:spPr bwMode="auto">
          <a:xfrm>
            <a:off x="285720" y="1214422"/>
            <a:ext cx="4431177" cy="3695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5000628" y="1857364"/>
            <a:ext cx="371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  <a:sym typeface="Symbol"/>
              </a:rPr>
              <a:t> </a:t>
            </a:r>
            <a:r>
              <a:rPr lang="fr-FR" sz="2800" dirty="0" smtClean="0">
                <a:latin typeface="Poor Richard" pitchFamily="18" charset="0"/>
              </a:rPr>
              <a:t>Comment évolue la population urbaine mondiale? Comment évoluera-t-elle dans les prochaines années?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5720" y="5357826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6600"/>
                </a:solidFill>
                <a:latin typeface="Poor Richard" pitchFamily="18" charset="0"/>
              </a:rPr>
              <a:t>La population urbaine mondiale augmente et continuera d’augmenter dans les prochaines années.</a:t>
            </a:r>
            <a:endParaRPr lang="fr-FR" sz="2800" i="1" dirty="0">
              <a:solidFill>
                <a:srgbClr val="0066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8596" y="1571612"/>
            <a:ext cx="8001056" cy="4031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Depuis un siècle, la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population urbaine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n’a cessé d’augmenter dans le monde. Très forte dans les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pays riches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 jusque dans les années 1970, c’est au tour des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pays en développement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de connaître une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croissance urbaine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 spectaculaire.</a:t>
            </a:r>
          </a:p>
          <a:p>
            <a:endParaRPr lang="fr-FR" sz="32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pPr algn="ctr"/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Aujourd’hui, plus de la moitié de la population mondiale vit en ville.</a:t>
            </a:r>
            <a:endParaRPr lang="fr-FR" sz="32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pic>
        <p:nvPicPr>
          <p:cNvPr id="4" name="Picture 2" descr="F:\IMAGES\crayons-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571480"/>
            <a:ext cx="666753" cy="1000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Etude de cas n°1 : </a:t>
            </a:r>
          </a:p>
          <a:p>
            <a:pPr algn="ctr"/>
            <a:endParaRPr lang="fr-FR" sz="54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  <a:p>
            <a:pPr algn="ctr"/>
            <a:r>
              <a:rPr lang="fr-FR" sz="54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Habiter </a:t>
            </a:r>
            <a:r>
              <a:rPr lang="fr-FR" sz="54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une métropole de pays </a:t>
            </a:r>
          </a:p>
          <a:p>
            <a:pPr algn="ctr"/>
            <a:r>
              <a:rPr lang="fr-FR" sz="54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riche : New York.</a:t>
            </a:r>
            <a:endParaRPr lang="fr-FR" sz="5400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ournage-14.gif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643050"/>
            <a:ext cx="1190625" cy="13811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00232" y="1928802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latin typeface="Poor Richard" pitchFamily="18" charset="0"/>
              </a:rPr>
              <a:t>New York, une métropole globale.</a:t>
            </a:r>
            <a:endParaRPr lang="fr-FR" sz="2800" i="1" dirty="0">
              <a:latin typeface="Poor Richard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282" y="4214818"/>
            <a:ext cx="49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À l’aide de la vidéo, complétez la fiche distribuée.</a:t>
            </a:r>
            <a:endParaRPr lang="fr-FR" sz="2800" dirty="0">
              <a:latin typeface="Poor Richard" pitchFamily="18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929058" y="5000636"/>
            <a:ext cx="114300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0" y="21429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fr-FR" sz="4000" dirty="0" smtClean="0">
                <a:solidFill>
                  <a:srgbClr val="FF0000"/>
                </a:solidFill>
                <a:latin typeface="Poor Richard" pitchFamily="18" charset="0"/>
              </a:rPr>
              <a:t>1. </a:t>
            </a:r>
            <a:r>
              <a:rPr lang="fr-FR" sz="4000" u="sng" dirty="0" smtClean="0">
                <a:solidFill>
                  <a:srgbClr val="FF0000"/>
                </a:solidFill>
                <a:latin typeface="Poor Richard" pitchFamily="18" charset="0"/>
              </a:rPr>
              <a:t>Comment s’organise </a:t>
            </a:r>
          </a:p>
          <a:p>
            <a:pPr marL="457200" indent="-457200" algn="ctr"/>
            <a:r>
              <a:rPr lang="fr-FR" sz="4000" u="sng" dirty="0" smtClean="0">
                <a:solidFill>
                  <a:srgbClr val="FF0000"/>
                </a:solidFill>
                <a:latin typeface="Poor Richard" pitchFamily="18" charset="0"/>
              </a:rPr>
              <a:t>l’agglomération de New York?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643050"/>
            <a:ext cx="3173311" cy="45207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14282" y="928670"/>
          <a:ext cx="8643998" cy="4907280"/>
        </p:xfrm>
        <a:graphic>
          <a:graphicData uri="http://schemas.openxmlformats.org/drawingml/2006/table">
            <a:tbl>
              <a:tblPr/>
              <a:tblGrid>
                <a:gridCol w="3000396"/>
                <a:gridCol w="5643602"/>
              </a:tblGrid>
              <a:tr h="202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latin typeface="Poor Richard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Poor Richard"/>
                          <a:ea typeface="Calibri"/>
                          <a:cs typeface="Times New Roman"/>
                        </a:rPr>
                        <a:t>New York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Poor Richard"/>
                          <a:ea typeface="Calibri"/>
                          <a:cs typeface="Times New Roman"/>
                        </a:rPr>
                        <a:t>Continent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>
                        <a:latin typeface="Poor Richard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Poor Richard"/>
                          <a:ea typeface="Calibri"/>
                          <a:cs typeface="Times New Roman"/>
                        </a:rPr>
                        <a:t>Pays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>
                        <a:latin typeface="Poor Richard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Poor Richard"/>
                          <a:ea typeface="Calibri"/>
                          <a:cs typeface="Times New Roman"/>
                        </a:rPr>
                        <a:t>Localisation plus précise à l’intérieur du pays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>
                        <a:latin typeface="Poor Richard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Poor Richard"/>
                          <a:ea typeface="Calibri"/>
                          <a:cs typeface="Times New Roman"/>
                        </a:rPr>
                        <a:t>Nombre d’habitants de la ville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latin typeface="Poor Richard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Poor Richard"/>
                          <a:ea typeface="Calibri"/>
                          <a:cs typeface="Times New Roman"/>
                        </a:rPr>
                        <a:t>Nombre d’habitants de l’aire urbaine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latin typeface="Poor Richard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357554" y="142873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Amérique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57554" y="1928802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États-Unis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57554" y="2786058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côte nord-est 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28992" y="4071942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8,3 millions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57554" y="5072074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23 millions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Users\FAMILLE\Pictures\Image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2285992"/>
            <a:ext cx="221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économique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3108" y="2928934"/>
            <a:ext cx="221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financière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28926" y="2285992"/>
            <a:ext cx="221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politique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14678" y="178592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culturelle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43570" y="2500306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résidents</a:t>
            </a:r>
          </a:p>
          <a:p>
            <a:pPr algn="ctr"/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86578" y="2928934"/>
            <a:ext cx="18573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migrants</a:t>
            </a:r>
          </a:p>
          <a:p>
            <a:pPr algn="ctr"/>
            <a:endParaRPr lang="fr-FR" sz="100" i="1" dirty="0" smtClean="0">
              <a:solidFill>
                <a:srgbClr val="009900"/>
              </a:solidFill>
              <a:latin typeface="Poor Richard" pitchFamily="18" charset="0"/>
            </a:endParaRPr>
          </a:p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pendulaires</a:t>
            </a:r>
            <a:endParaRPr lang="fr-FR" sz="22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643802" y="2071678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touristes</a:t>
            </a:r>
          </a:p>
          <a:p>
            <a:pPr algn="ctr"/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929322" y="5214950"/>
            <a:ext cx="1500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métro</a:t>
            </a:r>
            <a:endParaRPr lang="fr-FR" sz="22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072198" y="5500702"/>
            <a:ext cx="1500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automobile</a:t>
            </a:r>
            <a:endParaRPr lang="fr-FR" sz="22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00760" y="5715016"/>
            <a:ext cx="1500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train</a:t>
            </a:r>
            <a:endParaRPr lang="fr-FR" sz="22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000760" y="5929330"/>
            <a:ext cx="1500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avion</a:t>
            </a:r>
            <a:endParaRPr lang="fr-FR" sz="22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85852" y="4500570"/>
            <a:ext cx="335758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85786" y="4286256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à l’échelle du pays</a:t>
            </a:r>
          </a:p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à l’échelle mondiale</a:t>
            </a:r>
            <a:endParaRPr lang="fr-FR" sz="22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85918" y="6072206"/>
            <a:ext cx="250033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714480" y="5857892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embouteillages</a:t>
            </a:r>
          </a:p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gestion des déchets</a:t>
            </a:r>
            <a:endParaRPr lang="fr-FR" sz="22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285728"/>
            <a:ext cx="8215370" cy="954107"/>
          </a:xfrm>
          <a:prstGeom prst="rect">
            <a:avLst/>
          </a:prstGeom>
          <a:solidFill>
            <a:srgbClr val="B2B2B2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Réalisons un croquis de l’organisation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de l’espace de New York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3" name="Image 2" descr="C:\Users\FAMILLE\Pictures\Mes numérisations\2016-07 (juil.)\numérisation0009.jpg"/>
          <p:cNvPicPr/>
          <p:nvPr/>
        </p:nvPicPr>
        <p:blipFill>
          <a:blip r:embed="rId3" cstate="print">
            <a:lum bright="10000"/>
          </a:blip>
          <a:srcRect l="2373" t="3017" b="1675"/>
          <a:stretch>
            <a:fillRect/>
          </a:stretch>
        </p:blipFill>
        <p:spPr bwMode="auto">
          <a:xfrm>
            <a:off x="2500298" y="1428736"/>
            <a:ext cx="3784113" cy="24544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" name="Image 3" descr="C:\Users\FAMILLE\Pictures\NY 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143380"/>
            <a:ext cx="4353836" cy="248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courbée vers la droite 4"/>
          <p:cNvSpPr/>
          <p:nvPr/>
        </p:nvSpPr>
        <p:spPr>
          <a:xfrm>
            <a:off x="857224" y="2571744"/>
            <a:ext cx="857256" cy="2428892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lèche courbée vers la gauche 5"/>
          <p:cNvSpPr/>
          <p:nvPr/>
        </p:nvSpPr>
        <p:spPr>
          <a:xfrm>
            <a:off x="7072330" y="2571744"/>
            <a:ext cx="785818" cy="2357454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431</Words>
  <Application>Microsoft Office PowerPoint</Application>
  <PresentationFormat>Affichage à l'écran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domicile</dc:creator>
  <cp:lastModifiedBy>GCUENIN</cp:lastModifiedBy>
  <cp:revision>190</cp:revision>
  <dcterms:created xsi:type="dcterms:W3CDTF">2010-03-29T12:10:27Z</dcterms:created>
  <dcterms:modified xsi:type="dcterms:W3CDTF">2018-10-12T14:42:48Z</dcterms:modified>
</cp:coreProperties>
</file>