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de-DE"/>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14.05.2019</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a:t>
            </a:fld>
            <a:endParaRPr lang="de-DE"/>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14.05.2019</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a:t>
            </a:fld>
            <a:endParaRPr lang="de-DE"/>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de-DE"/>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14.05.2019</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a:t>
            </a:fld>
            <a:endParaRPr lang="de-DE"/>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14.05.2019</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a:t>
            </a:fld>
            <a:endParaRPr lang="de-DE"/>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de-DE"/>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de-DE" smtClean="0"/>
              <a:t>14.05.2019</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a:t>
            </a:fld>
            <a:endParaRPr lang="de-DE"/>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5" name="Espace réservé de la date 4"/>
          <p:cNvSpPr>
            <a:spLocks noGrp="1"/>
          </p:cNvSpPr>
          <p:nvPr>
            <p:ph type="dt" sz="half" idx="10"/>
          </p:nvPr>
        </p:nvSpPr>
        <p:spPr/>
        <p:txBody>
          <a:bodyPr/>
          <a:lstStyle/>
          <a:p>
            <a:fld id="{638941B0-F4D5-4460-BCAD-F7E2B41A8257}" type="datetimeFigureOut">
              <a:rPr lang="de-DE" smtClean="0"/>
              <a:t>14.05.2019</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27C6CCC6-2BE5-4E42-96A4-D1E8E81A3D8E}" type="slidenum">
              <a:rPr lang="de-DE" smtClean="0"/>
              <a:t>‹#›</a:t>
            </a:fld>
            <a:endParaRPr lang="de-DE"/>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de-DE"/>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7" name="Espace réservé de la date 6"/>
          <p:cNvSpPr>
            <a:spLocks noGrp="1"/>
          </p:cNvSpPr>
          <p:nvPr>
            <p:ph type="dt" sz="half" idx="10"/>
          </p:nvPr>
        </p:nvSpPr>
        <p:spPr/>
        <p:txBody>
          <a:bodyPr/>
          <a:lstStyle/>
          <a:p>
            <a:fld id="{638941B0-F4D5-4460-BCAD-F7E2B41A8257}" type="datetimeFigureOut">
              <a:rPr lang="de-DE" smtClean="0"/>
              <a:t>14.05.2019</a:t>
            </a:fld>
            <a:endParaRPr lang="de-DE"/>
          </a:p>
        </p:txBody>
      </p:sp>
      <p:sp>
        <p:nvSpPr>
          <p:cNvPr id="8" name="Espace réservé du pied de page 7"/>
          <p:cNvSpPr>
            <a:spLocks noGrp="1"/>
          </p:cNvSpPr>
          <p:nvPr>
            <p:ph type="ftr" sz="quarter" idx="11"/>
          </p:nvPr>
        </p:nvSpPr>
        <p:spPr/>
        <p:txBody>
          <a:bodyPr/>
          <a:lstStyle/>
          <a:p>
            <a:endParaRPr lang="de-DE"/>
          </a:p>
        </p:txBody>
      </p:sp>
      <p:sp>
        <p:nvSpPr>
          <p:cNvPr id="9" name="Espace réservé du numéro de diapositive 8"/>
          <p:cNvSpPr>
            <a:spLocks noGrp="1"/>
          </p:cNvSpPr>
          <p:nvPr>
            <p:ph type="sldNum" sz="quarter" idx="12"/>
          </p:nvPr>
        </p:nvSpPr>
        <p:spPr/>
        <p:txBody>
          <a:bodyPr/>
          <a:lstStyle/>
          <a:p>
            <a:fld id="{27C6CCC6-2BE5-4E42-96A4-D1E8E81A3D8E}" type="slidenum">
              <a:rPr lang="de-DE" smtClean="0"/>
              <a:t>‹#›</a:t>
            </a:fld>
            <a:endParaRPr lang="de-DE"/>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e la date 2"/>
          <p:cNvSpPr>
            <a:spLocks noGrp="1"/>
          </p:cNvSpPr>
          <p:nvPr>
            <p:ph type="dt" sz="half" idx="10"/>
          </p:nvPr>
        </p:nvSpPr>
        <p:spPr/>
        <p:txBody>
          <a:bodyPr/>
          <a:lstStyle/>
          <a:p>
            <a:fld id="{638941B0-F4D5-4460-BCAD-F7E2B41A8257}" type="datetimeFigureOut">
              <a:rPr lang="de-DE" smtClean="0"/>
              <a:t>14.05.2019</a:t>
            </a:fld>
            <a:endParaRPr lang="de-DE"/>
          </a:p>
        </p:txBody>
      </p:sp>
      <p:sp>
        <p:nvSpPr>
          <p:cNvPr id="4" name="Espace réservé du pied de page 3"/>
          <p:cNvSpPr>
            <a:spLocks noGrp="1"/>
          </p:cNvSpPr>
          <p:nvPr>
            <p:ph type="ftr" sz="quarter" idx="11"/>
          </p:nvPr>
        </p:nvSpPr>
        <p:spPr/>
        <p:txBody>
          <a:bodyPr/>
          <a:lstStyle/>
          <a:p>
            <a:endParaRPr lang="de-DE"/>
          </a:p>
        </p:txBody>
      </p:sp>
      <p:sp>
        <p:nvSpPr>
          <p:cNvPr id="5" name="Espace réservé du numéro de diapositive 4"/>
          <p:cNvSpPr>
            <a:spLocks noGrp="1"/>
          </p:cNvSpPr>
          <p:nvPr>
            <p:ph type="sldNum" sz="quarter" idx="12"/>
          </p:nvPr>
        </p:nvSpPr>
        <p:spPr/>
        <p:txBody>
          <a:bodyPr/>
          <a:lstStyle/>
          <a:p>
            <a:fld id="{27C6CCC6-2BE5-4E42-96A4-D1E8E81A3D8E}" type="slidenum">
              <a:rPr lang="de-DE" smtClean="0"/>
              <a:t>‹#›</a:t>
            </a:fld>
            <a:endParaRPr lang="de-DE"/>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de-DE" smtClean="0"/>
              <a:t>14.05.2019</a:t>
            </a:fld>
            <a:endParaRPr lang="de-DE"/>
          </a:p>
        </p:txBody>
      </p:sp>
      <p:sp>
        <p:nvSpPr>
          <p:cNvPr id="3" name="Espace réservé du pied de page 2"/>
          <p:cNvSpPr>
            <a:spLocks noGrp="1"/>
          </p:cNvSpPr>
          <p:nvPr>
            <p:ph type="ftr" sz="quarter" idx="11"/>
          </p:nvPr>
        </p:nvSpPr>
        <p:spPr/>
        <p:txBody>
          <a:bodyPr/>
          <a:lstStyle/>
          <a:p>
            <a:endParaRPr lang="de-DE"/>
          </a:p>
        </p:txBody>
      </p:sp>
      <p:sp>
        <p:nvSpPr>
          <p:cNvPr id="4" name="Espace réservé du numéro de diapositive 3"/>
          <p:cNvSpPr>
            <a:spLocks noGrp="1"/>
          </p:cNvSpPr>
          <p:nvPr>
            <p:ph type="sldNum" sz="quarter" idx="12"/>
          </p:nvPr>
        </p:nvSpPr>
        <p:spPr/>
        <p:txBody>
          <a:bodyPr/>
          <a:lstStyle/>
          <a:p>
            <a:fld id="{27C6CCC6-2BE5-4E42-96A4-D1E8E81A3D8E}" type="slidenum">
              <a:rPr lang="de-DE" smtClean="0"/>
              <a:t>‹#›</a:t>
            </a:fld>
            <a:endParaRPr lang="de-DE"/>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de-DE"/>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de-DE" smtClean="0"/>
              <a:t>14.05.2019</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27C6CCC6-2BE5-4E42-96A4-D1E8E81A3D8E}" type="slidenum">
              <a:rPr lang="de-DE" smtClean="0"/>
              <a:t>‹#›</a:t>
            </a:fld>
            <a:endParaRPr lang="de-DE"/>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de-DE"/>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de-DE" smtClean="0"/>
              <a:t>14.05.2019</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27C6CCC6-2BE5-4E42-96A4-D1E8E81A3D8E}" type="slidenum">
              <a:rPr lang="de-DE" smtClean="0"/>
              <a:t>‹#›</a:t>
            </a:fld>
            <a:endParaRPr lang="de-DE"/>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de-D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941B0-F4D5-4460-BCAD-F7E2B41A8257}" type="datetimeFigureOut">
              <a:rPr lang="de-DE" smtClean="0"/>
              <a:t>14.05.2019</a:t>
            </a:fld>
            <a:endParaRPr lang="de-D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6CCC6-2BE5-4E42-96A4-D1E8E81A3D8E}" type="slidenum">
              <a:rPr lang="de-DE" smtClean="0"/>
              <a:t>‹#›</a:t>
            </a:fld>
            <a:endParaRPr lang="de-DE"/>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entrepompidou.fr/cpv/resource/cKx9dgn/rEq8k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hyperlink" Target="https://www.khanacademy.org/partner-content/metropolitan-museum/82nd-and-fifth/transformation/v/%20identity" TargetMode="Externa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49008" y="424348"/>
            <a:ext cx="9144000" cy="2387600"/>
          </a:xfrm>
        </p:spPr>
        <p:txBody>
          <a:bodyPr/>
          <a:lstStyle/>
          <a:p>
            <a:pPr algn="l"/>
            <a:r>
              <a:rPr lang="de-DE" sz="5400" dirty="0" err="1">
                <a:cs typeface="Calibri Light"/>
              </a:rPr>
              <a:t>L'artisanat</a:t>
            </a:r>
            <a:r>
              <a:rPr lang="de-DE" sz="5400" dirty="0">
                <a:cs typeface="Calibri Light"/>
              </a:rPr>
              <a:t> </a:t>
            </a:r>
            <a:r>
              <a:rPr lang="de-DE" sz="5400" dirty="0" err="1">
                <a:cs typeface="Calibri Light"/>
              </a:rPr>
              <a:t>d'art</a:t>
            </a:r>
            <a:r>
              <a:rPr lang="de-DE" sz="5400" dirty="0">
                <a:cs typeface="Calibri Light"/>
              </a:rPr>
              <a:t>, le design et </a:t>
            </a:r>
            <a:r>
              <a:rPr lang="de-DE" sz="5400" dirty="0" err="1">
                <a:cs typeface="Calibri Light"/>
              </a:rPr>
              <a:t>l'innovation</a:t>
            </a:r>
            <a:endParaRPr lang="fr-FR"/>
          </a:p>
        </p:txBody>
      </p:sp>
    </p:spTree>
    <p:extLst>
      <p:ext uri="{BB962C8B-B14F-4D97-AF65-F5344CB8AC3E}">
        <p14:creationId xmlns:p14="http://schemas.microsoft.com/office/powerpoint/2010/main" val="3784089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3B9F4B-D76B-491F-9D54-CE679810F626}"/>
              </a:ext>
            </a:extLst>
          </p:cNvPr>
          <p:cNvSpPr>
            <a:spLocks noGrp="1"/>
          </p:cNvSpPr>
          <p:nvPr>
            <p:ph idx="1"/>
          </p:nvPr>
        </p:nvSpPr>
        <p:spPr>
          <a:xfrm>
            <a:off x="524093" y="685533"/>
            <a:ext cx="10515600" cy="1175369"/>
          </a:xfrm>
        </p:spPr>
        <p:txBody>
          <a:bodyPr vert="horz" lIns="91440" tIns="45720" rIns="91440" bIns="45720" rtlCol="0" anchor="t">
            <a:normAutofit/>
          </a:bodyPr>
          <a:lstStyle/>
          <a:p>
            <a:pPr marL="0" indent="0" algn="ctr">
              <a:buNone/>
            </a:pPr>
            <a:r>
              <a:rPr lang="fr-FR" dirty="0">
                <a:ea typeface="+mn-lt"/>
                <a:cs typeface="+mn-lt"/>
              </a:rPr>
              <a:t>Soufflez, sifflez et fabriquez un modèle de «Vases#44» </a:t>
            </a:r>
            <a:endParaRPr lang="fr-FR"/>
          </a:p>
          <a:p>
            <a:pPr marL="0" indent="0" algn="ctr">
              <a:buNone/>
            </a:pPr>
            <a:r>
              <a:rPr lang="fr-FR" dirty="0">
                <a:ea typeface="+mn-lt"/>
                <a:cs typeface="+mn-lt"/>
              </a:rPr>
              <a:t>de François Brument</a:t>
            </a:r>
            <a:endParaRPr lang="fr-FR">
              <a:cs typeface="Calibri" panose="020F0502020204030204"/>
            </a:endParaRPr>
          </a:p>
        </p:txBody>
      </p:sp>
      <p:pic>
        <p:nvPicPr>
          <p:cNvPr id="4" name="Picture 4" descr="Une image contenant photo&#10;&#10;Description générée avec un niveau de confiance très élevé">
            <a:extLst>
              <a:ext uri="{FF2B5EF4-FFF2-40B4-BE49-F238E27FC236}">
                <a16:creationId xmlns:a16="http://schemas.microsoft.com/office/drawing/2014/main" id="{2972AB94-3C0B-432E-A7A5-B70E81B74179}"/>
              </a:ext>
            </a:extLst>
          </p:cNvPr>
          <p:cNvPicPr>
            <a:picLocks noChangeAspect="1"/>
          </p:cNvPicPr>
          <p:nvPr/>
        </p:nvPicPr>
        <p:blipFill>
          <a:blip r:embed="rId2"/>
          <a:stretch>
            <a:fillRect/>
          </a:stretch>
        </p:blipFill>
        <p:spPr>
          <a:xfrm>
            <a:off x="2793224" y="1552270"/>
            <a:ext cx="6314711" cy="5044789"/>
          </a:xfrm>
          <a:prstGeom prst="rect">
            <a:avLst/>
          </a:prstGeom>
        </p:spPr>
      </p:pic>
    </p:spTree>
    <p:extLst>
      <p:ext uri="{BB962C8B-B14F-4D97-AF65-F5344CB8AC3E}">
        <p14:creationId xmlns:p14="http://schemas.microsoft.com/office/powerpoint/2010/main" val="739734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80355-F976-4FBA-AF87-EA04EAD19FC5}"/>
              </a:ext>
            </a:extLst>
          </p:cNvPr>
          <p:cNvSpPr>
            <a:spLocks noGrp="1"/>
          </p:cNvSpPr>
          <p:nvPr>
            <p:ph type="title"/>
          </p:nvPr>
        </p:nvSpPr>
        <p:spPr/>
        <p:txBody>
          <a:bodyPr>
            <a:normAutofit fontScale="90000"/>
          </a:bodyPr>
          <a:lstStyle/>
          <a:p>
            <a:r>
              <a:rPr lang="fr-FR" dirty="0">
                <a:cs typeface="Calibri Light"/>
              </a:rPr>
              <a:t>"</a:t>
            </a:r>
            <a:r>
              <a:rPr lang="fr-FR" dirty="0" err="1">
                <a:cs typeface="Calibri Light"/>
              </a:rPr>
              <a:t>Form</a:t>
            </a:r>
            <a:r>
              <a:rPr lang="fr-FR" dirty="0">
                <a:cs typeface="Calibri Light"/>
              </a:rPr>
              <a:t> </a:t>
            </a:r>
            <a:r>
              <a:rPr lang="fr-FR" dirty="0" err="1">
                <a:cs typeface="Calibri Light"/>
              </a:rPr>
              <a:t>follows</a:t>
            </a:r>
            <a:r>
              <a:rPr lang="fr-FR" dirty="0">
                <a:cs typeface="Calibri Light"/>
              </a:rPr>
              <a:t> fonction"</a:t>
            </a:r>
            <a:br>
              <a:rPr lang="en-US" dirty="0"/>
            </a:br>
            <a:r>
              <a:rPr lang="fr-FR" dirty="0">
                <a:cs typeface="Calibri Light"/>
              </a:rPr>
              <a:t>                                                          Louis Sullivan</a:t>
            </a:r>
            <a:endParaRPr lang="fr-FR" dirty="0"/>
          </a:p>
        </p:txBody>
      </p:sp>
      <p:pic>
        <p:nvPicPr>
          <p:cNvPr id="4" name="Picture 4">
            <a:extLst>
              <a:ext uri="{FF2B5EF4-FFF2-40B4-BE49-F238E27FC236}">
                <a16:creationId xmlns:a16="http://schemas.microsoft.com/office/drawing/2014/main" id="{F157DE91-4D63-45EC-AD01-94024AEF8E30}"/>
              </a:ext>
            </a:extLst>
          </p:cNvPr>
          <p:cNvPicPr>
            <a:picLocks noGrp="1" noChangeAspect="1"/>
          </p:cNvPicPr>
          <p:nvPr>
            <p:ph idx="1"/>
          </p:nvPr>
        </p:nvPicPr>
        <p:blipFill>
          <a:blip r:embed="rId2"/>
          <a:stretch>
            <a:fillRect/>
          </a:stretch>
        </p:blipFill>
        <p:spPr>
          <a:xfrm>
            <a:off x="3098619" y="1825625"/>
            <a:ext cx="5994762" cy="4351338"/>
          </a:xfrm>
          <a:prstGeom prst="rect">
            <a:avLst/>
          </a:prstGeom>
        </p:spPr>
      </p:pic>
    </p:spTree>
    <p:extLst>
      <p:ext uri="{BB962C8B-B14F-4D97-AF65-F5344CB8AC3E}">
        <p14:creationId xmlns:p14="http://schemas.microsoft.com/office/powerpoint/2010/main" val="4152934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FC0D4-9154-408F-98B7-3DC712F87C55}"/>
              </a:ext>
            </a:extLst>
          </p:cNvPr>
          <p:cNvSpPr>
            <a:spLocks noGrp="1"/>
          </p:cNvSpPr>
          <p:nvPr>
            <p:ph type="title"/>
          </p:nvPr>
        </p:nvSpPr>
        <p:spPr>
          <a:xfrm>
            <a:off x="396124" y="365125"/>
            <a:ext cx="11504454" cy="1325563"/>
          </a:xfrm>
        </p:spPr>
        <p:txBody>
          <a:bodyPr vert="horz" lIns="91440" tIns="45720" rIns="91440" bIns="45720" rtlCol="0" anchor="ctr">
            <a:noAutofit/>
          </a:bodyPr>
          <a:lstStyle/>
          <a:p>
            <a:r>
              <a:rPr lang="fr-FR" sz="3200" dirty="0">
                <a:cs typeface="Calibri Light"/>
              </a:rPr>
              <a:t>"Ce qui est important ce n'est pas l'objet, c'est l'homme !"</a:t>
            </a:r>
            <a:br>
              <a:rPr lang="fr-FR" sz="4000" dirty="0">
                <a:cs typeface="Calibri Light"/>
              </a:rPr>
            </a:br>
            <a:r>
              <a:rPr lang="fr-FR" sz="4000" dirty="0">
                <a:ea typeface="+mj-lt"/>
                <a:cs typeface="+mj-lt"/>
              </a:rPr>
              <a:t>                                                        Charlotte </a:t>
            </a:r>
            <a:r>
              <a:rPr lang="fr-FR" sz="4000" dirty="0" err="1">
                <a:ea typeface="+mj-lt"/>
                <a:cs typeface="+mj-lt"/>
              </a:rPr>
              <a:t>Perriand</a:t>
            </a:r>
            <a:endParaRPr lang="fr-FR" sz="4000" dirty="0" err="1"/>
          </a:p>
        </p:txBody>
      </p:sp>
      <p:sp>
        <p:nvSpPr>
          <p:cNvPr id="3" name="Content Placeholder 2">
            <a:extLst>
              <a:ext uri="{FF2B5EF4-FFF2-40B4-BE49-F238E27FC236}">
                <a16:creationId xmlns:a16="http://schemas.microsoft.com/office/drawing/2014/main" id="{F3091766-F5FE-4D33-91A7-4E7C415811D1}"/>
              </a:ext>
            </a:extLst>
          </p:cNvPr>
          <p:cNvSpPr>
            <a:spLocks noGrp="1"/>
          </p:cNvSpPr>
          <p:nvPr>
            <p:ph idx="1"/>
          </p:nvPr>
        </p:nvSpPr>
        <p:spPr/>
        <p:txBody>
          <a:bodyPr vert="horz" lIns="91440" tIns="45720" rIns="91440" bIns="45720" rtlCol="0" anchor="t">
            <a:normAutofit/>
          </a:bodyPr>
          <a:lstStyle/>
          <a:p>
            <a:pPr marL="0" indent="0" algn="ctr">
              <a:buNone/>
            </a:pPr>
            <a:r>
              <a:rPr lang="fr-FR" dirty="0">
                <a:cs typeface="Calibri"/>
                <a:hlinkClick r:id="rId2"/>
              </a:rPr>
              <a:t>"Ce qui est important c'est la vie"</a:t>
            </a:r>
            <a:endParaRPr lang="fr-FR" dirty="0">
              <a:cs typeface="Calibri"/>
            </a:endParaRPr>
          </a:p>
        </p:txBody>
      </p:sp>
      <p:pic>
        <p:nvPicPr>
          <p:cNvPr id="5" name="Picture 5">
            <a:extLst>
              <a:ext uri="{FF2B5EF4-FFF2-40B4-BE49-F238E27FC236}">
                <a16:creationId xmlns:a16="http://schemas.microsoft.com/office/drawing/2014/main" id="{6D384462-D8FD-48B7-A70D-014097364290}"/>
              </a:ext>
            </a:extLst>
          </p:cNvPr>
          <p:cNvPicPr>
            <a:picLocks noChangeAspect="1"/>
          </p:cNvPicPr>
          <p:nvPr/>
        </p:nvPicPr>
        <p:blipFill>
          <a:blip r:embed="rId3"/>
          <a:stretch>
            <a:fillRect/>
          </a:stretch>
        </p:blipFill>
        <p:spPr>
          <a:xfrm>
            <a:off x="4032202" y="2402336"/>
            <a:ext cx="4127596" cy="3437725"/>
          </a:xfrm>
          <a:prstGeom prst="rect">
            <a:avLst/>
          </a:prstGeom>
        </p:spPr>
      </p:pic>
    </p:spTree>
    <p:extLst>
      <p:ext uri="{BB962C8B-B14F-4D97-AF65-F5344CB8AC3E}">
        <p14:creationId xmlns:p14="http://schemas.microsoft.com/office/powerpoint/2010/main" val="2282433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B8BA5-A99E-466F-8E65-DA0F9CEC9187}"/>
              </a:ext>
            </a:extLst>
          </p:cNvPr>
          <p:cNvSpPr>
            <a:spLocks noGrp="1"/>
          </p:cNvSpPr>
          <p:nvPr>
            <p:ph type="title"/>
          </p:nvPr>
        </p:nvSpPr>
        <p:spPr/>
        <p:txBody>
          <a:bodyPr/>
          <a:lstStyle/>
          <a:p>
            <a:r>
              <a:rPr lang="fr-FR" dirty="0">
                <a:cs typeface="Calibri Light"/>
              </a:rPr>
              <a:t>Le fonctionnalisme</a:t>
            </a:r>
            <a:endParaRPr lang="fr-FR" dirty="0"/>
          </a:p>
        </p:txBody>
      </p:sp>
      <p:sp>
        <p:nvSpPr>
          <p:cNvPr id="3" name="Content Placeholder 2">
            <a:extLst>
              <a:ext uri="{FF2B5EF4-FFF2-40B4-BE49-F238E27FC236}">
                <a16:creationId xmlns:a16="http://schemas.microsoft.com/office/drawing/2014/main" id="{83CEA35F-879E-4C7F-A498-A386438A6261}"/>
              </a:ext>
            </a:extLst>
          </p:cNvPr>
          <p:cNvSpPr>
            <a:spLocks noGrp="1"/>
          </p:cNvSpPr>
          <p:nvPr>
            <p:ph idx="1"/>
          </p:nvPr>
        </p:nvSpPr>
        <p:spPr>
          <a:xfrm>
            <a:off x="5328764" y="1499885"/>
            <a:ext cx="6025036" cy="4351338"/>
          </a:xfrm>
        </p:spPr>
        <p:txBody>
          <a:bodyPr vert="horz" lIns="91440" tIns="45720" rIns="91440" bIns="45720" rtlCol="0" anchor="t">
            <a:normAutofit/>
          </a:bodyPr>
          <a:lstStyle/>
          <a:p>
            <a:pPr>
              <a:buNone/>
            </a:pPr>
            <a:r>
              <a:rPr lang="fr-FR" dirty="0">
                <a:ea typeface="+mn-lt"/>
                <a:cs typeface="+mn-lt"/>
              </a:rPr>
              <a:t>L’équipement de la vie domestique</a:t>
            </a:r>
            <a:endParaRPr lang="fr-FR" dirty="0"/>
          </a:p>
          <a:p>
            <a:pPr>
              <a:buNone/>
            </a:pPr>
            <a:r>
              <a:rPr lang="fr-FR" dirty="0">
                <a:ea typeface="+mn-lt"/>
                <a:cs typeface="+mn-lt"/>
              </a:rPr>
              <a:t>Le fonctionnalisme consiste à concevoir des objets bien pensés pour améliorer la qualité de vie des êtres humains.</a:t>
            </a:r>
            <a:endParaRPr lang="fr-FR" dirty="0">
              <a:cs typeface="Calibri" panose="020F0502020204030204"/>
            </a:endParaRPr>
          </a:p>
          <a:p>
            <a:pPr>
              <a:buNone/>
            </a:pPr>
            <a:r>
              <a:rPr lang="fr-FR" dirty="0">
                <a:ea typeface="+mn-lt"/>
                <a:cs typeface="+mn-lt"/>
              </a:rPr>
              <a:t>Des objets bien pensé en terme d’usage, d'ergonomie, de praticité pour répondre honnêtement à leur destination.</a:t>
            </a:r>
            <a:endParaRPr lang="fr-FR" dirty="0"/>
          </a:p>
          <a:p>
            <a:pPr>
              <a:buNone/>
            </a:pPr>
            <a:endParaRPr lang="fr-FR"/>
          </a:p>
          <a:p>
            <a:pPr>
              <a:buNone/>
            </a:pPr>
            <a:endParaRPr lang="fr-FR"/>
          </a:p>
          <a:p>
            <a:pPr>
              <a:buNone/>
            </a:pPr>
            <a:endParaRPr lang="fr-FR" dirty="0">
              <a:cs typeface="Calibri" panose="020F0502020204030204"/>
            </a:endParaRPr>
          </a:p>
          <a:p>
            <a:pPr>
              <a:buNone/>
            </a:pPr>
            <a:endParaRPr lang="fr-FR" dirty="0">
              <a:cs typeface="Calibri" panose="020F0502020204030204"/>
            </a:endParaRPr>
          </a:p>
          <a:p>
            <a:pPr marL="0" indent="0">
              <a:buNone/>
            </a:pPr>
            <a:endParaRPr lang="fr-FR" dirty="0">
              <a:cs typeface="Calibri" panose="020F0502020204030204"/>
            </a:endParaRPr>
          </a:p>
        </p:txBody>
      </p:sp>
      <p:pic>
        <p:nvPicPr>
          <p:cNvPr id="4" name="Picture 4" descr="Une image contenant plancher, table, intérieur, en bois&#10;&#10;Description générée avec un niveau de confiance élevé">
            <a:extLst>
              <a:ext uri="{FF2B5EF4-FFF2-40B4-BE49-F238E27FC236}">
                <a16:creationId xmlns:a16="http://schemas.microsoft.com/office/drawing/2014/main" id="{C99B4888-5532-4806-8B06-BF1E59D499BA}"/>
              </a:ext>
            </a:extLst>
          </p:cNvPr>
          <p:cNvPicPr>
            <a:picLocks noChangeAspect="1"/>
          </p:cNvPicPr>
          <p:nvPr/>
        </p:nvPicPr>
        <p:blipFill rotWithShape="1">
          <a:blip r:embed="rId2"/>
          <a:srcRect l="12758" t="-1005" r="12945" b="1172"/>
          <a:stretch/>
        </p:blipFill>
        <p:spPr>
          <a:xfrm>
            <a:off x="674215" y="1783268"/>
            <a:ext cx="4605183" cy="3466215"/>
          </a:xfrm>
          <a:prstGeom prst="rect">
            <a:avLst/>
          </a:prstGeom>
        </p:spPr>
      </p:pic>
      <p:sp>
        <p:nvSpPr>
          <p:cNvPr id="6" name="TextBox 5">
            <a:extLst>
              <a:ext uri="{FF2B5EF4-FFF2-40B4-BE49-F238E27FC236}">
                <a16:creationId xmlns:a16="http://schemas.microsoft.com/office/drawing/2014/main" id="{14E2E733-08FE-4329-AD48-7EA190388E4F}"/>
              </a:ext>
            </a:extLst>
          </p:cNvPr>
          <p:cNvSpPr txBox="1"/>
          <p:nvPr/>
        </p:nvSpPr>
        <p:spPr>
          <a:xfrm>
            <a:off x="629378" y="5340980"/>
            <a:ext cx="4860511"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i="1" dirty="0">
                <a:ea typeface="+mn-lt"/>
                <a:cs typeface="+mn-lt"/>
              </a:rPr>
              <a:t>Chaise longue LC4 en métal et Tokyo en bambou</a:t>
            </a:r>
            <a:endParaRPr lang="fr-FR" dirty="0">
              <a:ea typeface="+mn-lt"/>
              <a:cs typeface="+mn-lt"/>
            </a:endParaRPr>
          </a:p>
          <a:p>
            <a:r>
              <a:rPr lang="fr-FR" dirty="0">
                <a:ea typeface="+mn-lt"/>
                <a:cs typeface="+mn-lt"/>
              </a:rPr>
              <a:t>1928 - 1940</a:t>
            </a:r>
            <a:endParaRPr lang="fr-FR" dirty="0">
              <a:cs typeface="Calibri"/>
            </a:endParaRPr>
          </a:p>
          <a:p>
            <a:endParaRPr lang="fr-FR" dirty="0"/>
          </a:p>
          <a:p>
            <a:endParaRPr lang="fr-FR" dirty="0"/>
          </a:p>
          <a:p>
            <a:pPr algn="l"/>
            <a:endParaRPr lang="fr-FR" dirty="0">
              <a:cs typeface="Calibri"/>
            </a:endParaRPr>
          </a:p>
        </p:txBody>
      </p:sp>
    </p:spTree>
    <p:extLst>
      <p:ext uri="{BB962C8B-B14F-4D97-AF65-F5344CB8AC3E}">
        <p14:creationId xmlns:p14="http://schemas.microsoft.com/office/powerpoint/2010/main" val="2595183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19FC43-F4CB-4715-B224-D2DABEEC7E0A}"/>
              </a:ext>
            </a:extLst>
          </p:cNvPr>
          <p:cNvSpPr>
            <a:spLocks noGrp="1"/>
          </p:cNvSpPr>
          <p:nvPr>
            <p:ph idx="1"/>
          </p:nvPr>
        </p:nvSpPr>
        <p:spPr>
          <a:xfrm>
            <a:off x="5165894" y="487763"/>
            <a:ext cx="6187906" cy="5689200"/>
          </a:xfrm>
        </p:spPr>
        <p:txBody>
          <a:bodyPr vert="horz" lIns="91440" tIns="45720" rIns="91440" bIns="45720" rtlCol="0" anchor="t">
            <a:normAutofit/>
          </a:bodyPr>
          <a:lstStyle/>
          <a:p>
            <a:pPr>
              <a:buNone/>
            </a:pPr>
            <a:r>
              <a:rPr lang="fr-FR" dirty="0">
                <a:ea typeface="+mn-lt"/>
                <a:cs typeface="+mn-lt"/>
              </a:rPr>
              <a:t>Des objets bien pensé en terme de fabrication pour éviter le gaspillage de matières, d’opération industrielles, être au plus juste coût, dans une exigence et une intelligence de la forme en parfaite adéquation avec son moyen de production</a:t>
            </a:r>
          </a:p>
          <a:p>
            <a:pPr>
              <a:buNone/>
            </a:pPr>
            <a:endParaRPr lang="fr-FR" dirty="0"/>
          </a:p>
        </p:txBody>
      </p:sp>
      <p:sp>
        <p:nvSpPr>
          <p:cNvPr id="4" name="TextBox 3">
            <a:extLst>
              <a:ext uri="{FF2B5EF4-FFF2-40B4-BE49-F238E27FC236}">
                <a16:creationId xmlns:a16="http://schemas.microsoft.com/office/drawing/2014/main" id="{5FD09EB5-FF4C-4F10-9466-D29F018DA87B}"/>
              </a:ext>
            </a:extLst>
          </p:cNvPr>
          <p:cNvSpPr txBox="1"/>
          <p:nvPr/>
        </p:nvSpPr>
        <p:spPr>
          <a:xfrm>
            <a:off x="5422416" y="4014751"/>
            <a:ext cx="6047136"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i="1" dirty="0">
                <a:ea typeface="+mn-lt"/>
                <a:cs typeface="+mn-lt"/>
              </a:rPr>
              <a:t>Bibliothèque modèle « Nuage »  - Charlotte </a:t>
            </a:r>
            <a:r>
              <a:rPr lang="fr-FR" i="1" dirty="0" err="1">
                <a:ea typeface="+mn-lt"/>
                <a:cs typeface="+mn-lt"/>
              </a:rPr>
              <a:t>Perriand</a:t>
            </a:r>
            <a:endParaRPr lang="fr-FR" dirty="0" err="1">
              <a:ea typeface="+mn-lt"/>
              <a:cs typeface="+mn-lt"/>
            </a:endParaRPr>
          </a:p>
          <a:p>
            <a:r>
              <a:rPr lang="fr-FR" dirty="0">
                <a:ea typeface="+mn-lt"/>
                <a:cs typeface="+mn-lt"/>
              </a:rPr>
              <a:t>1947</a:t>
            </a:r>
            <a:endParaRPr lang="fr-FR" dirty="0">
              <a:cs typeface="Calibri"/>
            </a:endParaRPr>
          </a:p>
          <a:p>
            <a:r>
              <a:rPr lang="fr-FR" dirty="0">
                <a:ea typeface="+mn-lt"/>
                <a:cs typeface="+mn-lt"/>
              </a:rPr>
              <a:t>Chêne et métal plié</a:t>
            </a:r>
            <a:endParaRPr lang="fr-FR" dirty="0"/>
          </a:p>
          <a:p>
            <a:r>
              <a:rPr lang="fr-FR" dirty="0">
                <a:ea typeface="+mn-lt"/>
                <a:cs typeface="+mn-lt"/>
              </a:rPr>
              <a:t>Dimensions : 64,5 cm x 382 cm x 33 cm</a:t>
            </a:r>
            <a:endParaRPr lang="fr-FR" dirty="0"/>
          </a:p>
          <a:p>
            <a:pPr algn="l"/>
            <a:endParaRPr lang="fr-FR" dirty="0">
              <a:cs typeface="Calibri"/>
            </a:endParaRPr>
          </a:p>
        </p:txBody>
      </p:sp>
      <p:pic>
        <p:nvPicPr>
          <p:cNvPr id="5" name="Picture 5">
            <a:extLst>
              <a:ext uri="{FF2B5EF4-FFF2-40B4-BE49-F238E27FC236}">
                <a16:creationId xmlns:a16="http://schemas.microsoft.com/office/drawing/2014/main" id="{3FB7255B-78F0-4294-86AE-EEE08F975BA6}"/>
              </a:ext>
            </a:extLst>
          </p:cNvPr>
          <p:cNvPicPr>
            <a:picLocks noChangeAspect="1"/>
          </p:cNvPicPr>
          <p:nvPr/>
        </p:nvPicPr>
        <p:blipFill rotWithShape="1">
          <a:blip r:embed="rId2"/>
          <a:srcRect r="-150" b="11771"/>
          <a:stretch/>
        </p:blipFill>
        <p:spPr>
          <a:xfrm>
            <a:off x="1222690" y="1123223"/>
            <a:ext cx="3900748" cy="4581923"/>
          </a:xfrm>
          <a:prstGeom prst="rect">
            <a:avLst/>
          </a:prstGeom>
        </p:spPr>
      </p:pic>
    </p:spTree>
    <p:extLst>
      <p:ext uri="{BB962C8B-B14F-4D97-AF65-F5344CB8AC3E}">
        <p14:creationId xmlns:p14="http://schemas.microsoft.com/office/powerpoint/2010/main" val="1939855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D80987-9675-41A3-ABD7-7C2A8B0E42BC}"/>
              </a:ext>
            </a:extLst>
          </p:cNvPr>
          <p:cNvSpPr>
            <a:spLocks noGrp="1"/>
          </p:cNvSpPr>
          <p:nvPr>
            <p:ph idx="1"/>
          </p:nvPr>
        </p:nvSpPr>
        <p:spPr>
          <a:xfrm>
            <a:off x="914668" y="778602"/>
            <a:ext cx="9701369" cy="2080971"/>
          </a:xfrm>
        </p:spPr>
        <p:txBody>
          <a:bodyPr vert="horz" lIns="91440" tIns="45720" rIns="91440" bIns="45720" rtlCol="0" anchor="t">
            <a:normAutofit/>
          </a:bodyPr>
          <a:lstStyle/>
          <a:p>
            <a:pPr marL="0" indent="0">
              <a:buNone/>
            </a:pPr>
            <a:r>
              <a:rPr lang="fr-FR" dirty="0">
                <a:ea typeface="+mn-lt"/>
                <a:cs typeface="+mn-lt"/>
              </a:rPr>
              <a:t>Des objets bien pensé en terme de valeur symbolique, porteur d’une image d’efficacité, de confort et de modernité, pour rentrer dans des intérieurs «coquets» (je cite encore Charlotte </a:t>
            </a:r>
            <a:r>
              <a:rPr lang="fr-FR" dirty="0" err="1">
                <a:ea typeface="+mn-lt"/>
                <a:cs typeface="+mn-lt"/>
              </a:rPr>
              <a:t>Perriand</a:t>
            </a:r>
            <a:r>
              <a:rPr lang="fr-FR" dirty="0">
                <a:ea typeface="+mn-lt"/>
                <a:cs typeface="+mn-lt"/>
              </a:rPr>
              <a:t>) dans lesquelles il fait bon vivre.</a:t>
            </a:r>
          </a:p>
        </p:txBody>
      </p:sp>
      <p:pic>
        <p:nvPicPr>
          <p:cNvPr id="8" name="Picture 8" descr="Une image contenant plancher, intérieur, fenêtre, table&#10;&#10;Description générée avec un niveau de confiance très élevé">
            <a:extLst>
              <a:ext uri="{FF2B5EF4-FFF2-40B4-BE49-F238E27FC236}">
                <a16:creationId xmlns:a16="http://schemas.microsoft.com/office/drawing/2014/main" id="{2C958902-DC74-44EC-B758-0146F8B26B4E}"/>
              </a:ext>
            </a:extLst>
          </p:cNvPr>
          <p:cNvPicPr>
            <a:picLocks noChangeAspect="1"/>
          </p:cNvPicPr>
          <p:nvPr/>
        </p:nvPicPr>
        <p:blipFill>
          <a:blip r:embed="rId2"/>
          <a:stretch>
            <a:fillRect/>
          </a:stretch>
        </p:blipFill>
        <p:spPr>
          <a:xfrm>
            <a:off x="873683" y="2591941"/>
            <a:ext cx="5302589" cy="3398797"/>
          </a:xfrm>
          <a:prstGeom prst="rect">
            <a:avLst/>
          </a:prstGeom>
        </p:spPr>
      </p:pic>
      <p:sp>
        <p:nvSpPr>
          <p:cNvPr id="10" name="TextBox 9">
            <a:extLst>
              <a:ext uri="{FF2B5EF4-FFF2-40B4-BE49-F238E27FC236}">
                <a16:creationId xmlns:a16="http://schemas.microsoft.com/office/drawing/2014/main" id="{A82A7910-EAC9-41E3-9A69-A731BB0618A8}"/>
              </a:ext>
            </a:extLst>
          </p:cNvPr>
          <p:cNvSpPr txBox="1"/>
          <p:nvPr/>
        </p:nvSpPr>
        <p:spPr>
          <a:xfrm>
            <a:off x="3793713" y="5434049"/>
            <a:ext cx="731519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t>                                           </a:t>
            </a:r>
            <a:r>
              <a:rPr lang="fr-FR" i="1" dirty="0"/>
              <a:t>   Les Arcs </a:t>
            </a:r>
            <a:endParaRPr lang="fr-FR" i="1">
              <a:cs typeface="Calibri" panose="020F0502020204030204"/>
            </a:endParaRPr>
          </a:p>
          <a:p>
            <a:pPr algn="ctr"/>
            <a:r>
              <a:rPr lang="fr-FR" i="1" dirty="0">
                <a:ea typeface="+mn-lt"/>
                <a:cs typeface="+mn-lt"/>
              </a:rPr>
              <a:t>Charlotte </a:t>
            </a:r>
            <a:r>
              <a:rPr lang="fr-FR" i="1" dirty="0" err="1">
                <a:ea typeface="+mn-lt"/>
                <a:cs typeface="+mn-lt"/>
              </a:rPr>
              <a:t>Perriand</a:t>
            </a:r>
            <a:r>
              <a:rPr lang="fr-FR" i="1" dirty="0">
                <a:ea typeface="+mn-lt"/>
                <a:cs typeface="+mn-lt"/>
              </a:rPr>
              <a:t> - </a:t>
            </a:r>
            <a:r>
              <a:rPr lang="fr-FR" dirty="0">
                <a:ea typeface="+mn-lt"/>
                <a:cs typeface="+mn-lt"/>
              </a:rPr>
              <a:t>1968</a:t>
            </a:r>
            <a:endParaRPr lang="fr-FR" dirty="0">
              <a:cs typeface="Calibri"/>
            </a:endParaRPr>
          </a:p>
          <a:p>
            <a:pPr algn="ctr"/>
            <a:r>
              <a:rPr lang="fr-FR" dirty="0">
                <a:cs typeface="Calibri"/>
              </a:rPr>
              <a:t>Aménagement de studio – le séjour double hauteur et le bloc technique sanitaire et cuisine</a:t>
            </a:r>
          </a:p>
        </p:txBody>
      </p:sp>
      <p:pic>
        <p:nvPicPr>
          <p:cNvPr id="2" name="Picture 3">
            <a:extLst>
              <a:ext uri="{FF2B5EF4-FFF2-40B4-BE49-F238E27FC236}">
                <a16:creationId xmlns:a16="http://schemas.microsoft.com/office/drawing/2014/main" id="{795A9185-6CB2-46ED-9E70-34C6E98A53B8}"/>
              </a:ext>
            </a:extLst>
          </p:cNvPr>
          <p:cNvPicPr>
            <a:picLocks noChangeAspect="1"/>
          </p:cNvPicPr>
          <p:nvPr/>
        </p:nvPicPr>
        <p:blipFill>
          <a:blip r:embed="rId3"/>
          <a:stretch>
            <a:fillRect/>
          </a:stretch>
        </p:blipFill>
        <p:spPr>
          <a:xfrm>
            <a:off x="5579469" y="2288368"/>
            <a:ext cx="2289491" cy="3049082"/>
          </a:xfrm>
          <a:prstGeom prst="rect">
            <a:avLst/>
          </a:prstGeom>
        </p:spPr>
      </p:pic>
      <p:pic>
        <p:nvPicPr>
          <p:cNvPr id="5" name="Picture 5" descr="Une image contenant intérieur, mur, plancher, réfrigérateur&#10;&#10;Description générée avec un niveau de confiance très élevé">
            <a:extLst>
              <a:ext uri="{FF2B5EF4-FFF2-40B4-BE49-F238E27FC236}">
                <a16:creationId xmlns:a16="http://schemas.microsoft.com/office/drawing/2014/main" id="{2DD1AE72-2BCA-40A3-8014-9DE53E583D11}"/>
              </a:ext>
            </a:extLst>
          </p:cNvPr>
          <p:cNvPicPr>
            <a:picLocks noChangeAspect="1"/>
          </p:cNvPicPr>
          <p:nvPr/>
        </p:nvPicPr>
        <p:blipFill>
          <a:blip r:embed="rId4"/>
          <a:stretch>
            <a:fillRect/>
          </a:stretch>
        </p:blipFill>
        <p:spPr>
          <a:xfrm>
            <a:off x="8137525" y="2859589"/>
            <a:ext cx="3727450" cy="2900948"/>
          </a:xfrm>
          <a:prstGeom prst="rect">
            <a:avLst/>
          </a:prstGeom>
        </p:spPr>
      </p:pic>
    </p:spTree>
    <p:extLst>
      <p:ext uri="{BB962C8B-B14F-4D97-AF65-F5344CB8AC3E}">
        <p14:creationId xmlns:p14="http://schemas.microsoft.com/office/powerpoint/2010/main" val="2154702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05DC3-69B8-421A-B2E7-D9A48DB3F8DC}"/>
              </a:ext>
            </a:extLst>
          </p:cNvPr>
          <p:cNvSpPr>
            <a:spLocks noGrp="1"/>
          </p:cNvSpPr>
          <p:nvPr>
            <p:ph type="title"/>
          </p:nvPr>
        </p:nvSpPr>
        <p:spPr/>
        <p:txBody>
          <a:bodyPr/>
          <a:lstStyle/>
          <a:p>
            <a:r>
              <a:rPr lang="fr-FR" dirty="0">
                <a:ea typeface="+mj-lt"/>
                <a:cs typeface="+mj-lt"/>
              </a:rPr>
              <a:t>Family </a:t>
            </a:r>
            <a:r>
              <a:rPr lang="fr-FR" dirty="0" err="1">
                <a:ea typeface="+mj-lt"/>
                <a:cs typeface="+mj-lt"/>
              </a:rPr>
              <a:t>follows</a:t>
            </a:r>
            <a:r>
              <a:rPr lang="fr-FR" dirty="0">
                <a:ea typeface="+mj-lt"/>
                <a:cs typeface="+mj-lt"/>
              </a:rPr>
              <a:t> fiction                                 </a:t>
            </a:r>
            <a:endParaRPr lang="fr-FR"/>
          </a:p>
        </p:txBody>
      </p:sp>
      <p:sp>
        <p:nvSpPr>
          <p:cNvPr id="3" name="Content Placeholder 2">
            <a:extLst>
              <a:ext uri="{FF2B5EF4-FFF2-40B4-BE49-F238E27FC236}">
                <a16:creationId xmlns:a16="http://schemas.microsoft.com/office/drawing/2014/main" id="{772D2469-F526-496C-8C42-07F5BD33B1F2}"/>
              </a:ext>
            </a:extLst>
          </p:cNvPr>
          <p:cNvSpPr>
            <a:spLocks noGrp="1"/>
          </p:cNvSpPr>
          <p:nvPr>
            <p:ph idx="1"/>
          </p:nvPr>
        </p:nvSpPr>
        <p:spPr>
          <a:xfrm>
            <a:off x="3089299" y="1232312"/>
            <a:ext cx="7479235" cy="2420163"/>
          </a:xfrm>
        </p:spPr>
        <p:txBody>
          <a:bodyPr vert="horz" lIns="91440" tIns="45720" rIns="91440" bIns="45720" rtlCol="0" anchor="t">
            <a:noAutofit/>
          </a:bodyPr>
          <a:lstStyle/>
          <a:p>
            <a:pPr>
              <a:buNone/>
            </a:pPr>
            <a:endParaRPr lang="fr-FR" dirty="0">
              <a:cs typeface="Calibri"/>
            </a:endParaRPr>
          </a:p>
          <a:p>
            <a:pPr>
              <a:buNone/>
            </a:pPr>
            <a:r>
              <a:rPr lang="fr-FR" sz="2400" dirty="0">
                <a:ea typeface="+mn-lt"/>
                <a:cs typeface="+mn-lt"/>
              </a:rPr>
              <a:t>F.F.F. (Family </a:t>
            </a:r>
            <a:r>
              <a:rPr lang="fr-FR" sz="2400" dirty="0" err="1">
                <a:ea typeface="+mn-lt"/>
                <a:cs typeface="+mn-lt"/>
              </a:rPr>
              <a:t>Follows</a:t>
            </a:r>
            <a:r>
              <a:rPr lang="fr-FR" sz="2400" dirty="0">
                <a:ea typeface="+mn-lt"/>
                <a:cs typeface="+mn-lt"/>
              </a:rPr>
              <a:t> Fiction) est un projet qui, au début des années 90, s’est fixé comme objectif de sonder la structure affective des formes et des objets, à partir de l’idée de reproduire le processus créatif de l’objet appartenant au monde des enfants et aux cultures primitives</a:t>
            </a:r>
          </a:p>
          <a:p>
            <a:pPr>
              <a:buNone/>
            </a:pPr>
            <a:endParaRPr lang="fr-FR">
              <a:cs typeface="Calibri"/>
            </a:endParaRPr>
          </a:p>
          <a:p>
            <a:pPr marL="0" indent="0">
              <a:buNone/>
            </a:pPr>
            <a:endParaRPr lang="fr-FR" dirty="0">
              <a:cs typeface="Calibri" panose="020F0502020204030204"/>
            </a:endParaRPr>
          </a:p>
        </p:txBody>
      </p:sp>
      <p:pic>
        <p:nvPicPr>
          <p:cNvPr id="6" name="Picture 6" descr="Une image contenant mur, personne, ciel, intérieur&#10;&#10;Description générée avec un niveau de confiance très élevé">
            <a:extLst>
              <a:ext uri="{FF2B5EF4-FFF2-40B4-BE49-F238E27FC236}">
                <a16:creationId xmlns:a16="http://schemas.microsoft.com/office/drawing/2014/main" id="{1B9DCA48-BB4D-4F0B-9DFB-D32008D91169}"/>
              </a:ext>
            </a:extLst>
          </p:cNvPr>
          <p:cNvPicPr>
            <a:picLocks noChangeAspect="1"/>
          </p:cNvPicPr>
          <p:nvPr/>
        </p:nvPicPr>
        <p:blipFill>
          <a:blip r:embed="rId2"/>
          <a:stretch>
            <a:fillRect/>
          </a:stretch>
        </p:blipFill>
        <p:spPr>
          <a:xfrm>
            <a:off x="8610018" y="4070525"/>
            <a:ext cx="2743200" cy="1846385"/>
          </a:xfrm>
          <a:prstGeom prst="rect">
            <a:avLst/>
          </a:prstGeom>
        </p:spPr>
      </p:pic>
      <p:pic>
        <p:nvPicPr>
          <p:cNvPr id="8" name="Picture 8" descr="Une image contenant tasse&#10;&#10;Description générée avec un niveau de confiance élevé">
            <a:extLst>
              <a:ext uri="{FF2B5EF4-FFF2-40B4-BE49-F238E27FC236}">
                <a16:creationId xmlns:a16="http://schemas.microsoft.com/office/drawing/2014/main" id="{E917F02E-E8B0-4657-8E2E-2455B9C5094F}"/>
              </a:ext>
            </a:extLst>
          </p:cNvPr>
          <p:cNvPicPr>
            <a:picLocks noChangeAspect="1"/>
          </p:cNvPicPr>
          <p:nvPr/>
        </p:nvPicPr>
        <p:blipFill>
          <a:blip r:embed="rId3"/>
          <a:stretch>
            <a:fillRect/>
          </a:stretch>
        </p:blipFill>
        <p:spPr>
          <a:xfrm>
            <a:off x="662695" y="1743875"/>
            <a:ext cx="2525329" cy="4114800"/>
          </a:xfrm>
          <a:prstGeom prst="rect">
            <a:avLst/>
          </a:prstGeom>
        </p:spPr>
      </p:pic>
      <p:sp>
        <p:nvSpPr>
          <p:cNvPr id="10" name="TextBox 9">
            <a:extLst>
              <a:ext uri="{FF2B5EF4-FFF2-40B4-BE49-F238E27FC236}">
                <a16:creationId xmlns:a16="http://schemas.microsoft.com/office/drawing/2014/main" id="{7C42642F-DF3A-403C-820D-88CD7E3930E3}"/>
              </a:ext>
            </a:extLst>
          </p:cNvPr>
          <p:cNvSpPr txBox="1"/>
          <p:nvPr/>
        </p:nvSpPr>
        <p:spPr>
          <a:xfrm>
            <a:off x="3089881" y="3764628"/>
            <a:ext cx="5244420" cy="20939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nSpc>
                <a:spcPct val="90000"/>
              </a:lnSpc>
              <a:spcBef>
                <a:spcPts val="1000"/>
              </a:spcBef>
            </a:pPr>
            <a:r>
              <a:rPr lang="fr-FR" dirty="0" err="1">
                <a:ea typeface="+mn-lt"/>
                <a:cs typeface="+mn-lt"/>
              </a:rPr>
              <a:t>Merdolino</a:t>
            </a:r>
            <a:endParaRPr lang="fr-FR" dirty="0" err="1"/>
          </a:p>
          <a:p>
            <a:pPr marL="228600" indent="-228600">
              <a:lnSpc>
                <a:spcPct val="90000"/>
              </a:lnSpc>
              <a:spcBef>
                <a:spcPts val="1000"/>
              </a:spcBef>
            </a:pPr>
            <a:r>
              <a:rPr lang="fr-FR" dirty="0">
                <a:ea typeface="+mn-lt"/>
                <a:cs typeface="+mn-lt"/>
              </a:rPr>
              <a:t>La balayette pour toilette créée par Stefano </a:t>
            </a:r>
            <a:r>
              <a:rPr lang="fr-FR" dirty="0" err="1">
                <a:ea typeface="+mn-lt"/>
                <a:cs typeface="+mn-lt"/>
              </a:rPr>
              <a:t>Giovannoni</a:t>
            </a:r>
            <a:r>
              <a:rPr lang="fr-FR" dirty="0">
                <a:ea typeface="+mn-lt"/>
                <a:cs typeface="+mn-lt"/>
              </a:rPr>
              <a:t> n’est plus un objet tabou, mais elle s’est transformée en un long arbuste évocateur qui ose s’exposer ! </a:t>
            </a:r>
            <a:endParaRPr lang="fr-FR"/>
          </a:p>
          <a:p>
            <a:pPr marL="228600" indent="-228600">
              <a:lnSpc>
                <a:spcPct val="90000"/>
              </a:lnSpc>
              <a:spcBef>
                <a:spcPts val="1000"/>
              </a:spcBef>
            </a:pPr>
            <a:r>
              <a:rPr lang="fr-FR" dirty="0">
                <a:ea typeface="+mn-lt"/>
                <a:cs typeface="+mn-lt"/>
              </a:rPr>
              <a:t>Scandale pour les bien-pensants du design et succès énorme au fil des années.</a:t>
            </a:r>
            <a:endParaRPr lang="fr-FR" dirty="0"/>
          </a:p>
        </p:txBody>
      </p:sp>
      <p:pic>
        <p:nvPicPr>
          <p:cNvPr id="11" name="Picture 11" descr="Une image contenant clipart&#10;&#10;Description générée avec un niveau de confiance très élevé">
            <a:extLst>
              <a:ext uri="{FF2B5EF4-FFF2-40B4-BE49-F238E27FC236}">
                <a16:creationId xmlns:a16="http://schemas.microsoft.com/office/drawing/2014/main" id="{96519B73-4B32-4C7E-B8C8-20492D0E7E10}"/>
              </a:ext>
            </a:extLst>
          </p:cNvPr>
          <p:cNvPicPr>
            <a:picLocks noChangeAspect="1"/>
          </p:cNvPicPr>
          <p:nvPr/>
        </p:nvPicPr>
        <p:blipFill>
          <a:blip r:embed="rId4"/>
          <a:stretch>
            <a:fillRect/>
          </a:stretch>
        </p:blipFill>
        <p:spPr>
          <a:xfrm>
            <a:off x="8516950" y="604020"/>
            <a:ext cx="2743200" cy="845288"/>
          </a:xfrm>
          <a:prstGeom prst="rect">
            <a:avLst/>
          </a:prstGeom>
        </p:spPr>
      </p:pic>
    </p:spTree>
    <p:extLst>
      <p:ext uri="{BB962C8B-B14F-4D97-AF65-F5344CB8AC3E}">
        <p14:creationId xmlns:p14="http://schemas.microsoft.com/office/powerpoint/2010/main" val="3051211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FDC44-8DAB-4E29-BE1A-F4B8D0C36D87}"/>
              </a:ext>
            </a:extLst>
          </p:cNvPr>
          <p:cNvSpPr>
            <a:spLocks noGrp="1"/>
          </p:cNvSpPr>
          <p:nvPr>
            <p:ph type="title"/>
          </p:nvPr>
        </p:nvSpPr>
        <p:spPr>
          <a:xfrm>
            <a:off x="826566" y="202255"/>
            <a:ext cx="10515600" cy="1325563"/>
          </a:xfrm>
        </p:spPr>
        <p:txBody>
          <a:bodyPr/>
          <a:lstStyle/>
          <a:p>
            <a:r>
              <a:rPr lang="fr-FR" dirty="0">
                <a:ea typeface="+mj-lt"/>
                <a:cs typeface="+mj-lt"/>
              </a:rPr>
              <a:t>Gaetano </a:t>
            </a:r>
            <a:r>
              <a:rPr lang="fr-FR" dirty="0" err="1">
                <a:ea typeface="+mj-lt"/>
                <a:cs typeface="+mj-lt"/>
              </a:rPr>
              <a:t>Pesce</a:t>
            </a:r>
            <a:endParaRPr lang="fr-FR" dirty="0" err="1"/>
          </a:p>
        </p:txBody>
      </p:sp>
      <p:sp>
        <p:nvSpPr>
          <p:cNvPr id="3" name="Content Placeholder 2">
            <a:extLst>
              <a:ext uri="{FF2B5EF4-FFF2-40B4-BE49-F238E27FC236}">
                <a16:creationId xmlns:a16="http://schemas.microsoft.com/office/drawing/2014/main" id="{385DDB88-D790-4B13-A602-0CD80AE467D6}"/>
              </a:ext>
            </a:extLst>
          </p:cNvPr>
          <p:cNvSpPr>
            <a:spLocks noGrp="1"/>
          </p:cNvSpPr>
          <p:nvPr>
            <p:ph idx="1"/>
          </p:nvPr>
        </p:nvSpPr>
        <p:spPr>
          <a:xfrm>
            <a:off x="750948" y="1243945"/>
            <a:ext cx="6531097" cy="4351338"/>
          </a:xfrm>
        </p:spPr>
        <p:txBody>
          <a:bodyPr vert="horz" lIns="91440" tIns="45720" rIns="91440" bIns="45720" rtlCol="0" anchor="t">
            <a:normAutofit/>
          </a:bodyPr>
          <a:lstStyle/>
          <a:p>
            <a:pPr>
              <a:buNone/>
            </a:pPr>
            <a:r>
              <a:rPr lang="fr-FR" dirty="0">
                <a:ea typeface="+mn-lt"/>
                <a:cs typeface="+mn-lt"/>
              </a:rPr>
              <a:t> </a:t>
            </a:r>
            <a:r>
              <a:rPr lang="fr-FR" sz="2000" dirty="0">
                <a:ea typeface="+mn-lt"/>
                <a:cs typeface="+mn-lt"/>
              </a:rPr>
              <a:t>La série diversifiée, la poésie de l’imperfection</a:t>
            </a:r>
            <a:endParaRPr lang="fr-FR" sz="2000">
              <a:cs typeface="Calibri"/>
            </a:endParaRPr>
          </a:p>
          <a:p>
            <a:pPr marL="0" indent="0">
              <a:buNone/>
            </a:pPr>
            <a:endParaRPr lang="fr-FR" sz="2000" dirty="0">
              <a:cs typeface="Calibri" panose="020F0502020204030204"/>
            </a:endParaRPr>
          </a:p>
          <a:p>
            <a:pPr algn="ctr">
              <a:buNone/>
            </a:pPr>
            <a:endParaRPr lang="fr-FR" sz="2000" dirty="0">
              <a:cs typeface="Calibri" panose="020F0502020204030204"/>
            </a:endParaRPr>
          </a:p>
          <a:p>
            <a:pPr marL="0" indent="0">
              <a:buNone/>
            </a:pPr>
            <a:endParaRPr lang="fr-FR" dirty="0">
              <a:cs typeface="Calibri" panose="020F0502020204030204"/>
            </a:endParaRPr>
          </a:p>
        </p:txBody>
      </p:sp>
      <p:sp>
        <p:nvSpPr>
          <p:cNvPr id="4" name="TextBox 3">
            <a:extLst>
              <a:ext uri="{FF2B5EF4-FFF2-40B4-BE49-F238E27FC236}">
                <a16:creationId xmlns:a16="http://schemas.microsoft.com/office/drawing/2014/main" id="{5F05B6A9-D0AA-4E71-B635-64EFB0EF1D28}"/>
              </a:ext>
            </a:extLst>
          </p:cNvPr>
          <p:cNvSpPr txBox="1"/>
          <p:nvPr/>
        </p:nvSpPr>
        <p:spPr>
          <a:xfrm>
            <a:off x="6201867" y="501408"/>
            <a:ext cx="531422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i="1" dirty="0">
                <a:ea typeface="+mn-lt"/>
                <a:cs typeface="+mn-lt"/>
              </a:rPr>
              <a:t>Dans la série industrielle, l’écart est considéré comme un échec. </a:t>
            </a:r>
            <a:r>
              <a:rPr lang="fr-FR" i="1" dirty="0" err="1">
                <a:ea typeface="+mn-lt"/>
                <a:cs typeface="+mn-lt"/>
              </a:rPr>
              <a:t>Pesce</a:t>
            </a:r>
            <a:r>
              <a:rPr lang="fr-FR" i="1" dirty="0">
                <a:ea typeface="+mn-lt"/>
                <a:cs typeface="+mn-lt"/>
              </a:rPr>
              <a:t> inverse le regard.  Le « défaut » devient grâce originelle, signe d’intelligence et de sociabilité. L’erreur est le levain de l’invention.</a:t>
            </a:r>
            <a:endParaRPr lang="fr-FR" dirty="0"/>
          </a:p>
          <a:p>
            <a:endParaRPr lang="fr-FR" i="1" dirty="0">
              <a:ea typeface="+mn-lt"/>
              <a:cs typeface="+mn-lt"/>
            </a:endParaRPr>
          </a:p>
          <a:p>
            <a:pPr algn="r"/>
            <a:r>
              <a:rPr lang="fr-FR" dirty="0">
                <a:ea typeface="+mn-lt"/>
                <a:cs typeface="+mn-lt"/>
              </a:rPr>
              <a:t>François Barré, Passages to Marseille, Cinq techniques pour le verre, expérience au CIRVA ,1992</a:t>
            </a:r>
            <a:endParaRPr lang="fr-FR" dirty="0"/>
          </a:p>
          <a:p>
            <a:pPr algn="l"/>
            <a:endParaRPr lang="fr-FR" dirty="0">
              <a:cs typeface="Calibri"/>
            </a:endParaRPr>
          </a:p>
        </p:txBody>
      </p:sp>
      <p:pic>
        <p:nvPicPr>
          <p:cNvPr id="8" name="Picture 8">
            <a:extLst>
              <a:ext uri="{FF2B5EF4-FFF2-40B4-BE49-F238E27FC236}">
                <a16:creationId xmlns:a16="http://schemas.microsoft.com/office/drawing/2014/main" id="{855CCA2A-9182-44EE-B46E-3CE63AF46725}"/>
              </a:ext>
            </a:extLst>
          </p:cNvPr>
          <p:cNvPicPr>
            <a:picLocks noChangeAspect="1"/>
          </p:cNvPicPr>
          <p:nvPr/>
        </p:nvPicPr>
        <p:blipFill>
          <a:blip r:embed="rId2"/>
          <a:stretch>
            <a:fillRect/>
          </a:stretch>
        </p:blipFill>
        <p:spPr>
          <a:xfrm>
            <a:off x="3165499" y="2592870"/>
            <a:ext cx="2743200" cy="3836108"/>
          </a:xfrm>
          <a:prstGeom prst="rect">
            <a:avLst/>
          </a:prstGeom>
        </p:spPr>
      </p:pic>
      <p:pic>
        <p:nvPicPr>
          <p:cNvPr id="10" name="Picture 10" descr="Une image contenant photo, texte, montrant&#10;&#10;Description générée avec un niveau de confiance très élevé">
            <a:extLst>
              <a:ext uri="{FF2B5EF4-FFF2-40B4-BE49-F238E27FC236}">
                <a16:creationId xmlns:a16="http://schemas.microsoft.com/office/drawing/2014/main" id="{8E4CA770-7C7B-42D1-AC82-828AAE0B600E}"/>
              </a:ext>
            </a:extLst>
          </p:cNvPr>
          <p:cNvPicPr>
            <a:picLocks noChangeAspect="1"/>
          </p:cNvPicPr>
          <p:nvPr/>
        </p:nvPicPr>
        <p:blipFill>
          <a:blip r:embed="rId3"/>
          <a:stretch>
            <a:fillRect/>
          </a:stretch>
        </p:blipFill>
        <p:spPr>
          <a:xfrm>
            <a:off x="350171" y="2674305"/>
            <a:ext cx="2743200" cy="3836108"/>
          </a:xfrm>
          <a:prstGeom prst="rect">
            <a:avLst/>
          </a:prstGeom>
        </p:spPr>
      </p:pic>
      <p:pic>
        <p:nvPicPr>
          <p:cNvPr id="12" name="Picture 12">
            <a:extLst>
              <a:ext uri="{FF2B5EF4-FFF2-40B4-BE49-F238E27FC236}">
                <a16:creationId xmlns:a16="http://schemas.microsoft.com/office/drawing/2014/main" id="{91FA8C2E-25F2-466C-9C7B-9E85069381BA}"/>
              </a:ext>
            </a:extLst>
          </p:cNvPr>
          <p:cNvPicPr>
            <a:picLocks noChangeAspect="1"/>
          </p:cNvPicPr>
          <p:nvPr/>
        </p:nvPicPr>
        <p:blipFill>
          <a:blip r:embed="rId4"/>
          <a:stretch>
            <a:fillRect/>
          </a:stretch>
        </p:blipFill>
        <p:spPr>
          <a:xfrm>
            <a:off x="5911026" y="2675885"/>
            <a:ext cx="2743200" cy="4065619"/>
          </a:xfrm>
          <a:prstGeom prst="rect">
            <a:avLst/>
          </a:prstGeom>
        </p:spPr>
      </p:pic>
      <p:sp>
        <p:nvSpPr>
          <p:cNvPr id="14" name="TextBox 13">
            <a:extLst>
              <a:ext uri="{FF2B5EF4-FFF2-40B4-BE49-F238E27FC236}">
                <a16:creationId xmlns:a16="http://schemas.microsoft.com/office/drawing/2014/main" id="{D021F791-542D-4771-BDE2-A541A35193BB}"/>
              </a:ext>
            </a:extLst>
          </p:cNvPr>
          <p:cNvSpPr txBox="1"/>
          <p:nvPr/>
        </p:nvSpPr>
        <p:spPr>
          <a:xfrm>
            <a:off x="8988837" y="4021295"/>
            <a:ext cx="2743199" cy="1217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fr-FR" dirty="0">
                <a:ea typeface="+mn-lt"/>
                <a:cs typeface="+mn-lt"/>
              </a:rPr>
              <a:t>Donner le choix à l'usager </a:t>
            </a:r>
            <a:endParaRPr lang="en-US" dirty="0">
              <a:ea typeface="+mn-lt"/>
              <a:cs typeface="+mn-lt"/>
            </a:endParaRPr>
          </a:p>
          <a:p>
            <a:pPr marL="285750" indent="-285750">
              <a:lnSpc>
                <a:spcPct val="90000"/>
              </a:lnSpc>
              <a:spcBef>
                <a:spcPts val="1000"/>
              </a:spcBef>
              <a:buFont typeface="Arial"/>
              <a:buChar char="•"/>
            </a:pPr>
            <a:r>
              <a:rPr lang="fr-FR" dirty="0">
                <a:ea typeface="+mn-lt"/>
                <a:cs typeface="+mn-lt"/>
              </a:rPr>
              <a:t>Requalifier le geste de l’ouvrier</a:t>
            </a:r>
            <a:endParaRPr lang="fr-FR" dirty="0"/>
          </a:p>
        </p:txBody>
      </p:sp>
    </p:spTree>
    <p:extLst>
      <p:ext uri="{BB962C8B-B14F-4D97-AF65-F5344CB8AC3E}">
        <p14:creationId xmlns:p14="http://schemas.microsoft.com/office/powerpoint/2010/main" val="911350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D3F16-4CDC-45C9-AFFB-49ECBC1FE4FF}"/>
              </a:ext>
            </a:extLst>
          </p:cNvPr>
          <p:cNvSpPr>
            <a:spLocks noGrp="1"/>
          </p:cNvSpPr>
          <p:nvPr>
            <p:ph type="title"/>
          </p:nvPr>
        </p:nvSpPr>
        <p:spPr/>
        <p:txBody>
          <a:bodyPr/>
          <a:lstStyle/>
          <a:p>
            <a:pPr algn="ctr"/>
            <a:r>
              <a:rPr lang="fr-FR" dirty="0">
                <a:cs typeface="Calibri Light"/>
              </a:rPr>
              <a:t>L'artisanat d'art, le design et l'innovation</a:t>
            </a:r>
            <a:endParaRPr lang="fr-FR" dirty="0"/>
          </a:p>
        </p:txBody>
      </p:sp>
      <p:sp>
        <p:nvSpPr>
          <p:cNvPr id="6" name="TextBox 5">
            <a:extLst>
              <a:ext uri="{FF2B5EF4-FFF2-40B4-BE49-F238E27FC236}">
                <a16:creationId xmlns:a16="http://schemas.microsoft.com/office/drawing/2014/main" id="{8E9F951B-DF78-4A8D-B61E-120BE41315FA}"/>
              </a:ext>
            </a:extLst>
          </p:cNvPr>
          <p:cNvSpPr txBox="1"/>
          <p:nvPr/>
        </p:nvSpPr>
        <p:spPr>
          <a:xfrm>
            <a:off x="5189744" y="4421926"/>
            <a:ext cx="6384511"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b="1" dirty="0"/>
              <a:t>Douglas - François </a:t>
            </a:r>
            <a:r>
              <a:rPr lang="fr-FR" b="1" dirty="0" err="1"/>
              <a:t>Azambourg</a:t>
            </a:r>
            <a:endParaRPr lang="fr-FR" dirty="0" err="1">
              <a:cs typeface="Calibri" panose="020F0502020204030204"/>
            </a:endParaRPr>
          </a:p>
          <a:p>
            <a:r>
              <a:rPr lang="fr-FR" dirty="0">
                <a:ea typeface="+mn-lt"/>
                <a:cs typeface="+mn-lt"/>
              </a:rPr>
              <a:t>Le vase est réalisé dans un moule en bois de Douglas. Lors de l’opération, le bois en brûlant marque de son empreinte le verre en fusion.</a:t>
            </a:r>
            <a:endParaRPr lang="fr-FR" dirty="0"/>
          </a:p>
          <a:p>
            <a:r>
              <a:rPr lang="fr-FR" dirty="0">
                <a:ea typeface="+mn-lt"/>
                <a:cs typeface="+mn-lt"/>
              </a:rPr>
              <a:t>2007. Verre soufflé dans un moule en bois de Douglas.</a:t>
            </a:r>
            <a:br>
              <a:rPr lang="fr-FR" dirty="0">
                <a:ea typeface="+mn-lt"/>
                <a:cs typeface="+mn-lt"/>
              </a:rPr>
            </a:br>
            <a:r>
              <a:rPr lang="fr-FR" dirty="0">
                <a:ea typeface="+mn-lt"/>
                <a:cs typeface="+mn-lt"/>
              </a:rPr>
              <a:t>H 21 x L 15 x P 15 cm.</a:t>
            </a:r>
            <a:br>
              <a:rPr lang="fr-FR" dirty="0">
                <a:ea typeface="+mn-lt"/>
                <a:cs typeface="+mn-lt"/>
              </a:rPr>
            </a:br>
            <a:r>
              <a:rPr lang="fr-FR" dirty="0">
                <a:ea typeface="+mn-lt"/>
                <a:cs typeface="+mn-lt"/>
              </a:rPr>
              <a:t>CIAV – Meisenthal, France.</a:t>
            </a:r>
            <a:endParaRPr lang="fr-FR" dirty="0"/>
          </a:p>
          <a:p>
            <a:pPr algn="l"/>
            <a:endParaRPr lang="fr-FR" dirty="0">
              <a:cs typeface="Calibri"/>
            </a:endParaRPr>
          </a:p>
        </p:txBody>
      </p:sp>
      <p:pic>
        <p:nvPicPr>
          <p:cNvPr id="7" name="Picture 7" descr="Une image contenant en bois, ciel, extérieur, sommet&#10;&#10;Description générée avec un niveau de confiance élevé">
            <a:extLst>
              <a:ext uri="{FF2B5EF4-FFF2-40B4-BE49-F238E27FC236}">
                <a16:creationId xmlns:a16="http://schemas.microsoft.com/office/drawing/2014/main" id="{417F162B-B76D-464B-BE8C-9F01B489F6A6}"/>
              </a:ext>
            </a:extLst>
          </p:cNvPr>
          <p:cNvPicPr>
            <a:picLocks noChangeAspect="1"/>
          </p:cNvPicPr>
          <p:nvPr/>
        </p:nvPicPr>
        <p:blipFill>
          <a:blip r:embed="rId2"/>
          <a:stretch>
            <a:fillRect/>
          </a:stretch>
        </p:blipFill>
        <p:spPr>
          <a:xfrm>
            <a:off x="5189744" y="1819605"/>
            <a:ext cx="2743200" cy="2427705"/>
          </a:xfrm>
          <a:prstGeom prst="rect">
            <a:avLst/>
          </a:prstGeom>
        </p:spPr>
      </p:pic>
      <p:pic>
        <p:nvPicPr>
          <p:cNvPr id="9" name="Picture 9">
            <a:extLst>
              <a:ext uri="{FF2B5EF4-FFF2-40B4-BE49-F238E27FC236}">
                <a16:creationId xmlns:a16="http://schemas.microsoft.com/office/drawing/2014/main" id="{FFBFE8AC-394A-4220-A237-626CCAB0124A}"/>
              </a:ext>
            </a:extLst>
          </p:cNvPr>
          <p:cNvPicPr>
            <a:picLocks noChangeAspect="1"/>
          </p:cNvPicPr>
          <p:nvPr/>
        </p:nvPicPr>
        <p:blipFill>
          <a:blip r:embed="rId3"/>
          <a:stretch>
            <a:fillRect/>
          </a:stretch>
        </p:blipFill>
        <p:spPr>
          <a:xfrm>
            <a:off x="8063240" y="1784705"/>
            <a:ext cx="2743200" cy="2427705"/>
          </a:xfrm>
          <a:prstGeom prst="rect">
            <a:avLst/>
          </a:prstGeom>
        </p:spPr>
      </p:pic>
      <p:pic>
        <p:nvPicPr>
          <p:cNvPr id="3" name="Picture 4">
            <a:extLst>
              <a:ext uri="{FF2B5EF4-FFF2-40B4-BE49-F238E27FC236}">
                <a16:creationId xmlns:a16="http://schemas.microsoft.com/office/drawing/2014/main" id="{52E759A9-F4CE-459D-B05F-B7E987F6CA21}"/>
              </a:ext>
            </a:extLst>
          </p:cNvPr>
          <p:cNvPicPr>
            <a:picLocks noChangeAspect="1"/>
          </p:cNvPicPr>
          <p:nvPr/>
        </p:nvPicPr>
        <p:blipFill>
          <a:blip r:embed="rId4"/>
          <a:stretch>
            <a:fillRect/>
          </a:stretch>
        </p:blipFill>
        <p:spPr>
          <a:xfrm>
            <a:off x="1386651" y="1934931"/>
            <a:ext cx="2743200" cy="2767584"/>
          </a:xfrm>
          <a:prstGeom prst="rect">
            <a:avLst/>
          </a:prstGeom>
        </p:spPr>
      </p:pic>
      <p:sp>
        <p:nvSpPr>
          <p:cNvPr id="8" name="TextBox 7">
            <a:extLst>
              <a:ext uri="{FF2B5EF4-FFF2-40B4-BE49-F238E27FC236}">
                <a16:creationId xmlns:a16="http://schemas.microsoft.com/office/drawing/2014/main" id="{ED94936D-2E54-4E08-B36F-F00D69048B6F}"/>
              </a:ext>
            </a:extLst>
          </p:cNvPr>
          <p:cNvSpPr txBox="1"/>
          <p:nvPr/>
        </p:nvSpPr>
        <p:spPr>
          <a:xfrm>
            <a:off x="1013286" y="4829101"/>
            <a:ext cx="315037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b="1" dirty="0">
                <a:hlinkClick r:id="rId5"/>
              </a:rPr>
              <a:t>Table à écrire  à transformation</a:t>
            </a:r>
            <a:endParaRPr lang="fr-FR" b="1" dirty="0">
              <a:cs typeface="Calibri"/>
            </a:endParaRPr>
          </a:p>
          <a:p>
            <a:pPr algn="ctr"/>
            <a:r>
              <a:rPr lang="fr-FR" b="1" dirty="0">
                <a:cs typeface="Calibri"/>
                <a:hlinkClick r:id="rId5"/>
              </a:rPr>
              <a:t>Jean-François Oeben</a:t>
            </a:r>
          </a:p>
          <a:p>
            <a:pPr algn="ctr"/>
            <a:r>
              <a:rPr lang="fr-FR" dirty="0">
                <a:cs typeface="Calibri"/>
                <a:hlinkClick r:id="rId5"/>
              </a:rPr>
              <a:t>Mil. XVIIIe</a:t>
            </a:r>
          </a:p>
        </p:txBody>
      </p:sp>
    </p:spTree>
    <p:extLst>
      <p:ext uri="{BB962C8B-B14F-4D97-AF65-F5344CB8AC3E}">
        <p14:creationId xmlns:p14="http://schemas.microsoft.com/office/powerpoint/2010/main" val="348680331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Thème Office</vt:lpstr>
      <vt:lpstr>L'artisanat d'art, le design et l'innovation</vt:lpstr>
      <vt:lpstr>"Form follows fonction"                                                           Louis Sullivan</vt:lpstr>
      <vt:lpstr>"Ce qui est important ce n'est pas l'objet, c'est l'homme !"                                                         Charlotte Perriand</vt:lpstr>
      <vt:lpstr>Le fonctionnalisme</vt:lpstr>
      <vt:lpstr>PowerPoint Presentation</vt:lpstr>
      <vt:lpstr>PowerPoint Presentation</vt:lpstr>
      <vt:lpstr>Family follows fiction                                 </vt:lpstr>
      <vt:lpstr>Gaetano Pesce</vt:lpstr>
      <vt:lpstr>L'artisanat d'art, le design et l'innovation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dc:title>
  <dc:creator/>
  <cp:lastModifiedBy/>
  <cp:revision>462</cp:revision>
  <dcterms:created xsi:type="dcterms:W3CDTF">2012-07-30T22:21:58Z</dcterms:created>
  <dcterms:modified xsi:type="dcterms:W3CDTF">2019-05-14T12:39:00Z</dcterms:modified>
</cp:coreProperties>
</file>