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66" r:id="rId3"/>
    <p:sldId id="320" r:id="rId4"/>
    <p:sldId id="322" r:id="rId5"/>
    <p:sldId id="323" r:id="rId6"/>
    <p:sldId id="324" r:id="rId7"/>
    <p:sldId id="326" r:id="rId8"/>
    <p:sldId id="325" r:id="rId9"/>
    <p:sldId id="329" r:id="rId10"/>
    <p:sldId id="263" r:id="rId11"/>
    <p:sldId id="261" r:id="rId12"/>
    <p:sldId id="30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C743D"/>
    <a:srgbClr val="00B0F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ED0A7-07D4-45AF-B70A-D4BC3E25C9EB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607F4-440F-40E2-B2CE-0CE22D3640C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A6E2-EA8F-49D9-8B9F-6BC48CAE66CC}" type="datetimeFigureOut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AA396-D470-49C4-9B4E-E900EEDFA26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9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08" y="2928934"/>
            <a:ext cx="47756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dirty="0">
                <a:latin typeface="Poor Richard" pitchFamily="18" charset="0"/>
              </a:rPr>
              <a:t>LOS ANGELES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1448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Poor Richard" pitchFamily="18" charset="0"/>
              </a:rPr>
              <a:t>Je découvre une métropole mondiale et ses paysages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32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21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Poor Richard" pitchFamily="18" charset="0"/>
              </a:rPr>
              <a:t>8. Décrivez plus précisément cette banlieue (clique ensuite sur l’image )  Comment appelle-on ce type de banlieue ? ( voir légende diapo précédente ) </a:t>
            </a:r>
            <a:endParaRPr lang="fr-FR" sz="2400" dirty="0"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067943" cy="475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24743"/>
            <a:ext cx="4956240" cy="387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5576" y="5661248"/>
            <a:ext cx="7316886" cy="46166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Poor Richard" pitchFamily="18" charset="0"/>
              </a:rPr>
              <a:t>9. Quels aménagements caractérisent les banlieues de LA ?  </a:t>
            </a:r>
            <a:endParaRPr lang="fr-FR" sz="2400" dirty="0"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LA carte automobil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Poor Richard" pitchFamily="18" charset="0"/>
              </a:rPr>
              <a:t>10. Périphérie  </a:t>
            </a:r>
            <a:r>
              <a:rPr lang="fr-FR" sz="2400" dirty="0" smtClean="0">
                <a:latin typeface="Poor Richard" pitchFamily="18" charset="0"/>
              </a:rPr>
              <a:t>: quelles </a:t>
            </a:r>
            <a:r>
              <a:rPr lang="fr-FR" sz="2400" dirty="0" smtClean="0">
                <a:latin typeface="Poor Richard" pitchFamily="18" charset="0"/>
              </a:rPr>
              <a:t>sont les habitudes de transports ?</a:t>
            </a:r>
          </a:p>
          <a:p>
            <a:pPr algn="ctr"/>
            <a:r>
              <a:rPr lang="fr-FR" sz="2400" dirty="0" smtClean="0">
                <a:latin typeface="Poor Richard" pitchFamily="18" charset="0"/>
              </a:rPr>
              <a:t> Quelles peuvent –être les conséquences de ces habitudes ? (connaissances et réflexion personnelle ) </a:t>
            </a:r>
            <a:endParaRPr lang="fr-FR" sz="2400" dirty="0"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united%20states%20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855677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4221088"/>
            <a:ext cx="3963860" cy="922424"/>
          </a:xfr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anchor="t">
            <a:noAutofit/>
          </a:bodyPr>
          <a:lstStyle/>
          <a:p>
            <a:r>
              <a:rPr lang="fr-FR" sz="2400" dirty="0" smtClean="0">
                <a:latin typeface="Poor Richard" pitchFamily="18" charset="0"/>
              </a:rPr>
              <a:t>1. Localisez le plus précisément </a:t>
            </a:r>
            <a:br>
              <a:rPr lang="fr-FR" sz="2400" dirty="0" smtClean="0">
                <a:latin typeface="Poor Richard" pitchFamily="18" charset="0"/>
              </a:rPr>
            </a:br>
            <a:r>
              <a:rPr lang="fr-FR" sz="2400" dirty="0" smtClean="0">
                <a:latin typeface="Poor Richard" pitchFamily="18" charset="0"/>
              </a:rPr>
              <a:t>possible Los Angeles </a:t>
            </a:r>
            <a:endParaRPr lang="fr-FR" sz="2400" dirty="0">
              <a:latin typeface="Poor Richard" pitchFamily="18" charset="0"/>
            </a:endParaRPr>
          </a:p>
        </p:txBody>
      </p:sp>
      <p:pic>
        <p:nvPicPr>
          <p:cNvPr id="50178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283459" y="3501008"/>
            <a:ext cx="4860541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walt_disney_concert_hall_sg0208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9725"/>
            <a:ext cx="392430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6" descr="Hôtel Hilton Los Angeles/Universal City, Californie - Panneau d’Hollyw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0"/>
            <a:ext cx="32385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17"/>
          <p:cNvSpPr>
            <a:spLocks noChangeArrowheads="1"/>
          </p:cNvSpPr>
          <p:nvPr/>
        </p:nvSpPr>
        <p:spPr bwMode="auto">
          <a:xfrm>
            <a:off x="251520" y="476672"/>
            <a:ext cx="56063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b="1" i="1" dirty="0">
                <a:latin typeface="Poor Richard" pitchFamily="18" charset="0"/>
              </a:rPr>
              <a:t>La réussite économique de </a:t>
            </a:r>
            <a:r>
              <a:rPr lang="en-US" b="1" i="1" dirty="0" smtClean="0">
                <a:latin typeface="Poor Richard" pitchFamily="18" charset="0"/>
              </a:rPr>
              <a:t>LA </a:t>
            </a:r>
            <a:r>
              <a:rPr lang="en-US" b="1" i="1" dirty="0">
                <a:latin typeface="Poor Richard" pitchFamily="18" charset="0"/>
              </a:rPr>
              <a:t>est éclatante</a:t>
            </a:r>
            <a:r>
              <a:rPr lang="en-US" i="1" dirty="0">
                <a:latin typeface="Poor Richard" pitchFamily="18" charset="0"/>
              </a:rPr>
              <a:t> : </a:t>
            </a:r>
            <a:r>
              <a:rPr lang="en-US" i="1" dirty="0" smtClean="0">
                <a:latin typeface="Poor Richard" pitchFamily="18" charset="0"/>
              </a:rPr>
              <a:t> </a:t>
            </a:r>
            <a:r>
              <a:rPr lang="en-US" i="1" dirty="0" smtClean="0">
                <a:latin typeface="Poor Richard" pitchFamily="18" charset="0"/>
              </a:rPr>
              <a:t>son </a:t>
            </a:r>
            <a:r>
              <a:rPr lang="en-US" i="1" dirty="0">
                <a:latin typeface="Poor Richard" pitchFamily="18" charset="0"/>
              </a:rPr>
              <a:t>produit urbain brut est le 4ème du monde </a:t>
            </a:r>
            <a:endParaRPr lang="en-US" i="1" dirty="0" smtClean="0">
              <a:latin typeface="Poor Richard" pitchFamily="18" charset="0"/>
            </a:endParaRPr>
          </a:p>
          <a:p>
            <a:pPr>
              <a:buFontTx/>
              <a:buChar char="-"/>
            </a:pPr>
            <a:r>
              <a:rPr lang="en-US" i="1" dirty="0" smtClean="0">
                <a:latin typeface="Poor Richard" pitchFamily="18" charset="0"/>
              </a:rPr>
              <a:t>1/3 </a:t>
            </a:r>
            <a:r>
              <a:rPr lang="en-US" i="1" dirty="0">
                <a:latin typeface="Poor Richard" pitchFamily="18" charset="0"/>
              </a:rPr>
              <a:t>des sièges sociaux des FTN </a:t>
            </a:r>
            <a:r>
              <a:rPr lang="en-US" i="1" dirty="0" smtClean="0">
                <a:latin typeface="Poor Richard" pitchFamily="18" charset="0"/>
              </a:rPr>
              <a:t>(firmes transnationales ) américaines</a:t>
            </a:r>
            <a:endParaRPr lang="en-US" i="1" dirty="0">
              <a:latin typeface="Poor Richard" pitchFamily="18" charset="0"/>
            </a:endParaRPr>
          </a:p>
          <a:p>
            <a:r>
              <a:rPr lang="en-US" i="1" dirty="0" smtClean="0">
                <a:latin typeface="Poor Richard" pitchFamily="18" charset="0"/>
              </a:rPr>
              <a:t>=&gt; </a:t>
            </a:r>
            <a:r>
              <a:rPr lang="en-US" i="1" dirty="0">
                <a:latin typeface="Poor Richard" pitchFamily="18" charset="0"/>
              </a:rPr>
              <a:t>LA </a:t>
            </a:r>
            <a:r>
              <a:rPr lang="en-US" i="1" dirty="0" smtClean="0">
                <a:latin typeface="Poor Richard" pitchFamily="18" charset="0"/>
              </a:rPr>
              <a:t>est seule </a:t>
            </a:r>
            <a:r>
              <a:rPr lang="en-US" i="1" dirty="0">
                <a:latin typeface="Poor Richard" pitchFamily="18" charset="0"/>
              </a:rPr>
              <a:t>vraie rivale de </a:t>
            </a:r>
            <a:r>
              <a:rPr lang="en-US" i="1" dirty="0" smtClean="0">
                <a:latin typeface="Poor Richard" pitchFamily="18" charset="0"/>
              </a:rPr>
              <a:t>NY</a:t>
            </a:r>
            <a:endParaRPr lang="en-US" i="1" dirty="0">
              <a:latin typeface="Poor Richar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43116"/>
            <a:ext cx="4857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Poor Richard" pitchFamily="18" charset="0"/>
              </a:rPr>
              <a:t>Si Los Angeles était un Etat, son économie serait la 19</a:t>
            </a:r>
            <a:r>
              <a:rPr lang="en-US" baseline="30000" dirty="0">
                <a:latin typeface="Poor Richard" pitchFamily="18" charset="0"/>
              </a:rPr>
              <a:t>ème</a:t>
            </a:r>
            <a:r>
              <a:rPr lang="en-US" dirty="0">
                <a:latin typeface="Poor Richard" pitchFamily="18" charset="0"/>
              </a:rPr>
              <a:t> plus grande </a:t>
            </a:r>
            <a:r>
              <a:rPr lang="en-US" dirty="0" smtClean="0">
                <a:latin typeface="Poor Richard" pitchFamily="18" charset="0"/>
              </a:rPr>
              <a:t>du monde</a:t>
            </a:r>
            <a:r>
              <a:rPr lang="en-US" dirty="0">
                <a:latin typeface="Poor Richard" pitchFamily="18" charset="0"/>
              </a:rPr>
              <a:t>. </a:t>
            </a:r>
            <a:endParaRPr lang="en-US" dirty="0" smtClean="0">
              <a:latin typeface="Poor Richard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067111" y="2276872"/>
            <a:ext cx="407688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220072" y="4005064"/>
            <a:ext cx="3923928" cy="216024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14282" y="3000372"/>
            <a:ext cx="4786346" cy="8309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Poor Richard" pitchFamily="18" charset="0"/>
              </a:rPr>
              <a:t>2</a:t>
            </a:r>
            <a:r>
              <a:rPr lang="en-US" sz="2400" dirty="0" smtClean="0">
                <a:latin typeface="Poor Richard" pitchFamily="18" charset="0"/>
              </a:rPr>
              <a:t>. Pourquoi </a:t>
            </a:r>
            <a:r>
              <a:rPr lang="en-US" sz="2400" dirty="0" smtClean="0">
                <a:latin typeface="Poor Richard" pitchFamily="18" charset="0"/>
              </a:rPr>
              <a:t>peut-on dire que LA est une ville mondiale très puissante ? </a:t>
            </a:r>
            <a:endParaRPr lang="en-US" sz="2400" dirty="0">
              <a:latin typeface="Poor Richard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oor Richard" pitchFamily="18" charset="0"/>
              </a:rPr>
              <a:t>Quelques infos sur LA…. </a:t>
            </a:r>
            <a:endParaRPr lang="en-US" dirty="0">
              <a:solidFill>
                <a:srgbClr val="FF0000"/>
              </a:solidFill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43914" cy="571504"/>
          </a:xfr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anchor="t">
            <a:noAutofit/>
          </a:bodyPr>
          <a:lstStyle/>
          <a:p>
            <a:r>
              <a:rPr lang="fr-FR" sz="2400" dirty="0" smtClean="0">
                <a:latin typeface="Poor Richard" pitchFamily="18" charset="0"/>
              </a:rPr>
              <a:t>3</a:t>
            </a:r>
            <a:r>
              <a:rPr lang="fr-FR" sz="2400" dirty="0" smtClean="0">
                <a:latin typeface="Poor Richard" pitchFamily="18" charset="0"/>
              </a:rPr>
              <a:t>. </a:t>
            </a:r>
            <a:r>
              <a:rPr lang="fr-FR" sz="2400" dirty="0" smtClean="0">
                <a:latin typeface="Poor Richard" pitchFamily="18" charset="0"/>
              </a:rPr>
              <a:t>Q</a:t>
            </a:r>
            <a:r>
              <a:rPr lang="fr-FR" sz="2400" dirty="0" smtClean="0">
                <a:latin typeface="Poor Richard" pitchFamily="18" charset="0"/>
              </a:rPr>
              <a:t>ue </a:t>
            </a:r>
            <a:r>
              <a:rPr lang="fr-FR" sz="2400" dirty="0" smtClean="0">
                <a:latin typeface="Poor Richard" pitchFamily="18" charset="0"/>
              </a:rPr>
              <a:t>voyez –vous ?  Quelles peuvent –être les fonctions de ce centre ? </a:t>
            </a:r>
            <a:endParaRPr lang="fr-FR" sz="2400" dirty="0">
              <a:latin typeface="Poor Richard" pitchFamily="18" charset="0"/>
            </a:endParaRPr>
          </a:p>
        </p:txBody>
      </p:sp>
      <p:pic>
        <p:nvPicPr>
          <p:cNvPr id="51204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24744"/>
            <a:ext cx="9144001" cy="573325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4282" y="1643050"/>
            <a:ext cx="122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Poor Richard" pitchFamily="18" charset="0"/>
              </a:rPr>
              <a:t>le centre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5648" y="0"/>
            <a:ext cx="3168352" cy="673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2157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4919008"/>
            <a:ext cx="5904656" cy="19389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Poor Richard" pitchFamily="18" charset="0"/>
              </a:rPr>
              <a:t>4</a:t>
            </a:r>
            <a:r>
              <a:rPr lang="fr-FR" sz="2400" dirty="0" smtClean="0">
                <a:latin typeface="Poor Richard" pitchFamily="18" charset="0"/>
              </a:rPr>
              <a:t>. Comment </a:t>
            </a:r>
            <a:r>
              <a:rPr lang="fr-FR" sz="2400" dirty="0">
                <a:latin typeface="Poor Richard" pitchFamily="18" charset="0"/>
              </a:rPr>
              <a:t>le </a:t>
            </a:r>
            <a:r>
              <a:rPr lang="fr-FR" sz="2400" dirty="0" smtClean="0">
                <a:latin typeface="Poor Richard" pitchFamily="18" charset="0"/>
              </a:rPr>
              <a:t>centre-ville </a:t>
            </a:r>
            <a:r>
              <a:rPr lang="fr-FR" sz="2400" dirty="0">
                <a:latin typeface="Poor Richard" pitchFamily="18" charset="0"/>
              </a:rPr>
              <a:t>de LA s’est-il transformé dans les années </a:t>
            </a:r>
            <a:r>
              <a:rPr lang="fr-FR" sz="2400" dirty="0" smtClean="0">
                <a:latin typeface="Poor Richard" pitchFamily="18" charset="0"/>
              </a:rPr>
              <a:t>2000 ? </a:t>
            </a:r>
          </a:p>
          <a:p>
            <a:pPr algn="ctr"/>
            <a:r>
              <a:rPr lang="fr-FR" sz="2400" dirty="0" smtClean="0">
                <a:latin typeface="Poor Richard" pitchFamily="18" charset="0"/>
              </a:rPr>
              <a:t>Nommez quelques équipements qui témoignent de ces transformations . </a:t>
            </a:r>
            <a:endParaRPr lang="fr-FR" sz="2400" dirty="0" smtClean="0">
              <a:latin typeface="Poor Richard" pitchFamily="18" charset="0"/>
            </a:endParaRPr>
          </a:p>
          <a:p>
            <a:pPr algn="ctr"/>
            <a:r>
              <a:rPr lang="fr-FR" sz="2400" dirty="0" smtClean="0">
                <a:latin typeface="Poor Richard" pitchFamily="18" charset="0"/>
              </a:rPr>
              <a:t>Cependant </a:t>
            </a:r>
            <a:r>
              <a:rPr lang="fr-FR" sz="2400" dirty="0" smtClean="0">
                <a:latin typeface="Poor Richard" pitchFamily="18" charset="0"/>
              </a:rPr>
              <a:t>, quelles inégalités persistent ? </a:t>
            </a:r>
            <a:endParaRPr lang="fr-FR" sz="2400" dirty="0"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fficher l'image d'origin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3645024"/>
          </a:xfrm>
          <a:prstGeom prst="rect">
            <a:avLst/>
          </a:prstGeom>
          <a:noFill/>
        </p:spPr>
      </p:pic>
      <p:pic>
        <p:nvPicPr>
          <p:cNvPr id="55300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4435" y="3150000"/>
            <a:ext cx="5239565" cy="3708000"/>
          </a:xfrm>
          <a:prstGeom prst="rect">
            <a:avLst/>
          </a:prstGeom>
          <a:noFill/>
        </p:spPr>
      </p:pic>
      <p:pic>
        <p:nvPicPr>
          <p:cNvPr id="55302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5243339" cy="371703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63888" y="3284984"/>
            <a:ext cx="3774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musée d'art             centre de congrès  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41910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000628" y="2285992"/>
            <a:ext cx="3214710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latin typeface="Poor Richard" pitchFamily="18" charset="0"/>
              </a:rPr>
              <a:t>AIDE</a:t>
            </a:r>
            <a:endParaRPr lang="fr-FR" sz="3200" dirty="0">
              <a:latin typeface="Poor Richar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885096"/>
            <a:ext cx="3491880" cy="297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3744416" cy="6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714884"/>
            <a:ext cx="5715008" cy="19389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Poor Richard" pitchFamily="18" charset="0"/>
              </a:rPr>
              <a:t> </a:t>
            </a:r>
            <a:r>
              <a:rPr lang="fr-FR" sz="2400" dirty="0" smtClean="0">
                <a:latin typeface="Poor Richard" pitchFamily="18" charset="0"/>
              </a:rPr>
              <a:t>5. Observez </a:t>
            </a:r>
            <a:r>
              <a:rPr lang="fr-FR" sz="2400" dirty="0" smtClean="0">
                <a:latin typeface="Poor Richard" pitchFamily="18" charset="0"/>
              </a:rPr>
              <a:t>le graphique </a:t>
            </a:r>
            <a:r>
              <a:rPr lang="fr-FR" sz="2400" dirty="0" smtClean="0">
                <a:latin typeface="Poor Richard" pitchFamily="18" charset="0"/>
              </a:rPr>
              <a:t>: comment </a:t>
            </a:r>
            <a:r>
              <a:rPr lang="fr-FR" sz="2400" dirty="0" smtClean="0">
                <a:latin typeface="Poor Richard" pitchFamily="18" charset="0"/>
              </a:rPr>
              <a:t>a évolué la pop . de l’agglomération de LA depuis 1900 ?</a:t>
            </a:r>
          </a:p>
          <a:p>
            <a:pPr algn="ctr"/>
            <a:endParaRPr lang="fr-FR" sz="2400" dirty="0" smtClean="0">
              <a:latin typeface="Poor Richard" pitchFamily="18" charset="0"/>
            </a:endParaRPr>
          </a:p>
          <a:p>
            <a:pPr algn="ctr"/>
            <a:r>
              <a:rPr lang="fr-FR" sz="2400" dirty="0" smtClean="0">
                <a:latin typeface="Poor Richard" pitchFamily="18" charset="0"/>
              </a:rPr>
              <a:t>6. Observez la carte : qu’est-ce qui arrête l’étalement urbain ? </a:t>
            </a:r>
            <a:endParaRPr lang="fr-FR" sz="2400" dirty="0">
              <a:latin typeface="Poor Richard" pitchFamily="18" charset="0"/>
            </a:endParaRP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4104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17032"/>
            <a:ext cx="48101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88224" y="5517232"/>
            <a:ext cx="20882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732240" y="5301208"/>
            <a:ext cx="576064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860032" cy="8309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Poor Richard" pitchFamily="18" charset="0"/>
              </a:rPr>
              <a:t>7. </a:t>
            </a:r>
            <a:r>
              <a:rPr lang="fr-FR" sz="2400" b="1" dirty="0" smtClean="0">
                <a:latin typeface="Poor Richard" pitchFamily="18" charset="0"/>
              </a:rPr>
              <a:t>Que </a:t>
            </a:r>
            <a:r>
              <a:rPr lang="fr-FR" sz="2400" b="1" dirty="0">
                <a:latin typeface="Poor Richard" pitchFamily="18" charset="0"/>
              </a:rPr>
              <a:t>voyez –vous ?  Quelles </a:t>
            </a:r>
            <a:r>
              <a:rPr lang="fr-FR" sz="2400" b="1" dirty="0" smtClean="0">
                <a:latin typeface="Poor Richard" pitchFamily="18" charset="0"/>
              </a:rPr>
              <a:t>sont les différentes  </a:t>
            </a:r>
            <a:r>
              <a:rPr lang="fr-FR" sz="2400" b="1" dirty="0">
                <a:latin typeface="Poor Richard" pitchFamily="18" charset="0"/>
              </a:rPr>
              <a:t>fonctions de </a:t>
            </a:r>
            <a:r>
              <a:rPr lang="fr-FR" sz="2400" b="1" dirty="0" smtClean="0">
                <a:latin typeface="Poor Richard" pitchFamily="18" charset="0"/>
              </a:rPr>
              <a:t>la périphérie ? </a:t>
            </a:r>
            <a:endParaRPr lang="fr-FR" sz="2400" b="1" dirty="0">
              <a:latin typeface="Poor Richar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226</Words>
  <Application>Microsoft Office PowerPoint</Application>
  <PresentationFormat>Affichage à l'écran (4:3)</PresentationFormat>
  <Paragraphs>24</Paragraphs>
  <Slides>12</Slides>
  <Notes>0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Diapositive 1</vt:lpstr>
      <vt:lpstr>1. Localisez le plus précisément  possible Los Angeles </vt:lpstr>
      <vt:lpstr>Diapositive 3</vt:lpstr>
      <vt:lpstr>3. Que voyez –vous ?  Quelles peuvent –être les fonctions de ce centre ? 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Daniele</dc:creator>
  <cp:lastModifiedBy>gerome.cuenin</cp:lastModifiedBy>
  <cp:revision>57</cp:revision>
  <dcterms:created xsi:type="dcterms:W3CDTF">2016-08-30T08:58:31Z</dcterms:created>
  <dcterms:modified xsi:type="dcterms:W3CDTF">2019-09-10T06:42:43Z</dcterms:modified>
</cp:coreProperties>
</file>