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4" r:id="rId2"/>
    <p:sldId id="297" r:id="rId3"/>
    <p:sldId id="332" r:id="rId4"/>
    <p:sldId id="298" r:id="rId5"/>
    <p:sldId id="349" r:id="rId6"/>
    <p:sldId id="351" r:id="rId7"/>
    <p:sldId id="352" r:id="rId8"/>
    <p:sldId id="353" r:id="rId9"/>
    <p:sldId id="350" r:id="rId10"/>
    <p:sldId id="354" r:id="rId11"/>
    <p:sldId id="355" r:id="rId12"/>
    <p:sldId id="299" r:id="rId13"/>
    <p:sldId id="356" r:id="rId14"/>
    <p:sldId id="357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66"/>
    <a:srgbClr val="FF0000"/>
    <a:srgbClr val="0000FF"/>
    <a:srgbClr val="0033CC"/>
    <a:srgbClr val="B2B2B2"/>
    <a:srgbClr val="00AC00"/>
    <a:srgbClr val="0099FF"/>
    <a:srgbClr val="1D1DFF"/>
    <a:srgbClr val="33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0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59973-4BA3-423F-AF96-7C7E428D2769}" type="datetimeFigureOut">
              <a:rPr lang="fr-FR" smtClean="0"/>
              <a:pPr/>
              <a:t>19/10/2018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26CF7-A5B8-468B-9209-FEA7A909C4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26CF7-A5B8-468B-9209-FEA7A909C4B5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19/10/2018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19/10/2018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19/10/2018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19/10/2018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19/10/2018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19/10/2018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131B4-05EA-4BF9-B78B-C5817FF03C34}" type="datetimeFigureOut">
              <a:rPr lang="fr-FR" smtClean="0"/>
              <a:pPr/>
              <a:t>19/10/2018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www.youtube.com/watch?v=DCItbUcMDno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1785926"/>
            <a:ext cx="8715436" cy="2585323"/>
          </a:xfrm>
          <a:prstGeom prst="rect">
            <a:avLst/>
          </a:prstGeom>
          <a:solidFill>
            <a:srgbClr val="B2B2B2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GÉOGRAPHIE  - Thème n°1 </a:t>
            </a:r>
          </a:p>
          <a:p>
            <a:pPr algn="ctr"/>
            <a:endParaRPr lang="fr-FR" sz="5400" dirty="0" smtClean="0">
              <a:solidFill>
                <a:srgbClr val="FF0000"/>
              </a:solidFill>
              <a:latin typeface="Poor Richard" pitchFamily="18" charset="0"/>
            </a:endParaRPr>
          </a:p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L’urbanisation du monde</a:t>
            </a:r>
            <a:endParaRPr lang="fr-FR" sz="54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pic>
        <p:nvPicPr>
          <p:cNvPr id="4608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214290"/>
            <a:ext cx="1428730" cy="1428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178592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Tx/>
              <a:buChar char="-"/>
            </a:pPr>
            <a:r>
              <a:rPr lang="fr-FR" sz="4800" dirty="0" smtClean="0">
                <a:solidFill>
                  <a:srgbClr val="FF0000"/>
                </a:solidFill>
                <a:latin typeface="Poor Richard" pitchFamily="18" charset="0"/>
              </a:rPr>
              <a:t>2      -</a:t>
            </a:r>
          </a:p>
          <a:p>
            <a:pPr marL="857250" indent="-857250" algn="ctr"/>
            <a:endParaRPr lang="fr-FR" sz="4800" u="sng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71462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u="sng" dirty="0" smtClean="0">
                <a:solidFill>
                  <a:srgbClr val="FF0000"/>
                </a:solidFill>
                <a:latin typeface="Poor Richard" pitchFamily="18" charset="0"/>
              </a:rPr>
              <a:t>Des villes inégalement connectées aux réseaux de la mondialisation.</a:t>
            </a:r>
            <a:endParaRPr lang="fr-FR" sz="4800" u="sng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5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0" decel="50000" autoRev="1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0" fill="hold">
                                          <p:stCondLst>
                                            <p:cond delay="43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28596" y="1571612"/>
            <a:ext cx="4286280" cy="2857520"/>
          </a:xfrm>
          <a:prstGeom prst="rect">
            <a:avLst/>
          </a:prstGeom>
          <a:ln>
            <a:solidFill>
              <a:srgbClr val="0033CC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500034" y="285728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Poor Richard" pitchFamily="18" charset="0"/>
              </a:rPr>
              <a:t>En utilisant le plan de Londres, recopiez puis complétez la carte mentale ci-après.</a:t>
            </a:r>
            <a:endParaRPr lang="fr-FR" sz="3200" dirty="0">
              <a:latin typeface="Poor Richar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71876"/>
            <a:ext cx="4000528" cy="30003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00166" y="142852"/>
            <a:ext cx="6286544" cy="584775"/>
          </a:xfrm>
          <a:prstGeom prst="rect">
            <a:avLst/>
          </a:prstGeom>
          <a:solidFill>
            <a:srgbClr val="B2B2B2">
              <a:alpha val="4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solidFill>
                  <a:schemeClr val="bg2">
                    <a:lumMod val="25000"/>
                  </a:schemeClr>
                </a:solidFill>
                <a:latin typeface="Poor Richard" pitchFamily="18" charset="0"/>
              </a:rPr>
              <a:t>Qu’appelle-t-on ville mondiale ?</a:t>
            </a:r>
            <a:endParaRPr lang="fr-FR" sz="3200" dirty="0">
              <a:solidFill>
                <a:schemeClr val="bg2">
                  <a:lumMod val="25000"/>
                </a:schemeClr>
              </a:solidFill>
              <a:latin typeface="Poor Richar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928670"/>
            <a:ext cx="4112503" cy="17859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000" cap="small" dirty="0" smtClean="0">
                <a:solidFill>
                  <a:srgbClr val="000000"/>
                </a:solidFill>
                <a:latin typeface="Poor Richard" pitchFamily="18" charset="0"/>
                <a:ea typeface="Calibri"/>
                <a:cs typeface="Times New Roman"/>
              </a:rPr>
              <a:t>…</a:t>
            </a:r>
            <a:r>
              <a:rPr lang="fr-FR" sz="2000" cap="small" dirty="0" smtClean="0">
                <a:solidFill>
                  <a:srgbClr val="000000"/>
                </a:solidFill>
                <a:effectLst/>
                <a:latin typeface="Poor Richard" pitchFamily="18" charset="0"/>
                <a:ea typeface="Calibri"/>
                <a:cs typeface="Times New Roman"/>
              </a:rPr>
              <a:t> </a:t>
            </a:r>
            <a:r>
              <a:rPr lang="fr-FR" sz="2000" cap="small" dirty="0">
                <a:solidFill>
                  <a:srgbClr val="000000"/>
                </a:solidFill>
                <a:effectLst/>
                <a:latin typeface="Poor Richard" pitchFamily="18" charset="0"/>
                <a:ea typeface="Calibri"/>
                <a:cs typeface="Times New Roman"/>
              </a:rPr>
              <a:t>concentre des fonctions </a:t>
            </a:r>
            <a:r>
              <a:rPr lang="fr-FR" sz="2000" cap="small" dirty="0" smtClean="0">
                <a:solidFill>
                  <a:srgbClr val="000000"/>
                </a:solidFill>
                <a:effectLst/>
                <a:latin typeface="Poor Richard" pitchFamily="18" charset="0"/>
                <a:ea typeface="Calibri"/>
                <a:cs typeface="Times New Roman"/>
              </a:rPr>
              <a:t>économiques de dimension mondiale</a:t>
            </a:r>
          </a:p>
          <a:p>
            <a:pPr algn="ctr">
              <a:spcAft>
                <a:spcPts val="0"/>
              </a:spcAft>
            </a:pPr>
            <a:r>
              <a:rPr lang="fr-FR" sz="2000" cap="small" dirty="0" smtClean="0">
                <a:solidFill>
                  <a:srgbClr val="000000"/>
                </a:solidFill>
                <a:latin typeface="Poor Richard" pitchFamily="18" charset="0"/>
                <a:ea typeface="Calibri"/>
                <a:cs typeface="Times New Roman"/>
              </a:rPr>
              <a:t>Lieux/bâtiments =</a:t>
            </a:r>
            <a:r>
              <a:rPr lang="fr-FR" sz="800" cap="small" dirty="0" smtClean="0">
                <a:solidFill>
                  <a:srgbClr val="000000"/>
                </a:solidFill>
                <a:latin typeface="Poor Richard" pitchFamily="18" charset="0"/>
                <a:ea typeface="Calibri"/>
                <a:cs typeface="Times New Roman"/>
              </a:rPr>
              <a:t>…………………………....................................……………………………………</a:t>
            </a:r>
          </a:p>
          <a:p>
            <a:pPr algn="ctr">
              <a:spcAft>
                <a:spcPts val="0"/>
              </a:spcAft>
            </a:pPr>
            <a:r>
              <a:rPr lang="fr-FR" sz="2000" cap="small" dirty="0" smtClean="0">
                <a:solidFill>
                  <a:srgbClr val="000000"/>
                </a:solidFill>
                <a:latin typeface="Poor Richard" pitchFamily="18" charset="0"/>
                <a:ea typeface="Calibri"/>
                <a:cs typeface="Times New Roman"/>
              </a:rPr>
              <a:t>Quartier de la ville = </a:t>
            </a:r>
            <a:r>
              <a:rPr lang="fr-FR" sz="800" cap="small" dirty="0" smtClean="0">
                <a:solidFill>
                  <a:srgbClr val="000000"/>
                </a:solidFill>
                <a:latin typeface="Poor Richard" pitchFamily="18" charset="0"/>
                <a:ea typeface="Calibri"/>
                <a:cs typeface="Times New Roman"/>
              </a:rPr>
              <a:t>…………………………………………………………………………………………………</a:t>
            </a:r>
            <a:endParaRPr lang="fr-FR" sz="2000" dirty="0">
              <a:effectLst/>
              <a:latin typeface="Poor Richard" pitchFamily="18" charset="0"/>
              <a:ea typeface="Calibri"/>
              <a:cs typeface="Times New Roman"/>
            </a:endParaRPr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04"/>
            <a:ext cx="837071" cy="8370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4500570"/>
            <a:ext cx="4572032" cy="150019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000" cap="small" dirty="0" smtClean="0">
                <a:solidFill>
                  <a:srgbClr val="000000"/>
                </a:solidFill>
                <a:effectLst/>
                <a:latin typeface="Poor Richard" pitchFamily="18" charset="0"/>
                <a:ea typeface="Calibri"/>
                <a:cs typeface="Times New Roman"/>
              </a:rPr>
              <a:t>… </a:t>
            </a:r>
            <a:r>
              <a:rPr lang="fr-FR" sz="2000" cap="small" dirty="0">
                <a:solidFill>
                  <a:srgbClr val="000000"/>
                </a:solidFill>
                <a:effectLst/>
                <a:latin typeface="Poor Richard" pitchFamily="18" charset="0"/>
                <a:ea typeface="Calibri"/>
                <a:cs typeface="Times New Roman"/>
              </a:rPr>
              <a:t>concentre </a:t>
            </a:r>
            <a:r>
              <a:rPr lang="fr-FR" sz="2000" cap="small" dirty="0" smtClean="0">
                <a:solidFill>
                  <a:srgbClr val="000000"/>
                </a:solidFill>
                <a:effectLst/>
                <a:latin typeface="Poor Richard" pitchFamily="18" charset="0"/>
                <a:ea typeface="Calibri"/>
                <a:cs typeface="Times New Roman"/>
              </a:rPr>
              <a:t>des fonctions </a:t>
            </a:r>
          </a:p>
          <a:p>
            <a:pPr algn="ctr">
              <a:spcAft>
                <a:spcPts val="0"/>
              </a:spcAft>
            </a:pPr>
            <a:r>
              <a:rPr lang="fr-FR" sz="2000" cap="small" dirty="0" smtClean="0">
                <a:solidFill>
                  <a:srgbClr val="000000"/>
                </a:solidFill>
                <a:effectLst/>
                <a:latin typeface="Poor Richard" pitchFamily="18" charset="0"/>
                <a:ea typeface="Calibri"/>
                <a:cs typeface="Times New Roman"/>
              </a:rPr>
              <a:t>politiques de dimension mondiale :</a:t>
            </a:r>
          </a:p>
          <a:p>
            <a:pPr algn="ctr">
              <a:spcAft>
                <a:spcPts val="0"/>
              </a:spcAft>
            </a:pPr>
            <a:r>
              <a:rPr lang="fr-FR" cap="small" dirty="0" smtClean="0">
                <a:solidFill>
                  <a:srgbClr val="000000"/>
                </a:solidFill>
                <a:effectLst/>
                <a:latin typeface="Poor Richard" pitchFamily="18" charset="0"/>
                <a:ea typeface="Calibri"/>
                <a:cs typeface="Times New Roman"/>
              </a:rPr>
              <a:t>Lieux/bâtiments =</a:t>
            </a:r>
            <a:r>
              <a:rPr lang="fr-FR" sz="800" cap="small" dirty="0" smtClean="0">
                <a:solidFill>
                  <a:srgbClr val="000000"/>
                </a:solidFill>
                <a:effectLst/>
                <a:latin typeface="Poor Richard" pitchFamily="18" charset="0"/>
                <a:ea typeface="Calibri"/>
                <a:cs typeface="Times New Roman"/>
              </a:rPr>
              <a:t>…………………………....................................……………………………………</a:t>
            </a:r>
          </a:p>
          <a:p>
            <a:pPr algn="ctr">
              <a:spcAft>
                <a:spcPts val="0"/>
              </a:spcAft>
            </a:pPr>
            <a:r>
              <a:rPr lang="fr-FR" cap="small" dirty="0" smtClean="0">
                <a:solidFill>
                  <a:srgbClr val="000000"/>
                </a:solidFill>
                <a:latin typeface="Poor Richard" pitchFamily="18" charset="0"/>
                <a:ea typeface="Calibri"/>
                <a:cs typeface="Times New Roman"/>
              </a:rPr>
              <a:t>Quartier de la ville = </a:t>
            </a:r>
            <a:r>
              <a:rPr lang="fr-FR" sz="800" cap="small" dirty="0" smtClean="0">
                <a:solidFill>
                  <a:srgbClr val="000000"/>
                </a:solidFill>
                <a:latin typeface="Poor Richard" pitchFamily="18" charset="0"/>
                <a:ea typeface="Calibri"/>
                <a:cs typeface="Times New Roman"/>
              </a:rPr>
              <a:t>………………………………………………………………………………………………………………</a:t>
            </a:r>
            <a:endParaRPr lang="fr-FR" cap="small" dirty="0">
              <a:solidFill>
                <a:srgbClr val="000000"/>
              </a:solidFill>
              <a:latin typeface="Poor Richard" pitchFamily="18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fr-FR" sz="800" cap="small" dirty="0" smtClean="0">
              <a:solidFill>
                <a:srgbClr val="000000"/>
              </a:solidFill>
              <a:effectLst/>
              <a:latin typeface="Poor Richard" pitchFamily="18" charset="0"/>
              <a:ea typeface="Calibri"/>
              <a:cs typeface="Times New Roman"/>
            </a:endParaRPr>
          </a:p>
        </p:txBody>
      </p:sp>
      <p:pic>
        <p:nvPicPr>
          <p:cNvPr id="3078" name="Picture 6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2077" r="100000">
                        <a14:foregroundMark x1="49201" y1="5431" x2="51118" y2="15016"/>
                        <a14:foregroundMark x1="45208" y1="29233" x2="39936" y2="36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4"/>
            <a:ext cx="689677" cy="689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714876" y="1000108"/>
            <a:ext cx="4143372" cy="142876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cap="small" dirty="0" smtClean="0">
                <a:latin typeface="Poor Richard" pitchFamily="18" charset="0"/>
              </a:rPr>
              <a:t>… concentre des activités culturelles attrayantes</a:t>
            </a:r>
          </a:p>
          <a:p>
            <a:pPr algn="ctr">
              <a:spcAft>
                <a:spcPts val="0"/>
              </a:spcAft>
            </a:pPr>
            <a:r>
              <a:rPr lang="fr-FR" sz="2000" cap="small" dirty="0" smtClean="0">
                <a:solidFill>
                  <a:srgbClr val="000000"/>
                </a:solidFill>
                <a:latin typeface="Poor Richard" pitchFamily="18" charset="0"/>
                <a:ea typeface="Calibri"/>
                <a:cs typeface="Times New Roman"/>
              </a:rPr>
              <a:t>Lieux/bâtiments =</a:t>
            </a:r>
            <a:r>
              <a:rPr lang="fr-FR" sz="800" cap="small" dirty="0" smtClean="0">
                <a:solidFill>
                  <a:srgbClr val="000000"/>
                </a:solidFill>
                <a:latin typeface="Poor Richard" pitchFamily="18" charset="0"/>
                <a:ea typeface="Calibri"/>
                <a:cs typeface="Times New Roman"/>
              </a:rPr>
              <a:t>…………………………....................................……………………………………</a:t>
            </a:r>
          </a:p>
          <a:p>
            <a:pPr algn="ctr">
              <a:spcAft>
                <a:spcPts val="0"/>
              </a:spcAft>
            </a:pPr>
            <a:r>
              <a:rPr lang="fr-FR" sz="2000" cap="small" dirty="0" smtClean="0">
                <a:solidFill>
                  <a:srgbClr val="000000"/>
                </a:solidFill>
                <a:latin typeface="Poor Richard" pitchFamily="18" charset="0"/>
                <a:ea typeface="Calibri"/>
                <a:cs typeface="Times New Roman"/>
              </a:rPr>
              <a:t>Quartier de la ville = </a:t>
            </a:r>
            <a:r>
              <a:rPr lang="fr-FR" sz="800" cap="small" dirty="0" smtClean="0">
                <a:solidFill>
                  <a:srgbClr val="000000"/>
                </a:solidFill>
                <a:latin typeface="Poor Richard" pitchFamily="18" charset="0"/>
                <a:ea typeface="Calibri"/>
                <a:cs typeface="Times New Roman"/>
              </a:rPr>
              <a:t>…………………………………………………………………………………………………………</a:t>
            </a:r>
            <a:endParaRPr lang="fr-FR" sz="800" dirty="0">
              <a:latin typeface="Poor Richard" pitchFamily="18" charset="0"/>
            </a:endParaRPr>
          </a:p>
        </p:txBody>
      </p:sp>
      <p:pic>
        <p:nvPicPr>
          <p:cNvPr id="3080" name="Picture 8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99840" l="2716" r="96645">
                        <a14:foregroundMark x1="20128" y1="23642" x2="31949" y2="25719"/>
                        <a14:foregroundMark x1="69489" y1="21565" x2="80990" y2="31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7766">
            <a:off x="8250440" y="2257379"/>
            <a:ext cx="779298" cy="779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2214546" y="2928934"/>
            <a:ext cx="4572032" cy="7918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400" cap="small" dirty="0" smtClean="0">
                <a:solidFill>
                  <a:schemeClr val="bg2">
                    <a:lumMod val="10000"/>
                  </a:schemeClr>
                </a:solidFill>
                <a:latin typeface="Poor Richard" pitchFamily="18" charset="0"/>
                <a:ea typeface="Calibri"/>
                <a:cs typeface="Times New Roman"/>
              </a:rPr>
              <a:t>Londres, u</a:t>
            </a:r>
            <a:r>
              <a:rPr lang="fr-FR" sz="2400" cap="small" dirty="0" smtClean="0">
                <a:solidFill>
                  <a:schemeClr val="bg2">
                    <a:lumMod val="10000"/>
                  </a:schemeClr>
                </a:solidFill>
                <a:effectLst/>
                <a:latin typeface="Poor Richard" pitchFamily="18" charset="0"/>
                <a:ea typeface="Calibri"/>
                <a:cs typeface="Times New Roman"/>
              </a:rPr>
              <a:t>ne ville mondiale qui …</a:t>
            </a:r>
            <a:endParaRPr lang="fr-FR" sz="1600" dirty="0">
              <a:solidFill>
                <a:schemeClr val="bg2">
                  <a:lumMod val="10000"/>
                </a:schemeClr>
              </a:solidFill>
              <a:effectLst/>
              <a:latin typeface="Poor Richard" pitchFamily="18" charset="0"/>
              <a:ea typeface="Calibri"/>
              <a:cs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43438" y="4286256"/>
            <a:ext cx="4500562" cy="192882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000" cap="small" dirty="0" smtClean="0">
                <a:latin typeface="Poor Richard" pitchFamily="18" charset="0"/>
              </a:rPr>
              <a:t>… </a:t>
            </a:r>
            <a:r>
              <a:rPr lang="fr-FR" sz="2000" cap="small" dirty="0">
                <a:solidFill>
                  <a:srgbClr val="000000"/>
                </a:solidFill>
                <a:latin typeface="Poor Richard" pitchFamily="18" charset="0"/>
                <a:ea typeface="Calibri"/>
                <a:cs typeface="Times New Roman"/>
              </a:rPr>
              <a:t>est </a:t>
            </a:r>
            <a:r>
              <a:rPr lang="fr-FR" sz="2000" cap="small" dirty="0" smtClean="0">
                <a:solidFill>
                  <a:srgbClr val="000000"/>
                </a:solidFill>
                <a:latin typeface="Poor Richard" pitchFamily="18" charset="0"/>
                <a:ea typeface="Calibri"/>
                <a:cs typeface="Times New Roman"/>
              </a:rPr>
              <a:t>un territoire </a:t>
            </a:r>
          </a:p>
          <a:p>
            <a:pPr algn="ctr">
              <a:spcAft>
                <a:spcPts val="0"/>
              </a:spcAft>
            </a:pPr>
            <a:r>
              <a:rPr lang="fr-FR" sz="2000" cap="small" dirty="0" smtClean="0">
                <a:solidFill>
                  <a:srgbClr val="000000"/>
                </a:solidFill>
                <a:latin typeface="Poor Richard" pitchFamily="18" charset="0"/>
                <a:ea typeface="Calibri"/>
                <a:cs typeface="Times New Roman"/>
              </a:rPr>
              <a:t>connecté au </a:t>
            </a:r>
            <a:r>
              <a:rPr lang="fr-FR" sz="2000" cap="small" dirty="0">
                <a:solidFill>
                  <a:srgbClr val="000000"/>
                </a:solidFill>
                <a:latin typeface="Poor Richard" pitchFamily="18" charset="0"/>
                <a:ea typeface="Calibri"/>
                <a:cs typeface="Times New Roman"/>
              </a:rPr>
              <a:t>monde par un réseau de transports puissant et diversifié </a:t>
            </a:r>
            <a:endParaRPr lang="fr-FR" sz="2000" cap="small" dirty="0" smtClean="0">
              <a:solidFill>
                <a:srgbClr val="000000"/>
              </a:solidFill>
              <a:latin typeface="Poor Richard" pitchFamily="18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2000" cap="small" dirty="0" smtClean="0">
                <a:solidFill>
                  <a:srgbClr val="000000"/>
                </a:solidFill>
                <a:latin typeface="Poor Richard" pitchFamily="18" charset="0"/>
                <a:ea typeface="Calibri"/>
                <a:cs typeface="Times New Roman"/>
              </a:rPr>
              <a:t>Lieux/bâtiments =</a:t>
            </a:r>
            <a:r>
              <a:rPr lang="fr-FR" sz="800" cap="small" dirty="0" smtClean="0">
                <a:solidFill>
                  <a:srgbClr val="000000"/>
                </a:solidFill>
                <a:latin typeface="Poor Richard" pitchFamily="18" charset="0"/>
                <a:ea typeface="Calibri"/>
                <a:cs typeface="Times New Roman"/>
              </a:rPr>
              <a:t>…………………………....................................……………………………………</a:t>
            </a:r>
          </a:p>
          <a:p>
            <a:pPr algn="ctr">
              <a:spcAft>
                <a:spcPts val="0"/>
              </a:spcAft>
            </a:pPr>
            <a:r>
              <a:rPr lang="fr-FR" sz="2000" cap="small" dirty="0" smtClean="0">
                <a:solidFill>
                  <a:srgbClr val="000000"/>
                </a:solidFill>
                <a:latin typeface="Poor Richard" pitchFamily="18" charset="0"/>
                <a:ea typeface="Calibri"/>
                <a:cs typeface="Times New Roman"/>
              </a:rPr>
              <a:t>Quartier de la ville = </a:t>
            </a:r>
            <a:r>
              <a:rPr lang="fr-FR" sz="800" cap="small" dirty="0" smtClean="0">
                <a:solidFill>
                  <a:srgbClr val="000000"/>
                </a:solidFill>
                <a:latin typeface="Poor Richard" pitchFamily="18" charset="0"/>
                <a:ea typeface="Calibri"/>
                <a:cs typeface="Times New Roman"/>
              </a:rPr>
              <a:t>…………………………………………………………………………………………………………</a:t>
            </a:r>
            <a:endParaRPr lang="fr-FR" sz="2000" cap="small" dirty="0" smtClean="0">
              <a:solidFill>
                <a:srgbClr val="000000"/>
              </a:solidFill>
              <a:latin typeface="Poor Richard" pitchFamily="18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fr-FR" sz="2000" dirty="0">
              <a:latin typeface="Poor Richard" pitchFamily="18" charset="0"/>
              <a:ea typeface="Calibri"/>
              <a:cs typeface="Times New Roman"/>
            </a:endParaRPr>
          </a:p>
        </p:txBody>
      </p:sp>
      <p:pic>
        <p:nvPicPr>
          <p:cNvPr id="3084" name="Picture 1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0" r="100000">
                        <a14:foregroundMark x1="16294" y1="83866" x2="45367" y2="69649"/>
                        <a14:foregroundMark x1="48562" y1="86741" x2="50639" y2="923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76" y="3929066"/>
            <a:ext cx="646008" cy="6460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Connecteur droit avec flèche 26"/>
          <p:cNvCxnSpPr>
            <a:stCxn id="5" idx="0"/>
          </p:cNvCxnSpPr>
          <p:nvPr/>
        </p:nvCxnSpPr>
        <p:spPr>
          <a:xfrm rot="16200000" flipV="1">
            <a:off x="4107653" y="2536025"/>
            <a:ext cx="428628" cy="3571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5715008" y="2500306"/>
            <a:ext cx="642942" cy="500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rot="5400000">
            <a:off x="2472274" y="3814214"/>
            <a:ext cx="523482" cy="4674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6429388" y="3643314"/>
            <a:ext cx="642942" cy="5715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192573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7" grpId="0" animBg="1"/>
      <p:bldP spid="24" grpId="0" animBg="1"/>
      <p:bldP spid="5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2967335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 smtClean="0">
                <a:solidFill>
                  <a:srgbClr val="0033CC"/>
                </a:solidFill>
                <a:latin typeface="Poor Richard"/>
              </a:rPr>
              <a:t>"</a:t>
            </a:r>
            <a:r>
              <a:rPr lang="fr-FR" sz="4000" dirty="0" smtClean="0">
                <a:solidFill>
                  <a:srgbClr val="0033CC"/>
                </a:solidFill>
                <a:latin typeface="Poor Richard" pitchFamily="18" charset="0"/>
              </a:rPr>
              <a:t>J’explique pourquoi Londres est une métropole mondiale intégrée à la mondialisation</a:t>
            </a:r>
            <a:r>
              <a:rPr lang="fr-FR" sz="4000" dirty="0" smtClean="0">
                <a:solidFill>
                  <a:srgbClr val="0033CC"/>
                </a:solidFill>
                <a:latin typeface="Poor Richard"/>
              </a:rPr>
              <a:t>"</a:t>
            </a:r>
            <a:endParaRPr lang="fr-FR" sz="4000" dirty="0">
              <a:solidFill>
                <a:srgbClr val="0033CC"/>
              </a:solidFill>
              <a:latin typeface="Poor Richard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28662" y="1500174"/>
            <a:ext cx="7358114" cy="646331"/>
          </a:xfrm>
          <a:prstGeom prst="rect">
            <a:avLst/>
          </a:prstGeom>
          <a:solidFill>
            <a:srgbClr val="0033CC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Poor Richard" pitchFamily="18" charset="0"/>
              </a:rPr>
              <a:t>Exercice d’écriture</a:t>
            </a:r>
            <a:endParaRPr lang="fr-FR" sz="36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2852"/>
            <a:ext cx="9144000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Poor Richard" pitchFamily="18" charset="0"/>
              </a:rPr>
              <a:t>Je rédige (presque) sans aide. </a:t>
            </a:r>
          </a:p>
          <a:p>
            <a:r>
              <a:rPr lang="fr-FR" dirty="0" smtClean="0">
                <a:latin typeface="Poor Richard" pitchFamily="18" charset="0"/>
                <a:sym typeface="Wingdings 3"/>
              </a:rPr>
              <a:t> </a:t>
            </a:r>
            <a:r>
              <a:rPr lang="fr-FR" dirty="0" smtClean="0">
                <a:latin typeface="Poor Richard" pitchFamily="18" charset="0"/>
              </a:rPr>
              <a:t>je dois faire figurer les informations de la carte mentale. </a:t>
            </a:r>
          </a:p>
          <a:p>
            <a:r>
              <a:rPr lang="fr-FR" dirty="0" smtClean="0">
                <a:latin typeface="Poor Richard" pitchFamily="18" charset="0"/>
              </a:rPr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142984"/>
            <a:ext cx="9144000" cy="1754326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Poor Richard" pitchFamily="18" charset="0"/>
              </a:rPr>
              <a:t>Je rédige mon texte en m’aidant des phrases d’amorces ci-dessous : </a:t>
            </a:r>
          </a:p>
          <a:p>
            <a:r>
              <a:rPr lang="fr-FR" dirty="0" smtClean="0">
                <a:latin typeface="Poor Richard" pitchFamily="18" charset="0"/>
              </a:rPr>
              <a:t>Londres est une métropole car elle concentre des pouvoirs   </a:t>
            </a:r>
            <a:r>
              <a:rPr lang="fr-FR" sz="700" dirty="0" smtClean="0">
                <a:latin typeface="Poor Richard" pitchFamily="18" charset="0"/>
              </a:rPr>
              <a:t>………………………..……. </a:t>
            </a:r>
            <a:endParaRPr lang="fr-FR" dirty="0" smtClean="0">
              <a:latin typeface="Poor Richard" pitchFamily="18" charset="0"/>
            </a:endParaRPr>
          </a:p>
          <a:p>
            <a:r>
              <a:rPr lang="fr-FR" dirty="0" smtClean="0">
                <a:latin typeface="Poor Richard" pitchFamily="18" charset="0"/>
              </a:rPr>
              <a:t>Toutes ces activités se trouvent</a:t>
            </a:r>
            <a:r>
              <a:rPr lang="fr-FR" sz="700" dirty="0" smtClean="0">
                <a:latin typeface="Poor Richard" pitchFamily="18" charset="0"/>
              </a:rPr>
              <a:t> ………………………..…….</a:t>
            </a:r>
            <a:endParaRPr lang="fr-FR" dirty="0" smtClean="0">
              <a:latin typeface="Poor Richard" pitchFamily="18" charset="0"/>
            </a:endParaRPr>
          </a:p>
          <a:p>
            <a:r>
              <a:rPr lang="fr-FR" dirty="0" smtClean="0">
                <a:latin typeface="Poor Richard" pitchFamily="18" charset="0"/>
              </a:rPr>
              <a:t>Grâce à ces activités, </a:t>
            </a:r>
            <a:r>
              <a:rPr lang="fr-FR" smtClean="0">
                <a:latin typeface="Poor Richard" pitchFamily="18" charset="0"/>
              </a:rPr>
              <a:t>Londres rayonne à </a:t>
            </a:r>
            <a:r>
              <a:rPr lang="fr-FR" dirty="0" smtClean="0">
                <a:latin typeface="Poor Richard" pitchFamily="18" charset="0"/>
              </a:rPr>
              <a:t>différentes échelles </a:t>
            </a:r>
            <a:r>
              <a:rPr lang="fr-FR" sz="700" dirty="0" smtClean="0">
                <a:latin typeface="Poor Richard" pitchFamily="18" charset="0"/>
              </a:rPr>
              <a:t>………………………………. </a:t>
            </a:r>
            <a:endParaRPr lang="fr-FR" dirty="0" smtClean="0">
              <a:latin typeface="Poor Richard" pitchFamily="18" charset="0"/>
            </a:endParaRPr>
          </a:p>
          <a:p>
            <a:r>
              <a:rPr lang="fr-FR" dirty="0" smtClean="0">
                <a:latin typeface="Poor Richard" pitchFamily="18" charset="0"/>
              </a:rPr>
              <a:t>Londres est une métropole intégrée à la mondialisation car elle est connectée au monde entier grâce aux transports </a:t>
            </a:r>
            <a:r>
              <a:rPr lang="fr-FR" sz="700" dirty="0" smtClean="0">
                <a:latin typeface="Poor Richard" pitchFamily="18" charset="0"/>
              </a:rPr>
              <a:t>………………………..……. 	</a:t>
            </a:r>
            <a:endParaRPr lang="fr-FR" dirty="0" smtClean="0">
              <a:latin typeface="Poor Richar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928934"/>
            <a:ext cx="9144000" cy="3477875"/>
          </a:xfrm>
          <a:prstGeom prst="rect">
            <a:avLst/>
          </a:prstGeom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Poor Richard" pitchFamily="18" charset="0"/>
              </a:rPr>
              <a:t>Je recopie et je complète le texte ci-dessous : </a:t>
            </a:r>
          </a:p>
          <a:p>
            <a:r>
              <a:rPr lang="fr-FR" dirty="0" smtClean="0">
                <a:latin typeface="Poor Richard" pitchFamily="18" charset="0"/>
              </a:rPr>
              <a:t>Londres est une métropole car elle concentre des pouvoirs importants : </a:t>
            </a:r>
          </a:p>
          <a:p>
            <a:r>
              <a:rPr lang="fr-FR" dirty="0" smtClean="0">
                <a:latin typeface="Poor Richard" pitchFamily="18" charset="0"/>
              </a:rPr>
              <a:t>- Des pouvoirs </a:t>
            </a:r>
            <a:r>
              <a:rPr lang="fr-FR" sz="700" dirty="0" smtClean="0">
                <a:latin typeface="Poor Richard" pitchFamily="18" charset="0"/>
              </a:rPr>
              <a:t>…………………….</a:t>
            </a:r>
            <a:r>
              <a:rPr lang="fr-FR" dirty="0" smtClean="0">
                <a:latin typeface="Poor Richard" pitchFamily="18" charset="0"/>
              </a:rPr>
              <a:t> (Ex : le parlement) </a:t>
            </a:r>
          </a:p>
          <a:p>
            <a:r>
              <a:rPr lang="fr-FR" dirty="0" smtClean="0">
                <a:latin typeface="Poor Richard" pitchFamily="18" charset="0"/>
              </a:rPr>
              <a:t>- Des pouvoirs culturelles (ex : </a:t>
            </a:r>
            <a:r>
              <a:rPr lang="fr-FR" sz="700" dirty="0" smtClean="0">
                <a:latin typeface="Poor Richard" pitchFamily="18" charset="0"/>
              </a:rPr>
              <a:t>………………………</a:t>
            </a:r>
            <a:r>
              <a:rPr lang="fr-FR" dirty="0" smtClean="0">
                <a:latin typeface="Poor Richard" pitchFamily="18" charset="0"/>
              </a:rPr>
              <a:t>) </a:t>
            </a:r>
          </a:p>
          <a:p>
            <a:r>
              <a:rPr lang="fr-FR" dirty="0" smtClean="0">
                <a:latin typeface="Poor Richard" pitchFamily="18" charset="0"/>
              </a:rPr>
              <a:t>- Des pouvoirs</a:t>
            </a:r>
            <a:r>
              <a:rPr lang="fr-FR" sz="700" dirty="0" smtClean="0">
                <a:latin typeface="Poor Richard" pitchFamily="18" charset="0"/>
              </a:rPr>
              <a:t>………………………</a:t>
            </a:r>
            <a:r>
              <a:rPr lang="fr-FR" dirty="0" smtClean="0">
                <a:latin typeface="Poor Richard" pitchFamily="18" charset="0"/>
              </a:rPr>
              <a:t> (ex : </a:t>
            </a:r>
            <a:r>
              <a:rPr lang="fr-FR" sz="700" dirty="0" smtClean="0">
                <a:latin typeface="Poor Richard" pitchFamily="18" charset="0"/>
              </a:rPr>
              <a:t>……………….</a:t>
            </a:r>
            <a:r>
              <a:rPr lang="fr-FR" dirty="0" smtClean="0">
                <a:latin typeface="Poor Richard" pitchFamily="18" charset="0"/>
              </a:rPr>
              <a:t>) </a:t>
            </a:r>
          </a:p>
          <a:p>
            <a:endParaRPr lang="fr-FR" sz="700" dirty="0" smtClean="0">
              <a:latin typeface="Poor Richard" pitchFamily="18" charset="0"/>
            </a:endParaRPr>
          </a:p>
          <a:p>
            <a:r>
              <a:rPr lang="fr-FR" dirty="0" smtClean="0">
                <a:latin typeface="Poor Richard" pitchFamily="18" charset="0"/>
              </a:rPr>
              <a:t>Toutes ces activités se trouvent dans le quartier</a:t>
            </a:r>
            <a:r>
              <a:rPr lang="fr-FR" sz="700" dirty="0" smtClean="0">
                <a:latin typeface="Poor Richard" pitchFamily="18" charset="0"/>
              </a:rPr>
              <a:t>……………………………….</a:t>
            </a:r>
            <a:r>
              <a:rPr lang="fr-FR" dirty="0" smtClean="0">
                <a:latin typeface="Poor Richard" pitchFamily="18" charset="0"/>
              </a:rPr>
              <a:t>ou dans le quartier</a:t>
            </a:r>
            <a:r>
              <a:rPr lang="fr-FR" sz="700" dirty="0" smtClean="0">
                <a:latin typeface="Poor Richard" pitchFamily="18" charset="0"/>
              </a:rPr>
              <a:t>……………………………………. </a:t>
            </a:r>
            <a:endParaRPr lang="fr-FR" dirty="0" smtClean="0">
              <a:latin typeface="Poor Richard" pitchFamily="18" charset="0"/>
            </a:endParaRPr>
          </a:p>
          <a:p>
            <a:r>
              <a:rPr lang="fr-FR" dirty="0" smtClean="0">
                <a:latin typeface="Poor Richard" pitchFamily="18" charset="0"/>
              </a:rPr>
              <a:t>Grâce à la présence de ces activités, Londres rayonne à l’échelle </a:t>
            </a:r>
            <a:r>
              <a:rPr lang="fr-FR" sz="700" dirty="0" smtClean="0">
                <a:latin typeface="Poor Richard" pitchFamily="18" charset="0"/>
              </a:rPr>
              <a:t>……………………….</a:t>
            </a:r>
            <a:r>
              <a:rPr lang="fr-FR" dirty="0" smtClean="0">
                <a:latin typeface="Poor Richard" pitchFamily="18" charset="0"/>
              </a:rPr>
              <a:t> (avec le parlement et le palais de Buckingham) mais aussi à l’échelle mondiale :    </a:t>
            </a:r>
            <a:r>
              <a:rPr lang="fr-FR" sz="700" dirty="0" smtClean="0">
                <a:latin typeface="Poor Richard" pitchFamily="18" charset="0"/>
              </a:rPr>
              <a:t>……………………………………………………………………………………………………..……….. </a:t>
            </a:r>
            <a:endParaRPr lang="fr-FR" dirty="0" smtClean="0">
              <a:latin typeface="Poor Richard" pitchFamily="18" charset="0"/>
            </a:endParaRPr>
          </a:p>
          <a:p>
            <a:endParaRPr lang="fr-FR" dirty="0" smtClean="0">
              <a:latin typeface="Poor Richard" pitchFamily="18" charset="0"/>
            </a:endParaRPr>
          </a:p>
          <a:p>
            <a:endParaRPr lang="fr-FR" sz="800" dirty="0" smtClean="0">
              <a:latin typeface="Poor Richard" pitchFamily="18" charset="0"/>
            </a:endParaRPr>
          </a:p>
          <a:p>
            <a:r>
              <a:rPr lang="fr-FR" dirty="0" smtClean="0">
                <a:latin typeface="Poor Richard" pitchFamily="18" charset="0"/>
              </a:rPr>
              <a:t>Londres est une métropole intégrée à la mondialisation car elle est connectée au monde entier grâce</a:t>
            </a:r>
            <a:r>
              <a:rPr lang="fr-FR" sz="700" dirty="0" smtClean="0">
                <a:latin typeface="Poor Richard" pitchFamily="18" charset="0"/>
              </a:rPr>
              <a:t>…………………………………………….. </a:t>
            </a:r>
            <a:r>
              <a:rPr lang="fr-FR" dirty="0" smtClean="0">
                <a:latin typeface="Poor Richard" pitchFamily="18" charset="0"/>
              </a:rPr>
              <a:t>	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3313338"/>
            <a:ext cx="1114428" cy="97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1214422"/>
            <a:ext cx="1044313" cy="91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60995"/>
            <a:ext cx="1014407" cy="88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tournage-14.gif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57166"/>
            <a:ext cx="1000132" cy="116015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714480" y="714356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latin typeface="Poor Richard"/>
              </a:rPr>
              <a:t>"</a:t>
            </a:r>
            <a:r>
              <a:rPr lang="fr-FR" sz="2400" i="1" u="sng" dirty="0" smtClean="0">
                <a:latin typeface="Poor Richard" pitchFamily="18" charset="0"/>
              </a:rPr>
              <a:t>Les villes ne cessent de grossir : la planète en surchauffe</a:t>
            </a:r>
            <a:r>
              <a:rPr lang="fr-FR" sz="2400" i="1" u="sng" dirty="0" smtClean="0">
                <a:latin typeface="Poor Richard"/>
              </a:rPr>
              <a:t>"</a:t>
            </a:r>
            <a:endParaRPr lang="fr-FR" sz="2400" i="1" u="sng" dirty="0">
              <a:latin typeface="Poor Richar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2928934"/>
            <a:ext cx="8072494" cy="304698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3200" u="sng" dirty="0" smtClean="0">
                <a:solidFill>
                  <a:srgbClr val="0000FF"/>
                </a:solidFill>
                <a:latin typeface="Poor Richard" pitchFamily="18" charset="0"/>
              </a:rPr>
              <a:t>Le monde s’urbanise </a:t>
            </a:r>
            <a:r>
              <a:rPr lang="fr-FR" sz="3200" dirty="0" smtClean="0">
                <a:solidFill>
                  <a:srgbClr val="0000FF"/>
                </a:solidFill>
                <a:latin typeface="Poor Richard" pitchFamily="18" charset="0"/>
              </a:rPr>
              <a:t>à grande vitesse. </a:t>
            </a:r>
          </a:p>
          <a:p>
            <a:r>
              <a:rPr lang="fr-FR" sz="3200" dirty="0" smtClean="0">
                <a:solidFill>
                  <a:srgbClr val="0000FF"/>
                </a:solidFill>
                <a:latin typeface="Poor Richard" pitchFamily="18" charset="0"/>
              </a:rPr>
              <a:t>Aujourd’hui, 55% de la population mondiale vit en ville.</a:t>
            </a:r>
          </a:p>
          <a:p>
            <a:r>
              <a:rPr lang="fr-FR" sz="3200" dirty="0" smtClean="0">
                <a:solidFill>
                  <a:srgbClr val="0000FF"/>
                </a:solidFill>
                <a:latin typeface="Poor Richard" pitchFamily="18" charset="0"/>
              </a:rPr>
              <a:t>La croissance urbaine est surtout très forte dans les pays en développement où les villes ne cessent de s’agrandir.</a:t>
            </a:r>
            <a:endParaRPr lang="fr-FR" sz="3200" dirty="0">
              <a:solidFill>
                <a:srgbClr val="0000FF"/>
              </a:solidFill>
              <a:latin typeface="Poor Richard" pitchFamily="18" charset="0"/>
            </a:endParaRPr>
          </a:p>
        </p:txBody>
      </p:sp>
      <p:pic>
        <p:nvPicPr>
          <p:cNvPr id="6" name="Image 5" descr="crayons-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1857364"/>
            <a:ext cx="619128" cy="928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1585"/>
          <a:stretch>
            <a:fillRect/>
          </a:stretch>
        </p:blipFill>
        <p:spPr bwMode="auto">
          <a:xfrm>
            <a:off x="71374" y="214290"/>
            <a:ext cx="8971022" cy="630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28599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Tx/>
              <a:buChar char="-"/>
            </a:pPr>
            <a:r>
              <a:rPr lang="fr-FR" sz="4800" dirty="0" smtClean="0">
                <a:solidFill>
                  <a:srgbClr val="FF0000"/>
                </a:solidFill>
                <a:latin typeface="Poor Richard" pitchFamily="18" charset="0"/>
              </a:rPr>
              <a:t>1      -</a:t>
            </a:r>
          </a:p>
          <a:p>
            <a:pPr algn="ctr"/>
            <a:r>
              <a:rPr lang="fr-FR" sz="4800" u="sng" dirty="0" smtClean="0">
                <a:solidFill>
                  <a:srgbClr val="FF0000"/>
                </a:solidFill>
                <a:latin typeface="Poor Richard" pitchFamily="18" charset="0"/>
              </a:rPr>
              <a:t>Espaces et paysages de l’urbanisation</a:t>
            </a:r>
          </a:p>
          <a:p>
            <a:pPr marL="857250" indent="-857250" algn="ctr"/>
            <a:endParaRPr lang="fr-FR" sz="4800" dirty="0" smtClean="0">
              <a:solidFill>
                <a:srgbClr val="FF0000"/>
              </a:solidFill>
              <a:latin typeface="Poor Richard" pitchFamily="18" charset="0"/>
            </a:endParaRPr>
          </a:p>
          <a:p>
            <a:pPr marL="857250" indent="-857250" algn="ctr"/>
            <a:endParaRPr lang="fr-FR" sz="4800" u="sng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5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0" decel="50000" autoRev="1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0" fill="hold">
                                          <p:stCondLst>
                                            <p:cond delay="43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30695" t="4960" r="31167" b="28894"/>
          <a:stretch>
            <a:fillRect/>
          </a:stretch>
        </p:blipFill>
        <p:spPr bwMode="auto">
          <a:xfrm>
            <a:off x="3571868" y="3643314"/>
            <a:ext cx="2071702" cy="2857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1253" t="2645" r="30795" b="6073"/>
          <a:stretch>
            <a:fillRect/>
          </a:stretch>
        </p:blipFill>
        <p:spPr bwMode="auto">
          <a:xfrm>
            <a:off x="571472" y="3714753"/>
            <a:ext cx="2073600" cy="28054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30859" t="1984" r="30859" b="2765"/>
          <a:stretch>
            <a:fillRect/>
          </a:stretch>
        </p:blipFill>
        <p:spPr bwMode="auto">
          <a:xfrm>
            <a:off x="571472" y="1428736"/>
            <a:ext cx="2071702" cy="2857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30509" t="1322" r="31539" b="2104"/>
          <a:stretch>
            <a:fillRect/>
          </a:stretch>
        </p:blipFill>
        <p:spPr bwMode="auto">
          <a:xfrm>
            <a:off x="3571868" y="1428736"/>
            <a:ext cx="2071702" cy="2857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l="30137" r="30795"/>
          <a:stretch>
            <a:fillRect/>
          </a:stretch>
        </p:blipFill>
        <p:spPr bwMode="auto">
          <a:xfrm>
            <a:off x="6215074" y="2571744"/>
            <a:ext cx="2113158" cy="30425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357158" y="500042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Poor Richard" pitchFamily="18" charset="0"/>
              </a:rPr>
              <a:t>Études de cas – exercices de groupes (3 ou 4 élèves)</a:t>
            </a:r>
            <a:endParaRPr lang="fr-FR" sz="32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0" y="1428736"/>
          <a:ext cx="9144001" cy="5117592"/>
        </p:xfrm>
        <a:graphic>
          <a:graphicData uri="http://schemas.openxmlformats.org/drawingml/2006/table">
            <a:tbl>
              <a:tblPr/>
              <a:tblGrid>
                <a:gridCol w="1616663"/>
                <a:gridCol w="2508823"/>
                <a:gridCol w="2508823"/>
                <a:gridCol w="2509692"/>
              </a:tblGrid>
              <a:tr h="175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Poor Richard" pitchFamily="18" charset="0"/>
                          <a:ea typeface="Calibri"/>
                          <a:cs typeface="Times New Roman"/>
                        </a:rPr>
                        <a:t>Espaces urbains</a:t>
                      </a: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Poor Richard" pitchFamily="18" charset="0"/>
                          <a:ea typeface="Calibri"/>
                          <a:cs typeface="Times New Roman"/>
                        </a:rPr>
                        <a:t>Ville centre</a:t>
                      </a: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Poor Richard" pitchFamily="18" charset="0"/>
                          <a:ea typeface="Calibri"/>
                          <a:cs typeface="Times New Roman"/>
                        </a:rPr>
                        <a:t>Banlieue</a:t>
                      </a: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Poor Richard" pitchFamily="18" charset="0"/>
                          <a:ea typeface="Calibri"/>
                          <a:cs typeface="Times New Roman"/>
                        </a:rPr>
                        <a:t>Couronne périurbaine</a:t>
                      </a: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 smtClean="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Poor Richard" pitchFamily="18" charset="0"/>
                          <a:ea typeface="Calibri"/>
                          <a:cs typeface="Times New Roman"/>
                        </a:rPr>
                        <a:t>Paysage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 smtClean="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 smtClean="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 smtClean="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Poor Richard" pitchFamily="18" charset="0"/>
                          <a:ea typeface="Calibri"/>
                          <a:cs typeface="Times New Roman"/>
                        </a:rPr>
                        <a:t>Fonction(s)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 smtClean="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 smtClean="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 smtClean="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Poor Richard" pitchFamily="18" charset="0"/>
                          <a:ea typeface="Calibri"/>
                          <a:cs typeface="Times New Roman"/>
                        </a:rPr>
                        <a:t>Population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 smtClean="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 smtClean="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Poor Richard" pitchFamily="18" charset="0"/>
                          <a:ea typeface="Calibri"/>
                          <a:cs typeface="Times New Roman"/>
                        </a:rPr>
                        <a:t>Document </a:t>
                      </a:r>
                      <a:endParaRPr lang="fr-FR" sz="2000" dirty="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TimesNewRomanPS-BoldMT"/>
              </a:rPr>
              <a:t>Organisation et aménagement d’une grande ville européenne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2800" dirty="0">
              <a:latin typeface="Poor Richard" pitchFamily="18" charset="0"/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TimesNewRomanPS-BoldMT" charset="0"/>
              </a:rPr>
              <a:t>Organisation et aménagement d’une grande ville nord-américaine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0" y="1500174"/>
          <a:ext cx="9144001" cy="4556760"/>
        </p:xfrm>
        <a:graphic>
          <a:graphicData uri="http://schemas.openxmlformats.org/drawingml/2006/table">
            <a:tbl>
              <a:tblPr/>
              <a:tblGrid>
                <a:gridCol w="1616663"/>
                <a:gridCol w="2508823"/>
                <a:gridCol w="2508823"/>
                <a:gridCol w="2509692"/>
              </a:tblGrid>
              <a:tr h="351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 smtClean="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Poor Richard" pitchFamily="18" charset="0"/>
                          <a:ea typeface="Calibri"/>
                          <a:cs typeface="Times New Roman"/>
                        </a:rPr>
                        <a:t>Espaces </a:t>
                      </a:r>
                      <a:r>
                        <a:rPr lang="fr-FR" sz="2000" dirty="0">
                          <a:latin typeface="Poor Richard" pitchFamily="18" charset="0"/>
                          <a:ea typeface="Calibri"/>
                          <a:cs typeface="Times New Roman"/>
                        </a:rPr>
                        <a:t>urbains</a:t>
                      </a: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Poor Richard" pitchFamily="18" charset="0"/>
                          <a:ea typeface="Calibri"/>
                          <a:cs typeface="Times New Roman"/>
                        </a:rPr>
                        <a:t>C.B.D.</a:t>
                      </a:r>
                      <a:endParaRPr lang="fr-FR" sz="200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Poor Richard" pitchFamily="18" charset="0"/>
                          <a:ea typeface="Calibri"/>
                          <a:cs typeface="Times New Roman"/>
                        </a:rPr>
                        <a:t>(Central Business District)</a:t>
                      </a:r>
                      <a:endParaRPr lang="fr-FR" sz="200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Poor Richard" pitchFamily="18" charset="0"/>
                          <a:ea typeface="Calibri"/>
                          <a:cs typeface="Times New Roman"/>
                        </a:rPr>
                        <a:t>Dowtown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Poor Richard" pitchFamily="18" charset="0"/>
                          <a:ea typeface="Calibri"/>
                          <a:cs typeface="Times New Roman"/>
                        </a:rPr>
                        <a:t>(quartier autour du C.B.D.)</a:t>
                      </a: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Poor Richard" pitchFamily="18" charset="0"/>
                          <a:ea typeface="Calibri"/>
                          <a:cs typeface="Times New Roman"/>
                        </a:rPr>
                        <a:t>Suburbs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Poor Richard" pitchFamily="18" charset="0"/>
                          <a:ea typeface="Calibri"/>
                          <a:cs typeface="Times New Roman"/>
                        </a:rPr>
                        <a:t>(banlieues)</a:t>
                      </a: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 smtClean="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Poor Richard" pitchFamily="18" charset="0"/>
                          <a:ea typeface="Calibri"/>
                          <a:cs typeface="Times New Roman"/>
                        </a:rPr>
                        <a:t>Paysage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 smtClean="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Poor Richard" pitchFamily="18" charset="0"/>
                          <a:ea typeface="Calibri"/>
                          <a:cs typeface="Times New Roman"/>
                        </a:rPr>
                        <a:t>Fonction(s)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 smtClean="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Poor Richard" pitchFamily="18" charset="0"/>
                          <a:ea typeface="Calibri"/>
                          <a:cs typeface="Times New Roman"/>
                        </a:rPr>
                        <a:t>Population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Poor Richard" pitchFamily="18" charset="0"/>
                          <a:ea typeface="Calibri"/>
                          <a:cs typeface="Times New Roman"/>
                        </a:rPr>
                        <a:t>Document </a:t>
                      </a: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TimesNewRomanPS-BoldMT"/>
              </a:rPr>
              <a:t>Organisation et aménagement d’une grande ville dans les pays en voie de développement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1357298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TimesNewRomanPSMT"/>
              </a:rPr>
              <a:t>Dans quel type de pays est située Jakarta ? Pourquoi étudier une ville dans ce type de pays ?</a:t>
            </a:r>
            <a:endParaRPr lang="fr-FR" sz="2400" dirty="0" smtClean="0">
              <a:latin typeface="Poor Richard" pitchFamily="18" charset="0"/>
              <a:ea typeface="Calibri" pitchFamily="34" charset="0"/>
              <a:cs typeface="TimesNewRomanPSMT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ea typeface="Calibri" pitchFamily="34" charset="0"/>
              <a:cs typeface="TimesNewRomanPSMT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TimesNewRomanPSMT"/>
              </a:rPr>
              <a:t>Que voit-on au premier plan de la photographie ? Quelles sont les conditions de vie dans ce quartier ?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ea typeface="Calibri" pitchFamily="34" charset="0"/>
              <a:cs typeface="TimesNewRomanPSMT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TimesNewRomanPSMT"/>
              </a:rPr>
              <a:t>Que voit-on au second plan de la photographie ? Quelles y sont les conditions de vie ? Quelle activité économique y est prédominante ?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lang="fr-FR" sz="1600" dirty="0" smtClean="0">
              <a:latin typeface="Poor Richard" pitchFamily="18" charset="0"/>
              <a:ea typeface="Calibri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TimesNewRomanPSMT"/>
              </a:rPr>
              <a:t>Que voit-on au troisième plan de la photographie ? Par quoi est guidé cet étalement urbain ?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lang="fr-FR" sz="1600" dirty="0" smtClean="0">
              <a:latin typeface="Poor Richard" pitchFamily="18" charset="0"/>
              <a:ea typeface="Calibri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TimesNewRomanPSMT"/>
              </a:rPr>
              <a:t>À quels problèmes sociaux, économiques et environnementaux (regardez bien le côté droit de la photographie) est confronté Jakarta ?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/>
          </p:cNvSpPr>
          <p:nvPr/>
        </p:nvSpPr>
        <p:spPr bwMode="auto">
          <a:xfrm>
            <a:off x="0" y="500042"/>
            <a:ext cx="9144000" cy="5457904"/>
          </a:xfrm>
          <a:prstGeom prst="rect">
            <a:avLst/>
          </a:prstGeom>
          <a:noFill/>
          <a:ln w="12700">
            <a:solidFill>
              <a:srgbClr val="0033CC"/>
            </a:solidFill>
            <a:miter lim="4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6350" indent="-6350" algn="just" defTabSz="449263">
              <a:spcBef>
                <a:spcPts val="500"/>
              </a:spcBef>
            </a:pPr>
            <a:r>
              <a:rPr lang="fr-FR" sz="2800" dirty="0">
                <a:solidFill>
                  <a:srgbClr val="0000FF"/>
                </a:solidFill>
                <a:latin typeface="Poor Richard" pitchFamily="18" charset="0"/>
                <a:sym typeface="Bradley Hand ITC TT-Bold" charset="0"/>
              </a:rPr>
              <a:t>Les territoires urbains sont de plus en plus marqués par la </a:t>
            </a:r>
            <a:r>
              <a:rPr lang="fr-FR" sz="2800" dirty="0">
                <a:solidFill>
                  <a:srgbClr val="FF0000"/>
                </a:solidFill>
                <a:latin typeface="Poor Richard" pitchFamily="18" charset="0"/>
                <a:sym typeface="Bradley Hand ITC TT-Bold" charset="0"/>
              </a:rPr>
              <a:t>ségrégation socio-économique. </a:t>
            </a:r>
            <a:endParaRPr lang="fr-FR" sz="2800" dirty="0" smtClean="0">
              <a:solidFill>
                <a:srgbClr val="FF0000"/>
              </a:solidFill>
              <a:latin typeface="Poor Richard" pitchFamily="18" charset="0"/>
              <a:sym typeface="Bradley Hand ITC TT-Bold" charset="0"/>
            </a:endParaRPr>
          </a:p>
          <a:p>
            <a:pPr marL="6350" indent="-6350" algn="just" defTabSz="449263">
              <a:spcBef>
                <a:spcPts val="500"/>
              </a:spcBef>
            </a:pPr>
            <a:endParaRPr lang="fr-FR" sz="1000" dirty="0">
              <a:solidFill>
                <a:srgbClr val="FF0000"/>
              </a:solidFill>
              <a:latin typeface="Poor Richard" pitchFamily="18" charset="0"/>
              <a:sym typeface="Bradley Hand ITC TT-Bold" charset="0"/>
            </a:endParaRPr>
          </a:p>
          <a:p>
            <a:pPr marL="6350" indent="-6350" algn="just" defTabSz="449263">
              <a:spcBef>
                <a:spcPts val="500"/>
              </a:spcBef>
            </a:pPr>
            <a:r>
              <a:rPr lang="fr-FR" sz="2800" u="sng" dirty="0">
                <a:solidFill>
                  <a:srgbClr val="0000FF"/>
                </a:solidFill>
                <a:latin typeface="Poor Richard" pitchFamily="18" charset="0"/>
                <a:sym typeface="Bradley Hand ITC TT-Bold" charset="0"/>
              </a:rPr>
              <a:t>Les populations les plus aisées </a:t>
            </a:r>
            <a:r>
              <a:rPr lang="fr-FR" sz="2800" dirty="0">
                <a:solidFill>
                  <a:srgbClr val="0000FF"/>
                </a:solidFill>
                <a:latin typeface="Poor Richard" pitchFamily="18" charset="0"/>
                <a:sym typeface="Bradley Hand ITC TT-Bold" charset="0"/>
              </a:rPr>
              <a:t>s’installent dans des quartiers </a:t>
            </a:r>
            <a:r>
              <a:rPr lang="fr-FR" sz="2800" dirty="0" smtClean="0">
                <a:solidFill>
                  <a:srgbClr val="0000FF"/>
                </a:solidFill>
                <a:latin typeface="Poor Richard" pitchFamily="18" charset="0"/>
                <a:sym typeface="Bradley Hand ITC TT-Bold" charset="0"/>
              </a:rPr>
              <a:t>périphériques (</a:t>
            </a:r>
            <a:r>
              <a:rPr lang="fr-FR" sz="2800" i="1" dirty="0" smtClean="0">
                <a:solidFill>
                  <a:srgbClr val="FF0000"/>
                </a:solidFill>
                <a:latin typeface="Poor Richard" pitchFamily="18" charset="0"/>
                <a:sym typeface="Bradley Hand ITC TT-Bold" charset="0"/>
              </a:rPr>
              <a:t>banlieues résidentielles </a:t>
            </a:r>
            <a:r>
              <a:rPr lang="fr-FR" sz="2800" i="1" dirty="0" smtClean="0">
                <a:solidFill>
                  <a:srgbClr val="0000FF"/>
                </a:solidFill>
                <a:latin typeface="Poor Richard" pitchFamily="18" charset="0"/>
                <a:sym typeface="Bradley Hand ITC TT-Bold" charset="0"/>
              </a:rPr>
              <a:t>en Europe</a:t>
            </a:r>
            <a:r>
              <a:rPr lang="fr-FR" sz="2800" dirty="0" smtClean="0">
                <a:solidFill>
                  <a:srgbClr val="0000FF"/>
                </a:solidFill>
                <a:latin typeface="Poor Richard" pitchFamily="18" charset="0"/>
                <a:sym typeface="Bradley Hand ITC TT-Bold" charset="0"/>
              </a:rPr>
              <a:t>) ou </a:t>
            </a:r>
            <a:r>
              <a:rPr lang="fr-FR" sz="2800" dirty="0">
                <a:solidFill>
                  <a:srgbClr val="0000FF"/>
                </a:solidFill>
                <a:latin typeface="Poor Richard" pitchFamily="18" charset="0"/>
                <a:sym typeface="Bradley Hand ITC TT-Bold" charset="0"/>
              </a:rPr>
              <a:t>dans de luxueux immeubles de quartiers plus centraux. </a:t>
            </a:r>
            <a:r>
              <a:rPr lang="fr-FR" sz="2800" dirty="0" smtClean="0">
                <a:solidFill>
                  <a:srgbClr val="0000FF"/>
                </a:solidFill>
                <a:latin typeface="Poor Richard" pitchFamily="18" charset="0"/>
                <a:sym typeface="Bradley Hand ITC TT-Bold" charset="0"/>
              </a:rPr>
              <a:t>(</a:t>
            </a:r>
            <a:r>
              <a:rPr lang="fr-FR" sz="2800" i="1" dirty="0" smtClean="0">
                <a:solidFill>
                  <a:srgbClr val="FF0000"/>
                </a:solidFill>
                <a:latin typeface="Poor Richard" pitchFamily="18" charset="0"/>
                <a:sym typeface="Bradley Hand ITC TT-Bold" charset="0"/>
              </a:rPr>
              <a:t>C.B.D.</a:t>
            </a:r>
            <a:r>
              <a:rPr lang="fr-FR" sz="2800" i="1" dirty="0" smtClean="0">
                <a:solidFill>
                  <a:srgbClr val="0000FF"/>
                </a:solidFill>
                <a:latin typeface="Poor Richard" pitchFamily="18" charset="0"/>
                <a:sym typeface="Bradley Hand ITC TT-Bold" charset="0"/>
              </a:rPr>
              <a:t> en Amérique du Nord)</a:t>
            </a:r>
          </a:p>
          <a:p>
            <a:pPr marL="6350" indent="-6350" algn="just" defTabSz="449263">
              <a:spcBef>
                <a:spcPts val="500"/>
              </a:spcBef>
            </a:pPr>
            <a:endParaRPr lang="fr-FR" sz="1000" dirty="0">
              <a:solidFill>
                <a:srgbClr val="0000FF"/>
              </a:solidFill>
              <a:latin typeface="Poor Richard" pitchFamily="18" charset="0"/>
              <a:sym typeface="Bradley Hand ITC TT-Bold" charset="0"/>
            </a:endParaRPr>
          </a:p>
          <a:p>
            <a:pPr marL="6350" indent="-6350" algn="just" defTabSz="449263">
              <a:spcBef>
                <a:spcPts val="500"/>
              </a:spcBef>
            </a:pPr>
            <a:r>
              <a:rPr lang="fr-FR" sz="2800" u="sng" dirty="0">
                <a:solidFill>
                  <a:srgbClr val="0000FF"/>
                </a:solidFill>
                <a:latin typeface="Poor Richard" pitchFamily="18" charset="0"/>
                <a:sym typeface="Bradley Hand ITC TT-Bold" charset="0"/>
              </a:rPr>
              <a:t>Les populations les plus pauvres </a:t>
            </a:r>
            <a:r>
              <a:rPr lang="fr-FR" sz="2800" dirty="0">
                <a:solidFill>
                  <a:srgbClr val="0000FF"/>
                </a:solidFill>
                <a:latin typeface="Poor Richard" pitchFamily="18" charset="0"/>
                <a:sym typeface="Bradley Hand ITC TT-Bold" charset="0"/>
              </a:rPr>
              <a:t>doivent se loger dans les quartiers les moins attractifs : centres anciens dégradés dans les villes nord </a:t>
            </a:r>
            <a:r>
              <a:rPr lang="fr-FR" sz="2800" dirty="0" smtClean="0">
                <a:solidFill>
                  <a:srgbClr val="0000FF"/>
                </a:solidFill>
                <a:latin typeface="Poor Richard" pitchFamily="18" charset="0"/>
                <a:sym typeface="Bradley Hand ITC TT-Bold" charset="0"/>
              </a:rPr>
              <a:t>américaines (</a:t>
            </a:r>
            <a:r>
              <a:rPr lang="fr-FR" sz="2800" i="1" dirty="0" smtClean="0">
                <a:solidFill>
                  <a:srgbClr val="FF0000"/>
                </a:solidFill>
                <a:latin typeface="Poor Richard" pitchFamily="18" charset="0"/>
                <a:sym typeface="Bradley Hand ITC TT-Bold" charset="0"/>
              </a:rPr>
              <a:t>ghettos</a:t>
            </a:r>
            <a:r>
              <a:rPr lang="fr-FR" sz="2800" dirty="0" smtClean="0">
                <a:solidFill>
                  <a:srgbClr val="0000FF"/>
                </a:solidFill>
                <a:latin typeface="Poor Richard" pitchFamily="18" charset="0"/>
                <a:sym typeface="Bradley Hand ITC TT-Bold" charset="0"/>
              </a:rPr>
              <a:t>), </a:t>
            </a:r>
            <a:r>
              <a:rPr lang="fr-FR" sz="2800" dirty="0">
                <a:solidFill>
                  <a:srgbClr val="0000FF"/>
                </a:solidFill>
                <a:latin typeface="Poor Richard" pitchFamily="18" charset="0"/>
                <a:sym typeface="Bradley Hand ITC TT-Bold" charset="0"/>
              </a:rPr>
              <a:t>grands ensembles de qualité médiocre dans les banlieues des villes européennes, </a:t>
            </a:r>
            <a:r>
              <a:rPr lang="fr-FR" sz="2800" i="1" dirty="0" smtClean="0">
                <a:solidFill>
                  <a:srgbClr val="FF0000"/>
                </a:solidFill>
                <a:latin typeface="Poor Richard" pitchFamily="18" charset="0"/>
                <a:sym typeface="Bradley Hand ITC TT-Bold" charset="0"/>
              </a:rPr>
              <a:t>bidonvilles</a:t>
            </a:r>
            <a:r>
              <a:rPr lang="fr-FR" sz="2800" dirty="0" smtClean="0">
                <a:solidFill>
                  <a:srgbClr val="0000FF"/>
                </a:solidFill>
                <a:latin typeface="Poor Richard" pitchFamily="18" charset="0"/>
                <a:sym typeface="Bradley Hand ITC TT-Bold" charset="0"/>
              </a:rPr>
              <a:t> </a:t>
            </a:r>
            <a:r>
              <a:rPr lang="fr-FR" sz="2800" dirty="0">
                <a:solidFill>
                  <a:srgbClr val="0000FF"/>
                </a:solidFill>
                <a:latin typeface="Poor Richard" pitchFamily="18" charset="0"/>
                <a:sym typeface="Bradley Hand ITC TT-Bold" charset="0"/>
              </a:rPr>
              <a:t>dans les villes des pays en développement.</a:t>
            </a:r>
          </a:p>
        </p:txBody>
      </p:sp>
      <p:pic>
        <p:nvPicPr>
          <p:cNvPr id="3" name="Image 2" descr="crayons-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5500702"/>
            <a:ext cx="619128" cy="928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2913</TotalTime>
  <Words>614</Words>
  <Application>Microsoft Office PowerPoint</Application>
  <PresentationFormat>Affichage à l'écran (4:3)</PresentationFormat>
  <Paragraphs>95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domicile</dc:creator>
  <cp:lastModifiedBy>GCUENIN</cp:lastModifiedBy>
  <cp:revision>286</cp:revision>
  <dcterms:created xsi:type="dcterms:W3CDTF">2010-03-29T12:10:27Z</dcterms:created>
  <dcterms:modified xsi:type="dcterms:W3CDTF">2018-10-19T11:53:02Z</dcterms:modified>
</cp:coreProperties>
</file>