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2"/>
  </p:handoutMasterIdLst>
  <p:sldIdLst>
    <p:sldId id="256" r:id="rId2"/>
    <p:sldId id="32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0" r:id="rId19"/>
    <p:sldId id="290" r:id="rId20"/>
    <p:sldId id="282" r:id="rId21"/>
    <p:sldId id="281" r:id="rId22"/>
    <p:sldId id="283" r:id="rId23"/>
    <p:sldId id="279" r:id="rId24"/>
    <p:sldId id="286" r:id="rId25"/>
    <p:sldId id="285" r:id="rId26"/>
    <p:sldId id="287" r:id="rId27"/>
    <p:sldId id="288" r:id="rId28"/>
    <p:sldId id="289" r:id="rId29"/>
    <p:sldId id="278" r:id="rId30"/>
    <p:sldId id="291" r:id="rId31"/>
    <p:sldId id="292" r:id="rId32"/>
    <p:sldId id="325" r:id="rId33"/>
    <p:sldId id="324" r:id="rId34"/>
    <p:sldId id="326" r:id="rId35"/>
    <p:sldId id="296" r:id="rId36"/>
    <p:sldId id="298" r:id="rId37"/>
    <p:sldId id="297" r:id="rId38"/>
    <p:sldId id="299" r:id="rId39"/>
    <p:sldId id="302" r:id="rId40"/>
    <p:sldId id="306" r:id="rId41"/>
    <p:sldId id="303" r:id="rId42"/>
    <p:sldId id="304" r:id="rId43"/>
    <p:sldId id="307" r:id="rId44"/>
    <p:sldId id="308" r:id="rId45"/>
    <p:sldId id="301" r:id="rId46"/>
    <p:sldId id="312" r:id="rId47"/>
    <p:sldId id="311" r:id="rId48"/>
    <p:sldId id="309" r:id="rId49"/>
    <p:sldId id="310" r:id="rId50"/>
    <p:sldId id="313" r:id="rId51"/>
    <p:sldId id="314" r:id="rId52"/>
    <p:sldId id="315" r:id="rId53"/>
    <p:sldId id="318" r:id="rId54"/>
    <p:sldId id="327" r:id="rId55"/>
    <p:sldId id="316" r:id="rId56"/>
    <p:sldId id="320" r:id="rId57"/>
    <p:sldId id="319" r:id="rId58"/>
    <p:sldId id="317" r:id="rId59"/>
    <p:sldId id="321" r:id="rId60"/>
    <p:sldId id="322" r:id="rId6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57616-F4E4-4603-80B1-3EC367B40A09}" type="datetimeFigureOut">
              <a:rPr lang="fr-FR" smtClean="0"/>
              <a:t>14/10/2013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67600-8DAE-414A-A980-85CE18A13C1B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3427-3D2C-4B97-863F-2912DA8D6089}" type="datetimeFigureOut">
              <a:rPr lang="fr-FR" smtClean="0"/>
              <a:pPr/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1BFD-7BAB-470F-95D1-954AC1E87C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3427-3D2C-4B97-863F-2912DA8D6089}" type="datetimeFigureOut">
              <a:rPr lang="fr-FR" smtClean="0"/>
              <a:pPr/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1BFD-7BAB-470F-95D1-954AC1E87C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3427-3D2C-4B97-863F-2912DA8D6089}" type="datetimeFigureOut">
              <a:rPr lang="fr-FR" smtClean="0"/>
              <a:pPr/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1BFD-7BAB-470F-95D1-954AC1E87C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3427-3D2C-4B97-863F-2912DA8D6089}" type="datetimeFigureOut">
              <a:rPr lang="fr-FR" smtClean="0"/>
              <a:pPr/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1BFD-7BAB-470F-95D1-954AC1E87C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3427-3D2C-4B97-863F-2912DA8D6089}" type="datetimeFigureOut">
              <a:rPr lang="fr-FR" smtClean="0"/>
              <a:pPr/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1BFD-7BAB-470F-95D1-954AC1E87C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3427-3D2C-4B97-863F-2912DA8D6089}" type="datetimeFigureOut">
              <a:rPr lang="fr-FR" smtClean="0"/>
              <a:pPr/>
              <a:t>14/10/2013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1BFD-7BAB-470F-95D1-954AC1E87C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3427-3D2C-4B97-863F-2912DA8D6089}" type="datetimeFigureOut">
              <a:rPr lang="fr-FR" smtClean="0"/>
              <a:pPr/>
              <a:t>14/10/2013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1BFD-7BAB-470F-95D1-954AC1E87C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3427-3D2C-4B97-863F-2912DA8D6089}" type="datetimeFigureOut">
              <a:rPr lang="fr-FR" smtClean="0"/>
              <a:pPr/>
              <a:t>14/10/2013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1BFD-7BAB-470F-95D1-954AC1E87C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3427-3D2C-4B97-863F-2912DA8D6089}" type="datetimeFigureOut">
              <a:rPr lang="fr-FR" smtClean="0"/>
              <a:pPr/>
              <a:t>14/10/2013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1BFD-7BAB-470F-95D1-954AC1E87C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3427-3D2C-4B97-863F-2912DA8D6089}" type="datetimeFigureOut">
              <a:rPr lang="fr-FR" smtClean="0"/>
              <a:pPr/>
              <a:t>14/10/2013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1BFD-7BAB-470F-95D1-954AC1E87C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3427-3D2C-4B97-863F-2912DA8D6089}" type="datetimeFigureOut">
              <a:rPr lang="fr-FR" smtClean="0"/>
              <a:pPr/>
              <a:t>14/10/2013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1BFD-7BAB-470F-95D1-954AC1E87C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13427-3D2C-4B97-863F-2912DA8D6089}" type="datetimeFigureOut">
              <a:rPr lang="fr-FR" smtClean="0"/>
              <a:pPr/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91BFD-7BAB-470F-95D1-954AC1E87C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expositions.bnf.fr/lumieres/index.h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usee.louvre.fr/oal/marquise_pompadour/indexFR.html" TargetMode="External"/><Relationship Id="rId4" Type="http://schemas.openxmlformats.org/officeDocument/2006/relationships/hyperlink" Target="http://www.louvre.fr/oeuvre-notices/portrait-en-pied-de-la-marquise-de-pompadour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2000"/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2" y="836712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latin typeface="Times New Roman" pitchFamily="18" charset="0"/>
                <a:cs typeface="Times New Roman" pitchFamily="18" charset="0"/>
              </a:rPr>
              <a:t>Histoire des arts 4</a:t>
            </a:r>
            <a:r>
              <a:rPr lang="fr-FR" sz="4800" baseline="30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L’Europe des Lumières.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re 4"/>
          <p:cNvSpPr txBox="1">
            <a:spLocks noGrp="1"/>
          </p:cNvSpPr>
          <p:nvPr>
            <p:ph type="ctrTitle"/>
          </p:nvPr>
        </p:nvSpPr>
        <p:spPr>
          <a:xfrm>
            <a:off x="611560" y="2636912"/>
            <a:ext cx="7918648" cy="24929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Portrait en pied de la marquise de Pompadour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Maurice Quentin de La Tour, 1755.</a:t>
            </a:r>
            <a:br>
              <a:rPr lang="fr-FR" sz="2800" dirty="0" smtClean="0">
                <a:latin typeface="Times New Roman" pitchFamily="18" charset="0"/>
                <a:cs typeface="Times New Roman" pitchFamily="18" charset="0"/>
              </a:rPr>
            </a:b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Musée du Louvre, département des arts graphiques, XVIIIe siècle.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dirty="0" smtClean="0">
                <a:latin typeface="Times New Roman" pitchFamily="18" charset="0"/>
                <a:cs typeface="Times New Roman" pitchFamily="18" charset="0"/>
              </a:rPr>
            </a:b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91680" y="630932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Auteur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: C. FRAYSSE.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Quentin-de-la-Tour-La-Marquise-de-Pompad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412776"/>
            <a:ext cx="3873012" cy="508518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67544" y="332657"/>
            <a:ext cx="194421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Auteur de l’œuvre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699792" y="332656"/>
            <a:ext cx="612068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L’auteur de ce tableau est le portraitiste français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Maurice Quentin de La Tour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 5" descr="qdelatourautoportrait-au-jabot-de-dentelle-17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12776"/>
            <a:ext cx="1982325" cy="244827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555776" y="3284984"/>
            <a:ext cx="187220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Maurice Quentin de La Tour vers 1751.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Quentin-de-la-Tour-La-Marquise-de-Pompad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412776"/>
            <a:ext cx="3873012" cy="508518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67544" y="332657"/>
            <a:ext cx="194421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Auteur de l’œuvre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699792" y="332656"/>
            <a:ext cx="612068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L’auteur de ce tableau est le portraitiste français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Maurice Quentin de La Tour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 5" descr="qdelatourautoportrait-au-jabot-de-dentelle-17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12776"/>
            <a:ext cx="1982325" cy="244827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555776" y="3284984"/>
            <a:ext cx="187220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Maurice Quentin de La Tour vers 1751.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7544" y="4149080"/>
            <a:ext cx="4248472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Maurice Quentin de La Tour (1704-1788) est très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célèbre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au XVIIIe siècle pour ses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portraits au pastel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Il a notamment réalisé celui du philosophe Voltaire et celui du roi de France Louis XV.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Quentin-de-la-Tour-La-Marquise-de-Pompad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3873012" cy="508518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67544" y="332657"/>
            <a:ext cx="230425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Commanditaire de l’œuvre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Quentin-de-la-Tour-La-Marquise-de-Pompad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3873012" cy="508518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915816" y="332656"/>
            <a:ext cx="590465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commanditaire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de ce tableau est la marquise de Pompadour.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544" y="332657"/>
            <a:ext cx="230425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Commanditaire de l’œuvre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Quentin-de-la-Tour-La-Marquise-de-Pompad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3873012" cy="508518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915816" y="332656"/>
            <a:ext cx="590465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commanditaire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de ce tableau est la marquise de Pompadour.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572000" y="1988840"/>
            <a:ext cx="4248472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commanditaire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d’une œuvre est la personne qui la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commande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au peintre.</a:t>
            </a:r>
          </a:p>
          <a:p>
            <a:pPr algn="ctr"/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La marquise de Pompadour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 elle-même commandé son portrait à Maurice Quentin de La Tour en 1749.</a:t>
            </a:r>
          </a:p>
          <a:p>
            <a:pPr algn="ctr"/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Elle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 payé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ce tableau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très cher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48 000 livres.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7544" y="332657"/>
            <a:ext cx="230425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Commanditaire de l’œuvre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11760" y="260648"/>
            <a:ext cx="6480720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marquise de Pompadour (1721-1764) est née sous le nom de Jeanne-Antoinette Poisson. Elle est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d’origine bourgeoise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De 1745 à 1752, elle est la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favorite du roi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de France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Louis XV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qui fait d’elle la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marquise de Pompadour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Elle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vit à la cour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et a beaucoup d’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influence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sur le roi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 Elle reste d’ailleurs son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amie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jusqu’à ce qu’elle meurt en 1764.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Image 10" descr="Madame de Pompadour (sous Louis XV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1974906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23528" y="3501008"/>
            <a:ext cx="1944216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D’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autres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portraits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d’elle ont été réalisés par des peintres de l’époque comme François Boucher.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Image 10" descr="Madame de Pompadour (sous Louis XV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1974906" cy="259228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11760" y="260648"/>
            <a:ext cx="6480720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marquise de Pompadour (1721-1764) est née sous le nom de Jeanne-Antoinette Poisson. Elle est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d’origine bourgeoise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De 1745 à 1752, elle est la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favorite du roi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de France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Louis XV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qui fait d’elle la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marquise de Pompadour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Elle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vit à la cour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et a beaucoup d’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influence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sur le roi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 Elle reste d’ailleurs son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amie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jusqu’à ce qu’elle meurt en 1764.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23528" y="3501008"/>
            <a:ext cx="1944216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D’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autres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portraits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d’elle ont été réalisés par des peintres de l’époque comme François Boucher.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 7" descr="BOUCHERPortraitMarquisedePompadour1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140968"/>
            <a:ext cx="2523744" cy="3505200"/>
          </a:xfrm>
          <a:prstGeom prst="rect">
            <a:avLst/>
          </a:prstGeom>
        </p:spPr>
      </p:pic>
      <p:pic>
        <p:nvPicPr>
          <p:cNvPr id="10" name="Image 9" descr="Portrait-of-Marquise-de-Pompadour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140968"/>
            <a:ext cx="2773680" cy="3048000"/>
          </a:xfrm>
          <a:prstGeom prst="rect">
            <a:avLst/>
          </a:prstGeom>
        </p:spPr>
      </p:pic>
      <p:pic>
        <p:nvPicPr>
          <p:cNvPr id="11" name="Image 10" descr="Madame de Pompadour (sous Louis XV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0648"/>
            <a:ext cx="1974906" cy="259228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547664" y="6309320"/>
            <a:ext cx="100811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En 1756.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596336" y="6309320"/>
            <a:ext cx="100811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En 1758.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411760" y="260648"/>
            <a:ext cx="6480720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marquise de Pompadour (1721-1764) est née sous le nom de Jeanne-Antoinette Poisson. Elle est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d’origine bourgeoise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De 1745 à 1752, elle est la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favorite du roi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de France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Louis XV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qui fait d’elle la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marquise de Pompadour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Elle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vit à la cour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et a beaucoup d’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influence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sur le roi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 Elle reste d’ailleurs son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amie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jusqu’à ce qu’elle meurt en 1764.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67544" y="332657"/>
            <a:ext cx="208823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Contexte de l’œuvre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Image 10" descr="Quentin-de-la-Tour-La-Marquise-de-Pompad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340768"/>
            <a:ext cx="3873012" cy="5085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67544" y="332657"/>
            <a:ext cx="208823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Contexte de l’œuvre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627784" y="332656"/>
            <a:ext cx="626469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tableau a été réalisé entre 1749 et 1755 sous le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règne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du roi de France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Louis XV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(1715-1774).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Image 10" descr="Quentin-de-la-Tour-La-Marquise-de-Pompad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340768"/>
            <a:ext cx="3873012" cy="5085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. Le portra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2000" y="0"/>
            <a:ext cx="5140209" cy="6862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67544" y="332657"/>
            <a:ext cx="208823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Contexte de l’œuvre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627784" y="332656"/>
            <a:ext cx="626469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tableau a été réalisé entre 1749 et 1755 sous le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règne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du roi de France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Louis XV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(1715-1774).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 7" descr="louis xv maurice quentin de la t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2592287" cy="3056019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95536" y="4437112"/>
            <a:ext cx="252028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Louis XV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peint par de La Tour en 1748.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67544" y="332657"/>
            <a:ext cx="208823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Contexte de l’œuvre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627784" y="332656"/>
            <a:ext cx="626469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tableau a été réalisé entre 1749 et 1755 sous le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règne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du roi de France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Louis XV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(1715-1774).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 7" descr="louis xv maurice quentin de la t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2592287" cy="3056019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95536" y="4437112"/>
            <a:ext cx="252028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Louis XV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peint par de La Tour en 1748.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195736" y="5373216"/>
            <a:ext cx="489654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Il a sa cour au château de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Versailles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et exerce un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pouvoir absolu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67544" y="332657"/>
            <a:ext cx="208823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Contexte de l’œuvre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627784" y="332656"/>
            <a:ext cx="626469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tableau a été réalisé entre 1749 et 1755 sous le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règne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du roi de France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Louis XV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(1715-1774).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 7" descr="louis xv maurice quentin de la t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2592287" cy="3056019"/>
          </a:xfrm>
          <a:prstGeom prst="rect">
            <a:avLst/>
          </a:prstGeom>
        </p:spPr>
      </p:pic>
      <p:pic>
        <p:nvPicPr>
          <p:cNvPr id="10" name="Image 9" descr="vue_chateau_versailles_de_place_d_armes_1722-9dbe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340768"/>
            <a:ext cx="3096797" cy="2904795"/>
          </a:xfrm>
          <a:prstGeom prst="rect">
            <a:avLst/>
          </a:prstGeom>
        </p:spPr>
      </p:pic>
      <p:pic>
        <p:nvPicPr>
          <p:cNvPr id="15" name="Image 14" descr="Louis Michel Van Loo, Louis XV roi de France et de Navarre (1710-177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340768"/>
            <a:ext cx="2493997" cy="3134638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95536" y="4437112"/>
            <a:ext cx="252028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Louis XV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peint par de La Tour en 1748.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372200" y="4509120"/>
            <a:ext cx="252028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Louis XV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peint 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en habit de </a:t>
            </a:r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sacre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 par Van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Loo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en 1760.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131840" y="4293096"/>
            <a:ext cx="309634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Le château de Versailles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en 1722.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195736" y="5373216"/>
            <a:ext cx="489654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Il a sa cour au château de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Versailles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et exerce un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pouvoir absolu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67544" y="332657"/>
            <a:ext cx="208823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Contexte de l’œuvre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 7" descr="Quentin-de-la-Tour-La-Marquise-de-Pompad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340768"/>
            <a:ext cx="3873012" cy="5085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67544" y="332657"/>
            <a:ext cx="208823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Contexte de l’œuvre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699792" y="332656"/>
            <a:ext cx="612068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tableau date du milieu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XVIIIe siècle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c’est-à-dire de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période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Lumières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 7" descr="Quentin-de-la-Tour-La-Marquise-de-Pompad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340768"/>
            <a:ext cx="3873012" cy="5085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67544" y="332657"/>
            <a:ext cx="208823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Contexte de l’œuvre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699792" y="332656"/>
            <a:ext cx="612068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tableau date du milieu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XVIIIe siècle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c’est-à-dire de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période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Lumières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544" y="1412776"/>
            <a:ext cx="2880320" cy="526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courant de pensée des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Lumières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cherche à connaître le monde en l’éclairant par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l’usage de la raison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Il est développé par des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philosophes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remettent en cause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société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la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religion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et le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pouvoir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tels qu’ils sont organisés au XVIIIe siècle.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67544" y="332657"/>
            <a:ext cx="208823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Contexte de l’œuvre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699792" y="332656"/>
            <a:ext cx="612068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tableau date du milieu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XVIIIe siècle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c’est-à-dire de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période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Lumières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544" y="1412776"/>
            <a:ext cx="2880320" cy="526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courant de pensée des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Lumières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cherche à connaître le monde en l’éclairant par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l’usage de la raison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Il est développé par des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philosophes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remettent en cause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société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la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religion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et le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pouvoir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tels qu’ils sont organisés au XVIIIe siècle.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 descr="voltai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412776"/>
            <a:ext cx="1388580" cy="1656184"/>
          </a:xfrm>
          <a:prstGeom prst="rect">
            <a:avLst/>
          </a:prstGeom>
        </p:spPr>
      </p:pic>
      <p:pic>
        <p:nvPicPr>
          <p:cNvPr id="8" name="Image 7" descr="Dider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412776"/>
            <a:ext cx="1426013" cy="1656184"/>
          </a:xfrm>
          <a:prstGeom prst="rect">
            <a:avLst/>
          </a:prstGeom>
        </p:spPr>
      </p:pic>
      <p:pic>
        <p:nvPicPr>
          <p:cNvPr id="10" name="Image 9" descr="Montesquie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412776"/>
            <a:ext cx="1220962" cy="1700808"/>
          </a:xfrm>
          <a:prstGeom prst="rect">
            <a:avLst/>
          </a:prstGeom>
        </p:spPr>
      </p:pic>
      <p:pic>
        <p:nvPicPr>
          <p:cNvPr id="11" name="Image 10" descr="Roussea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412776"/>
            <a:ext cx="1123071" cy="165618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707904" y="2996952"/>
            <a:ext cx="864096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Voltaire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220072" y="2996952"/>
            <a:ext cx="86409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Diderot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372200" y="2996952"/>
            <a:ext cx="129614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Montesquieu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740352" y="2996952"/>
            <a:ext cx="100811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Rousseau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67544" y="332657"/>
            <a:ext cx="208823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Contexte de l’œuvre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699792" y="332656"/>
            <a:ext cx="612068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tableau date du milieu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XVIIIe siècle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c’est-à-dire de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période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Lumières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544" y="1412776"/>
            <a:ext cx="2880320" cy="526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courant de pensée des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Lumières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cherche à connaître le monde en l’éclairant par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l’usage de la raison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Il est développé par des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philosophes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remettent en cause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société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la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religion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et le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pouvoir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tels qu’ils sont organisés au XVIIIe siècle.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 descr="voltai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412776"/>
            <a:ext cx="1388580" cy="1656184"/>
          </a:xfrm>
          <a:prstGeom prst="rect">
            <a:avLst/>
          </a:prstGeom>
        </p:spPr>
      </p:pic>
      <p:pic>
        <p:nvPicPr>
          <p:cNvPr id="8" name="Image 7" descr="Dider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412776"/>
            <a:ext cx="1426013" cy="1656184"/>
          </a:xfrm>
          <a:prstGeom prst="rect">
            <a:avLst/>
          </a:prstGeom>
        </p:spPr>
      </p:pic>
      <p:pic>
        <p:nvPicPr>
          <p:cNvPr id="10" name="Image 9" descr="Montesquie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412776"/>
            <a:ext cx="1220962" cy="1700808"/>
          </a:xfrm>
          <a:prstGeom prst="rect">
            <a:avLst/>
          </a:prstGeom>
        </p:spPr>
      </p:pic>
      <p:pic>
        <p:nvPicPr>
          <p:cNvPr id="11" name="Image 10" descr="Roussea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412776"/>
            <a:ext cx="1123071" cy="165618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707904" y="2996952"/>
            <a:ext cx="864096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Voltaire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220072" y="2996952"/>
            <a:ext cx="86409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Diderot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372200" y="2996952"/>
            <a:ext cx="129614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Montesquieu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740352" y="2996952"/>
            <a:ext cx="100811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Rousseau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491880" y="3573016"/>
            <a:ext cx="3024336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idées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des Lumières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se diffusent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par la lecture des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livres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ou lors de conversations dans les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salons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Elles touchent de plus en plus de personnes.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67544" y="332657"/>
            <a:ext cx="208823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Contexte de l’œuvre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699792" y="332656"/>
            <a:ext cx="612068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tableau date du milieu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XVIIIe siècle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c’est-à-dire de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période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Lumières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544" y="1412776"/>
            <a:ext cx="2880320" cy="526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courant de pensée des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Lumières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cherche à connaître le monde en l’éclairant par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l’usage de la raison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Il est développé par des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philosophes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remettent en cause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société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la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religion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et le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pouvoir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tels qu’ils sont organisés au XVIIIe siècle.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 descr="voltai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412776"/>
            <a:ext cx="1388580" cy="1656184"/>
          </a:xfrm>
          <a:prstGeom prst="rect">
            <a:avLst/>
          </a:prstGeom>
        </p:spPr>
      </p:pic>
      <p:pic>
        <p:nvPicPr>
          <p:cNvPr id="8" name="Image 7" descr="Dider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412776"/>
            <a:ext cx="1426013" cy="1656184"/>
          </a:xfrm>
          <a:prstGeom prst="rect">
            <a:avLst/>
          </a:prstGeom>
        </p:spPr>
      </p:pic>
      <p:pic>
        <p:nvPicPr>
          <p:cNvPr id="10" name="Image 9" descr="Montesquie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412776"/>
            <a:ext cx="1220962" cy="1700808"/>
          </a:xfrm>
          <a:prstGeom prst="rect">
            <a:avLst/>
          </a:prstGeom>
        </p:spPr>
      </p:pic>
      <p:pic>
        <p:nvPicPr>
          <p:cNvPr id="11" name="Image 10" descr="Roussea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412776"/>
            <a:ext cx="1123071" cy="165618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707904" y="2996952"/>
            <a:ext cx="864096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Voltaire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220072" y="2996952"/>
            <a:ext cx="86409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Diderot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372200" y="2996952"/>
            <a:ext cx="129614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Montesquieu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740352" y="2996952"/>
            <a:ext cx="100811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Rousseau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660232" y="3573016"/>
            <a:ext cx="2232248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Madame de Pompadour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est une admiratrice des idées des Lumières. Elle est même l’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amie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de certains philosophes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491880" y="3573016"/>
            <a:ext cx="3024336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idées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des Lumières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se diffusent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par la lecture des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livres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ou lors de conversations dans les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salons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Elles touchent de plus en plus de personnes.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836712"/>
            <a:ext cx="7992888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Description de l’œuvre</a:t>
            </a:r>
          </a:p>
          <a:p>
            <a:pPr algn="ctr"/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Portrait en pied de la marquise de Pompadour</a:t>
            </a:r>
            <a:br>
              <a:rPr lang="fr-FR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Maurice Quentin de La Tour, 1755.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9552" y="3284984"/>
            <a:ext cx="7992888" cy="1692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portrait d’une femme chez elle.</a:t>
            </a:r>
          </a:p>
          <a:p>
            <a:pPr marL="342900" indent="-342900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portrait d’une protectrice des lettres et des arts.</a:t>
            </a:r>
          </a:p>
          <a:p>
            <a:pPr marL="342900" indent="-342900"/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 txBox="1">
            <a:spLocks noGrp="1"/>
          </p:cNvSpPr>
          <p:nvPr>
            <p:ph type="title"/>
          </p:nvPr>
        </p:nvSpPr>
        <p:spPr>
          <a:xfrm>
            <a:off x="539552" y="620688"/>
            <a:ext cx="8229600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Présentation de l’œuvre.</a:t>
            </a:r>
          </a:p>
          <a:p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Portrait en pied de la marquise de Pompadour</a:t>
            </a:r>
            <a:br>
              <a:rPr lang="fr-FR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Maurice Quentin de La Tour, 1755.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3068960"/>
            <a:ext cx="8496944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Nature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: un portrait au pastel.</a:t>
            </a:r>
          </a:p>
          <a:p>
            <a:pPr marL="342900" indent="-342900"/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Auteur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: Maurice Quentin de La Tour.</a:t>
            </a:r>
          </a:p>
          <a:p>
            <a:pPr marL="342900" indent="-342900"/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Commanditaire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: la marquise de Pompadour.</a:t>
            </a:r>
          </a:p>
          <a:p>
            <a:pPr marL="342900" indent="-342900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Contexte historique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: la France de Louis XV et des Lumières.</a:t>
            </a:r>
          </a:p>
          <a:p>
            <a:pPr marL="342900" indent="-342900"/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31640" y="836712"/>
            <a:ext cx="444352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fr-F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331640" y="2636912"/>
            <a:ext cx="6624736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3600" dirty="0" smtClean="0"/>
          </a:p>
          <a:p>
            <a:pPr algn="ctr"/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Le portrait d’une femme chez elle.</a:t>
            </a:r>
          </a:p>
          <a:p>
            <a:pPr algn="ctr"/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Quentin-de-la-Tour-La-Marquise-de-Pompad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300773"/>
            <a:ext cx="4665100" cy="612517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67544" y="332657"/>
            <a:ext cx="345638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Le décor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Quentin-de-la-Tour-La-Marquise-de-Pompad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300773"/>
            <a:ext cx="4665100" cy="612517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67544" y="332657"/>
            <a:ext cx="345638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Le décor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7544" y="980728"/>
            <a:ext cx="345638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Madame de Pompadour a choisi de se faire représenter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chez elle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2564904"/>
            <a:ext cx="3456384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cabinet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dans lequel elle est assise est décoré de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boiseries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peintes dans un ton vert bleu et soulignées d'or. Les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meubles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et les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tissus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sont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riches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 5" descr="Quentin-de-la-Tour-La-Marquise-de-Pompad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300773"/>
            <a:ext cx="4665100" cy="612517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67544" y="332657"/>
            <a:ext cx="345638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Le décor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7544" y="980728"/>
            <a:ext cx="345638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Madame de Pompadour a choisi de se faire représenter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chez elle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2564904"/>
            <a:ext cx="3456384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cabinet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dans lequel elle est assise est décoré de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boiseries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peintes dans un ton vert bleu et soulignées d'or. Les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meubles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et les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tissus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sont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riches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 5" descr="Quentin-de-la-Tour-La-Marquise-de-Pompad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300773"/>
            <a:ext cx="4665100" cy="612517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67544" y="332657"/>
            <a:ext cx="345638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Le décor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7544" y="980728"/>
            <a:ext cx="345638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Madame de Pompadour a choisi de se faire représenter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chez elle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211960" y="1052736"/>
            <a:ext cx="1152128" cy="307777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Velours épais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148064" y="6021288"/>
            <a:ext cx="576064" cy="307777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Tapis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732240" y="548680"/>
            <a:ext cx="864096" cy="307777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Boiseries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28384" y="1268760"/>
            <a:ext cx="792088" cy="307777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Peinture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308304" y="3501008"/>
            <a:ext cx="1368152" cy="307777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Table de valeur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211960" y="2492896"/>
            <a:ext cx="1368152" cy="307777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Fauteuil tapissé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Quentin-de-la-Tour-La-Marquise-de-Pompad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4665100" cy="612517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292080" y="260648"/>
            <a:ext cx="352839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La tenue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Quentin-de-la-Tour-La-Marquise-de-Pompad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4665100" cy="612517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292080" y="260648"/>
            <a:ext cx="352839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La tenue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92080" y="836712"/>
            <a:ext cx="3528392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Madame de Pompadour porte une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somptueuse robe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à la française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d’un tissu imprimé clair agrémenté de dentelles et rubans. C’est la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mode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vers 1750 à la cour.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115616" y="2996952"/>
            <a:ext cx="1368152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483768" y="2564904"/>
            <a:ext cx="86409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39552" y="2636912"/>
            <a:ext cx="1872208" cy="307777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Dentelles et rubans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Quentin-de-la-Tour-La-Marquise-de-Pompad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4665100" cy="612517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292080" y="260648"/>
            <a:ext cx="352839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La tenue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92080" y="836712"/>
            <a:ext cx="3528392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Madame de Pompadour porte une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somptueuse robe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à la française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d’un tissu imprimé clair agrémenté de dentelles et rubans. C’est la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mode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vers 1750 à la cour.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292080" y="3717032"/>
            <a:ext cx="3528392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Cependant, elle ne porte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ni bijou, ni coiffure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élaborée. Cela indique qu’elle n’est pas en représentation, mais qu’elle se montre dans son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intimité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051720" y="980728"/>
            <a:ext cx="1656184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 t="-5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31640" y="836712"/>
            <a:ext cx="441147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fr-F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03648" y="2132856"/>
            <a:ext cx="6552728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3600" dirty="0" smtClean="0"/>
          </a:p>
          <a:p>
            <a:pPr algn="ctr"/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Le portrait d’une protectrice </a:t>
            </a:r>
          </a:p>
          <a:p>
            <a:pPr algn="ctr"/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des lettres et des arts.</a:t>
            </a:r>
          </a:p>
          <a:p>
            <a:pPr algn="ctr"/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Quentin-de-la-Tour-La-Marquise-de-Pompad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2376264" cy="310084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3528" y="260648"/>
            <a:ext cx="2376264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La protectrice des lettres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Quentin-de-la-Tour-La-Marquise-de-Pompad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412776"/>
            <a:ext cx="3873012" cy="508518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67544" y="332657"/>
            <a:ext cx="194421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Nature de l’œuvre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Quentin-de-la-Tour-La-Marquise-de-Pompad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2376264" cy="310084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3528" y="260648"/>
            <a:ext cx="2376264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La protectrice des lettres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 descr="3. Détail. Liv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844824"/>
            <a:ext cx="2400300" cy="427672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771800" y="260648"/>
            <a:ext cx="612068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livres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sur la table montrent l’attachement de la marquise aux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idées des Lumières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07704" y="2420888"/>
            <a:ext cx="792088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Quentin-de-la-Tour-La-Marquise-de-Pompad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2376264" cy="310084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3528" y="260648"/>
            <a:ext cx="2376264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La protectrice des lettres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 descr="3. Détail. Liv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844824"/>
            <a:ext cx="2400300" cy="427672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771800" y="2132856"/>
            <a:ext cx="1800200" cy="58477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La Henriade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Voltaire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771800" y="260648"/>
            <a:ext cx="612068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livres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sur la table montrent l’attachement de la marquise aux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idées des Lumières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necteur droit avec flèche 14"/>
          <p:cNvCxnSpPr>
            <a:stCxn id="8" idx="3"/>
          </p:cNvCxnSpPr>
          <p:nvPr/>
        </p:nvCxnSpPr>
        <p:spPr>
          <a:xfrm>
            <a:off x="4572000" y="2425244"/>
            <a:ext cx="792088" cy="7157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907704" y="2420888"/>
            <a:ext cx="792088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Quentin-de-la-Tour-La-Marquise-de-Pompad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2376264" cy="310084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3528" y="260648"/>
            <a:ext cx="2376264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La protectrice des lettres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 descr="3. Détail. Liv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844824"/>
            <a:ext cx="2400300" cy="427672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771800" y="2132856"/>
            <a:ext cx="1800200" cy="58477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La Henriade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Voltaire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771800" y="260648"/>
            <a:ext cx="612068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livres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sur la table montrent l’attachement de la marquise aux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idées des Lumières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43808" y="3140968"/>
            <a:ext cx="1800200" cy="58477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De l’esprit des lois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Montesquieu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Image 11" descr="De l'esprit des lo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789040"/>
            <a:ext cx="1709936" cy="227687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Connecteur droit avec flèche 14"/>
          <p:cNvCxnSpPr>
            <a:stCxn id="8" idx="3"/>
          </p:cNvCxnSpPr>
          <p:nvPr/>
        </p:nvCxnSpPr>
        <p:spPr>
          <a:xfrm>
            <a:off x="4572000" y="2425244"/>
            <a:ext cx="792088" cy="7157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0" idx="3"/>
          </p:cNvCxnSpPr>
          <p:nvPr/>
        </p:nvCxnSpPr>
        <p:spPr>
          <a:xfrm flipV="1">
            <a:off x="4644008" y="3429000"/>
            <a:ext cx="936104" cy="43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907704" y="2420888"/>
            <a:ext cx="792088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Quentin-de-la-Tour-La-Marquise-de-Pompad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2376264" cy="310084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3528" y="260648"/>
            <a:ext cx="2376264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La protectrice des lettres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 descr="3. Détail. Liv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844824"/>
            <a:ext cx="2400300" cy="427672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771800" y="2132856"/>
            <a:ext cx="1800200" cy="58477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La Henriade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Voltaire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771800" y="260648"/>
            <a:ext cx="612068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livres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sur la table montrent l’attachement de la marquise aux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idées des Lumières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43808" y="3140968"/>
            <a:ext cx="1800200" cy="58477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De l’esprit des lois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Montesquieu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092280" y="3140968"/>
            <a:ext cx="1800200" cy="58477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L’Encyclopédie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Diderot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Image 11" descr="De l'esprit des lo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789040"/>
            <a:ext cx="1709936" cy="22768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 12" descr="_Encyclopedie_1ere_edition_tome_4.djv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3789040"/>
            <a:ext cx="1800110" cy="270872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Connecteur droit avec flèche 14"/>
          <p:cNvCxnSpPr>
            <a:stCxn id="8" idx="3"/>
          </p:cNvCxnSpPr>
          <p:nvPr/>
        </p:nvCxnSpPr>
        <p:spPr>
          <a:xfrm>
            <a:off x="4572000" y="2425244"/>
            <a:ext cx="792088" cy="7157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0" idx="3"/>
          </p:cNvCxnSpPr>
          <p:nvPr/>
        </p:nvCxnSpPr>
        <p:spPr>
          <a:xfrm flipV="1">
            <a:off x="4644008" y="3429000"/>
            <a:ext cx="936104" cy="43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907704" y="2420888"/>
            <a:ext cx="792088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/>
          <p:cNvCxnSpPr>
            <a:stCxn id="11" idx="1"/>
          </p:cNvCxnSpPr>
          <p:nvPr/>
        </p:nvCxnSpPr>
        <p:spPr>
          <a:xfrm flipH="1" flipV="1">
            <a:off x="6300192" y="2924944"/>
            <a:ext cx="792088" cy="5084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Quentin-de-la-Tour-La-Marquise-de-Pompad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2376264" cy="310084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3528" y="260648"/>
            <a:ext cx="2376264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La protectrice des lettres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 descr="3. Détail. Liv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844824"/>
            <a:ext cx="2400300" cy="427672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771800" y="2132856"/>
            <a:ext cx="1800200" cy="58477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La Henriade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Voltaire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771800" y="260648"/>
            <a:ext cx="612068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livres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sur la table montrent l’attachement de la marquise aux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idées des Lumières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43808" y="3140968"/>
            <a:ext cx="1800200" cy="58477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De l’esprit des lois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Montesquieu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092280" y="3140968"/>
            <a:ext cx="1800200" cy="58477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L’Encyclopédie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Diderot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Image 11" descr="De l'esprit des lo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789040"/>
            <a:ext cx="1709936" cy="22768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 12" descr="_Encyclopedie_1ere_edition_tome_4.djv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3789040"/>
            <a:ext cx="1800110" cy="270872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Connecteur droit avec flèche 14"/>
          <p:cNvCxnSpPr>
            <a:stCxn id="8" idx="3"/>
          </p:cNvCxnSpPr>
          <p:nvPr/>
        </p:nvCxnSpPr>
        <p:spPr>
          <a:xfrm>
            <a:off x="4572000" y="2425244"/>
            <a:ext cx="792088" cy="7157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0" idx="3"/>
          </p:cNvCxnSpPr>
          <p:nvPr/>
        </p:nvCxnSpPr>
        <p:spPr>
          <a:xfrm flipV="1">
            <a:off x="4644008" y="3429000"/>
            <a:ext cx="936104" cy="43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907704" y="2420888"/>
            <a:ext cx="792088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7092280" y="1484784"/>
            <a:ext cx="1800200" cy="156966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La présence de la 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sphère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montre également la recherche de 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connaissance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des Lumières.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Connecteur droit avec flèche 17"/>
          <p:cNvCxnSpPr>
            <a:stCxn id="11" idx="1"/>
          </p:cNvCxnSpPr>
          <p:nvPr/>
        </p:nvCxnSpPr>
        <p:spPr>
          <a:xfrm flipH="1" flipV="1">
            <a:off x="6300192" y="2924944"/>
            <a:ext cx="792088" cy="5084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16" idx="1"/>
          </p:cNvCxnSpPr>
          <p:nvPr/>
        </p:nvCxnSpPr>
        <p:spPr>
          <a:xfrm flipH="1">
            <a:off x="6804248" y="2269614"/>
            <a:ext cx="288032" cy="792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Quentin-de-la-Tour-La-Marquise-de-Pompad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196752"/>
            <a:ext cx="2376264" cy="310084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372200" y="260648"/>
            <a:ext cx="2376264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La protectrice des arts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Quentin-de-la-Tour-La-Marquise-de-Pompad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196752"/>
            <a:ext cx="2376264" cy="310084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372200" y="260648"/>
            <a:ext cx="2376264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La protectrice des arts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260648"/>
            <a:ext cx="612068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Certains éléments du tableau montrent l’attachement de la marquise aux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arts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Quentin-de-la-Tour-La-Marquise-de-Pompad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196752"/>
            <a:ext cx="2376264" cy="310084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372200" y="260648"/>
            <a:ext cx="2376264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La protectrice des arts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 3" descr="3. Détail. Parti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96752"/>
            <a:ext cx="1943100" cy="20574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79512" y="260648"/>
            <a:ext cx="612068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Certains éléments du tableau montrent l’attachement de la marquise aux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arts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195736" y="1196752"/>
            <a:ext cx="1224136" cy="1323439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Elle tient une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partition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musicale.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80312" y="2420888"/>
            <a:ext cx="792088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3419872" y="1196752"/>
            <a:ext cx="3960440" cy="12241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Quentin-de-la-Tour-La-Marquise-de-Pompad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196752"/>
            <a:ext cx="2376264" cy="310084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372200" y="260648"/>
            <a:ext cx="2376264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La protectrice des arts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 3" descr="3. Détail. Parti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96752"/>
            <a:ext cx="1943100" cy="2057400"/>
          </a:xfrm>
          <a:prstGeom prst="rect">
            <a:avLst/>
          </a:prstGeom>
        </p:spPr>
      </p:pic>
      <p:pic>
        <p:nvPicPr>
          <p:cNvPr id="7" name="Image 6" descr="3. Détail. Instrum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429000"/>
            <a:ext cx="2000250" cy="32004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79512" y="260648"/>
            <a:ext cx="612068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Certains éléments du tableau montrent l’attachement de la marquise aux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arts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195736" y="1196752"/>
            <a:ext cx="1224136" cy="1323439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Elle tient une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partition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musicale.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267744" y="3429000"/>
            <a:ext cx="1440160" cy="1938992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On remarque la présence d’un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instrument de musique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44208" y="1988840"/>
            <a:ext cx="576064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/>
          <p:cNvCxnSpPr>
            <a:stCxn id="21" idx="3"/>
            <a:endCxn id="13" idx="1"/>
          </p:cNvCxnSpPr>
          <p:nvPr/>
        </p:nvCxnSpPr>
        <p:spPr>
          <a:xfrm flipV="1">
            <a:off x="3707904" y="2528900"/>
            <a:ext cx="2736304" cy="18695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Quentin-de-la-Tour-La-Marquise-de-Pompad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196752"/>
            <a:ext cx="2376264" cy="310084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372200" y="260648"/>
            <a:ext cx="2376264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La protectrice des arts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 3" descr="3. Détail. Parti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96752"/>
            <a:ext cx="1943100" cy="2057400"/>
          </a:xfrm>
          <a:prstGeom prst="rect">
            <a:avLst/>
          </a:prstGeom>
        </p:spPr>
      </p:pic>
      <p:pic>
        <p:nvPicPr>
          <p:cNvPr id="7" name="Image 6" descr="3. Détail. Instrum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429000"/>
            <a:ext cx="2000250" cy="3200400"/>
          </a:xfrm>
          <a:prstGeom prst="rect">
            <a:avLst/>
          </a:prstGeom>
        </p:spPr>
      </p:pic>
      <p:pic>
        <p:nvPicPr>
          <p:cNvPr id="8" name="Image 7" descr="3. Détail. Carton à dessi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3429000"/>
            <a:ext cx="1828590" cy="318745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79512" y="260648"/>
            <a:ext cx="612068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Certains éléments du tableau montrent l’attachement de la marquise aux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arts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195736" y="1196752"/>
            <a:ext cx="1224136" cy="1323439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Elle tient une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partition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musicale.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267744" y="3429000"/>
            <a:ext cx="1440160" cy="1938992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On remarque la présence d’un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instrument de musique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156176" y="4941168"/>
            <a:ext cx="1800200" cy="163121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On remarque la présence d’un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carton à dessins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portant ses armoiries.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00392" y="3429000"/>
            <a:ext cx="64807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>
            <a:stCxn id="10" idx="0"/>
            <a:endCxn id="12" idx="1"/>
          </p:cNvCxnSpPr>
          <p:nvPr/>
        </p:nvCxnSpPr>
        <p:spPr>
          <a:xfrm flipV="1">
            <a:off x="7056276" y="3825044"/>
            <a:ext cx="1044116" cy="11161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55776" y="332656"/>
            <a:ext cx="626469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tableau, conservé au musée du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Louvre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est un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portrait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au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pastel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de la marquise de Pompadour.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 4" descr="Quentin-de-la-Tour-La-Marquise-de-Pompad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412776"/>
            <a:ext cx="3873012" cy="508518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67544" y="332657"/>
            <a:ext cx="194421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Nature de l’œuvre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Quentin-de-la-Tour-La-Marquise-de-Pompad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196752"/>
            <a:ext cx="2376264" cy="310084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372200" y="260648"/>
            <a:ext cx="2376264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La protectrice des arts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 3" descr="3. Détail. Parti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96752"/>
            <a:ext cx="1943100" cy="2057400"/>
          </a:xfrm>
          <a:prstGeom prst="rect">
            <a:avLst/>
          </a:prstGeom>
        </p:spPr>
      </p:pic>
      <p:pic>
        <p:nvPicPr>
          <p:cNvPr id="7" name="Image 6" descr="3. Détail. Instrum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429000"/>
            <a:ext cx="2000250" cy="3200400"/>
          </a:xfrm>
          <a:prstGeom prst="rect">
            <a:avLst/>
          </a:prstGeom>
        </p:spPr>
      </p:pic>
      <p:pic>
        <p:nvPicPr>
          <p:cNvPr id="8" name="Image 7" descr="3. Détail. Carton à dessi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3429000"/>
            <a:ext cx="1828590" cy="318745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79512" y="260648"/>
            <a:ext cx="612068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Certains éléments du tableau montrent l’attachement de la marquise aux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arts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339752" y="1988840"/>
            <a:ext cx="388843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Madame de Pompadour aime et pratique la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musique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et les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arts graphiques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836712"/>
            <a:ext cx="7992888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Explication de l’œuvre</a:t>
            </a:r>
          </a:p>
          <a:p>
            <a:pPr algn="ctr"/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Portrait en pied de la marquise de Pompadour</a:t>
            </a:r>
            <a:br>
              <a:rPr lang="fr-FR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Maurice Quentin de La Tour, 1755.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9552" y="3284984"/>
            <a:ext cx="7992888" cy="21236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mise en scène d’un programme politique.</a:t>
            </a:r>
          </a:p>
          <a:p>
            <a:pPr marL="342900" indent="-342900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réflexion sur la place des femmes.</a:t>
            </a:r>
          </a:p>
          <a:p>
            <a:pPr marL="342900" indent="-342900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L’évolution du genre du portrait.</a:t>
            </a:r>
          </a:p>
          <a:p>
            <a:pPr marL="342900" indent="-342900"/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Quentin-de-la-Tour-La-Marquise-de-Pompad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2667" y="1124744"/>
            <a:ext cx="4092385" cy="537321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23528" y="404664"/>
            <a:ext cx="849694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1. La mise en scène d’un programme politique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Quentin-de-la-Tour-La-Marquise-de-Pompad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2667" y="1124744"/>
            <a:ext cx="4092385" cy="537321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23528" y="404664"/>
            <a:ext cx="849694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1. La mise en scène d’un programme politique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1124744"/>
            <a:ext cx="4248472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marquise de Pompadour 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délibérément choisi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objets avec lesquels elle s’est faite représenter, dans le but de montrer son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attachement aux idées des Lumières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Quentin-de-la-Tour-La-Marquise-de-Pompad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2667" y="1124744"/>
            <a:ext cx="4092385" cy="537321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23528" y="404664"/>
            <a:ext cx="849694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1. La mise en scène d’un programme politique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1124744"/>
            <a:ext cx="4248472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marquise de Pompadour 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délibérément choisi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objets avec lesquels elle s’est faite représenter, dans le but de montrer son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attachement aux idées des Lumières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3528" y="3789040"/>
            <a:ext cx="4248472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Par son portrait, elle cherche à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diffuser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ces idées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à la cour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où elle vit, et notamment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auprès du roi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dont elle est proche. Ainsi, elle espère sans doute contribuer à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faire évoluer la société et l’exercice du pouvoir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Quentin-de-la-Tour-La-Marquise-de-Pompad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2160240" cy="283635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23528" y="404664"/>
            <a:ext cx="849694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2. La réflexion sur la place des femmes.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Quentin-de-la-Tour-La-Marquise-de-Pompad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2160240" cy="283635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23528" y="404664"/>
            <a:ext cx="849694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2. La réflexion sur la place des femmes.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771800" y="1196752"/>
            <a:ext cx="5976664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Ce tableau permet de montrer qu’au XVIIIe siècle, certaines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femmes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font partie des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acteurs des changements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dans la vision du pouvoir et de la société. En effet, certaines d’entre elles aident à la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diffusion des idées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par exemple en accueillant des philosophes et des artistes dans leur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salon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Quentin-de-la-Tour-La-Marquise-de-Pompad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2160240" cy="283635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23528" y="404664"/>
            <a:ext cx="849694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2. La réflexion sur la place des femmes.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 5" descr="Madame du Chatelet (sous Louis XV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933056"/>
            <a:ext cx="1872064" cy="242088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95536" y="4149080"/>
            <a:ext cx="626469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Certaines femmes du XVIIIe siècle, comme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Madame du Châtelet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ont elles-mêmes réalisé des travaux et écrit des ouvrages permettant de faire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progresser les connaissances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148064" y="6021288"/>
            <a:ext cx="187220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Emilie du Châtelet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771800" y="1196752"/>
            <a:ext cx="5976664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Ce tableau permet de montrer qu’au XVIIIe siècle, certaines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femmes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font partie des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acteurs des changements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dans la vision du pouvoir et de la société. En effet, certaines d’entre elles aident à la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diffusion des idées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par exemple en accueillant des philosophes et des artistes dans leur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salon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Quentin-de-la-Tour-La-Marquise-de-Pompad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4092385" cy="537321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23528" y="404664"/>
            <a:ext cx="849694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3. L’évolution du genre du portrait.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Quentin-de-la-Tour-La-Marquise-de-Pompad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4092385" cy="537321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23528" y="404664"/>
            <a:ext cx="849694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3. L’évolution du genre du portrait.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44008" y="1124744"/>
            <a:ext cx="3744416" cy="526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Ce tableau montre que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le genre du portrait évolue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au XVIIIe siècle. </a:t>
            </a:r>
          </a:p>
          <a:p>
            <a:pPr algn="ctr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En effet, le choix du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cadre intime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et l’utilisation des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pastels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le distingue des codes habituels d’un portrait officiel. </a:t>
            </a:r>
          </a:p>
          <a:p>
            <a:pPr algn="ctr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Il est à la fois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plus personnel et plus réaliste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55776" y="332656"/>
            <a:ext cx="626469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tableau, conservé au musée du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Louvre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est un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portrait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au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pastel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de la marquise de Pompadour.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 4" descr="Quentin-de-la-Tour-La-Marquise-de-Pompad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412776"/>
            <a:ext cx="3873012" cy="508518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67544" y="1412776"/>
            <a:ext cx="1944216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portrait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est la représentation d’une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personne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réelle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le plus souvent de son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visage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 portrait de la marquise de Pompadour est dit 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en pied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car le peintre l’a représentée entière.</a:t>
            </a:r>
          </a:p>
          <a:p>
            <a:pPr algn="ctr"/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7544" y="332657"/>
            <a:ext cx="194421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Nature de l’œuvre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836712"/>
            <a:ext cx="7992888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Sources de l’étude</a:t>
            </a:r>
          </a:p>
          <a:p>
            <a:pPr algn="ctr"/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Portrait en pied de la marquise de Pompadour</a:t>
            </a:r>
            <a:br>
              <a:rPr lang="fr-FR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Maurice Quentin de La Tour, 1755.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9552" y="3068960"/>
            <a:ext cx="8136904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Pour le contexte  historique : </a:t>
            </a:r>
          </a:p>
          <a:p>
            <a:pPr marL="342900" indent="-342900"/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http://expositions.bnf.fr/lumieres/index.htm</a:t>
            </a:r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Pour l’analyse détaillée de l’œuvre : </a:t>
            </a:r>
          </a:p>
          <a:p>
            <a:pPr marL="342900" indent="-342900"/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http://www.louvre.fr/oeuvre-notices/portrait-en-pied-de-la-marquise-de-pompadour</a:t>
            </a:r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http://musee.louvre.fr/oal/marquise_pompadour/indexFR.html</a:t>
            </a:r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BEAUREPAIRE (Pierre-Yves), 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La France des Lumières, 1715-1789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, Belin, 2011, p.224-225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55776" y="332656"/>
            <a:ext cx="626469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tableau, conservé au musée du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Louvre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est un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portrait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au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pastel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de la marquise de Pompadour.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 4" descr="Quentin-de-la-Tour-La-Marquise-de-Pompad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412776"/>
            <a:ext cx="3873012" cy="508518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876256" y="1412777"/>
            <a:ext cx="1944216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Pour réaliser ce tableau d’assez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grande taille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(177 x 136 cm), l’auteur a utilisé des crayons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pastel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(pâte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pigments colorés)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Cela donne une image douce, et rend donc le portrait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intime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7544" y="332657"/>
            <a:ext cx="194421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Nature de l’œuvre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7544" y="1412776"/>
            <a:ext cx="1944216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portrait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est la représentation d’une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personne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réelle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le plus souvent de son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visage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 portrait de la marquise de Pompadour est dit 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en pied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car le peintre l’a représentée entière.</a:t>
            </a:r>
          </a:p>
          <a:p>
            <a:pPr algn="ctr"/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Quentin-de-la-Tour-La-Marquise-de-Pompad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412776"/>
            <a:ext cx="3873012" cy="508518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67544" y="332657"/>
            <a:ext cx="194421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Auteur de l’œuvre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Quentin-de-la-Tour-La-Marquise-de-Pompad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412776"/>
            <a:ext cx="3873012" cy="508518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67544" y="332657"/>
            <a:ext cx="194421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Auteur de l’œuvre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699792" y="332656"/>
            <a:ext cx="612068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L’auteur de ce tableau est le portraitiste français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Maurice Quentin de La Tour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2207</Words>
  <Application>Microsoft Office PowerPoint</Application>
  <PresentationFormat>Affichage à l'écran (4:3)</PresentationFormat>
  <Paragraphs>236</Paragraphs>
  <Slides>60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60</vt:i4>
      </vt:variant>
    </vt:vector>
  </HeadingPairs>
  <TitlesOfParts>
    <vt:vector size="61" baseType="lpstr">
      <vt:lpstr>Thème Office</vt:lpstr>
      <vt:lpstr> Portrait en pied de la marquise de Pompadour, Maurice Quentin de La Tour, 1755.  Musée du Louvre, département des arts graphiques, XVIIIe siècle. </vt:lpstr>
      <vt:lpstr>Diapositive 2</vt:lpstr>
      <vt:lpstr>Présentation de l’œuvre. Portrait en pied de la marquise de Pompadour  Maurice Quentin de La Tour, 1755.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Portrait en pied de la marquise de Pompadour, Maurice Quentin de La Tour, 1755.  Musée du Louvre, département des arts graphiques, XVIIIe siècle. </dc:title>
  <dc:creator>Caro</dc:creator>
  <cp:lastModifiedBy>cduringe</cp:lastModifiedBy>
  <cp:revision>131</cp:revision>
  <dcterms:created xsi:type="dcterms:W3CDTF">2012-09-29T12:51:19Z</dcterms:created>
  <dcterms:modified xsi:type="dcterms:W3CDTF">2013-10-14T13:17:45Z</dcterms:modified>
</cp:coreProperties>
</file>