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7" r:id="rId4"/>
    <p:sldId id="259" r:id="rId5"/>
    <p:sldId id="261" r:id="rId6"/>
    <p:sldId id="262" r:id="rId7"/>
    <p:sldId id="263" r:id="rId8"/>
    <p:sldId id="258"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8" autoAdjust="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7A9FCA-B1B4-4C1E-8B1A-4C26ACE24C67}" type="datetimeFigureOut">
              <a:rPr lang="fr-FR" smtClean="0"/>
              <a:pPr/>
              <a:t>13/03/2016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6C733F-3D08-4F0E-99C8-FA71E01FC87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66C733F-3D08-4F0E-99C8-FA71E01FC870}"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85D1B0F-D964-4D77-9526-3A3601160480}" type="datetimeFigureOut">
              <a:rPr lang="fr-FR" smtClean="0"/>
              <a:pPr/>
              <a:t>13/03/2016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014A390-ED93-4386-ADB1-70E04B55979B}"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D1B0F-D964-4D77-9526-3A3601160480}" type="datetimeFigureOut">
              <a:rPr lang="fr-FR" smtClean="0"/>
              <a:pPr/>
              <a:t>13/03/2016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14A390-ED93-4386-ADB1-70E04B55979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764704"/>
            <a:ext cx="7772400" cy="1611610"/>
          </a:xfrm>
        </p:spPr>
        <p:txBody>
          <a:bodyPr/>
          <a:lstStyle/>
          <a:p>
            <a:r>
              <a:rPr lang="fr-FR" u="sng" dirty="0" smtClean="0"/>
              <a:t>LES PHALANGES GRECQUES</a:t>
            </a:r>
            <a:endParaRPr lang="fr-FR" u="sng" dirty="0"/>
          </a:p>
        </p:txBody>
      </p:sp>
      <p:sp>
        <p:nvSpPr>
          <p:cNvPr id="3" name="Sous-titre 2"/>
          <p:cNvSpPr>
            <a:spLocks noGrp="1"/>
          </p:cNvSpPr>
          <p:nvPr>
            <p:ph type="subTitle" idx="1"/>
          </p:nvPr>
        </p:nvSpPr>
        <p:spPr/>
        <p:txBody>
          <a:bodyPr/>
          <a:lstStyle/>
          <a:p>
            <a:endParaRPr lang="fr-FR" dirty="0"/>
          </a:p>
        </p:txBody>
      </p:sp>
      <p:pic>
        <p:nvPicPr>
          <p:cNvPr id="4" name="Image 3" descr="http://users.belgacom.net/bn061744/antiquite/anthoplites.jpg"/>
          <p:cNvPicPr/>
          <p:nvPr/>
        </p:nvPicPr>
        <p:blipFill>
          <a:blip r:embed="rId3" cstate="print"/>
          <a:srcRect/>
          <a:stretch>
            <a:fillRect/>
          </a:stretch>
        </p:blipFill>
        <p:spPr bwMode="auto">
          <a:xfrm>
            <a:off x="1763688" y="2564904"/>
            <a:ext cx="5760720" cy="32735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4114800" cy="6322714"/>
          </a:xfrm>
        </p:spPr>
        <p:txBody>
          <a:bodyPr>
            <a:normAutofit/>
          </a:bodyPr>
          <a:lstStyle/>
          <a:p>
            <a:r>
              <a:rPr lang="fr-FR" sz="3200" dirty="0" smtClean="0"/>
              <a:t>La phalange grecque est constituée d’hoplites qui se </a:t>
            </a:r>
            <a:r>
              <a:rPr lang="fr-FR" sz="3200" dirty="0" smtClean="0"/>
              <a:t>protégeaient </a:t>
            </a:r>
            <a:r>
              <a:rPr lang="fr-FR" sz="3200" dirty="0" smtClean="0"/>
              <a:t>avec une armure, un casque et un bouclier rond appelé HOPPLON.</a:t>
            </a:r>
            <a:br>
              <a:rPr lang="fr-FR" sz="3200" dirty="0" smtClean="0"/>
            </a:br>
            <a:r>
              <a:rPr lang="fr-FR" sz="3200" dirty="0" smtClean="0"/>
              <a:t>Pour se défendre </a:t>
            </a:r>
            <a:r>
              <a:rPr lang="fr-FR" sz="3200" dirty="0" smtClean="0"/>
              <a:t>ils </a:t>
            </a:r>
            <a:r>
              <a:rPr lang="fr-FR" sz="3200" dirty="0" err="1" smtClean="0"/>
              <a:t>possèdaient</a:t>
            </a:r>
            <a:r>
              <a:rPr lang="fr-FR" sz="3200" dirty="0" smtClean="0"/>
              <a:t> </a:t>
            </a:r>
            <a:r>
              <a:rPr lang="fr-FR" sz="3200" dirty="0" smtClean="0"/>
              <a:t>une lance, une courte épée.</a:t>
            </a:r>
            <a:endParaRPr lang="fr-FR" sz="3200" dirty="0"/>
          </a:p>
        </p:txBody>
      </p:sp>
      <p:pic>
        <p:nvPicPr>
          <p:cNvPr id="4" name="Espace réservé du contenu 3" descr="http://www.histoire-fr.com/images/hoplite.gif"/>
          <p:cNvPicPr>
            <a:picLocks noGrp="1"/>
          </p:cNvPicPr>
          <p:nvPr>
            <p:ph idx="1"/>
          </p:nvPr>
        </p:nvPicPr>
        <p:blipFill>
          <a:blip r:embed="rId2" cstate="print"/>
          <a:srcRect/>
          <a:stretch>
            <a:fillRect/>
          </a:stretch>
        </p:blipFill>
        <p:spPr bwMode="auto">
          <a:xfrm>
            <a:off x="4716016" y="548680"/>
            <a:ext cx="3744416" cy="5904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76672"/>
            <a:ext cx="4211960" cy="6250706"/>
          </a:xfrm>
        </p:spPr>
        <p:txBody>
          <a:bodyPr>
            <a:normAutofit fontScale="90000"/>
          </a:bodyPr>
          <a:lstStyle/>
          <a:p>
            <a:r>
              <a:rPr lang="fr-FR" sz="4000" dirty="0" smtClean="0"/>
              <a:t/>
            </a:r>
            <a:br>
              <a:rPr lang="fr-FR" sz="4000" dirty="0" smtClean="0"/>
            </a:br>
            <a:r>
              <a:rPr lang="fr-FR" sz="3600" dirty="0" smtClean="0"/>
              <a:t>La phalange est un type </a:t>
            </a:r>
            <a:r>
              <a:rPr lang="fr-FR" sz="3600" dirty="0" smtClean="0"/>
              <a:t>de combat, ou tous les guerriers sont aux coudes à coudes dans une seule et même formation, une seule faiblesse et c’est toute la survie de la phalange qui est menacée. Les boucliers sont imbriqués les uns dans les autres</a:t>
            </a:r>
            <a:r>
              <a:rPr lang="fr-FR" dirty="0" smtClean="0"/>
              <a:t>.</a:t>
            </a:r>
            <a:br>
              <a:rPr lang="fr-FR" dirty="0" smtClean="0"/>
            </a:br>
            <a:r>
              <a:rPr lang="fr-FR" dirty="0" smtClean="0"/>
              <a:t/>
            </a:r>
            <a:br>
              <a:rPr lang="fr-FR" dirty="0" smtClean="0"/>
            </a:br>
            <a:endParaRPr lang="fr-FR" dirty="0"/>
          </a:p>
        </p:txBody>
      </p:sp>
      <p:pic>
        <p:nvPicPr>
          <p:cNvPr id="4" name="Image 3" descr="Inbox"/>
          <p:cNvPicPr/>
          <p:nvPr/>
        </p:nvPicPr>
        <p:blipFill>
          <a:blip r:embed="rId2" cstate="print"/>
          <a:srcRect/>
          <a:stretch>
            <a:fillRect/>
          </a:stretch>
        </p:blipFill>
        <p:spPr bwMode="auto">
          <a:xfrm>
            <a:off x="4355976" y="908720"/>
            <a:ext cx="4536504"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La phalange est à l’image du gouvernement de la cité, c'est-à-dire que tous les citoyens y participent. C’est toute la population de la ville qui combat pour se défendre.</a:t>
            </a:r>
          </a:p>
          <a:p>
            <a:endParaRPr lang="fr-FR" dirty="0" smtClean="0"/>
          </a:p>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3034680" cy="5746650"/>
          </a:xfrm>
        </p:spPr>
        <p:txBody>
          <a:bodyPr>
            <a:normAutofit/>
          </a:bodyPr>
          <a:lstStyle/>
          <a:p>
            <a:r>
              <a:rPr lang="fr-FR" sz="3200" dirty="0" smtClean="0"/>
              <a:t>La phalange grecque était une formation en colonne, constituée de soldats d'infanterie (soldats à pied)</a:t>
            </a:r>
            <a:endParaRPr lang="fr-FR" sz="3200" dirty="0"/>
          </a:p>
        </p:txBody>
      </p:sp>
      <p:pic>
        <p:nvPicPr>
          <p:cNvPr id="4" name="Espace réservé du contenu 3" descr="http://users.belgacom.net/bn061744/antiquite/anthoplites1.jpg"/>
          <p:cNvPicPr>
            <a:picLocks noGrp="1"/>
          </p:cNvPicPr>
          <p:nvPr>
            <p:ph idx="1"/>
          </p:nvPr>
        </p:nvPicPr>
        <p:blipFill>
          <a:blip r:embed="rId2" cstate="print"/>
          <a:srcRect/>
          <a:stretch>
            <a:fillRect/>
          </a:stretch>
        </p:blipFill>
        <p:spPr bwMode="auto">
          <a:xfrm>
            <a:off x="3779912" y="0"/>
            <a:ext cx="5004048"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92696"/>
            <a:ext cx="8229600" cy="5433467"/>
          </a:xfrm>
        </p:spPr>
        <p:txBody>
          <a:bodyPr>
            <a:normAutofit/>
          </a:bodyPr>
          <a:lstStyle/>
          <a:p>
            <a:pPr>
              <a:buNone/>
            </a:pPr>
            <a:r>
              <a:rPr lang="fr-FR" sz="2000" dirty="0" smtClean="0"/>
              <a:t>    Les soldats, à un mètre de leurs voisins de côté, sont alignés sur une file. La phalange comporte 16 rangs de profondeur séparés les uns des autres par environ un mètre. Les cinq premiers rangs tiennent leurs lances à l'horizontale. Ils forment une muraille infranchissable. Les autres rangs tiennent leurs lances en l'air mais à l'oblique et penchées vers l'avant. Elles forment un écran, obstacle efficace contre les flèches lancées par les archers ennemis. </a:t>
            </a:r>
          </a:p>
          <a:p>
            <a:pPr>
              <a:buNone/>
            </a:pPr>
            <a:endParaRPr lang="fr-FR" sz="2000" dirty="0" smtClean="0"/>
          </a:p>
          <a:p>
            <a:pPr>
              <a:buNone/>
            </a:pPr>
            <a:endParaRPr lang="fr-FR" sz="2000" dirty="0"/>
          </a:p>
        </p:txBody>
      </p:sp>
      <p:pic>
        <p:nvPicPr>
          <p:cNvPr id="4" name="Image 3" descr="army-phalange-9ca1e8.jpg"/>
          <p:cNvPicPr>
            <a:picLocks noChangeAspect="1"/>
          </p:cNvPicPr>
          <p:nvPr/>
        </p:nvPicPr>
        <p:blipFill>
          <a:blip r:embed="rId2" cstate="print"/>
          <a:stretch>
            <a:fillRect/>
          </a:stretch>
        </p:blipFill>
        <p:spPr>
          <a:xfrm>
            <a:off x="539552" y="2924944"/>
            <a:ext cx="8338352" cy="314248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04664"/>
            <a:ext cx="3491880" cy="5314602"/>
          </a:xfrm>
        </p:spPr>
        <p:txBody>
          <a:bodyPr>
            <a:normAutofit/>
          </a:bodyPr>
          <a:lstStyle/>
          <a:p>
            <a:r>
              <a:rPr lang="fr-FR" sz="3200" dirty="0" smtClean="0"/>
              <a:t>La technique de combat de la phalange grecque se rapproche de celle des romains : la tortue</a:t>
            </a:r>
            <a:endParaRPr lang="fr-FR" sz="3200" dirty="0"/>
          </a:p>
        </p:txBody>
      </p:sp>
      <p:pic>
        <p:nvPicPr>
          <p:cNvPr id="4" name="Espace réservé du contenu 3" descr="roman-legion.jpg"/>
          <p:cNvPicPr>
            <a:picLocks noGrp="1" noChangeAspect="1"/>
          </p:cNvPicPr>
          <p:nvPr>
            <p:ph idx="1"/>
          </p:nvPr>
        </p:nvPicPr>
        <p:blipFill>
          <a:blip r:embed="rId2" cstate="print"/>
          <a:stretch>
            <a:fillRect/>
          </a:stretch>
        </p:blipFill>
        <p:spPr>
          <a:xfrm>
            <a:off x="4139952" y="1484784"/>
            <a:ext cx="4730776" cy="335617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FIN</a:t>
            </a:r>
            <a:endParaRPr lang="fr-FR" dirty="0"/>
          </a:p>
        </p:txBody>
      </p:sp>
      <p:sp>
        <p:nvSpPr>
          <p:cNvPr id="3" name="Espace réservé du contenu 2"/>
          <p:cNvSpPr>
            <a:spLocks noGrp="1"/>
          </p:cNvSpPr>
          <p:nvPr>
            <p:ph idx="1"/>
          </p:nvPr>
        </p:nvSpPr>
        <p:spPr>
          <a:solidFill>
            <a:schemeClr val="accent2">
              <a:lumMod val="40000"/>
              <a:lumOff val="60000"/>
            </a:schemeClr>
          </a:solidFill>
        </p:spPr>
        <p:style>
          <a:lnRef idx="2">
            <a:schemeClr val="accent6"/>
          </a:lnRef>
          <a:fillRef idx="1">
            <a:schemeClr val="lt1"/>
          </a:fillRef>
          <a:effectRef idx="0">
            <a:schemeClr val="accent6"/>
          </a:effectRef>
          <a:fontRef idx="minor">
            <a:schemeClr val="dk1"/>
          </a:fontRef>
        </p:style>
        <p:txBody>
          <a:bodyPr/>
          <a:lstStyle/>
          <a:p>
            <a:pPr>
              <a:buNone/>
            </a:pPr>
            <a:endParaRPr lang="fr-FR" dirty="0" smtClean="0"/>
          </a:p>
          <a:p>
            <a:pPr algn="ctr"/>
            <a:r>
              <a:rPr lang="fr-F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Julia</a:t>
            </a:r>
          </a:p>
          <a:p>
            <a:pPr algn="ctr"/>
            <a:endParaRPr lang="fr-F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fr-FR"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Léane</a:t>
            </a:r>
            <a:endParaRPr lang="fr-F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endParaRPr lang="fr-F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fr-F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Sarah</a:t>
            </a:r>
          </a:p>
          <a:p>
            <a:endParaRPr lang="fr-FR" dirty="0" smtClean="0"/>
          </a:p>
          <a:p>
            <a:endParaRPr lang="fr-FR" dirty="0" smtClean="0"/>
          </a:p>
          <a:p>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165</Words>
  <Application>Microsoft Office PowerPoint</Application>
  <PresentationFormat>Affichage à l'écran (4:3)</PresentationFormat>
  <Paragraphs>16</Paragraphs>
  <Slides>8</Slides>
  <Notes>1</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LES PHALANGES GRECQUES</vt:lpstr>
      <vt:lpstr>La phalange grecque est constituée d’hoplites qui se protégeaient avec une armure, un casque et un bouclier rond appelé HOPPLON. Pour se défendre ils possèdaient une lance, une courte épée.</vt:lpstr>
      <vt:lpstr> La phalange est un type de combat, ou tous les guerriers sont aux coudes à coudes dans une seule et même formation, une seule faiblesse et c’est toute la survie de la phalange qui est menacée. Les boucliers sont imbriqués les uns dans les autres.  </vt:lpstr>
      <vt:lpstr>Diapositive 4</vt:lpstr>
      <vt:lpstr>La phalange grecque était une formation en colonne, constituée de soldats d'infanterie (soldats à pied)</vt:lpstr>
      <vt:lpstr>Diapositive 6</vt:lpstr>
      <vt:lpstr>La technique de combat de la phalange grecque se rapproche de celle des romains : la tortue</vt:lpstr>
      <vt:lpstr>FIN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PHALANGES GRECQUES</dc:title>
  <dc:creator>Francois</dc:creator>
  <cp:lastModifiedBy>Francois</cp:lastModifiedBy>
  <cp:revision>19</cp:revision>
  <dcterms:created xsi:type="dcterms:W3CDTF">2016-03-11T19:21:52Z</dcterms:created>
  <dcterms:modified xsi:type="dcterms:W3CDTF">2016-03-13T16:33:25Z</dcterms:modified>
</cp:coreProperties>
</file>