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1" r:id="rId4"/>
    <p:sldId id="259" r:id="rId5"/>
    <p:sldId id="260" r:id="rId6"/>
    <p:sldId id="257" r:id="rId7"/>
    <p:sldId id="262" r:id="rId8"/>
    <p:sldId id="263" r:id="rId9"/>
    <p:sldId id="264" r:id="rId10"/>
    <p:sldId id="265" r:id="rId11"/>
    <p:sldId id="266" r:id="rId12"/>
    <p:sldId id="267" r:id="rId1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ncent BRICHE" initials="VB" lastIdx="3" clrIdx="0">
    <p:extLst>
      <p:ext uri="{19B8F6BF-5375-455C-9EA6-DF929625EA0E}">
        <p15:presenceInfo xmlns:p15="http://schemas.microsoft.com/office/powerpoint/2012/main" userId="4e717e3dc4c19b7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F11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7" d="100"/>
          <a:sy n="107" d="100"/>
        </p:scale>
        <p:origin x="138"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3DA98D4F-D67C-4B8C-96C1-B4ECEAC29DB4}" type="datetimeFigureOut">
              <a:rPr lang="fr-FR" smtClean="0"/>
              <a:t>20/04/2016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BD05AD8-3E17-4B74-B9AC-337539BC53AF}" type="slidenum">
              <a:rPr lang="fr-FR" smtClean="0"/>
              <a:t>‹N°›</a:t>
            </a:fld>
            <a:endParaRPr lang="fr-FR"/>
          </a:p>
        </p:txBody>
      </p:sp>
    </p:spTree>
    <p:extLst>
      <p:ext uri="{BB962C8B-B14F-4D97-AF65-F5344CB8AC3E}">
        <p14:creationId xmlns:p14="http://schemas.microsoft.com/office/powerpoint/2010/main" val="3567966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DA98D4F-D67C-4B8C-96C1-B4ECEAC29DB4}" type="datetimeFigureOut">
              <a:rPr lang="fr-FR" smtClean="0"/>
              <a:t>20/04/2016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BD05AD8-3E17-4B74-B9AC-337539BC53AF}" type="slidenum">
              <a:rPr lang="fr-FR" smtClean="0"/>
              <a:t>‹N°›</a:t>
            </a:fld>
            <a:endParaRPr lang="fr-FR"/>
          </a:p>
        </p:txBody>
      </p:sp>
    </p:spTree>
    <p:extLst>
      <p:ext uri="{BB962C8B-B14F-4D97-AF65-F5344CB8AC3E}">
        <p14:creationId xmlns:p14="http://schemas.microsoft.com/office/powerpoint/2010/main" val="2777753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DA98D4F-D67C-4B8C-96C1-B4ECEAC29DB4}" type="datetimeFigureOut">
              <a:rPr lang="fr-FR" smtClean="0"/>
              <a:t>20/04/2016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BD05AD8-3E17-4B74-B9AC-337539BC53AF}" type="slidenum">
              <a:rPr lang="fr-FR" smtClean="0"/>
              <a:t>‹N°›</a:t>
            </a:fld>
            <a:endParaRPr lang="fr-FR"/>
          </a:p>
        </p:txBody>
      </p:sp>
    </p:spTree>
    <p:extLst>
      <p:ext uri="{BB962C8B-B14F-4D97-AF65-F5344CB8AC3E}">
        <p14:creationId xmlns:p14="http://schemas.microsoft.com/office/powerpoint/2010/main" val="835805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DA98D4F-D67C-4B8C-96C1-B4ECEAC29DB4}" type="datetimeFigureOut">
              <a:rPr lang="fr-FR" smtClean="0"/>
              <a:t>20/04/2016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BD05AD8-3E17-4B74-B9AC-337539BC53AF}" type="slidenum">
              <a:rPr lang="fr-FR" smtClean="0"/>
              <a:t>‹N°›</a:t>
            </a:fld>
            <a:endParaRPr lang="fr-FR"/>
          </a:p>
        </p:txBody>
      </p:sp>
    </p:spTree>
    <p:extLst>
      <p:ext uri="{BB962C8B-B14F-4D97-AF65-F5344CB8AC3E}">
        <p14:creationId xmlns:p14="http://schemas.microsoft.com/office/powerpoint/2010/main" val="2186309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3DA98D4F-D67C-4B8C-96C1-B4ECEAC29DB4}" type="datetimeFigureOut">
              <a:rPr lang="fr-FR" smtClean="0"/>
              <a:t>20/04/2016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BD05AD8-3E17-4B74-B9AC-337539BC53AF}" type="slidenum">
              <a:rPr lang="fr-FR" smtClean="0"/>
              <a:t>‹N°›</a:t>
            </a:fld>
            <a:endParaRPr lang="fr-FR"/>
          </a:p>
        </p:txBody>
      </p:sp>
    </p:spTree>
    <p:extLst>
      <p:ext uri="{BB962C8B-B14F-4D97-AF65-F5344CB8AC3E}">
        <p14:creationId xmlns:p14="http://schemas.microsoft.com/office/powerpoint/2010/main" val="776469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3DA98D4F-D67C-4B8C-96C1-B4ECEAC29DB4}" type="datetimeFigureOut">
              <a:rPr lang="fr-FR" smtClean="0"/>
              <a:t>20/04/2016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BD05AD8-3E17-4B74-B9AC-337539BC53AF}" type="slidenum">
              <a:rPr lang="fr-FR" smtClean="0"/>
              <a:t>‹N°›</a:t>
            </a:fld>
            <a:endParaRPr lang="fr-FR"/>
          </a:p>
        </p:txBody>
      </p:sp>
    </p:spTree>
    <p:extLst>
      <p:ext uri="{BB962C8B-B14F-4D97-AF65-F5344CB8AC3E}">
        <p14:creationId xmlns:p14="http://schemas.microsoft.com/office/powerpoint/2010/main" val="3407415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3DA98D4F-D67C-4B8C-96C1-B4ECEAC29DB4}" type="datetimeFigureOut">
              <a:rPr lang="fr-FR" smtClean="0"/>
              <a:t>20/04/2016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BD05AD8-3E17-4B74-B9AC-337539BC53AF}" type="slidenum">
              <a:rPr lang="fr-FR" smtClean="0"/>
              <a:t>‹N°›</a:t>
            </a:fld>
            <a:endParaRPr lang="fr-FR"/>
          </a:p>
        </p:txBody>
      </p:sp>
    </p:spTree>
    <p:extLst>
      <p:ext uri="{BB962C8B-B14F-4D97-AF65-F5344CB8AC3E}">
        <p14:creationId xmlns:p14="http://schemas.microsoft.com/office/powerpoint/2010/main" val="978611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3DA98D4F-D67C-4B8C-96C1-B4ECEAC29DB4}" type="datetimeFigureOut">
              <a:rPr lang="fr-FR" smtClean="0"/>
              <a:t>20/04/2016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8BD05AD8-3E17-4B74-B9AC-337539BC53AF}" type="slidenum">
              <a:rPr lang="fr-FR" smtClean="0"/>
              <a:t>‹N°›</a:t>
            </a:fld>
            <a:endParaRPr lang="fr-FR"/>
          </a:p>
        </p:txBody>
      </p:sp>
    </p:spTree>
    <p:extLst>
      <p:ext uri="{BB962C8B-B14F-4D97-AF65-F5344CB8AC3E}">
        <p14:creationId xmlns:p14="http://schemas.microsoft.com/office/powerpoint/2010/main" val="3822928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DA98D4F-D67C-4B8C-96C1-B4ECEAC29DB4}" type="datetimeFigureOut">
              <a:rPr lang="fr-FR" smtClean="0"/>
              <a:t>20/04/2016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BD05AD8-3E17-4B74-B9AC-337539BC53AF}" type="slidenum">
              <a:rPr lang="fr-FR" smtClean="0"/>
              <a:t>‹N°›</a:t>
            </a:fld>
            <a:endParaRPr lang="fr-FR"/>
          </a:p>
        </p:txBody>
      </p:sp>
    </p:spTree>
    <p:extLst>
      <p:ext uri="{BB962C8B-B14F-4D97-AF65-F5344CB8AC3E}">
        <p14:creationId xmlns:p14="http://schemas.microsoft.com/office/powerpoint/2010/main" val="2971093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3DA98D4F-D67C-4B8C-96C1-B4ECEAC29DB4}" type="datetimeFigureOut">
              <a:rPr lang="fr-FR" smtClean="0"/>
              <a:t>20/04/2016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BD05AD8-3E17-4B74-B9AC-337539BC53AF}" type="slidenum">
              <a:rPr lang="fr-FR" smtClean="0"/>
              <a:t>‹N°›</a:t>
            </a:fld>
            <a:endParaRPr lang="fr-FR"/>
          </a:p>
        </p:txBody>
      </p:sp>
    </p:spTree>
    <p:extLst>
      <p:ext uri="{BB962C8B-B14F-4D97-AF65-F5344CB8AC3E}">
        <p14:creationId xmlns:p14="http://schemas.microsoft.com/office/powerpoint/2010/main" val="2205864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3DA98D4F-D67C-4B8C-96C1-B4ECEAC29DB4}" type="datetimeFigureOut">
              <a:rPr lang="fr-FR" smtClean="0"/>
              <a:t>20/04/2016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BD05AD8-3E17-4B74-B9AC-337539BC53AF}" type="slidenum">
              <a:rPr lang="fr-FR" smtClean="0"/>
              <a:t>‹N°›</a:t>
            </a:fld>
            <a:endParaRPr lang="fr-FR"/>
          </a:p>
        </p:txBody>
      </p:sp>
    </p:spTree>
    <p:extLst>
      <p:ext uri="{BB962C8B-B14F-4D97-AF65-F5344CB8AC3E}">
        <p14:creationId xmlns:p14="http://schemas.microsoft.com/office/powerpoint/2010/main" val="515746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A98D4F-D67C-4B8C-96C1-B4ECEAC29DB4}" type="datetimeFigureOut">
              <a:rPr lang="fr-FR" smtClean="0"/>
              <a:t>20/04/2016</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D05AD8-3E17-4B74-B9AC-337539BC53AF}" type="slidenum">
              <a:rPr lang="fr-FR" smtClean="0"/>
              <a:t>‹N°›</a:t>
            </a:fld>
            <a:endParaRPr lang="fr-FR"/>
          </a:p>
        </p:txBody>
      </p:sp>
    </p:spTree>
    <p:extLst>
      <p:ext uri="{BB962C8B-B14F-4D97-AF65-F5344CB8AC3E}">
        <p14:creationId xmlns:p14="http://schemas.microsoft.com/office/powerpoint/2010/main" val="844699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7.xml"/><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4000"/>
            <a:lum/>
          </a:blip>
          <a:srcRect/>
          <a:stretch>
            <a:fillRect t="-16000" b="-16000"/>
          </a:stretch>
        </a:blip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1334529" y="0"/>
            <a:ext cx="9144000" cy="2387600"/>
          </a:xfrm>
        </p:spPr>
        <p:txBody>
          <a:bodyPr>
            <a:normAutofit/>
          </a:bodyPr>
          <a:lstStyle/>
          <a:p>
            <a:r>
              <a:rPr lang="fr-FR" sz="8000" u="sng" dirty="0" smtClean="0"/>
              <a:t>Reportage photos sur Rome</a:t>
            </a:r>
            <a:endParaRPr lang="fr-FR" sz="8000" u="sng" dirty="0"/>
          </a:p>
        </p:txBody>
      </p:sp>
      <p:sp>
        <p:nvSpPr>
          <p:cNvPr id="3" name="Sous-titre 2"/>
          <p:cNvSpPr>
            <a:spLocks noGrp="1"/>
          </p:cNvSpPr>
          <p:nvPr>
            <p:ph type="subTitle" idx="1"/>
          </p:nvPr>
        </p:nvSpPr>
        <p:spPr>
          <a:xfrm>
            <a:off x="1477347" y="4581752"/>
            <a:ext cx="9144000" cy="1655762"/>
          </a:xfrm>
        </p:spPr>
        <p:txBody>
          <a:bodyPr>
            <a:normAutofit/>
          </a:bodyPr>
          <a:lstStyle/>
          <a:p>
            <a:r>
              <a:rPr lang="fr-FR" sz="4400" dirty="0" smtClean="0">
                <a:solidFill>
                  <a:srgbClr val="BF11B7"/>
                </a:solidFill>
              </a:rPr>
              <a:t>Réalisé </a:t>
            </a:r>
            <a:r>
              <a:rPr lang="fr-FR" sz="4400" dirty="0" smtClean="0">
                <a:solidFill>
                  <a:srgbClr val="BF11B7"/>
                </a:solidFill>
              </a:rPr>
              <a:t>par Anastasie</a:t>
            </a:r>
            <a:endParaRPr lang="fr-FR" sz="4400" dirty="0">
              <a:solidFill>
                <a:srgbClr val="BF11B7"/>
              </a:solidFill>
            </a:endParaRPr>
          </a:p>
        </p:txBody>
      </p:sp>
    </p:spTree>
    <p:extLst>
      <p:ext uri="{BB962C8B-B14F-4D97-AF65-F5344CB8AC3E}">
        <p14:creationId xmlns:p14="http://schemas.microsoft.com/office/powerpoint/2010/main" val="3758761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531" y="799379"/>
            <a:ext cx="3357465" cy="4157063"/>
          </a:xfrm>
          <a:prstGeom prst="rect">
            <a:avLst/>
          </a:prstGeom>
        </p:spPr>
      </p:pic>
      <p:sp>
        <p:nvSpPr>
          <p:cNvPr id="3" name="ZoneTexte 2"/>
          <p:cNvSpPr txBox="1"/>
          <p:nvPr/>
        </p:nvSpPr>
        <p:spPr>
          <a:xfrm>
            <a:off x="149289" y="0"/>
            <a:ext cx="7725747" cy="584775"/>
          </a:xfrm>
          <a:prstGeom prst="rect">
            <a:avLst/>
          </a:prstGeom>
          <a:noFill/>
        </p:spPr>
        <p:txBody>
          <a:bodyPr wrap="square" rtlCol="0">
            <a:spAutoFit/>
          </a:bodyPr>
          <a:lstStyle/>
          <a:p>
            <a:r>
              <a:rPr lang="fr-FR" sz="3200" u="sng" dirty="0" smtClean="0"/>
              <a:t>La louve et Romulus et </a:t>
            </a:r>
            <a:r>
              <a:rPr lang="fr-FR" sz="3200" u="sng" dirty="0" err="1" smtClean="0"/>
              <a:t>Rémus</a:t>
            </a:r>
            <a:r>
              <a:rPr lang="fr-FR" sz="3200" u="sng" dirty="0" smtClean="0"/>
              <a:t> </a:t>
            </a:r>
            <a:endParaRPr lang="fr-FR" sz="3200" u="sng" dirty="0"/>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2763" y="2352351"/>
            <a:ext cx="3379237" cy="4505649"/>
          </a:xfrm>
          <a:prstGeom prst="rect">
            <a:avLst/>
          </a:prstGeom>
        </p:spPr>
      </p:pic>
      <p:sp>
        <p:nvSpPr>
          <p:cNvPr id="6" name="ZoneTexte 5"/>
          <p:cNvSpPr txBox="1"/>
          <p:nvPr/>
        </p:nvSpPr>
        <p:spPr>
          <a:xfrm>
            <a:off x="6326155" y="605713"/>
            <a:ext cx="5393094" cy="707886"/>
          </a:xfrm>
          <a:prstGeom prst="rect">
            <a:avLst/>
          </a:prstGeom>
          <a:noFill/>
        </p:spPr>
        <p:txBody>
          <a:bodyPr wrap="square" rtlCol="0">
            <a:spAutoFit/>
          </a:bodyPr>
          <a:lstStyle/>
          <a:p>
            <a:r>
              <a:rPr lang="fr-FR" sz="4000" u="sng" dirty="0" smtClean="0"/>
              <a:t>La place </a:t>
            </a:r>
            <a:r>
              <a:rPr lang="fr-FR" sz="4000" u="sng" dirty="0" err="1" smtClean="0"/>
              <a:t>Navone</a:t>
            </a:r>
            <a:r>
              <a:rPr lang="fr-FR" sz="4000" u="sng" dirty="0" smtClean="0"/>
              <a:t> </a:t>
            </a:r>
            <a:endParaRPr lang="fr-FR" sz="4000" u="sng" dirty="0"/>
          </a:p>
        </p:txBody>
      </p:sp>
      <p:sp>
        <p:nvSpPr>
          <p:cNvPr id="7" name="ZoneTexte 6"/>
          <p:cNvSpPr txBox="1"/>
          <p:nvPr/>
        </p:nvSpPr>
        <p:spPr>
          <a:xfrm>
            <a:off x="6391470" y="1402575"/>
            <a:ext cx="4562669" cy="954107"/>
          </a:xfrm>
          <a:prstGeom prst="rect">
            <a:avLst/>
          </a:prstGeom>
          <a:noFill/>
        </p:spPr>
        <p:txBody>
          <a:bodyPr wrap="square" rtlCol="0">
            <a:spAutoFit/>
          </a:bodyPr>
          <a:lstStyle/>
          <a:p>
            <a:r>
              <a:rPr lang="fr-FR" sz="2800" dirty="0" smtClean="0"/>
              <a:t>La fontaine représente quatre grand fleuves du monde.</a:t>
            </a:r>
            <a:endParaRPr lang="fr-FR" sz="2800" dirty="0"/>
          </a:p>
        </p:txBody>
      </p:sp>
      <p:sp>
        <p:nvSpPr>
          <p:cNvPr id="8" name="Virage 7"/>
          <p:cNvSpPr/>
          <p:nvPr/>
        </p:nvSpPr>
        <p:spPr>
          <a:xfrm flipV="1">
            <a:off x="7861041" y="2780522"/>
            <a:ext cx="951722" cy="1758237"/>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9" name="Virage 8"/>
          <p:cNvSpPr/>
          <p:nvPr/>
        </p:nvSpPr>
        <p:spPr>
          <a:xfrm flipH="1" flipV="1">
            <a:off x="3823995" y="799379"/>
            <a:ext cx="1055914" cy="2279722"/>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1769793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Imag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951" y="1273629"/>
            <a:ext cx="4596882" cy="3447662"/>
          </a:xfrm>
          <a:prstGeom prst="rect">
            <a:avLst/>
          </a:prstGeom>
        </p:spPr>
      </p:pic>
      <p:sp>
        <p:nvSpPr>
          <p:cNvPr id="3" name="ZoneTexte 2"/>
          <p:cNvSpPr txBox="1"/>
          <p:nvPr/>
        </p:nvSpPr>
        <p:spPr>
          <a:xfrm>
            <a:off x="167951" y="261257"/>
            <a:ext cx="6503437" cy="707886"/>
          </a:xfrm>
          <a:prstGeom prst="rect">
            <a:avLst/>
          </a:prstGeom>
          <a:noFill/>
        </p:spPr>
        <p:txBody>
          <a:bodyPr wrap="square" rtlCol="0">
            <a:spAutoFit/>
          </a:bodyPr>
          <a:lstStyle/>
          <a:p>
            <a:r>
              <a:rPr lang="fr-FR" sz="4000" u="sng" dirty="0" smtClean="0"/>
              <a:t>La fontaine de </a:t>
            </a:r>
            <a:r>
              <a:rPr lang="fr-FR" sz="4000" u="sng" dirty="0" err="1"/>
              <a:t>T</a:t>
            </a:r>
            <a:r>
              <a:rPr lang="fr-FR" sz="4000" u="sng" dirty="0" err="1" smtClean="0"/>
              <a:t>révi</a:t>
            </a:r>
            <a:endParaRPr lang="fr-FR" sz="4000" u="sng" dirty="0"/>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0318" y="3237722"/>
            <a:ext cx="4827037" cy="3620278"/>
          </a:xfrm>
          <a:prstGeom prst="rect">
            <a:avLst/>
          </a:prstGeom>
        </p:spPr>
      </p:pic>
      <p:pic>
        <p:nvPicPr>
          <p:cNvPr id="7" name="Imag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57594" y="5505060"/>
            <a:ext cx="817595" cy="817595"/>
          </a:xfrm>
          <a:prstGeom prst="rect">
            <a:avLst/>
          </a:prstGeom>
        </p:spPr>
      </p:pic>
      <p:sp>
        <p:nvSpPr>
          <p:cNvPr id="8" name="Flèche à angle droit 7"/>
          <p:cNvSpPr/>
          <p:nvPr/>
        </p:nvSpPr>
        <p:spPr>
          <a:xfrm>
            <a:off x="2976465" y="4627984"/>
            <a:ext cx="671804" cy="139026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p:cNvSpPr txBox="1"/>
          <p:nvPr/>
        </p:nvSpPr>
        <p:spPr>
          <a:xfrm>
            <a:off x="6671388" y="488799"/>
            <a:ext cx="5038530" cy="1569660"/>
          </a:xfrm>
          <a:prstGeom prst="rect">
            <a:avLst/>
          </a:prstGeom>
          <a:noFill/>
        </p:spPr>
        <p:txBody>
          <a:bodyPr wrap="square" rtlCol="0">
            <a:spAutoFit/>
          </a:bodyPr>
          <a:lstStyle/>
          <a:p>
            <a:r>
              <a:rPr lang="fr-FR" sz="3200" u="sng" dirty="0" smtClean="0"/>
              <a:t>Le monument de Victor Emmanuel II premier roi de l’Italie </a:t>
            </a:r>
            <a:endParaRPr lang="fr-FR" sz="3200" u="sng" dirty="0"/>
          </a:p>
        </p:txBody>
      </p:sp>
    </p:spTree>
    <p:extLst>
      <p:ext uri="{BB962C8B-B14F-4D97-AF65-F5344CB8AC3E}">
        <p14:creationId xmlns:p14="http://schemas.microsoft.com/office/powerpoint/2010/main" val="1453024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000"/>
                                        <p:tgtEl>
                                          <p:spTgt spid="7"/>
                                        </p:tgtEl>
                                      </p:cBhvr>
                                    </p:animEffect>
                                    <p:anim calcmode="lin" valueType="num">
                                      <p:cBhvr>
                                        <p:cTn id="25" dur="2000" fill="hold"/>
                                        <p:tgtEl>
                                          <p:spTgt spid="7"/>
                                        </p:tgtEl>
                                        <p:attrNameLst>
                                          <p:attrName>ppt_w</p:attrName>
                                        </p:attrNameLst>
                                      </p:cBhvr>
                                      <p:tavLst>
                                        <p:tav tm="0" fmla="#ppt_w*sin(2.5*pi*$)">
                                          <p:val>
                                            <p:fltVal val="0"/>
                                          </p:val>
                                        </p:tav>
                                        <p:tav tm="100000">
                                          <p:val>
                                            <p:fltVal val="1"/>
                                          </p:val>
                                        </p:tav>
                                      </p:tavLst>
                                    </p:anim>
                                    <p:anim calcmode="lin" valueType="num">
                                      <p:cBhvr>
                                        <p:cTn id="26"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circle(in)">
                                      <p:cBhvr>
                                        <p:cTn id="3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3346695" y="2037072"/>
            <a:ext cx="4963883" cy="3707591"/>
          </a:xfrm>
          <a:prstGeom prst="rect">
            <a:avLst/>
          </a:prstGeom>
        </p:spPr>
      </p:pic>
      <p:sp>
        <p:nvSpPr>
          <p:cNvPr id="3" name="ZoneTexte 2"/>
          <p:cNvSpPr txBox="1"/>
          <p:nvPr/>
        </p:nvSpPr>
        <p:spPr>
          <a:xfrm>
            <a:off x="4497355" y="419878"/>
            <a:ext cx="6811347" cy="707886"/>
          </a:xfrm>
          <a:prstGeom prst="rect">
            <a:avLst/>
          </a:prstGeom>
          <a:noFill/>
        </p:spPr>
        <p:txBody>
          <a:bodyPr wrap="square" rtlCol="0">
            <a:spAutoFit/>
          </a:bodyPr>
          <a:lstStyle/>
          <a:p>
            <a:r>
              <a:rPr lang="fr-FR" sz="4000" u="sng" dirty="0" smtClean="0"/>
              <a:t>Le discobole</a:t>
            </a:r>
            <a:endParaRPr lang="fr-FR" sz="4000" u="sng" dirty="0"/>
          </a:p>
        </p:txBody>
      </p:sp>
    </p:spTree>
    <p:extLst>
      <p:ext uri="{BB962C8B-B14F-4D97-AF65-F5344CB8AC3E}">
        <p14:creationId xmlns:p14="http://schemas.microsoft.com/office/powerpoint/2010/main" val="1466748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5294489" cy="3691467"/>
          </a:xfrm>
          <a:prstGeom prst="rect">
            <a:avLst/>
          </a:prstGeom>
        </p:spPr>
      </p:pic>
      <p:sp>
        <p:nvSpPr>
          <p:cNvPr id="5" name="ZoneTexte 4"/>
          <p:cNvSpPr txBox="1"/>
          <p:nvPr/>
        </p:nvSpPr>
        <p:spPr>
          <a:xfrm>
            <a:off x="6039556" y="327377"/>
            <a:ext cx="6412089" cy="2062103"/>
          </a:xfrm>
          <a:prstGeom prst="rect">
            <a:avLst/>
          </a:prstGeom>
          <a:noFill/>
        </p:spPr>
        <p:txBody>
          <a:bodyPr wrap="square" rtlCol="0">
            <a:spAutoFit/>
          </a:bodyPr>
          <a:lstStyle/>
          <a:p>
            <a:r>
              <a:rPr lang="fr-FR" sz="3200" u="sng" dirty="0" smtClean="0"/>
              <a:t>Le Colisée:</a:t>
            </a:r>
            <a:endParaRPr lang="fr-FR" sz="3200" dirty="0"/>
          </a:p>
          <a:p>
            <a:r>
              <a:rPr lang="fr-FR" sz="3200" dirty="0" smtClean="0"/>
              <a:t>Il fut commencé en 72 </a:t>
            </a:r>
            <a:r>
              <a:rPr lang="fr-FR" sz="3200" dirty="0" err="1" smtClean="0"/>
              <a:t>ap.J</a:t>
            </a:r>
            <a:r>
              <a:rPr lang="fr-FR" sz="3200" dirty="0" smtClean="0"/>
              <a:t>.-C  et terminé en 80.</a:t>
            </a:r>
          </a:p>
          <a:p>
            <a:endParaRPr lang="fr-FR" sz="3200" dirty="0"/>
          </a:p>
        </p:txBody>
      </p:sp>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0179" y="3307644"/>
            <a:ext cx="5971822" cy="3550356"/>
          </a:xfrm>
          <a:prstGeom prst="rect">
            <a:avLst/>
          </a:prstGeom>
        </p:spPr>
      </p:pic>
      <p:sp>
        <p:nvSpPr>
          <p:cNvPr id="8" name="ZoneTexte 7"/>
          <p:cNvSpPr txBox="1"/>
          <p:nvPr/>
        </p:nvSpPr>
        <p:spPr>
          <a:xfrm>
            <a:off x="440267" y="3811012"/>
            <a:ext cx="4854222" cy="3046988"/>
          </a:xfrm>
          <a:prstGeom prst="rect">
            <a:avLst/>
          </a:prstGeom>
          <a:noFill/>
        </p:spPr>
        <p:txBody>
          <a:bodyPr wrap="square" rtlCol="0">
            <a:spAutoFit/>
          </a:bodyPr>
          <a:lstStyle/>
          <a:p>
            <a:r>
              <a:rPr lang="fr-FR" sz="3200" dirty="0" smtClean="0"/>
              <a:t>C’est un immense amphithéâtre et lors des jours de </a:t>
            </a:r>
            <a:r>
              <a:rPr lang="fr-FR" sz="3200" dirty="0" smtClean="0"/>
              <a:t>fêtes </a:t>
            </a:r>
            <a:r>
              <a:rPr lang="fr-FR" sz="3200" dirty="0" smtClean="0"/>
              <a:t>il y avait des grands </a:t>
            </a:r>
            <a:r>
              <a:rPr lang="fr-FR" sz="3200" dirty="0" smtClean="0"/>
              <a:t>spectacles </a:t>
            </a:r>
            <a:r>
              <a:rPr lang="fr-FR" sz="3200" dirty="0" smtClean="0"/>
              <a:t>de gladiateurs et des bêtes </a:t>
            </a:r>
            <a:r>
              <a:rPr lang="fr-FR" sz="3200" dirty="0" smtClean="0"/>
              <a:t>féroces.</a:t>
            </a:r>
            <a:endParaRPr lang="fr-FR" sz="3200" dirty="0"/>
          </a:p>
        </p:txBody>
      </p:sp>
    </p:spTree>
    <p:extLst>
      <p:ext uri="{BB962C8B-B14F-4D97-AF65-F5344CB8AC3E}">
        <p14:creationId xmlns:p14="http://schemas.microsoft.com/office/powerpoint/2010/main" val="3530879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ircle(in)">
                                      <p:cBhvr>
                                        <p:cTn id="2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ZoneTexte 1"/>
          <p:cNvSpPr txBox="1"/>
          <p:nvPr/>
        </p:nvSpPr>
        <p:spPr>
          <a:xfrm>
            <a:off x="1013254" y="362465"/>
            <a:ext cx="9728887" cy="1015663"/>
          </a:xfrm>
          <a:prstGeom prst="rect">
            <a:avLst/>
          </a:prstGeom>
          <a:noFill/>
        </p:spPr>
        <p:txBody>
          <a:bodyPr wrap="square" rtlCol="0">
            <a:spAutoFit/>
          </a:bodyPr>
          <a:lstStyle/>
          <a:p>
            <a:r>
              <a:rPr lang="fr-FR" sz="6000" u="sng" dirty="0" smtClean="0"/>
              <a:t>Le forum romain:</a:t>
            </a:r>
            <a:endParaRPr lang="fr-FR" sz="6000" u="sng" dirty="0"/>
          </a:p>
        </p:txBody>
      </p:sp>
      <p:pic>
        <p:nvPicPr>
          <p:cNvPr id="3" name="Imag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378128"/>
            <a:ext cx="12192000" cy="2171869"/>
          </a:xfrm>
          <a:prstGeom prst="rect">
            <a:avLst/>
          </a:prstGeom>
        </p:spPr>
      </p:pic>
      <p:sp>
        <p:nvSpPr>
          <p:cNvPr id="6" name="ZoneTexte 5"/>
          <p:cNvSpPr txBox="1"/>
          <p:nvPr/>
        </p:nvSpPr>
        <p:spPr>
          <a:xfrm>
            <a:off x="247135" y="3970638"/>
            <a:ext cx="11417643" cy="1077218"/>
          </a:xfrm>
          <a:prstGeom prst="rect">
            <a:avLst/>
          </a:prstGeom>
          <a:noFill/>
        </p:spPr>
        <p:txBody>
          <a:bodyPr wrap="square" rtlCol="0">
            <a:spAutoFit/>
          </a:bodyPr>
          <a:lstStyle/>
          <a:p>
            <a:r>
              <a:rPr lang="fr-FR" sz="3200" dirty="0" smtClean="0"/>
              <a:t>On peut voir sur cette photo la via sacra, (la voie sacrée) l’arc de Septime sévère et les colonnes du temple de Jules César.  </a:t>
            </a:r>
            <a:endParaRPr lang="fr-FR" sz="3200" dirty="0"/>
          </a:p>
        </p:txBody>
      </p:sp>
      <p:cxnSp>
        <p:nvCxnSpPr>
          <p:cNvPr id="8" name="Connecteur droit avec flèche 7"/>
          <p:cNvCxnSpPr/>
          <p:nvPr/>
        </p:nvCxnSpPr>
        <p:spPr>
          <a:xfrm>
            <a:off x="6301946" y="1812324"/>
            <a:ext cx="1112108" cy="551935"/>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0" name="Connecteur droit avec flèche 9"/>
          <p:cNvCxnSpPr/>
          <p:nvPr/>
        </p:nvCxnSpPr>
        <p:spPr>
          <a:xfrm flipH="1">
            <a:off x="1787611" y="1664043"/>
            <a:ext cx="1276865" cy="417471"/>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336795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791947" y="791947"/>
            <a:ext cx="6858000" cy="5274106"/>
          </a:xfrm>
          <a:prstGeom prst="rect">
            <a:avLst/>
          </a:prstGeom>
        </p:spPr>
      </p:pic>
      <p:sp>
        <p:nvSpPr>
          <p:cNvPr id="6" name="ZoneTexte 5"/>
          <p:cNvSpPr txBox="1"/>
          <p:nvPr/>
        </p:nvSpPr>
        <p:spPr>
          <a:xfrm>
            <a:off x="6141155" y="135468"/>
            <a:ext cx="5452534" cy="584775"/>
          </a:xfrm>
          <a:prstGeom prst="rect">
            <a:avLst/>
          </a:prstGeom>
          <a:noFill/>
        </p:spPr>
        <p:txBody>
          <a:bodyPr wrap="square" rtlCol="0">
            <a:spAutoFit/>
          </a:bodyPr>
          <a:lstStyle/>
          <a:p>
            <a:r>
              <a:rPr lang="fr-FR" sz="3200" u="sng" dirty="0" smtClean="0"/>
              <a:t>Temple de  jules César</a:t>
            </a:r>
            <a:endParaRPr lang="fr-FR" sz="3200" u="sng" dirty="0"/>
          </a:p>
        </p:txBody>
      </p:sp>
      <p:sp>
        <p:nvSpPr>
          <p:cNvPr id="7" name="ZoneTexte 6"/>
          <p:cNvSpPr txBox="1"/>
          <p:nvPr/>
        </p:nvSpPr>
        <p:spPr>
          <a:xfrm>
            <a:off x="6265333" y="828134"/>
            <a:ext cx="5452534" cy="2308324"/>
          </a:xfrm>
          <a:prstGeom prst="rect">
            <a:avLst/>
          </a:prstGeom>
          <a:noFill/>
        </p:spPr>
        <p:txBody>
          <a:bodyPr wrap="square" rtlCol="0">
            <a:spAutoFit/>
          </a:bodyPr>
          <a:lstStyle/>
          <a:p>
            <a:r>
              <a:rPr lang="fr-FR" sz="3600" dirty="0" smtClean="0"/>
              <a:t>Ce sont 3 colonnes corinthiennes</a:t>
            </a:r>
          </a:p>
          <a:p>
            <a:r>
              <a:rPr lang="fr-FR" sz="3600" dirty="0" smtClean="0"/>
              <a:t>Il </a:t>
            </a:r>
            <a:r>
              <a:rPr lang="fr-FR" sz="3600" dirty="0" smtClean="0"/>
              <a:t>a été</a:t>
            </a:r>
            <a:r>
              <a:rPr lang="fr-FR" sz="3600" dirty="0" smtClean="0"/>
              <a:t> bâti </a:t>
            </a:r>
            <a:r>
              <a:rPr lang="fr-FR" sz="3600" dirty="0" smtClean="0"/>
              <a:t>en 42av j-c    </a:t>
            </a:r>
          </a:p>
          <a:p>
            <a:endParaRPr lang="fr-FR" dirty="0" smtClean="0"/>
          </a:p>
          <a:p>
            <a:endParaRPr lang="fr-FR" dirty="0"/>
          </a:p>
        </p:txBody>
      </p:sp>
    </p:spTree>
    <p:extLst>
      <p:ext uri="{BB962C8B-B14F-4D97-AF65-F5344CB8AC3E}">
        <p14:creationId xmlns:p14="http://schemas.microsoft.com/office/powerpoint/2010/main" val="3658834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ZoneTexte 2"/>
          <p:cNvSpPr txBox="1"/>
          <p:nvPr/>
        </p:nvSpPr>
        <p:spPr>
          <a:xfrm>
            <a:off x="4479721" y="6110133"/>
            <a:ext cx="12223892" cy="1323439"/>
          </a:xfrm>
          <a:prstGeom prst="rect">
            <a:avLst/>
          </a:prstGeom>
          <a:noFill/>
        </p:spPr>
        <p:txBody>
          <a:bodyPr wrap="square" rtlCol="0">
            <a:spAutoFit/>
          </a:bodyPr>
          <a:lstStyle/>
          <a:p>
            <a:endParaRPr lang="fr-FR" sz="4000" dirty="0" smtClean="0"/>
          </a:p>
          <a:p>
            <a:endParaRPr lang="fr-FR" sz="4000" dirty="0"/>
          </a:p>
        </p:txBody>
      </p:sp>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99162"/>
            <a:ext cx="6513689" cy="4792133"/>
          </a:xfrm>
          <a:prstGeom prst="rect">
            <a:avLst/>
          </a:prstGeom>
        </p:spPr>
      </p:pic>
      <p:sp>
        <p:nvSpPr>
          <p:cNvPr id="7" name="ZoneTexte 6"/>
          <p:cNvSpPr txBox="1"/>
          <p:nvPr/>
        </p:nvSpPr>
        <p:spPr>
          <a:xfrm>
            <a:off x="6513689" y="189219"/>
            <a:ext cx="5742109" cy="1077218"/>
          </a:xfrm>
          <a:prstGeom prst="rect">
            <a:avLst/>
          </a:prstGeom>
          <a:noFill/>
        </p:spPr>
        <p:txBody>
          <a:bodyPr wrap="square" rtlCol="0">
            <a:spAutoFit/>
          </a:bodyPr>
          <a:lstStyle/>
          <a:p>
            <a:r>
              <a:rPr lang="fr-FR" sz="3200" u="sng" dirty="0" smtClean="0"/>
              <a:t> </a:t>
            </a:r>
            <a:r>
              <a:rPr lang="fr-FR" sz="3200" u="sng" dirty="0" smtClean="0"/>
              <a:t>L’arc de triomphe de l’empereur romain Septime Sévère:</a:t>
            </a:r>
            <a:endParaRPr lang="fr-FR" sz="3200" u="sng" dirty="0"/>
          </a:p>
        </p:txBody>
      </p:sp>
      <p:sp>
        <p:nvSpPr>
          <p:cNvPr id="2" name="ZoneTexte 1"/>
          <p:cNvSpPr txBox="1"/>
          <p:nvPr/>
        </p:nvSpPr>
        <p:spPr>
          <a:xfrm>
            <a:off x="6618914" y="1526796"/>
            <a:ext cx="4890781" cy="2554545"/>
          </a:xfrm>
          <a:prstGeom prst="rect">
            <a:avLst/>
          </a:prstGeom>
          <a:noFill/>
        </p:spPr>
        <p:txBody>
          <a:bodyPr wrap="square" rtlCol="0">
            <a:spAutoFit/>
          </a:bodyPr>
          <a:lstStyle/>
          <a:p>
            <a:r>
              <a:rPr lang="fr-FR" sz="3200" dirty="0" smtClean="0"/>
              <a:t>Il se situe dans le forum romain, c’est l’un des monuments les mieux conservés de Rome, il a été construit en 203.</a:t>
            </a:r>
            <a:endParaRPr lang="fr-FR" sz="3200" dirty="0"/>
          </a:p>
        </p:txBody>
      </p:sp>
    </p:spTree>
    <p:extLst>
      <p:ext uri="{BB962C8B-B14F-4D97-AF65-F5344CB8AC3E}">
        <p14:creationId xmlns:p14="http://schemas.microsoft.com/office/powerpoint/2010/main" val="1510156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ircle(in)">
                                      <p:cBhvr>
                                        <p:cTn id="2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315" y="2062066"/>
            <a:ext cx="7045613" cy="5262464"/>
          </a:xfrm>
          <a:prstGeom prst="rect">
            <a:avLst/>
          </a:prstGeom>
        </p:spPr>
      </p:pic>
      <p:sp>
        <p:nvSpPr>
          <p:cNvPr id="3" name="ZoneTexte 2"/>
          <p:cNvSpPr txBox="1"/>
          <p:nvPr/>
        </p:nvSpPr>
        <p:spPr>
          <a:xfrm>
            <a:off x="1390261" y="410547"/>
            <a:ext cx="9666515" cy="769441"/>
          </a:xfrm>
          <a:prstGeom prst="rect">
            <a:avLst/>
          </a:prstGeom>
          <a:noFill/>
        </p:spPr>
        <p:txBody>
          <a:bodyPr wrap="square" rtlCol="0">
            <a:spAutoFit/>
          </a:bodyPr>
          <a:lstStyle/>
          <a:p>
            <a:r>
              <a:rPr lang="fr-FR" sz="4400" u="sng" dirty="0" smtClean="0"/>
              <a:t>Castel </a:t>
            </a:r>
            <a:r>
              <a:rPr lang="fr-FR" sz="4400" u="sng" dirty="0" err="1" smtClean="0"/>
              <a:t>Sant’Angelo</a:t>
            </a:r>
            <a:endParaRPr lang="fr-FR" sz="4400" u="sng" dirty="0"/>
          </a:p>
        </p:txBody>
      </p:sp>
      <p:sp>
        <p:nvSpPr>
          <p:cNvPr id="5" name="ZoneTexte 4"/>
          <p:cNvSpPr txBox="1"/>
          <p:nvPr/>
        </p:nvSpPr>
        <p:spPr>
          <a:xfrm>
            <a:off x="7259216" y="1959428"/>
            <a:ext cx="4795935" cy="2308324"/>
          </a:xfrm>
          <a:prstGeom prst="rect">
            <a:avLst/>
          </a:prstGeom>
          <a:noFill/>
        </p:spPr>
        <p:txBody>
          <a:bodyPr wrap="square" rtlCol="0">
            <a:spAutoFit/>
          </a:bodyPr>
          <a:lstStyle/>
          <a:p>
            <a:r>
              <a:rPr lang="fr-FR" sz="3600" dirty="0" smtClean="0"/>
              <a:t>Il a été construit en l’an 139, il a été la résidence des papes lors de certaines périodes. </a:t>
            </a:r>
            <a:endParaRPr lang="fr-FR" sz="3600" dirty="0"/>
          </a:p>
        </p:txBody>
      </p:sp>
    </p:spTree>
    <p:extLst>
      <p:ext uri="{BB962C8B-B14F-4D97-AF65-F5344CB8AC3E}">
        <p14:creationId xmlns:p14="http://schemas.microsoft.com/office/powerpoint/2010/main" val="4097336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5952931" cy="4660855"/>
          </a:xfrm>
          <a:prstGeom prst="rect">
            <a:avLst/>
          </a:prstGeom>
        </p:spPr>
      </p:pic>
      <p:sp>
        <p:nvSpPr>
          <p:cNvPr id="4" name="ZoneTexte 3"/>
          <p:cNvSpPr txBox="1"/>
          <p:nvPr/>
        </p:nvSpPr>
        <p:spPr>
          <a:xfrm>
            <a:off x="7025951" y="233264"/>
            <a:ext cx="4599992" cy="1077218"/>
          </a:xfrm>
          <a:prstGeom prst="rect">
            <a:avLst/>
          </a:prstGeom>
          <a:noFill/>
        </p:spPr>
        <p:txBody>
          <a:bodyPr wrap="square" rtlCol="0">
            <a:spAutoFit/>
          </a:bodyPr>
          <a:lstStyle/>
          <a:p>
            <a:r>
              <a:rPr lang="fr-FR" sz="3200" u="sng" dirty="0" smtClean="0"/>
              <a:t>La Basilique saint-pierre (le Vatican</a:t>
            </a:r>
            <a:r>
              <a:rPr lang="fr-FR" sz="3200" u="sng" dirty="0"/>
              <a:t>)</a:t>
            </a:r>
            <a:endParaRPr lang="fr-FR" sz="3200" u="sng" dirty="0" smtClean="0"/>
          </a:p>
        </p:txBody>
      </p:sp>
      <p:sp>
        <p:nvSpPr>
          <p:cNvPr id="6" name="ZoneTexte 5"/>
          <p:cNvSpPr txBox="1"/>
          <p:nvPr/>
        </p:nvSpPr>
        <p:spPr>
          <a:xfrm>
            <a:off x="7025951" y="1110343"/>
            <a:ext cx="4786604" cy="1661993"/>
          </a:xfrm>
          <a:prstGeom prst="rect">
            <a:avLst/>
          </a:prstGeom>
          <a:noFill/>
        </p:spPr>
        <p:txBody>
          <a:bodyPr wrap="square" rtlCol="0">
            <a:spAutoFit/>
          </a:bodyPr>
          <a:lstStyle/>
          <a:p>
            <a:endParaRPr lang="fr-FR" dirty="0" smtClean="0"/>
          </a:p>
          <a:p>
            <a:r>
              <a:rPr lang="fr-FR" sz="2800" dirty="0" smtClean="0"/>
              <a:t>La construction de la Basilique SAINT-PIERRE a duré 176 ans.</a:t>
            </a:r>
          </a:p>
          <a:p>
            <a:r>
              <a:rPr lang="fr-FR" sz="2800" dirty="0" smtClean="0"/>
              <a:t>A côté il y a la chapelle Sixtine  </a:t>
            </a:r>
            <a:endParaRPr lang="fr-FR" sz="2800" dirty="0"/>
          </a:p>
        </p:txBody>
      </p:sp>
      <p:pic>
        <p:nvPicPr>
          <p:cNvPr id="8" name="Imag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4779" y="3635779"/>
            <a:ext cx="4817221" cy="3222221"/>
          </a:xfrm>
          <a:prstGeom prst="rect">
            <a:avLst/>
          </a:prstGeom>
        </p:spPr>
      </p:pic>
    </p:spTree>
    <p:extLst>
      <p:ext uri="{BB962C8B-B14F-4D97-AF65-F5344CB8AC3E}">
        <p14:creationId xmlns:p14="http://schemas.microsoft.com/office/powerpoint/2010/main" val="543544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1026" name="Picture 2" descr="Afficher l'image d'orig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16554"/>
            <a:ext cx="6534150" cy="4257675"/>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690465" y="391885"/>
            <a:ext cx="7884367" cy="707886"/>
          </a:xfrm>
          <a:prstGeom prst="rect">
            <a:avLst/>
          </a:prstGeom>
          <a:noFill/>
        </p:spPr>
        <p:txBody>
          <a:bodyPr wrap="square" rtlCol="0">
            <a:spAutoFit/>
          </a:bodyPr>
          <a:lstStyle/>
          <a:p>
            <a:r>
              <a:rPr lang="fr-FR" sz="4000" u="sng" dirty="0" smtClean="0"/>
              <a:t>La bouche de la vérité </a:t>
            </a:r>
            <a:endParaRPr lang="fr-FR" sz="4000" u="sng" dirty="0"/>
          </a:p>
        </p:txBody>
      </p:sp>
      <p:sp>
        <p:nvSpPr>
          <p:cNvPr id="3" name="ZoneTexte 2"/>
          <p:cNvSpPr txBox="1"/>
          <p:nvPr/>
        </p:nvSpPr>
        <p:spPr>
          <a:xfrm>
            <a:off x="7165910" y="1670180"/>
            <a:ext cx="4422710" cy="3539430"/>
          </a:xfrm>
          <a:prstGeom prst="rect">
            <a:avLst/>
          </a:prstGeom>
          <a:noFill/>
        </p:spPr>
        <p:txBody>
          <a:bodyPr wrap="square" rtlCol="0">
            <a:spAutoFit/>
          </a:bodyPr>
          <a:lstStyle/>
          <a:p>
            <a:r>
              <a:rPr lang="fr-FR" sz="2800" dirty="0" smtClean="0"/>
              <a:t>La bouche de la vérité servait autrefois comme plaque d’égout. Et maintenant une légende dit que quand on met sa main dedans  et que l’on ment la bouche se referme sur la main(mais ça c’était avant…)</a:t>
            </a:r>
            <a:endParaRPr lang="fr-FR" sz="2800" dirty="0"/>
          </a:p>
        </p:txBody>
      </p:sp>
    </p:spTree>
    <p:extLst>
      <p:ext uri="{BB962C8B-B14F-4D97-AF65-F5344CB8AC3E}">
        <p14:creationId xmlns:p14="http://schemas.microsoft.com/office/powerpoint/2010/main" val="756452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ZoneTexte 1"/>
          <p:cNvSpPr txBox="1"/>
          <p:nvPr/>
        </p:nvSpPr>
        <p:spPr>
          <a:xfrm>
            <a:off x="4096139" y="0"/>
            <a:ext cx="7567126" cy="769441"/>
          </a:xfrm>
          <a:prstGeom prst="rect">
            <a:avLst/>
          </a:prstGeom>
          <a:noFill/>
        </p:spPr>
        <p:txBody>
          <a:bodyPr wrap="square" rtlCol="0">
            <a:spAutoFit/>
          </a:bodyPr>
          <a:lstStyle/>
          <a:p>
            <a:r>
              <a:rPr lang="fr-FR" sz="4400" u="sng" dirty="0" smtClean="0"/>
              <a:t>Le Panthéon</a:t>
            </a:r>
            <a:endParaRPr lang="fr-FR" sz="4400" u="sng"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69441"/>
            <a:ext cx="5850294" cy="4215653"/>
          </a:xfrm>
          <a:prstGeom prst="rect">
            <a:avLst/>
          </a:prstGeom>
        </p:spPr>
      </p:pic>
      <p:sp>
        <p:nvSpPr>
          <p:cNvPr id="6" name="ZoneTexte 5"/>
          <p:cNvSpPr txBox="1"/>
          <p:nvPr/>
        </p:nvSpPr>
        <p:spPr>
          <a:xfrm>
            <a:off x="6292798" y="856938"/>
            <a:ext cx="5370467" cy="2554545"/>
          </a:xfrm>
          <a:prstGeom prst="rect">
            <a:avLst/>
          </a:prstGeom>
          <a:noFill/>
        </p:spPr>
        <p:txBody>
          <a:bodyPr wrap="square" rtlCol="0">
            <a:spAutoFit/>
          </a:bodyPr>
          <a:lstStyle/>
          <a:p>
            <a:r>
              <a:rPr lang="fr-FR" sz="3200" dirty="0" smtClean="0"/>
              <a:t>Le Panthéon a été construit en 118 </a:t>
            </a:r>
            <a:r>
              <a:rPr lang="fr-FR" sz="3200" dirty="0" err="1" smtClean="0"/>
              <a:t>av.J.-.C</a:t>
            </a:r>
            <a:r>
              <a:rPr lang="fr-FR" sz="3200" dirty="0" smtClean="0"/>
              <a:t>.</a:t>
            </a:r>
          </a:p>
          <a:p>
            <a:r>
              <a:rPr lang="fr-FR" sz="3200" dirty="0" smtClean="0"/>
              <a:t>Ce qu’il a de particulier le panthéon c’est qu’il a un trou sur le toit.</a:t>
            </a:r>
            <a:endParaRPr lang="fr-FR" sz="3200" dirty="0"/>
          </a:p>
        </p:txBody>
      </p:sp>
      <p:pic>
        <p:nvPicPr>
          <p:cNvPr id="7"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97960" y="3411482"/>
            <a:ext cx="4665306" cy="3446517"/>
          </a:xfrm>
          <a:prstGeom prst="rect">
            <a:avLst/>
          </a:prstGeom>
        </p:spPr>
      </p:pic>
    </p:spTree>
    <p:extLst>
      <p:ext uri="{BB962C8B-B14F-4D97-AF65-F5344CB8AC3E}">
        <p14:creationId xmlns:p14="http://schemas.microsoft.com/office/powerpoint/2010/main" val="916578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333</TotalTime>
  <Words>283</Words>
  <Application>Microsoft Office PowerPoint</Application>
  <PresentationFormat>Grand écran</PresentationFormat>
  <Paragraphs>29</Paragraphs>
  <Slides>12</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12</vt:i4>
      </vt:variant>
    </vt:vector>
  </HeadingPairs>
  <TitlesOfParts>
    <vt:vector size="16" baseType="lpstr">
      <vt:lpstr>Arial</vt:lpstr>
      <vt:lpstr>Calibri</vt:lpstr>
      <vt:lpstr>Calibri Light</vt:lpstr>
      <vt:lpstr>Thème Office</vt:lpstr>
      <vt:lpstr>Reportage photos sur Rome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Vincent BRICHE</dc:creator>
  <cp:lastModifiedBy>Vincent BRICHE</cp:lastModifiedBy>
  <cp:revision>26</cp:revision>
  <dcterms:created xsi:type="dcterms:W3CDTF">2016-04-20T11:11:30Z</dcterms:created>
  <dcterms:modified xsi:type="dcterms:W3CDTF">2016-04-20T19:47:17Z</dcterms:modified>
</cp:coreProperties>
</file>