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4"/>
  </p:notesMasterIdLst>
  <p:sldIdLst>
    <p:sldId id="275" r:id="rId2"/>
    <p:sldId id="256" r:id="rId3"/>
    <p:sldId id="271" r:id="rId4"/>
    <p:sldId id="261" r:id="rId5"/>
    <p:sldId id="269" r:id="rId6"/>
    <p:sldId id="274" r:id="rId7"/>
    <p:sldId id="273" r:id="rId8"/>
    <p:sldId id="268" r:id="rId9"/>
    <p:sldId id="257" r:id="rId10"/>
    <p:sldId id="258" r:id="rId11"/>
    <p:sldId id="259" r:id="rId12"/>
    <p:sldId id="263" r:id="rId13"/>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93" autoAdjust="0"/>
    <p:restoredTop sz="94662" autoAdjust="0"/>
  </p:normalViewPr>
  <p:slideViewPr>
    <p:cSldViewPr>
      <p:cViewPr>
        <p:scale>
          <a:sx n="64" d="100"/>
          <a:sy n="64" d="100"/>
        </p:scale>
        <p:origin x="-1428" y="-1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48B0B7B0-C1CA-4363-9193-DCFAE853BE14}" type="datetimeFigureOut">
              <a:rPr lang="fr-FR" smtClean="0"/>
              <a:t>22/03/2016</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81F69AC6-D492-4584-98BB-F74948E0AD67}" type="slidenum">
              <a:rPr lang="fr-FR" smtClean="0"/>
              <a:t>‹N°›</a:t>
            </a:fld>
            <a:endParaRPr lang="fr-FR"/>
          </a:p>
        </p:txBody>
      </p:sp>
    </p:spTree>
    <p:extLst>
      <p:ext uri="{BB962C8B-B14F-4D97-AF65-F5344CB8AC3E}">
        <p14:creationId xmlns:p14="http://schemas.microsoft.com/office/powerpoint/2010/main" val="4118594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1F69AC6-D492-4584-98BB-F74948E0AD67}" type="slidenum">
              <a:rPr lang="fr-FR" smtClean="0"/>
              <a:t>2</a:t>
            </a:fld>
            <a:endParaRPr lang="fr-FR" dirty="0"/>
          </a:p>
        </p:txBody>
      </p:sp>
    </p:spTree>
    <p:extLst>
      <p:ext uri="{BB962C8B-B14F-4D97-AF65-F5344CB8AC3E}">
        <p14:creationId xmlns:p14="http://schemas.microsoft.com/office/powerpoint/2010/main" val="2529844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fr-FR" smtClean="0"/>
              <a:t>Modifiez le style du titre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3/22/2016</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‹N°›</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fr-FR" smtClean="0"/>
              <a:t>Modifiez le style du titre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fr-FR" smtClean="0"/>
              <a:t>Modifiez le style du titre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1D8BD707-D9CF-40AE-B4C6-C98DA3205C09}" type="datetimeFigureOut">
              <a:rPr lang="en-US" smtClean="0"/>
              <a:pPr/>
              <a:t>3/22/2016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3/22/2016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3/22/2016</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fr-FR" smtClean="0"/>
              <a:t>Modifiez le style du titre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fr-FR" smtClean="0"/>
              <a:t>Modifiez le style du titre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1D8BD707-D9CF-40AE-B4C6-C98DA3205C09}" type="datetimeFigureOut">
              <a:rPr lang="en-US" smtClean="0"/>
              <a:pPr/>
              <a:t>3/22/2016</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fr-FR" smtClean="0"/>
              <a:t>Modifiez le style du titre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3/22/2016</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fr.wikipedia.org/wiki/Rome_antique" TargetMode="External"/><Relationship Id="rId2" Type="http://schemas.openxmlformats.org/officeDocument/2006/relationships/hyperlink" Target="https://fr.wikipedia.org/wiki/Arm%C3%A9e_romaine" TargetMode="External"/><Relationship Id="rId1" Type="http://schemas.openxmlformats.org/officeDocument/2006/relationships/slideLayout" Target="../slideLayouts/slideLayout7.xml"/><Relationship Id="rId4" Type="http://schemas.openxmlformats.org/officeDocument/2006/relationships/hyperlink" Target="https://fr.wikipedia.org/wiki/Empire_romain"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chor="ctr">
            <a:normAutofit fontScale="90000"/>
          </a:bodyPr>
          <a:lstStyle/>
          <a:p>
            <a:pPr algn="ctr"/>
            <a:r>
              <a:rPr lang="fr-FR" sz="4400" b="1" u="sng" dirty="0" smtClean="0">
                <a:latin typeface="Algerian" panose="04020705040A02060702" pitchFamily="82" charset="0"/>
              </a:rPr>
              <a:t>LA LÉGION ROMAINE</a:t>
            </a:r>
            <a:r>
              <a:rPr lang="fr-FR" dirty="0"/>
              <a:t/>
            </a:r>
            <a:br>
              <a:rPr lang="fr-FR" dirty="0"/>
            </a:br>
            <a:endParaRPr lang="fr-FR" dirty="0"/>
          </a:p>
        </p:txBody>
      </p:sp>
      <p:sp>
        <p:nvSpPr>
          <p:cNvPr id="3" name="Sous-titre 2"/>
          <p:cNvSpPr>
            <a:spLocks noGrp="1"/>
          </p:cNvSpPr>
          <p:nvPr>
            <p:ph type="subTitle" idx="1"/>
          </p:nvPr>
        </p:nvSpPr>
        <p:spPr/>
        <p:txBody>
          <a:bodyPr anchor="ctr"/>
          <a:lstStyle/>
          <a:p>
            <a:pPr algn="ctr"/>
            <a:r>
              <a:rPr lang="fr-FR" sz="2400" b="1" dirty="0" smtClean="0">
                <a:latin typeface="Harrington" panose="04040505050A02020702" pitchFamily="82" charset="0"/>
              </a:rPr>
              <a:t>IBRAHIM</a:t>
            </a:r>
            <a:endParaRPr lang="fr-FR" sz="2400" b="1" dirty="0">
              <a:latin typeface="Harrington" panose="04040505050A02020702" pitchFamily="82" charset="0"/>
            </a:endParaRPr>
          </a:p>
        </p:txBody>
      </p:sp>
    </p:spTree>
    <p:extLst>
      <p:ext uri="{BB962C8B-B14F-4D97-AF65-F5344CB8AC3E}">
        <p14:creationId xmlns:p14="http://schemas.microsoft.com/office/powerpoint/2010/main" val="32055753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Erreur d'affich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533400"/>
            <a:ext cx="5951622" cy="4267200"/>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p:cNvSpPr txBox="1"/>
          <p:nvPr/>
        </p:nvSpPr>
        <p:spPr>
          <a:xfrm>
            <a:off x="4730646" y="4419600"/>
            <a:ext cx="3505200" cy="1323439"/>
          </a:xfrm>
          <a:prstGeom prst="rect">
            <a:avLst/>
          </a:prstGeom>
          <a:noFill/>
        </p:spPr>
        <p:txBody>
          <a:bodyPr wrap="square" rtlCol="0">
            <a:spAutoFit/>
          </a:bodyPr>
          <a:lstStyle/>
          <a:p>
            <a:r>
              <a:rPr lang="fr-FR" sz="8000" b="1" i="1" dirty="0" smtClean="0">
                <a:solidFill>
                  <a:srgbClr val="92D050"/>
                </a:solidFill>
              </a:rPr>
              <a:t>MERCI</a:t>
            </a:r>
            <a:endParaRPr lang="fr-FR" sz="8000" b="1" i="1" dirty="0">
              <a:solidFill>
                <a:srgbClr val="92D050"/>
              </a:solidFill>
            </a:endParaRPr>
          </a:p>
        </p:txBody>
      </p:sp>
    </p:spTree>
    <p:extLst>
      <p:ext uri="{BB962C8B-B14F-4D97-AF65-F5344CB8AC3E}">
        <p14:creationId xmlns:p14="http://schemas.microsoft.com/office/powerpoint/2010/main" val="27202850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1295400"/>
            <a:ext cx="6934200" cy="658642"/>
          </a:xfrm>
          <a:prstGeom prst="rect">
            <a:avLst/>
          </a:prstGeom>
        </p:spPr>
        <p:txBody>
          <a:bodyPr wrap="square">
            <a:spAutoFit/>
          </a:bodyPr>
          <a:lstStyle/>
          <a:p>
            <a:pPr>
              <a:lnSpc>
                <a:spcPct val="115000"/>
              </a:lnSpc>
              <a:spcBef>
                <a:spcPts val="2400"/>
              </a:spcBef>
              <a:spcAft>
                <a:spcPts val="0"/>
              </a:spcAft>
            </a:pPr>
            <a:r>
              <a:rPr lang="fr-FR" sz="3200" b="1" u="sng" kern="0" dirty="0">
                <a:solidFill>
                  <a:srgbClr val="FF0000"/>
                </a:solidFill>
                <a:latin typeface="Cambria"/>
                <a:ea typeface="Times New Roman"/>
                <a:cs typeface="Times New Roman"/>
              </a:rPr>
              <a:t>Qu’est -ce qu’une légion Romaine</a:t>
            </a:r>
            <a:r>
              <a:rPr lang="fr-FR" sz="3200" b="1" kern="0" dirty="0">
                <a:solidFill>
                  <a:srgbClr val="FF0000"/>
                </a:solidFill>
                <a:latin typeface="Cambria"/>
                <a:ea typeface="Times New Roman"/>
                <a:cs typeface="Times New Roman"/>
              </a:rPr>
              <a:t> </a:t>
            </a:r>
            <a:r>
              <a:rPr lang="fr-FR" sz="3200" b="1" kern="0" dirty="0" smtClean="0">
                <a:solidFill>
                  <a:srgbClr val="365F91"/>
                </a:solidFill>
                <a:latin typeface="Cambria"/>
                <a:ea typeface="Times New Roman"/>
                <a:cs typeface="Times New Roman"/>
              </a:rPr>
              <a:t>?</a:t>
            </a:r>
            <a:endParaRPr lang="fr-FR" sz="3200" b="1" kern="0" dirty="0">
              <a:solidFill>
                <a:srgbClr val="365F91"/>
              </a:solidFill>
              <a:latin typeface="Cambria"/>
              <a:ea typeface="Times New Roman"/>
              <a:cs typeface="Times New Roman"/>
            </a:endParaRPr>
          </a:p>
        </p:txBody>
      </p:sp>
      <p:sp>
        <p:nvSpPr>
          <p:cNvPr id="3" name="ZoneTexte 2"/>
          <p:cNvSpPr txBox="1"/>
          <p:nvPr/>
        </p:nvSpPr>
        <p:spPr>
          <a:xfrm>
            <a:off x="762000" y="2362200"/>
            <a:ext cx="7848600" cy="2554545"/>
          </a:xfrm>
          <a:prstGeom prst="rect">
            <a:avLst/>
          </a:prstGeom>
          <a:noFill/>
        </p:spPr>
        <p:txBody>
          <a:bodyPr wrap="square" rtlCol="0">
            <a:spAutoFit/>
          </a:bodyPr>
          <a:lstStyle/>
          <a:p>
            <a:r>
              <a:rPr lang="fr-FR" sz="3200" dirty="0">
                <a:ea typeface="Calibri"/>
                <a:cs typeface="Arial"/>
              </a:rPr>
              <a:t>C’est l'unité de base de l'</a:t>
            </a:r>
            <a:r>
              <a:rPr lang="fr-FR" sz="3200" u="sng" dirty="0">
                <a:solidFill>
                  <a:srgbClr val="0000FF"/>
                </a:solidFill>
                <a:ea typeface="Calibri"/>
                <a:cs typeface="Arial"/>
                <a:hlinkClick r:id="rId2" tooltip="Armée romaine"/>
              </a:rPr>
              <a:t>armée </a:t>
            </a:r>
            <a:r>
              <a:rPr lang="fr-FR" sz="3200" u="sng" dirty="0" smtClean="0">
                <a:solidFill>
                  <a:srgbClr val="0000FF"/>
                </a:solidFill>
                <a:ea typeface="Calibri"/>
                <a:cs typeface="Arial"/>
                <a:hlinkClick r:id="rId2" tooltip="Armée romaine"/>
              </a:rPr>
              <a:t>romaine</a:t>
            </a:r>
            <a:r>
              <a:rPr lang="fr-FR" sz="3200" dirty="0" smtClean="0">
                <a:ea typeface="Calibri"/>
                <a:cs typeface="Arial"/>
              </a:rPr>
              <a:t> </a:t>
            </a:r>
            <a:r>
              <a:rPr lang="fr-FR" sz="3200" dirty="0">
                <a:ea typeface="Calibri"/>
                <a:cs typeface="Arial"/>
              </a:rPr>
              <a:t>de l'époque de la </a:t>
            </a:r>
            <a:r>
              <a:rPr lang="fr-FR" sz="3200" u="sng" dirty="0">
                <a:solidFill>
                  <a:srgbClr val="0000FF"/>
                </a:solidFill>
                <a:ea typeface="Calibri"/>
                <a:cs typeface="Arial"/>
                <a:hlinkClick r:id="rId3" tooltip="Rome antique"/>
              </a:rPr>
              <a:t>Rome antique</a:t>
            </a:r>
            <a:r>
              <a:rPr lang="fr-FR" sz="3200" dirty="0">
                <a:ea typeface="Calibri"/>
                <a:cs typeface="Arial"/>
              </a:rPr>
              <a:t> jusqu'à la fin de l'</a:t>
            </a:r>
            <a:r>
              <a:rPr lang="fr-FR" sz="3200" u="sng" dirty="0">
                <a:solidFill>
                  <a:srgbClr val="0000FF"/>
                </a:solidFill>
                <a:ea typeface="Calibri"/>
                <a:cs typeface="Arial"/>
                <a:hlinkClick r:id="rId4" tooltip="Empire romain"/>
              </a:rPr>
              <a:t>empire romain</a:t>
            </a:r>
            <a:r>
              <a:rPr lang="fr-FR" sz="3200" dirty="0">
                <a:ea typeface="Calibri"/>
                <a:cs typeface="Arial"/>
              </a:rPr>
              <a:t>.</a:t>
            </a:r>
          </a:p>
          <a:p>
            <a:endParaRPr lang="fr-FR" sz="3200" dirty="0"/>
          </a:p>
        </p:txBody>
      </p:sp>
    </p:spTree>
    <p:extLst>
      <p:ext uri="{BB962C8B-B14F-4D97-AF65-F5344CB8AC3E}">
        <p14:creationId xmlns:p14="http://schemas.microsoft.com/office/powerpoint/2010/main" val="2509731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371600" y="948128"/>
            <a:ext cx="5717499" cy="658642"/>
          </a:xfrm>
          <a:prstGeom prst="rect">
            <a:avLst/>
          </a:prstGeom>
          <a:solidFill>
            <a:schemeClr val="bg1"/>
          </a:solidFill>
          <a:ln>
            <a:solidFill>
              <a:schemeClr val="bg1"/>
            </a:solidFill>
          </a:ln>
        </p:spPr>
        <p:txBody>
          <a:bodyPr wrap="square" rtlCol="0">
            <a:spAutoFit/>
          </a:bodyPr>
          <a:lstStyle/>
          <a:p>
            <a:pPr>
              <a:lnSpc>
                <a:spcPct val="115000"/>
              </a:lnSpc>
              <a:spcBef>
                <a:spcPts val="2400"/>
              </a:spcBef>
              <a:spcAft>
                <a:spcPts val="0"/>
              </a:spcAft>
            </a:pPr>
            <a:r>
              <a:rPr lang="fr-FR" sz="3200" b="1" u="sng" kern="0" dirty="0">
                <a:solidFill>
                  <a:srgbClr val="FF0000"/>
                </a:solidFill>
                <a:latin typeface="Plume"/>
                <a:ea typeface="Times New Roman"/>
                <a:cs typeface="Times New Roman"/>
              </a:rPr>
              <a:t>De quoi se compose -t-elle </a:t>
            </a:r>
            <a:r>
              <a:rPr lang="fr-FR" sz="3200" b="1" u="sng" kern="0" dirty="0" smtClean="0">
                <a:solidFill>
                  <a:srgbClr val="FF0000"/>
                </a:solidFill>
                <a:latin typeface="Plume"/>
                <a:ea typeface="Times New Roman"/>
                <a:cs typeface="Times New Roman"/>
              </a:rPr>
              <a:t>?</a:t>
            </a:r>
            <a:endParaRPr lang="fr-FR" sz="3200" b="1" kern="0" dirty="0" smtClean="0">
              <a:solidFill>
                <a:srgbClr val="00B0F0"/>
              </a:solidFill>
              <a:latin typeface="Plume"/>
              <a:ea typeface="Times New Roman"/>
              <a:cs typeface="Times New Roman"/>
            </a:endParaRPr>
          </a:p>
        </p:txBody>
      </p:sp>
      <p:sp>
        <p:nvSpPr>
          <p:cNvPr id="3" name="ZoneTexte 2"/>
          <p:cNvSpPr txBox="1"/>
          <p:nvPr/>
        </p:nvSpPr>
        <p:spPr>
          <a:xfrm>
            <a:off x="838200" y="1905000"/>
            <a:ext cx="7620000" cy="3625608"/>
          </a:xfrm>
          <a:prstGeom prst="rect">
            <a:avLst/>
          </a:prstGeom>
          <a:noFill/>
        </p:spPr>
        <p:txBody>
          <a:bodyPr wrap="square" rtlCol="0">
            <a:spAutoFit/>
          </a:bodyPr>
          <a:lstStyle/>
          <a:p>
            <a:pPr>
              <a:lnSpc>
                <a:spcPct val="115000"/>
              </a:lnSpc>
              <a:spcBef>
                <a:spcPts val="2400"/>
              </a:spcBef>
              <a:spcAft>
                <a:spcPts val="0"/>
              </a:spcAft>
            </a:pPr>
            <a:r>
              <a:rPr lang="fr-FR" sz="2400" b="1" kern="0" dirty="0" smtClean="0">
                <a:latin typeface="Plume"/>
                <a:ea typeface="Times New Roman"/>
                <a:cs typeface="Times New Roman"/>
              </a:rPr>
              <a:t>Une </a:t>
            </a:r>
            <a:r>
              <a:rPr lang="fr-FR" sz="2400" b="1" kern="0" dirty="0">
                <a:latin typeface="Plume"/>
                <a:ea typeface="Times New Roman"/>
                <a:cs typeface="Times New Roman"/>
              </a:rPr>
              <a:t>légion romaine est composé de </a:t>
            </a:r>
            <a:r>
              <a:rPr lang="fr-FR" sz="2400" u="sng" dirty="0">
                <a:solidFill>
                  <a:srgbClr val="0000FF"/>
                </a:solidFill>
                <a:ea typeface="Calibri"/>
                <a:cs typeface="Arial"/>
              </a:rPr>
              <a:t>dix cohortes</a:t>
            </a:r>
            <a:r>
              <a:rPr lang="fr-FR" sz="2400" b="1" kern="0" dirty="0">
                <a:latin typeface="Plume"/>
                <a:ea typeface="Times New Roman"/>
                <a:cs typeface="Times New Roman"/>
              </a:rPr>
              <a:t>:</a:t>
            </a:r>
          </a:p>
          <a:p>
            <a:pPr>
              <a:lnSpc>
                <a:spcPct val="115000"/>
              </a:lnSpc>
              <a:spcBef>
                <a:spcPts val="2400"/>
              </a:spcBef>
              <a:spcAft>
                <a:spcPts val="0"/>
              </a:spcAft>
            </a:pPr>
            <a:r>
              <a:rPr lang="fr-FR" sz="2400" b="1" kern="0" dirty="0">
                <a:latin typeface="Plume"/>
                <a:ea typeface="Times New Roman"/>
                <a:cs typeface="Times New Roman"/>
              </a:rPr>
              <a:t> La 1</a:t>
            </a:r>
            <a:r>
              <a:rPr lang="fr-FR" sz="2400" b="1" kern="0" baseline="30000" dirty="0">
                <a:latin typeface="Plume"/>
                <a:ea typeface="Times New Roman"/>
                <a:cs typeface="Times New Roman"/>
              </a:rPr>
              <a:t>ère</a:t>
            </a:r>
            <a:r>
              <a:rPr lang="fr-FR" sz="2400" b="1" kern="0" dirty="0">
                <a:latin typeface="Plume"/>
                <a:ea typeface="Times New Roman"/>
                <a:cs typeface="Times New Roman"/>
              </a:rPr>
              <a:t>  cohorte  est  faite  de 5  </a:t>
            </a:r>
            <a:r>
              <a:rPr lang="fr-FR" sz="2400" u="sng" dirty="0">
                <a:solidFill>
                  <a:srgbClr val="0000FF"/>
                </a:solidFill>
                <a:ea typeface="Calibri"/>
                <a:cs typeface="Arial"/>
              </a:rPr>
              <a:t>centuries</a:t>
            </a:r>
            <a:r>
              <a:rPr lang="fr-FR" sz="2400" b="1" kern="0" dirty="0">
                <a:latin typeface="Plume"/>
                <a:ea typeface="Times New Roman"/>
                <a:cs typeface="Times New Roman"/>
              </a:rPr>
              <a:t> de  160  hommes ou bien  plus  de  800  légionnaires.</a:t>
            </a:r>
          </a:p>
          <a:p>
            <a:pPr lvl="0">
              <a:lnSpc>
                <a:spcPct val="115000"/>
              </a:lnSpc>
              <a:spcBef>
                <a:spcPts val="2400"/>
              </a:spcBef>
            </a:pPr>
            <a:r>
              <a:rPr lang="fr-FR" sz="2400" b="1" kern="0" dirty="0">
                <a:latin typeface="Plume"/>
                <a:ea typeface="Times New Roman"/>
                <a:cs typeface="Times New Roman"/>
              </a:rPr>
              <a:t>Les neuf cohortes suivantes, numérotées de II à X , se divisent chacune en 6 centuries de 80 légionnaire.</a:t>
            </a:r>
          </a:p>
          <a:p>
            <a:endParaRPr lang="fr-FR" sz="2400" dirty="0"/>
          </a:p>
        </p:txBody>
      </p:sp>
    </p:spTree>
    <p:extLst>
      <p:ext uri="{BB962C8B-B14F-4D97-AF65-F5344CB8AC3E}">
        <p14:creationId xmlns:p14="http://schemas.microsoft.com/office/powerpoint/2010/main" val="1293710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ranspar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9334500"/>
            <a:ext cx="15001875" cy="194500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ranspar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6767732"/>
            <a:ext cx="15001875" cy="19450050"/>
          </a:xfrm>
          <a:prstGeom prst="rect">
            <a:avLst/>
          </a:prstGeom>
          <a:noFill/>
          <a:extLst>
            <a:ext uri="{909E8E84-426E-40DD-AFC4-6F175D3DCCD1}">
              <a14:hiddenFill xmlns:a14="http://schemas.microsoft.com/office/drawing/2010/main">
                <a:solidFill>
                  <a:srgbClr val="FFFFFF"/>
                </a:solidFill>
              </a14:hiddenFill>
            </a:ext>
          </a:extLst>
        </p:spPr>
      </p:pic>
      <p:sp>
        <p:nvSpPr>
          <p:cNvPr id="3" name="Titre 2"/>
          <p:cNvSpPr>
            <a:spLocks noGrp="1"/>
          </p:cNvSpPr>
          <p:nvPr>
            <p:ph type="title"/>
          </p:nvPr>
        </p:nvSpPr>
        <p:spPr>
          <a:xfrm>
            <a:off x="4707445" y="990600"/>
            <a:ext cx="3300984" cy="1463040"/>
          </a:xfrm>
        </p:spPr>
        <p:txBody>
          <a:bodyPr anchor="ctr">
            <a:normAutofit/>
          </a:bodyPr>
          <a:lstStyle/>
          <a:p>
            <a:pPr algn="ctr"/>
            <a:r>
              <a:rPr lang="fr-FR" sz="3200" dirty="0" smtClean="0"/>
              <a:t>La légion romaine</a:t>
            </a:r>
            <a:endParaRPr lang="fr-FR" sz="3200" dirty="0"/>
          </a:p>
        </p:txBody>
      </p:sp>
      <p:pic>
        <p:nvPicPr>
          <p:cNvPr id="6" name="Picture 2"/>
          <p:cNvPicPr>
            <a:picLocks noGrp="1" noChangeAspect="1" noChangeArrowheads="1"/>
          </p:cNvPicPr>
          <p:nvPr>
            <p:ph type="pic" idx="1"/>
          </p:nvPr>
        </p:nvPicPr>
        <p:blipFill>
          <a:blip r:embed="rId4">
            <a:extLst>
              <a:ext uri="{28A0092B-C50C-407E-A947-70E740481C1C}">
                <a14:useLocalDpi xmlns:a14="http://schemas.microsoft.com/office/drawing/2010/main" val="0"/>
              </a:ext>
            </a:extLst>
          </a:blip>
          <a:srcRect l="26967" r="26967"/>
          <a:stretch>
            <a:fillRect/>
          </a:stretch>
        </p:blipFill>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Espace réservé du texte 4"/>
          <p:cNvSpPr>
            <a:spLocks noGrp="1"/>
          </p:cNvSpPr>
          <p:nvPr>
            <p:ph type="body" sz="half" idx="2"/>
          </p:nvPr>
        </p:nvSpPr>
        <p:spPr>
          <a:xfrm>
            <a:off x="4734630" y="2743200"/>
            <a:ext cx="3300573" cy="2909449"/>
          </a:xfrm>
        </p:spPr>
        <p:txBody>
          <a:bodyPr anchor="ctr">
            <a:normAutofit/>
          </a:bodyPr>
          <a:lstStyle/>
          <a:p>
            <a:pPr algn="ctr"/>
            <a:r>
              <a:rPr lang="fr-FR" sz="2400" dirty="0"/>
              <a:t>La légion </a:t>
            </a:r>
            <a:r>
              <a:rPr lang="fr-FR" sz="2400" dirty="0" smtClean="0"/>
              <a:t> </a:t>
            </a:r>
            <a:r>
              <a:rPr lang="fr-FR" sz="2400" dirty="0"/>
              <a:t>est l'unité de base de l'armée romaine de l'époque de la Rome antique jusqu'à la fin de l'empire romain.</a:t>
            </a:r>
          </a:p>
        </p:txBody>
      </p:sp>
    </p:spTree>
    <p:extLst>
      <p:ext uri="{BB962C8B-B14F-4D97-AF65-F5344CB8AC3E}">
        <p14:creationId xmlns:p14="http://schemas.microsoft.com/office/powerpoint/2010/main" val="42000287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685800" y="1219200"/>
            <a:ext cx="7848600" cy="4267200"/>
          </a:xfrm>
        </p:spPr>
        <p:txBody>
          <a:bodyPr anchor="ctr"/>
          <a:lstStyle/>
          <a:p>
            <a:pPr marL="0" indent="0" algn="ctr">
              <a:buNone/>
            </a:pPr>
            <a:r>
              <a:rPr lang="fr-FR" dirty="0"/>
              <a:t>Grâce à ses très nombreux succès militaires que ce soit à l'époque républicaine ou plus tard à l'époque impériale, la légion a longtemps été considérée comme un modèle à suivre en matière d'efficacité et du potentiel en termes de tactiques militaires.</a:t>
            </a:r>
          </a:p>
        </p:txBody>
      </p:sp>
    </p:spTree>
    <p:extLst>
      <p:ext uri="{BB962C8B-B14F-4D97-AF65-F5344CB8AC3E}">
        <p14:creationId xmlns:p14="http://schemas.microsoft.com/office/powerpoint/2010/main" val="29531276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914400" y="1371601"/>
            <a:ext cx="3581399"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re 2"/>
          <p:cNvSpPr>
            <a:spLocks noGrp="1"/>
          </p:cNvSpPr>
          <p:nvPr>
            <p:ph type="title"/>
          </p:nvPr>
        </p:nvSpPr>
        <p:spPr>
          <a:xfrm>
            <a:off x="4572000" y="762000"/>
            <a:ext cx="3810000" cy="1162050"/>
          </a:xfrm>
        </p:spPr>
        <p:txBody>
          <a:bodyPr anchor="ctr">
            <a:normAutofit fontScale="90000"/>
          </a:bodyPr>
          <a:lstStyle/>
          <a:p>
            <a:pPr algn="ctr"/>
            <a:r>
              <a:rPr lang="fr-FR" sz="3200" dirty="0" smtClean="0"/>
              <a:t>La composition de la légion romaine</a:t>
            </a:r>
            <a:endParaRPr lang="fr-FR" sz="3200" dirty="0"/>
          </a:p>
        </p:txBody>
      </p:sp>
      <p:sp>
        <p:nvSpPr>
          <p:cNvPr id="5" name="Espace réservé du texte 4"/>
          <p:cNvSpPr>
            <a:spLocks noGrp="1"/>
          </p:cNvSpPr>
          <p:nvPr>
            <p:ph type="body" sz="half" idx="2"/>
          </p:nvPr>
        </p:nvSpPr>
        <p:spPr>
          <a:xfrm>
            <a:off x="4736592" y="2286000"/>
            <a:ext cx="3298784" cy="3368898"/>
          </a:xfrm>
        </p:spPr>
        <p:txBody>
          <a:bodyPr anchor="ctr">
            <a:normAutofit fontScale="92500" lnSpcReduction="10000"/>
          </a:bodyPr>
          <a:lstStyle/>
          <a:p>
            <a:pPr algn="ctr"/>
            <a:r>
              <a:rPr lang="fr-FR" sz="2000" dirty="0" smtClean="0">
                <a:solidFill>
                  <a:srgbClr val="FF0000"/>
                </a:solidFill>
              </a:rPr>
              <a:t>Une </a:t>
            </a:r>
            <a:r>
              <a:rPr lang="fr-FR" sz="2000" dirty="0">
                <a:solidFill>
                  <a:srgbClr val="FF0000"/>
                </a:solidFill>
              </a:rPr>
              <a:t>légion </a:t>
            </a:r>
            <a:r>
              <a:rPr lang="fr-FR" sz="2000" dirty="0"/>
              <a:t>romaine est </a:t>
            </a:r>
            <a:r>
              <a:rPr lang="fr-FR" sz="2000" dirty="0" smtClean="0"/>
              <a:t>composée </a:t>
            </a:r>
            <a:r>
              <a:rPr lang="fr-FR" sz="2000" dirty="0"/>
              <a:t>de dix </a:t>
            </a:r>
            <a:r>
              <a:rPr lang="fr-FR" sz="2000" dirty="0">
                <a:solidFill>
                  <a:srgbClr val="FF0000"/>
                </a:solidFill>
              </a:rPr>
              <a:t>cohortes:</a:t>
            </a:r>
          </a:p>
          <a:p>
            <a:pPr algn="ctr"/>
            <a:r>
              <a:rPr lang="fr-FR" sz="2000" dirty="0"/>
              <a:t> La 1ère  cohorte  est  faite  de 5 </a:t>
            </a:r>
            <a:r>
              <a:rPr lang="fr-FR" sz="2000" dirty="0" smtClean="0">
                <a:solidFill>
                  <a:srgbClr val="FF0000"/>
                </a:solidFill>
              </a:rPr>
              <a:t> centuries </a:t>
            </a:r>
            <a:r>
              <a:rPr lang="fr-FR" sz="2000" dirty="0" smtClean="0"/>
              <a:t>de  </a:t>
            </a:r>
            <a:r>
              <a:rPr lang="fr-FR" sz="2000" dirty="0"/>
              <a:t>160  hommes ou bien  plus  de  800  légionnaires.</a:t>
            </a:r>
          </a:p>
          <a:p>
            <a:pPr algn="ctr"/>
            <a:r>
              <a:rPr lang="fr-FR" sz="2000" dirty="0"/>
              <a:t>Les neuf cohortes suivantes, numérotées de II à X , se divisent chacune en 6 centuries de 80 légionnaire.</a:t>
            </a:r>
          </a:p>
        </p:txBody>
      </p:sp>
    </p:spTree>
    <p:extLst>
      <p:ext uri="{BB962C8B-B14F-4D97-AF65-F5344CB8AC3E}">
        <p14:creationId xmlns:p14="http://schemas.microsoft.com/office/powerpoint/2010/main" val="18698069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71961"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54220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990600" y="1981200"/>
            <a:ext cx="3733800" cy="2492990"/>
          </a:xfrm>
          <a:prstGeom prst="rect">
            <a:avLst/>
          </a:prstGeom>
          <a:noFill/>
        </p:spPr>
        <p:txBody>
          <a:bodyPr wrap="square" rtlCol="0">
            <a:spAutoFit/>
          </a:bodyPr>
          <a:lstStyle/>
          <a:p>
            <a:r>
              <a:rPr lang="fr-FR" sz="3600" dirty="0" smtClean="0"/>
              <a:t>Un Légionnaire</a:t>
            </a:r>
            <a:r>
              <a:rPr lang="fr-FR" sz="4000" dirty="0" smtClean="0"/>
              <a:t>:</a:t>
            </a:r>
          </a:p>
          <a:p>
            <a:endParaRPr lang="fr-FR" sz="2800" dirty="0" smtClean="0"/>
          </a:p>
          <a:p>
            <a:r>
              <a:rPr lang="fr-FR" sz="2800" dirty="0" smtClean="0"/>
              <a:t>Le </a:t>
            </a:r>
            <a:r>
              <a:rPr lang="fr-FR" sz="2800" dirty="0" smtClean="0"/>
              <a:t>soldat dans </a:t>
            </a:r>
            <a:r>
              <a:rPr lang="fr-FR" sz="2800" dirty="0" smtClean="0"/>
              <a:t>une </a:t>
            </a:r>
            <a:r>
              <a:rPr lang="fr-FR" sz="2800" dirty="0" smtClean="0"/>
              <a:t>légion romaine est  </a:t>
            </a:r>
            <a:r>
              <a:rPr lang="fr-FR" sz="2800" dirty="0" smtClean="0"/>
              <a:t>appelé légionnaire</a:t>
            </a:r>
            <a:r>
              <a:rPr lang="fr-FR" sz="3200" dirty="0" smtClean="0"/>
              <a:t>.</a:t>
            </a:r>
            <a:endParaRPr lang="fr-FR" sz="3200"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990600"/>
            <a:ext cx="2572684" cy="4373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15917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3748" y="533400"/>
            <a:ext cx="5105400" cy="641350"/>
          </a:xfrm>
        </p:spPr>
        <p:txBody>
          <a:bodyPr anchor="ctr"/>
          <a:lstStyle/>
          <a:p>
            <a:pPr algn="ctr"/>
            <a:r>
              <a:rPr lang="fr-FR" sz="2800" dirty="0">
                <a:solidFill>
                  <a:prstClr val="black"/>
                </a:solidFill>
              </a:rPr>
              <a:t>Le choix du </a:t>
            </a:r>
            <a:r>
              <a:rPr lang="fr-FR" sz="2800" dirty="0" smtClean="0">
                <a:solidFill>
                  <a:prstClr val="black"/>
                </a:solidFill>
              </a:rPr>
              <a:t>légionnaire</a:t>
            </a:r>
            <a:endParaRPr lang="fr-FR" dirty="0"/>
          </a:p>
        </p:txBody>
      </p:sp>
      <p:sp>
        <p:nvSpPr>
          <p:cNvPr id="4" name="Espace réservé du texte 3"/>
          <p:cNvSpPr>
            <a:spLocks noGrp="1"/>
          </p:cNvSpPr>
          <p:nvPr>
            <p:ph type="body" sz="half" idx="4294967295"/>
          </p:nvPr>
        </p:nvSpPr>
        <p:spPr>
          <a:xfrm>
            <a:off x="828675" y="1000124"/>
            <a:ext cx="7010400" cy="2133600"/>
          </a:xfrm>
        </p:spPr>
        <p:txBody>
          <a:bodyPr>
            <a:normAutofit fontScale="92500" lnSpcReduction="10000"/>
          </a:bodyPr>
          <a:lstStyle/>
          <a:p>
            <a:pPr lvl="0"/>
            <a:endParaRPr lang="fr-FR" dirty="0">
              <a:solidFill>
                <a:prstClr val="black"/>
              </a:solidFill>
            </a:endParaRPr>
          </a:p>
          <a:p>
            <a:pPr lvl="0"/>
            <a:r>
              <a:rPr lang="fr-FR" sz="2000" dirty="0" smtClean="0">
                <a:solidFill>
                  <a:prstClr val="black"/>
                </a:solidFill>
              </a:rPr>
              <a:t>Selon les Romain, Le </a:t>
            </a:r>
            <a:r>
              <a:rPr lang="fr-FR" sz="2000" dirty="0">
                <a:solidFill>
                  <a:prstClr val="black"/>
                </a:solidFill>
              </a:rPr>
              <a:t>choix des citoyens est confié aux dieux, par tirage au sort.</a:t>
            </a:r>
          </a:p>
          <a:p>
            <a:pPr lvl="0"/>
            <a:r>
              <a:rPr lang="fr-FR" sz="2000" dirty="0">
                <a:solidFill>
                  <a:prstClr val="black"/>
                </a:solidFill>
              </a:rPr>
              <a:t>Lors du tirage au sort, chaque homme est appelé par son nom. Il sort alors des rangs, indique s'il peut ou non servir la légion cette année, donne son excuse qui est examinée immédiatement, et est acceptée ou non. </a:t>
            </a:r>
          </a:p>
          <a:p>
            <a:endParaRPr lang="fr-FR" dirty="0"/>
          </a:p>
        </p:txBody>
      </p:sp>
      <p:pic>
        <p:nvPicPr>
          <p:cNvPr id="4100" name="Picture 4" descr="Afficher l'image d'orig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099996"/>
            <a:ext cx="7458075" cy="34532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7340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530061"/>
            <a:ext cx="4648200" cy="5995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ZoneTexte 2"/>
          <p:cNvSpPr txBox="1"/>
          <p:nvPr/>
        </p:nvSpPr>
        <p:spPr>
          <a:xfrm>
            <a:off x="5181600" y="1981200"/>
            <a:ext cx="3389154" cy="1754326"/>
          </a:xfrm>
          <a:prstGeom prst="rect">
            <a:avLst/>
          </a:prstGeom>
          <a:noFill/>
        </p:spPr>
        <p:txBody>
          <a:bodyPr wrap="square" rtlCol="0">
            <a:spAutoFit/>
          </a:bodyPr>
          <a:lstStyle/>
          <a:p>
            <a:pPr algn="ctr"/>
            <a:r>
              <a:rPr lang="fr-FR" sz="3600" dirty="0" smtClean="0"/>
              <a:t>L’équipement d’un</a:t>
            </a:r>
          </a:p>
          <a:p>
            <a:pPr algn="ctr"/>
            <a:r>
              <a:rPr lang="fr-FR" sz="3600" dirty="0" smtClean="0"/>
              <a:t> Légionnaire</a:t>
            </a:r>
            <a:endParaRPr lang="fr-FR" sz="3600" dirty="0"/>
          </a:p>
        </p:txBody>
      </p:sp>
    </p:spTree>
    <p:extLst>
      <p:ext uri="{BB962C8B-B14F-4D97-AF65-F5344CB8AC3E}">
        <p14:creationId xmlns:p14="http://schemas.microsoft.com/office/powerpoint/2010/main" val="26638141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rreur d'affich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6822" y="3164018"/>
            <a:ext cx="3541554" cy="320992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Erreur d'affich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23" y="647700"/>
            <a:ext cx="5203723" cy="5545708"/>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p:cNvSpPr txBox="1"/>
          <p:nvPr/>
        </p:nvSpPr>
        <p:spPr>
          <a:xfrm>
            <a:off x="5309222" y="914400"/>
            <a:ext cx="3389154" cy="1754326"/>
          </a:xfrm>
          <a:prstGeom prst="rect">
            <a:avLst/>
          </a:prstGeom>
          <a:noFill/>
        </p:spPr>
        <p:txBody>
          <a:bodyPr wrap="square" rtlCol="0">
            <a:spAutoFit/>
          </a:bodyPr>
          <a:lstStyle/>
          <a:p>
            <a:pPr algn="ctr"/>
            <a:r>
              <a:rPr lang="fr-FR" sz="3600" dirty="0" smtClean="0"/>
              <a:t>L’équipement d’un</a:t>
            </a:r>
          </a:p>
          <a:p>
            <a:pPr algn="ctr"/>
            <a:r>
              <a:rPr lang="fr-FR" sz="3600" dirty="0" smtClean="0"/>
              <a:t> Légionnaire</a:t>
            </a:r>
            <a:endParaRPr lang="fr-FR" sz="3600" dirty="0"/>
          </a:p>
        </p:txBody>
      </p:sp>
    </p:spTree>
    <p:extLst>
      <p:ext uri="{BB962C8B-B14F-4D97-AF65-F5344CB8AC3E}">
        <p14:creationId xmlns:p14="http://schemas.microsoft.com/office/powerpoint/2010/main" val="25786774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687</TotalTime>
  <Words>298</Words>
  <Application>Microsoft Office PowerPoint</Application>
  <PresentationFormat>Affichage à l'écran (4:3)</PresentationFormat>
  <Paragraphs>28</Paragraphs>
  <Slides>12</Slides>
  <Notes>1</Notes>
  <HiddenSlides>0</HiddenSlides>
  <MMClips>0</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Austin</vt:lpstr>
      <vt:lpstr>LA LÉGION ROMAINE </vt:lpstr>
      <vt:lpstr>La légion romaine</vt:lpstr>
      <vt:lpstr>Présentation PowerPoint</vt:lpstr>
      <vt:lpstr>La composition de la légion romaine</vt:lpstr>
      <vt:lpstr>Présentation PowerPoint</vt:lpstr>
      <vt:lpstr>Présentation PowerPoint</vt:lpstr>
      <vt:lpstr>Le choix du légionnaire</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Mostafa</dc:creator>
  <cp:lastModifiedBy>Mostafa</cp:lastModifiedBy>
  <cp:revision>37</cp:revision>
  <cp:lastPrinted>2016-03-21T21:01:50Z</cp:lastPrinted>
  <dcterms:created xsi:type="dcterms:W3CDTF">2006-08-16T00:00:00Z</dcterms:created>
  <dcterms:modified xsi:type="dcterms:W3CDTF">2016-03-21T23:51:50Z</dcterms:modified>
</cp:coreProperties>
</file>