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672F7-1E3C-499E-BABD-F2D1156F3768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1FFE9-CC2B-4A91-B050-F5EB14AB3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1FFE9-CC2B-4A91-B050-F5EB14AB385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1FFE9-CC2B-4A91-B050-F5EB14AB385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69FF-7976-4DC2-93C8-75E5253808AE}" type="datetimeFigureOut">
              <a:rPr lang="fr-FR" smtClean="0"/>
              <a:pPr/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0A9DB-1A16-4900-8997-58886B7A0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u="sng" dirty="0" smtClean="0">
                <a:solidFill>
                  <a:schemeClr val="accent2">
                    <a:lumMod val="75000"/>
                  </a:schemeClr>
                </a:solidFill>
              </a:rPr>
              <a:t>Pygmalion et Galatée </a:t>
            </a:r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3100" i="1" dirty="0" smtClean="0">
                <a:solidFill>
                  <a:schemeClr val="bg1">
                    <a:lumMod val="50000"/>
                  </a:schemeClr>
                </a:solidFill>
                <a:latin typeface="Adobe Hebrew" pitchFamily="18" charset="-79"/>
                <a:cs typeface="Adobe Hebrew" pitchFamily="18" charset="-79"/>
              </a:rPr>
              <a:t>de François Boucher</a:t>
            </a:r>
            <a:endParaRPr lang="fr-FR" sz="3100" i="1" dirty="0">
              <a:solidFill>
                <a:schemeClr val="bg1">
                  <a:lumMod val="50000"/>
                </a:schemeClr>
              </a:solidFill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4" name="Espace réservé du contenu 3" descr="pobazj071_pygmalion_and_galatea_the_hermitage_petersbur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2782" y="1600200"/>
            <a:ext cx="6578435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François Boucher</a:t>
            </a:r>
            <a:endParaRPr lang="fr-FR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Espace réservé du contenu 3" descr="boucheyyy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6634" y="1600200"/>
            <a:ext cx="3439732" cy="45259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1703-1770 </a:t>
            </a:r>
          </a:p>
          <a:p>
            <a:r>
              <a:rPr lang="fr-FR" dirty="0" smtClean="0"/>
              <a:t>Peintre et graveur français</a:t>
            </a:r>
          </a:p>
          <a:p>
            <a:r>
              <a:rPr lang="fr-FR" dirty="0" smtClean="0"/>
              <a:t>Mouvement artistique : Rococo </a:t>
            </a:r>
          </a:p>
          <a:p>
            <a:r>
              <a:rPr lang="fr-FR" dirty="0" smtClean="0"/>
              <a:t>Sujet : Bergerie, sujet religieux, mythologie, allégorie, paysage, portrait et nu</a:t>
            </a:r>
          </a:p>
          <a:p>
            <a:r>
              <a:rPr lang="fr-FR" dirty="0" smtClean="0"/>
              <a:t>Premier peintre du Roi</a:t>
            </a:r>
          </a:p>
          <a:p>
            <a:r>
              <a:rPr lang="fr-FR" dirty="0" smtClean="0"/>
              <a:t>Grand prix de Rome de peinture en 1723 </a:t>
            </a:r>
          </a:p>
          <a:p>
            <a:r>
              <a:rPr lang="fr-FR" dirty="0" smtClean="0"/>
              <a:t>Grand maître des fantaisies du Rococo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Rococo</a:t>
            </a:r>
            <a:endParaRPr lang="fr-FR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Art de la décoration, touche l’architecture, la peinture, la musique et la littérature.</a:t>
            </a:r>
          </a:p>
          <a:p>
            <a:r>
              <a:rPr lang="fr-FR" dirty="0" smtClean="0"/>
              <a:t>Arrive après le mouvement Baroque, et se développa au milieu du XVIIIe siècle, ensuite remplacé par le Néo-classicisme.</a:t>
            </a:r>
          </a:p>
          <a:p>
            <a:r>
              <a:rPr lang="fr-FR" dirty="0" smtClean="0"/>
              <a:t>Naît en France, expansion vers l’Europe ( pays germaniques et Europe du sud ) </a:t>
            </a:r>
          </a:p>
          <a:p>
            <a:r>
              <a:rPr lang="fr-FR" dirty="0" smtClean="0"/>
              <a:t>Style gracieux et spirituel, se situe dans des lieux sacrés ou religieux ( églises…)</a:t>
            </a:r>
          </a:p>
          <a:p>
            <a:r>
              <a:rPr lang="fr-FR" dirty="0" smtClean="0"/>
              <a:t>Fusion entre architecture et décoration.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u="sng" dirty="0" smtClean="0">
                <a:solidFill>
                  <a:schemeClr val="accent2">
                    <a:lumMod val="75000"/>
                  </a:schemeClr>
                </a:solidFill>
              </a:rPr>
              <a:t>Pygmalion et Galatée</a:t>
            </a:r>
            <a:endParaRPr lang="fr-FR" b="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Espace réservé du contenu 6" descr="pobazj071_pygmalion_and_galatea_the_hermitage_petersbur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441164"/>
            <a:ext cx="5111750" cy="351688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20" name="Espace réservé du texte 19"/>
          <p:cNvSpPr>
            <a:spLocks noGrp="1"/>
          </p:cNvSpPr>
          <p:nvPr>
            <p:ph type="body" sz="half" idx="2"/>
          </p:nvPr>
        </p:nvSpPr>
        <p:spPr>
          <a:xfrm>
            <a:off x="467545" y="1484784"/>
            <a:ext cx="2016224" cy="4619055"/>
          </a:xfrm>
        </p:spPr>
        <p:txBody>
          <a:bodyPr>
            <a:normAutofit/>
          </a:bodyPr>
          <a:lstStyle/>
          <a:p>
            <a:r>
              <a:rPr lang="fr-FR" sz="1600" u="sng" dirty="0" smtClean="0"/>
              <a:t>Nature de l’image: </a:t>
            </a:r>
            <a:r>
              <a:rPr lang="fr-FR" sz="1600" dirty="0" smtClean="0"/>
              <a:t>Peinture sur Toile</a:t>
            </a:r>
          </a:p>
          <a:p>
            <a:endParaRPr lang="fr-FR" sz="1600" dirty="0" smtClean="0"/>
          </a:p>
          <a:p>
            <a:r>
              <a:rPr lang="fr-FR" sz="1600" u="sng" dirty="0" smtClean="0"/>
              <a:t>Date: </a:t>
            </a:r>
            <a:r>
              <a:rPr lang="fr-FR" sz="1600" dirty="0" smtClean="0"/>
              <a:t>1766</a:t>
            </a:r>
          </a:p>
          <a:p>
            <a:endParaRPr lang="fr-FR" sz="1600" dirty="0" smtClean="0"/>
          </a:p>
          <a:p>
            <a:r>
              <a:rPr lang="fr-FR" sz="1600" u="sng" dirty="0" smtClean="0"/>
              <a:t>Sujet de l’image ou genre</a:t>
            </a:r>
            <a:r>
              <a:rPr lang="fr-FR" sz="1600" dirty="0" smtClean="0"/>
              <a:t>:  Sujet mythologique</a:t>
            </a:r>
          </a:p>
          <a:p>
            <a:endParaRPr lang="fr-FR" sz="1600" dirty="0" smtClean="0"/>
          </a:p>
          <a:p>
            <a:r>
              <a:rPr lang="fr-FR" sz="1600" u="sng" dirty="0" smtClean="0"/>
              <a:t>Objet indexé dans l’image: </a:t>
            </a:r>
            <a:r>
              <a:rPr lang="fr-FR" sz="1600" dirty="0" smtClean="0"/>
              <a:t>Statue</a:t>
            </a:r>
          </a:p>
          <a:p>
            <a:endParaRPr lang="fr-FR" sz="1600" dirty="0" smtClean="0"/>
          </a:p>
          <a:p>
            <a:r>
              <a:rPr lang="fr-FR" sz="1600" u="sng" dirty="0" smtClean="0"/>
              <a:t>Lieu de conservation: </a:t>
            </a:r>
            <a:r>
              <a:rPr lang="fr-FR" sz="1600" dirty="0" smtClean="0"/>
              <a:t>Saint-Pétersbourg, Ermitage</a:t>
            </a:r>
            <a:endParaRPr lang="fr-FR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652120" y="52292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400 cm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411760" y="29249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234cm</a:t>
            </a:r>
            <a:endParaRPr lang="fr-FR" dirty="0"/>
          </a:p>
        </p:txBody>
      </p:sp>
      <p:sp>
        <p:nvSpPr>
          <p:cNvPr id="23" name="Double flèche verticale 22"/>
          <p:cNvSpPr/>
          <p:nvPr/>
        </p:nvSpPr>
        <p:spPr>
          <a:xfrm>
            <a:off x="3275856" y="1412776"/>
            <a:ext cx="216024" cy="3600400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Double flèche horizontale 23"/>
          <p:cNvSpPr/>
          <p:nvPr/>
        </p:nvSpPr>
        <p:spPr>
          <a:xfrm>
            <a:off x="3563888" y="5013176"/>
            <a:ext cx="5184576" cy="21602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Le Mythe </a:t>
            </a:r>
            <a:endParaRPr lang="fr-FR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3200" dirty="0" smtClean="0"/>
              <a:t>Ile de Chypre</a:t>
            </a:r>
          </a:p>
          <a:p>
            <a:r>
              <a:rPr lang="fr-FR" sz="3200" dirty="0" smtClean="0"/>
              <a:t>Un homme talentueux dans l’art du sculptage</a:t>
            </a:r>
          </a:p>
          <a:p>
            <a:r>
              <a:rPr lang="fr-FR" sz="3200" dirty="0" smtClean="0"/>
              <a:t>Il méprisaient les femmes</a:t>
            </a:r>
          </a:p>
          <a:p>
            <a:r>
              <a:rPr lang="fr-FR" sz="3200" dirty="0" smtClean="0"/>
              <a:t>Sculpta la femme de ses rêves. </a:t>
            </a:r>
          </a:p>
          <a:p>
            <a:r>
              <a:rPr lang="fr-FR" sz="3200" dirty="0" smtClean="0"/>
              <a:t>Il en tomba amoureux de cette statue d’ivoire.</a:t>
            </a:r>
          </a:p>
          <a:p>
            <a:r>
              <a:rPr lang="fr-FR" sz="3200" dirty="0" smtClean="0"/>
              <a:t>Se rendit au temple d’Aphrodite</a:t>
            </a:r>
          </a:p>
          <a:p>
            <a:r>
              <a:rPr lang="fr-FR" sz="3200" dirty="0" smtClean="0"/>
              <a:t>Devenue humaine, il l’appela Galatée et eu une fille ensemble.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9" name="Espace réservé du contenu 8" descr="640px-Jean-Léon_Gérôme_0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628800"/>
            <a:ext cx="3398778" cy="424847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10" name="ZoneTexte 9"/>
          <p:cNvSpPr txBox="1"/>
          <p:nvPr/>
        </p:nvSpPr>
        <p:spPr>
          <a:xfrm>
            <a:off x="5148064" y="587727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Jean-Léon Gérôme, </a:t>
            </a:r>
            <a:r>
              <a:rPr lang="fr-FR" u="sng" dirty="0" smtClean="0"/>
              <a:t>Pygmalion et Galatée</a:t>
            </a: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9" name="Espace réservé du contenu 8" descr="pobazj071_pygmalion_and_galatea_the_hermitage_petersburg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42844" y="357166"/>
            <a:ext cx="8826137" cy="607223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7" name="ZoneTexte 6"/>
          <p:cNvSpPr txBox="1"/>
          <p:nvPr/>
        </p:nvSpPr>
        <p:spPr>
          <a:xfrm>
            <a:off x="642910" y="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DESCRIPTION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39752" y="645333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</a:t>
            </a:r>
            <a:r>
              <a:rPr lang="fr-FR" sz="1200" dirty="0" smtClean="0"/>
              <a:t>la description est dite à l’oral donc rien  d’écrit sur le diaporama 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Interprétation: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Espace réservé du contenu 5" descr="pobazj071_pygmalion_and_galatea_the_hermitage_petersbur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692696"/>
            <a:ext cx="5111750" cy="35168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r-FR" sz="1800" dirty="0" smtClean="0"/>
              <a:t>Mise en </a:t>
            </a:r>
            <a:r>
              <a:rPr lang="fr-FR" sz="1800" dirty="0" smtClean="0"/>
              <a:t>abyme ( tableau dans un tableau) </a:t>
            </a:r>
            <a:endParaRPr lang="fr-FR" sz="1800" dirty="0" smtClean="0"/>
          </a:p>
          <a:p>
            <a:r>
              <a:rPr lang="fr-FR" sz="1800" dirty="0" smtClean="0"/>
              <a:t>Opposition : </a:t>
            </a:r>
          </a:p>
          <a:p>
            <a:r>
              <a:rPr lang="fr-FR" sz="1800" dirty="0" smtClean="0"/>
              <a:t>-Réel/ Irréel</a:t>
            </a:r>
          </a:p>
          <a:p>
            <a:r>
              <a:rPr lang="fr-FR" sz="1800" dirty="0" smtClean="0"/>
              <a:t>-Des </a:t>
            </a:r>
            <a:r>
              <a:rPr lang="fr-FR" sz="1800" dirty="0" smtClean="0"/>
              <a:t>couleurs (chaudes/froides)</a:t>
            </a:r>
            <a:endParaRPr lang="fr-FR" sz="1800" dirty="0" smtClean="0"/>
          </a:p>
          <a:p>
            <a:r>
              <a:rPr lang="fr-FR" sz="1800" dirty="0" smtClean="0"/>
              <a:t>Désintérêt </a:t>
            </a:r>
            <a:r>
              <a:rPr lang="fr-FR" sz="1800" dirty="0" smtClean="0"/>
              <a:t>des anciennes </a:t>
            </a:r>
            <a:r>
              <a:rPr lang="fr-FR" sz="1800" dirty="0" smtClean="0"/>
              <a:t>statues</a:t>
            </a:r>
            <a:endParaRPr lang="fr-FR" sz="1800" dirty="0" smtClean="0"/>
          </a:p>
          <a:p>
            <a:r>
              <a:rPr lang="fr-FR" sz="1800" dirty="0" smtClean="0"/>
              <a:t>R</a:t>
            </a:r>
            <a:r>
              <a:rPr lang="fr-FR" sz="1800" dirty="0" smtClean="0"/>
              <a:t>aie </a:t>
            </a:r>
            <a:r>
              <a:rPr lang="fr-FR" sz="1800" dirty="0" smtClean="0"/>
              <a:t>de lumière = lumière </a:t>
            </a:r>
            <a:r>
              <a:rPr lang="fr-FR" sz="1800" dirty="0" smtClean="0"/>
              <a:t>divine</a:t>
            </a:r>
          </a:p>
          <a:p>
            <a:r>
              <a:rPr lang="fr-FR" sz="1800" dirty="0" smtClean="0"/>
              <a:t>Les autres femmes sont mises à l’écart </a:t>
            </a:r>
            <a:r>
              <a:rPr lang="fr-FR" sz="1800" dirty="0" smtClean="0">
                <a:sym typeface="Wingdings" pitchFamily="2" charset="2"/>
              </a:rPr>
              <a:t> ne se préoccupe que de Galatée </a:t>
            </a:r>
          </a:p>
          <a:p>
            <a:endParaRPr lang="fr-FR" sz="1800" dirty="0"/>
          </a:p>
        </p:txBody>
      </p:sp>
      <p:sp>
        <p:nvSpPr>
          <p:cNvPr id="7" name="ZoneTexte 6"/>
          <p:cNvSpPr txBox="1"/>
          <p:nvPr/>
        </p:nvSpPr>
        <p:spPr>
          <a:xfrm>
            <a:off x="3707904" y="4293096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Message de beauté et de l’idéal</a:t>
            </a:r>
          </a:p>
          <a:p>
            <a:endParaRPr lang="fr-FR" dirty="0" smtClean="0"/>
          </a:p>
          <a:p>
            <a:r>
              <a:rPr lang="fr-FR" dirty="0" smtClean="0"/>
              <a:t>On assiste à un miracle ( statue devenant humaine)</a:t>
            </a:r>
          </a:p>
          <a:p>
            <a:endParaRPr lang="fr-FR" dirty="0" smtClean="0"/>
          </a:p>
          <a:p>
            <a:r>
              <a:rPr lang="fr-FR" dirty="0" smtClean="0"/>
              <a:t>Cette œuvre retranscrit bien le mythe, avec tous les acteurs.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Liens avec </a:t>
            </a:r>
            <a:r>
              <a:rPr lang="fr-FR" i="1" u="sng" dirty="0" smtClean="0">
                <a:solidFill>
                  <a:schemeClr val="accent2">
                    <a:lumMod val="75000"/>
                  </a:schemeClr>
                </a:solidFill>
              </a:rPr>
              <a:t>Sarrasine</a:t>
            </a:r>
            <a:endParaRPr lang="fr-FR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/>
              <a:t>Parle de l’amour</a:t>
            </a:r>
          </a:p>
          <a:p>
            <a:pPr algn="ctr"/>
            <a:r>
              <a:rPr lang="fr-FR" dirty="0" smtClean="0"/>
              <a:t>Amour impossible et à la fois possible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Liens avec d’autres œuvres </a:t>
            </a:r>
            <a:endParaRPr lang="fr-FR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Espace réservé du contenu 10" descr="Château_de_Versailles,_salon_des_nobles,_Pygmalion_priant_Vénus_d'animer_sa_statue,_Jean-Baptiste_Regnaul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4038600" cy="3125371"/>
          </a:xfrm>
        </p:spPr>
      </p:pic>
      <p:pic>
        <p:nvPicPr>
          <p:cNvPr id="14" name="Espace réservé du contenu 13" descr="640px-Falconet_-_Pygmalion_&amp;_Galatee_(1763)-black_b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8065" y="1556792"/>
            <a:ext cx="2976330" cy="4464495"/>
          </a:xfrm>
        </p:spPr>
      </p:pic>
      <p:sp>
        <p:nvSpPr>
          <p:cNvPr id="10" name="ZoneTexte 9"/>
          <p:cNvSpPr txBox="1"/>
          <p:nvPr/>
        </p:nvSpPr>
        <p:spPr>
          <a:xfrm>
            <a:off x="1979712" y="616530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Issus du même mythe</a:t>
            </a:r>
            <a:endParaRPr lang="fr-FR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827584" y="472514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Pygmalion priant Vénus d'animer sa </a:t>
            </a:r>
            <a:r>
              <a:rPr lang="fr-FR" sz="1600" i="1" dirty="0" smtClean="0"/>
              <a:t>statue</a:t>
            </a:r>
            <a:r>
              <a:rPr lang="fr-FR" sz="1600" b="1" dirty="0" smtClean="0"/>
              <a:t>, Jean-Baptiste Regnault </a:t>
            </a:r>
            <a:endParaRPr lang="fr-FR" sz="1600" b="1" dirty="0"/>
          </a:p>
        </p:txBody>
      </p:sp>
      <p:sp>
        <p:nvSpPr>
          <p:cNvPr id="17" name="Flèche droite 16"/>
          <p:cNvSpPr/>
          <p:nvPr/>
        </p:nvSpPr>
        <p:spPr>
          <a:xfrm>
            <a:off x="3491880" y="5517232"/>
            <a:ext cx="1584176" cy="14401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827584" y="530120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Pygmalion et Galatée, </a:t>
            </a:r>
            <a:r>
              <a:rPr lang="fr-FR" sz="1600" b="1" dirty="0" smtClean="0"/>
              <a:t>Etienne Maurice Falconet</a:t>
            </a: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345</Words>
  <Application>Microsoft Office PowerPoint</Application>
  <PresentationFormat>Affichage à l'écran (4:3)</PresentationFormat>
  <Paragraphs>60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Pygmalion et Galatée  de François Boucher</vt:lpstr>
      <vt:lpstr>François Boucher</vt:lpstr>
      <vt:lpstr>Rococo</vt:lpstr>
      <vt:lpstr>Pygmalion et Galatée</vt:lpstr>
      <vt:lpstr>Le Mythe </vt:lpstr>
      <vt:lpstr>Diapositive 6</vt:lpstr>
      <vt:lpstr>Interprétation:</vt:lpstr>
      <vt:lpstr>Liens avec Sarrasine</vt:lpstr>
      <vt:lpstr>Liens avec d’autres œuvres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Pygmalion et Galatée</dc:title>
  <dc:creator>adiraison</dc:creator>
  <cp:lastModifiedBy>Sophie</cp:lastModifiedBy>
  <cp:revision>36</cp:revision>
  <dcterms:created xsi:type="dcterms:W3CDTF">2014-11-24T12:31:11Z</dcterms:created>
  <dcterms:modified xsi:type="dcterms:W3CDTF">2014-11-27T20:47:30Z</dcterms:modified>
</cp:coreProperties>
</file>