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 snapToObjects="1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288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39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21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‹N°›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234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8/4/2023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8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8/4/2023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57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7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‹N°›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03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8/4/2023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61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8/4/2023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70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08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22E0291-99C8-40F9-ADAB-32589A3B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éo 3">
            <a:extLst>
              <a:ext uri="{FF2B5EF4-FFF2-40B4-BE49-F238E27FC236}">
                <a16:creationId xmlns:a16="http://schemas.microsoft.com/office/drawing/2014/main" id="{6C95BA08-CEB7-5D95-5CAF-8F06D78897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2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5830D2-F2AE-4DD8-B586-89B09779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0BE1F4-F255-4D4C-B818-E2F6AC0A6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675" y="1842389"/>
            <a:ext cx="9911753" cy="841025"/>
          </a:xfrm>
        </p:spPr>
        <p:txBody>
          <a:bodyPr anchor="b">
            <a:normAutofit/>
          </a:bodyPr>
          <a:lstStyle/>
          <a:p>
            <a:pPr algn="ctr"/>
            <a:r>
              <a:rPr lang="fr-FR" sz="3200" dirty="0">
                <a:solidFill>
                  <a:srgbClr val="FFFFFF"/>
                </a:solidFill>
              </a:rPr>
              <a:t>CH1. MERS ET OCEANS : UN MONDE MARITIMISE.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A8F735B-89DD-459E-BB4B-B9E1603D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2375" y="0"/>
            <a:ext cx="1051560" cy="6858000"/>
          </a:xfrm>
          <a:prstGeom prst="rect">
            <a:avLst/>
          </a:prstGeom>
          <a:ln>
            <a:noFill/>
          </a:ln>
          <a:effectLst>
            <a:outerShdw blurRad="190500" dist="76200" dir="570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FF45CC-4046-4B20-8A54-5D613033F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39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3138"/>
          </a:xfrm>
          <a:prstGeom prst="rect">
            <a:avLst/>
          </a:prstGeom>
          <a:ln>
            <a:noFill/>
          </a:ln>
          <a:effectLst>
            <a:outerShdw blurRad="596900" dist="330200" dir="7140000" sx="90000" sy="90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59202E-A1B0-8C40-B959-CD0FFABA3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560" y="2159275"/>
            <a:ext cx="4911905" cy="2551176"/>
          </a:xfrm>
        </p:spPr>
        <p:txBody>
          <a:bodyPr anchor="ctr">
            <a:norm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Docs 3 et 5 p.277.</a:t>
            </a:r>
          </a:p>
          <a:p>
            <a:pPr algn="just"/>
            <a:r>
              <a:rPr lang="fr-FR" i="1" dirty="0"/>
              <a:t>Pourquoi l’Arctique est-il un espace stratégique et de tensions aujourd’hui et dans les années à venir ?</a:t>
            </a:r>
            <a:endParaRPr lang="fr-FR" dirty="0"/>
          </a:p>
        </p:txBody>
      </p:sp>
      <p:pic>
        <p:nvPicPr>
          <p:cNvPr id="7" name="Image 6" descr="Une image contenant extérieur, bateau, navire, transport&#10;&#10;Description générée automatiquement">
            <a:extLst>
              <a:ext uri="{FF2B5EF4-FFF2-40B4-BE49-F238E27FC236}">
                <a16:creationId xmlns:a16="http://schemas.microsoft.com/office/drawing/2014/main" id="{C0E16326-0680-7943-8F1C-A22E56DDD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"/>
          <a:stretch/>
        </p:blipFill>
        <p:spPr>
          <a:xfrm>
            <a:off x="6103026" y="3440471"/>
            <a:ext cx="5037413" cy="34175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799457-86AB-2F45-9817-CF9F3F780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4" r="5979" b="-1"/>
          <a:stretch/>
        </p:blipFill>
        <p:spPr>
          <a:xfrm>
            <a:off x="6103026" y="-1"/>
            <a:ext cx="5037413" cy="3440471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0E7494-7780-4936-B767-2F5FCAB55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18908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807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2382DE-0A98-9E4A-8E39-6E0B731E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6BEA2F-A39A-FC44-94E9-692D9859E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ZEE</a:t>
            </a:r>
            <a:r>
              <a:rPr lang="fr-FR" dirty="0">
                <a:solidFill>
                  <a:srgbClr val="FF0000"/>
                </a:solidFill>
              </a:rPr>
              <a:t> (Zone économique exclusive): Zone maritime dans laquelle un État a le droit d’exploiter les ressources maritimes et marines.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0711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BBBEFC-ED09-F64F-9185-8CCA4CBC4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61" y="1119976"/>
            <a:ext cx="4452965" cy="4094962"/>
          </a:xfrm>
        </p:spPr>
        <p:txBody>
          <a:bodyPr anchor="ctr"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fr-FR" sz="2400" i="1" dirty="0"/>
              <a:t>Quels sont les 5 pays qui possèdent la plus grande ZEE ? Comment la calcule-t-on ?</a:t>
            </a:r>
            <a:endParaRPr lang="fr-FR" sz="2400" dirty="0"/>
          </a:p>
          <a:p>
            <a:pPr algn="just">
              <a:lnSpc>
                <a:spcPct val="100000"/>
              </a:lnSpc>
            </a:pPr>
            <a:r>
              <a:rPr lang="fr-FR" sz="2400" i="1" dirty="0"/>
              <a:t>Pourquoi la France (qui est un pays ayant une superficie plus petite que celle de l’Australie) dispose-t-elle d’une telle ZEE ?</a:t>
            </a:r>
            <a:endParaRPr lang="fr-FR" sz="2400" dirty="0"/>
          </a:p>
          <a:p>
            <a:pPr>
              <a:lnSpc>
                <a:spcPct val="100000"/>
              </a:lnSpc>
            </a:pPr>
            <a:endParaRPr lang="fr-FR" sz="2000" dirty="0"/>
          </a:p>
        </p:txBody>
      </p:sp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32004" y="0"/>
            <a:ext cx="6559995" cy="6858000"/>
          </a:xfrm>
          <a:prstGeom prst="rect">
            <a:avLst/>
          </a:prstGeom>
          <a:ln>
            <a:noFill/>
          </a:ln>
          <a:effectLst>
            <a:outerShdw blurRad="381000" dist="317500" dir="852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C38DC5-36DA-944B-896E-B7A5F343B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87" y="961705"/>
            <a:ext cx="6386511" cy="4614253"/>
          </a:xfrm>
          <a:prstGeom prst="rect">
            <a:avLst/>
          </a:prstGeom>
        </p:spPr>
      </p:pic>
      <p:cxnSp>
        <p:nvCxnSpPr>
          <p:cNvPr id="26" name="Straight Connector 21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966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3138"/>
          </a:xfrm>
          <a:prstGeom prst="rect">
            <a:avLst/>
          </a:prstGeom>
          <a:ln>
            <a:noFill/>
          </a:ln>
          <a:effectLst>
            <a:outerShdw blurRad="596900" dist="330200" dir="7140000" sx="90000" sy="90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9C51E2-920F-3E4C-9070-B9E9DC30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956281"/>
            <a:ext cx="4770319" cy="2010284"/>
          </a:xfrm>
        </p:spPr>
        <p:txBody>
          <a:bodyPr anchor="b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fr-FR" b="1" u="sng" dirty="0"/>
              <a:t>III. Des espaces fragiles à préserver.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AB7735-91C4-1C4C-BCEA-58E9F79CD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3566161"/>
            <a:ext cx="4911905" cy="2551176"/>
          </a:xfrm>
        </p:spPr>
        <p:txBody>
          <a:bodyPr anchor="ctr">
            <a:norm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Carte p.280-281.</a:t>
            </a:r>
          </a:p>
          <a:p>
            <a:pPr algn="just"/>
            <a:r>
              <a:rPr lang="fr-FR" i="1" dirty="0"/>
              <a:t>Où se situent les zones de piraterie ? Pourquoi ?</a:t>
            </a:r>
            <a:endParaRPr lang="fr-FR" dirty="0"/>
          </a:p>
          <a:p>
            <a:endParaRPr lang="fr-FR" dirty="0"/>
          </a:p>
        </p:txBody>
      </p:sp>
      <p:pic>
        <p:nvPicPr>
          <p:cNvPr id="5" name="Image 4" descr="Une image contenant eau, bateau, ciel, extérieur&#10;&#10;Description générée automatiquement">
            <a:extLst>
              <a:ext uri="{FF2B5EF4-FFF2-40B4-BE49-F238E27FC236}">
                <a16:creationId xmlns:a16="http://schemas.microsoft.com/office/drawing/2014/main" id="{36713D6D-2F60-354E-87BC-FE2CD6649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81" b="1"/>
          <a:stretch/>
        </p:blipFill>
        <p:spPr>
          <a:xfrm>
            <a:off x="6103026" y="3440471"/>
            <a:ext cx="5037413" cy="3417529"/>
          </a:xfrm>
          <a:prstGeom prst="rect">
            <a:avLst/>
          </a:prstGeom>
        </p:spPr>
      </p:pic>
      <p:pic>
        <p:nvPicPr>
          <p:cNvPr id="7" name="Image 6" descr="Une image contenant ciel, extérieur, personne, arme&#10;&#10;Description générée automatiquement">
            <a:extLst>
              <a:ext uri="{FF2B5EF4-FFF2-40B4-BE49-F238E27FC236}">
                <a16:creationId xmlns:a16="http://schemas.microsoft.com/office/drawing/2014/main" id="{6A5656DB-223D-0D4D-B062-0ECE8F3A2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4" r="-3" b="-3"/>
          <a:stretch/>
        </p:blipFill>
        <p:spPr>
          <a:xfrm>
            <a:off x="6103026" y="-1"/>
            <a:ext cx="5037413" cy="3440471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0E7494-7780-4936-B767-2F5FCAB55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18908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334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7B0EAC71-1588-4F05-B8F6-39B63FC6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nt">
            <a:extLst>
              <a:ext uri="{FF2B5EF4-FFF2-40B4-BE49-F238E27FC236}">
                <a16:creationId xmlns:a16="http://schemas.microsoft.com/office/drawing/2014/main" id="{B7D0ACE8-8ED8-4CA7-9DDB-B725E80C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1700" y="0"/>
            <a:ext cx="10472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64AAEA-8DC4-4D15-864C-B53C5B4C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eau, extérieur, ciel, océan&#10;&#10;Description générée automatiquement">
            <a:extLst>
              <a:ext uri="{FF2B5EF4-FFF2-40B4-BE49-F238E27FC236}">
                <a16:creationId xmlns:a16="http://schemas.microsoft.com/office/drawing/2014/main" id="{ED54992D-F25C-324E-AF5E-0AA5FEAE1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20"/>
          <a:stretch/>
        </p:blipFill>
        <p:spPr>
          <a:xfrm>
            <a:off x="20" y="3398599"/>
            <a:ext cx="6095983" cy="3451101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F2A6A32-9ADF-4DD4-AEA5-0D1FF0F8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49700"/>
          </a:xfrm>
          <a:prstGeom prst="rect">
            <a:avLst/>
          </a:prstGeom>
          <a:ln>
            <a:noFill/>
          </a:ln>
          <a:effectLst>
            <a:outerShdw blurRad="596900" dist="317500" dir="8820000" sx="87000" sy="87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82F361B-984A-43B6-AFE8-1F1439428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99"/>
            <a:ext cx="12191999" cy="3390300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590BE9-EFF4-CE49-A17B-07CDA178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4697303" cy="2062638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pic>
        <p:nvPicPr>
          <p:cNvPr id="7" name="Image 6" descr="Une image contenant extérieur, terrain, ciel, plage&#10;&#10;Description générée automatiquement">
            <a:extLst>
              <a:ext uri="{FF2B5EF4-FFF2-40B4-BE49-F238E27FC236}">
                <a16:creationId xmlns:a16="http://schemas.microsoft.com/office/drawing/2014/main" id="{E79DC99C-4C3A-E349-A959-927FBC2EA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6" r="35038" b="-3"/>
          <a:stretch/>
        </p:blipFill>
        <p:spPr>
          <a:xfrm>
            <a:off x="9144012" y="-8300"/>
            <a:ext cx="3048001" cy="3406899"/>
          </a:xfrm>
          <a:prstGeom prst="rect">
            <a:avLst/>
          </a:prstGeom>
        </p:spPr>
      </p:pic>
      <p:pic>
        <p:nvPicPr>
          <p:cNvPr id="8" name="Image 7" descr="Une image contenant bateau, eau, ciel, extérieur&#10;&#10;Description générée automatiquement">
            <a:extLst>
              <a:ext uri="{FF2B5EF4-FFF2-40B4-BE49-F238E27FC236}">
                <a16:creationId xmlns:a16="http://schemas.microsoft.com/office/drawing/2014/main" id="{4314010C-91BD-0641-9FCA-6D9F4FD0B6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67" r="12720" b="1"/>
          <a:stretch/>
        </p:blipFill>
        <p:spPr>
          <a:xfrm>
            <a:off x="6095997" y="-8300"/>
            <a:ext cx="3054096" cy="340689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423A54-5A16-C649-B942-F8B0B8EE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806" y="3814549"/>
            <a:ext cx="5484693" cy="242553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Docs 9, 10 et 11 p.279</a:t>
            </a:r>
            <a:endParaRPr lang="fr-FR" dirty="0">
              <a:solidFill>
                <a:srgbClr val="00B050"/>
              </a:solidFill>
            </a:endParaRPr>
          </a:p>
          <a:p>
            <a:r>
              <a:rPr lang="fr-FR" b="1" dirty="0">
                <a:solidFill>
                  <a:srgbClr val="00B050"/>
                </a:solidFill>
              </a:rPr>
              <a:t>Carte p.280-281</a:t>
            </a:r>
            <a:endParaRPr lang="fr-FR" dirty="0">
              <a:solidFill>
                <a:srgbClr val="00B050"/>
              </a:solidFill>
            </a:endParaRPr>
          </a:p>
          <a:p>
            <a:pPr algn="just"/>
            <a:r>
              <a:rPr lang="fr-FR" i="1" dirty="0"/>
              <a:t>Quelles menaces fragilisent ces espaces maritimes ?</a:t>
            </a:r>
            <a:endParaRPr lang="fr-FR" dirty="0"/>
          </a:p>
          <a:p>
            <a:endParaRPr lang="fr-FR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FF92BA-874E-408A-BFAD-416A7FFE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extérieur, fond marin&#10;&#10;Description générée automatiquement">
            <a:extLst>
              <a:ext uri="{FF2B5EF4-FFF2-40B4-BE49-F238E27FC236}">
                <a16:creationId xmlns:a16="http://schemas.microsoft.com/office/drawing/2014/main" id="{3A5B162F-2E8D-054D-AB4F-71F31B3FA3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92" r="9926" b="-2"/>
          <a:stretch/>
        </p:blipFill>
        <p:spPr>
          <a:xfrm>
            <a:off x="648904" y="8299"/>
            <a:ext cx="4786006" cy="39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42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DD7BA0-7000-0449-B2C4-8DAFAC393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30" y="395124"/>
            <a:ext cx="8596740" cy="606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57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5F44AD51-59CF-21D2-F0D7-6DC71BC9B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991" y="557562"/>
            <a:ext cx="9635111" cy="58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extérieur, terrain, ciel, plage&#10;&#10;Description générée automatiquement">
            <a:extLst>
              <a:ext uri="{FF2B5EF4-FFF2-40B4-BE49-F238E27FC236}">
                <a16:creationId xmlns:a16="http://schemas.microsoft.com/office/drawing/2014/main" id="{84585647-B730-6B4B-B5D0-83E2BEBB0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12" r="-1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15" name="Image 14" descr="Une image contenant ciel, eau, extérieur, jeter&#10;&#10;Description générée automatiquement">
            <a:extLst>
              <a:ext uri="{FF2B5EF4-FFF2-40B4-BE49-F238E27FC236}">
                <a16:creationId xmlns:a16="http://schemas.microsoft.com/office/drawing/2014/main" id="{7BF0F6BC-66F4-6A48-8A16-0870762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92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7" name="Image 6" descr="Une image contenant extérieur, fond marin&#10;&#10;Description générée automatiquement">
            <a:extLst>
              <a:ext uri="{FF2B5EF4-FFF2-40B4-BE49-F238E27FC236}">
                <a16:creationId xmlns:a16="http://schemas.microsoft.com/office/drawing/2014/main" id="{64D82CDE-6C73-AD42-BE29-766E452BD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92" r="9926" b="-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 10" descr="Une image contenant eau, extérieur, ciel, océan&#10;&#10;Description générée automatiquement">
            <a:extLst>
              <a:ext uri="{FF2B5EF4-FFF2-40B4-BE49-F238E27FC236}">
                <a16:creationId xmlns:a16="http://schemas.microsoft.com/office/drawing/2014/main" id="{69C29664-09A9-3047-AF63-1831C5639E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70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15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DA2127FC-A38E-4DEE-ADF0-1CD472163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E70D76B-16E5-A244-9DBD-7237A078B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550" y="1850970"/>
            <a:ext cx="4715218" cy="343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sz="3400" dirty="0" err="1">
                <a:solidFill>
                  <a:srgbClr val="FF0000"/>
                </a:solidFill>
              </a:rPr>
              <a:t>Quels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sont</a:t>
            </a:r>
            <a:r>
              <a:rPr lang="en-US" sz="3400" dirty="0">
                <a:solidFill>
                  <a:srgbClr val="FF0000"/>
                </a:solidFill>
              </a:rPr>
              <a:t> les impacts de la </a:t>
            </a:r>
            <a:r>
              <a:rPr lang="en-US" sz="3400" dirty="0" err="1">
                <a:solidFill>
                  <a:srgbClr val="FF0000"/>
                </a:solidFill>
              </a:rPr>
              <a:t>mondialisation</a:t>
            </a:r>
            <a:r>
              <a:rPr lang="en-US" sz="3400" dirty="0">
                <a:solidFill>
                  <a:srgbClr val="FF0000"/>
                </a:solidFill>
              </a:rPr>
              <a:t> sur les </a:t>
            </a:r>
            <a:r>
              <a:rPr lang="en-US" sz="3400" dirty="0" err="1">
                <a:solidFill>
                  <a:srgbClr val="FF0000"/>
                </a:solidFill>
              </a:rPr>
              <a:t>espaces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marins</a:t>
            </a:r>
            <a:r>
              <a:rPr lang="en-US" sz="3400" dirty="0">
                <a:solidFill>
                  <a:srgbClr val="FF0000"/>
                </a:solidFill>
              </a:rPr>
              <a:t> ? </a:t>
            </a:r>
            <a:r>
              <a:rPr lang="en-US" sz="3400" dirty="0" err="1">
                <a:solidFill>
                  <a:srgbClr val="FF0000"/>
                </a:solidFill>
              </a:rPr>
              <a:t>Quels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sont</a:t>
            </a:r>
            <a:r>
              <a:rPr lang="en-US" sz="3400" dirty="0">
                <a:solidFill>
                  <a:srgbClr val="FF0000"/>
                </a:solidFill>
              </a:rPr>
              <a:t> les </a:t>
            </a:r>
            <a:r>
              <a:rPr lang="en-US" sz="3400" dirty="0" err="1">
                <a:solidFill>
                  <a:srgbClr val="FF0000"/>
                </a:solidFill>
              </a:rPr>
              <a:t>conséquences</a:t>
            </a:r>
            <a:r>
              <a:rPr lang="en-US" sz="3400" dirty="0">
                <a:solidFill>
                  <a:srgbClr val="FF0000"/>
                </a:solidFill>
              </a:rPr>
              <a:t> et les </a:t>
            </a:r>
            <a:r>
              <a:rPr lang="en-US" sz="3400" dirty="0" err="1">
                <a:solidFill>
                  <a:srgbClr val="FF0000"/>
                </a:solidFill>
              </a:rPr>
              <a:t>enjeux</a:t>
            </a:r>
            <a:r>
              <a:rPr lang="en-US" sz="3400" dirty="0">
                <a:solidFill>
                  <a:srgbClr val="FF0000"/>
                </a:solidFill>
              </a:rPr>
              <a:t> pour </a:t>
            </a:r>
            <a:r>
              <a:rPr lang="en-US" sz="3400" dirty="0" err="1">
                <a:solidFill>
                  <a:srgbClr val="FF0000"/>
                </a:solidFill>
              </a:rPr>
              <a:t>ces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espaces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fragiles</a:t>
            </a:r>
            <a:r>
              <a:rPr lang="en-US" sz="3400" dirty="0">
                <a:solidFill>
                  <a:srgbClr val="FF0000"/>
                </a:solidFill>
              </a:rPr>
              <a:t> ? </a:t>
            </a: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0" cy="1874237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Image 9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4F35BB38-F553-984A-8B90-670CAE8FB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103"/>
          <a:stretch/>
        </p:blipFill>
        <p:spPr>
          <a:xfrm>
            <a:off x="-9" y="-1"/>
            <a:ext cx="6095998" cy="342900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2DAFA4-5D2E-4391-AD38-B26F579F4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98588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93AEBFD-863C-C444-86C6-E0846ED97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29" r="-2" b="-2"/>
          <a:stretch/>
        </p:blipFill>
        <p:spPr>
          <a:xfrm>
            <a:off x="9" y="3428999"/>
            <a:ext cx="3047999" cy="34290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CBD519-6F48-C84E-9565-13B69C7598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60" r="19272" b="-1"/>
          <a:stretch/>
        </p:blipFill>
        <p:spPr>
          <a:xfrm>
            <a:off x="3047999" y="3428997"/>
            <a:ext cx="3047999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3138"/>
          </a:xfrm>
          <a:prstGeom prst="rect">
            <a:avLst/>
          </a:prstGeom>
          <a:ln>
            <a:noFill/>
          </a:ln>
          <a:effectLst>
            <a:outerShdw blurRad="596900" dist="330200" dir="7140000" sx="90000" sy="90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244B51-AB52-AE46-BD1E-5E1511205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261257"/>
            <a:ext cx="4770319" cy="2705308"/>
          </a:xfrm>
        </p:spPr>
        <p:txBody>
          <a:bodyPr anchor="b">
            <a:noAutofit/>
          </a:bodyPr>
          <a:lstStyle/>
          <a:p>
            <a:pPr algn="just">
              <a:lnSpc>
                <a:spcPct val="90000"/>
              </a:lnSpc>
            </a:pPr>
            <a:r>
              <a:rPr lang="fr-FR" sz="3200" b="1" u="sng" dirty="0"/>
              <a:t>I. Des espaces au cœur de la mondialisation : la compagnie CMA-CGM présente sur tous les continents.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54364F-1B1F-4042-A857-5BE494B98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3566161"/>
            <a:ext cx="4911905" cy="2551176"/>
          </a:xfrm>
        </p:spPr>
        <p:txBody>
          <a:bodyPr anchor="ctr">
            <a:normAutofit/>
          </a:bodyPr>
          <a:lstStyle/>
          <a:p>
            <a:r>
              <a:rPr lang="fr-FR" sz="2400" b="1" dirty="0"/>
              <a:t>Activité sur tablettes </a:t>
            </a:r>
          </a:p>
          <a:p>
            <a:endParaRPr lang="fr-FR" dirty="0"/>
          </a:p>
        </p:txBody>
      </p:sp>
      <p:pic>
        <p:nvPicPr>
          <p:cNvPr id="5" name="Image 4" descr="Une image contenant extérieur, ciel, bateau&#10;&#10;Description générée automatiquement">
            <a:extLst>
              <a:ext uri="{FF2B5EF4-FFF2-40B4-BE49-F238E27FC236}">
                <a16:creationId xmlns:a16="http://schemas.microsoft.com/office/drawing/2014/main" id="{669AB88D-9779-6245-A806-9B27381F1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5" b="2"/>
          <a:stretch/>
        </p:blipFill>
        <p:spPr>
          <a:xfrm>
            <a:off x="6103026" y="3440471"/>
            <a:ext cx="5037413" cy="3417529"/>
          </a:xfrm>
          <a:prstGeom prst="rect">
            <a:avLst/>
          </a:prstGeom>
        </p:spPr>
      </p:pic>
      <p:pic>
        <p:nvPicPr>
          <p:cNvPr id="7" name="Image 6" descr="Une image contenant extérieur, bateau&#10;&#10;Description générée automatiquement">
            <a:extLst>
              <a:ext uri="{FF2B5EF4-FFF2-40B4-BE49-F238E27FC236}">
                <a16:creationId xmlns:a16="http://schemas.microsoft.com/office/drawing/2014/main" id="{0BD27498-AF62-AF40-A03F-851A7730C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0" b="3"/>
          <a:stretch/>
        </p:blipFill>
        <p:spPr>
          <a:xfrm>
            <a:off x="6103026" y="-1"/>
            <a:ext cx="5037413" cy="3440471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4C0E7494-7780-4936-B767-2F5FCAB55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18908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82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7322B-8939-0920-095F-F47331B5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A5E1FB-2261-D823-0B37-32B3562F9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1. Présenter le Bougainville.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/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De quel type de bateau s’agit-il ?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2. Quelles marchandises sont transportées dans le bateau de l’Asie vers l’Europe ? De l’Europe vers l’Asie ?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Combien de temps dure le trajet aller-retour ? Quels continents relie-t-il ?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/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Quels mers/océans et passages stratégiques sont empruntés par le Bougainville ?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4. Pourquoi peut-on dire que la compagnie CMA-CGM est importante et bien organisée à l’échelle du monde ? à l’échelle de la France ?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3332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B75D6B-FAEF-3746-9F5C-4A9F011F1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84" y="714497"/>
            <a:ext cx="10381205" cy="5022274"/>
          </a:xfrm>
        </p:spPr>
        <p:txBody>
          <a:bodyPr>
            <a:normAutofit/>
          </a:bodyPr>
          <a:lstStyle/>
          <a:p>
            <a:pPr algn="just"/>
            <a:r>
              <a:rPr lang="fr-FR" sz="2400" b="1" u="sng" dirty="0"/>
              <a:t>Bilan :</a:t>
            </a:r>
            <a:r>
              <a:rPr lang="fr-FR" sz="2400" dirty="0"/>
              <a:t> Plus de 80% des échanges de marchandises s’effectuent par voie maritime (porte-conteneurs) entre trois façades maritimes (Amérique, Europe et Asie de l’Est). Ces façades maritimes regroupent plusieurs ports de commerce actifs.</a:t>
            </a:r>
          </a:p>
          <a:p>
            <a:pPr algn="just"/>
            <a:r>
              <a:rPr lang="fr-FR" sz="2400" dirty="0"/>
              <a:t> </a:t>
            </a:r>
          </a:p>
          <a:p>
            <a:pPr algn="just"/>
            <a:r>
              <a:rPr lang="fr-FR" sz="2400" b="1" dirty="0">
                <a:solidFill>
                  <a:srgbClr val="FF0000"/>
                </a:solidFill>
              </a:rPr>
              <a:t>Façade maritime</a:t>
            </a:r>
            <a:r>
              <a:rPr lang="fr-FR" sz="2400" dirty="0">
                <a:solidFill>
                  <a:srgbClr val="FF0000"/>
                </a:solidFill>
              </a:rPr>
              <a:t> : région littorale formée de plusieurs grands ports.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747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DD7BA0-7000-0449-B2C4-8DAFAC393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30" y="395124"/>
            <a:ext cx="8596740" cy="606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06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4D327EF6-1201-4218-AA98-3DA5A0F48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864AAEA-8DC4-4D15-864C-B53C5B4C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eau, bateau, ciel, extérieur&#10;&#10;Description générée automatiquement">
            <a:extLst>
              <a:ext uri="{FF2B5EF4-FFF2-40B4-BE49-F238E27FC236}">
                <a16:creationId xmlns:a16="http://schemas.microsoft.com/office/drawing/2014/main" id="{0B781F05-1393-6F4F-83A8-E12B400A9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9" r="6156" b="-3"/>
          <a:stretch/>
        </p:blipFill>
        <p:spPr>
          <a:xfrm>
            <a:off x="-1" y="3429254"/>
            <a:ext cx="6098917" cy="3428746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F2A6A32-9ADF-4DD4-AEA5-0D1FF0F8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49700"/>
          </a:xfrm>
          <a:prstGeom prst="rect">
            <a:avLst/>
          </a:prstGeom>
          <a:ln>
            <a:noFill/>
          </a:ln>
          <a:effectLst>
            <a:outerShdw blurRad="596900" dist="317500" dir="8820000" sx="87000" sy="87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82F361B-984A-43B6-AFE8-1F1439428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420664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C4789E-CA98-2D40-8659-5DD6CC08D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4697303" cy="2136702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fr-FR" sz="3700" b="1" u="sng" dirty="0"/>
              <a:t>II. Des espaces riches en ressources et convoités.</a:t>
            </a:r>
            <a:endParaRPr lang="fr-FR" sz="3700" dirty="0"/>
          </a:p>
        </p:txBody>
      </p:sp>
      <p:pic>
        <p:nvPicPr>
          <p:cNvPr id="5" name="Image 4" descr="Une image contenant bateau, eau, ciel, extérieur&#10;&#10;Description générée automatiquement">
            <a:extLst>
              <a:ext uri="{FF2B5EF4-FFF2-40B4-BE49-F238E27FC236}">
                <a16:creationId xmlns:a16="http://schemas.microsoft.com/office/drawing/2014/main" id="{E4EA2F38-013B-CE44-A110-3570F8AB3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4" r="-2" b="12005"/>
          <a:stretch/>
        </p:blipFill>
        <p:spPr>
          <a:xfrm>
            <a:off x="6093082" y="10"/>
            <a:ext cx="6098917" cy="342873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06067F-EE1E-654E-BB9C-551F807CF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807" y="3814549"/>
            <a:ext cx="4701652" cy="24255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b="1" dirty="0">
                <a:solidFill>
                  <a:srgbClr val="00B050"/>
                </a:solidFill>
              </a:rPr>
              <a:t>Carte p.280-281.</a:t>
            </a:r>
          </a:p>
          <a:p>
            <a:pPr algn="just">
              <a:lnSpc>
                <a:spcPct val="100000"/>
              </a:lnSpc>
            </a:pPr>
            <a:r>
              <a:rPr lang="fr-FR" i="1" dirty="0"/>
              <a:t>Quels types de ressources trouve-t-on dans les mers et océans ? Ces ressources sont-elles équitablement réparties ? Quelles en sont les conséquences ?</a:t>
            </a:r>
            <a:endParaRPr lang="fr-FR" dirty="0"/>
          </a:p>
          <a:p>
            <a:pPr>
              <a:lnSpc>
                <a:spcPct val="100000"/>
              </a:lnSpc>
            </a:pPr>
            <a:endParaRPr lang="fr-FR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FF92BA-874E-408A-BFAD-416A7FFE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2816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518520"/>
      </p:ext>
    </p:extLst>
  </p:cSld>
  <p:clrMapOvr>
    <a:masterClrMapping/>
  </p:clrMapOvr>
</p:sld>
</file>

<file path=ppt/theme/theme1.xml><?xml version="1.0" encoding="utf-8"?>
<a:theme xmlns:a="http://schemas.openxmlformats.org/drawingml/2006/main" name="Bevel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1"/>
      </a:lt2>
      <a:accent1>
        <a:srgbClr val="E729BC"/>
      </a:accent1>
      <a:accent2>
        <a:srgbClr val="B117D5"/>
      </a:accent2>
      <a:accent3>
        <a:srgbClr val="7429E7"/>
      </a:accent3>
      <a:accent4>
        <a:srgbClr val="3337DA"/>
      </a:accent4>
      <a:accent5>
        <a:srgbClr val="297CE7"/>
      </a:accent5>
      <a:accent6>
        <a:srgbClr val="17BAD5"/>
      </a:accent6>
      <a:hlink>
        <a:srgbClr val="3F62BF"/>
      </a:hlink>
      <a:folHlink>
        <a:srgbClr val="7F7F7F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361</Words>
  <Application>Microsoft Office PowerPoint</Application>
  <PresentationFormat>Grand écran</PresentationFormat>
  <Paragraphs>28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Bierstadt</vt:lpstr>
      <vt:lpstr>Calibri</vt:lpstr>
      <vt:lpstr>Times New Roman</vt:lpstr>
      <vt:lpstr>BevelVTI</vt:lpstr>
      <vt:lpstr>Présentation PowerPoint</vt:lpstr>
      <vt:lpstr>Présentation PowerPoint</vt:lpstr>
      <vt:lpstr>Présentation PowerPoint</vt:lpstr>
      <vt:lpstr>Quels sont les impacts de la mondialisation sur les espaces marins ? Quels sont les conséquences et les enjeux pour ces espaces fragiles ? </vt:lpstr>
      <vt:lpstr>I. Des espaces au cœur de la mondialisation : la compagnie CMA-CGM présente sur tous les continents. </vt:lpstr>
      <vt:lpstr>Questions</vt:lpstr>
      <vt:lpstr>Présentation PowerPoint</vt:lpstr>
      <vt:lpstr>Présentation PowerPoint</vt:lpstr>
      <vt:lpstr>II. Des espaces riches en ressources et convoités.</vt:lpstr>
      <vt:lpstr>Présentation PowerPoint</vt:lpstr>
      <vt:lpstr>Présentation PowerPoint</vt:lpstr>
      <vt:lpstr>Présentation PowerPoint</vt:lpstr>
      <vt:lpstr>III. Des espaces fragiles à préserver.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GEOGRAPHIE.</dc:title>
  <dc:creator>nicolas cussey</dc:creator>
  <cp:lastModifiedBy>nicolas cussey</cp:lastModifiedBy>
  <cp:revision>7</cp:revision>
  <dcterms:created xsi:type="dcterms:W3CDTF">2022-06-30T18:40:54Z</dcterms:created>
  <dcterms:modified xsi:type="dcterms:W3CDTF">2023-08-04T22:09:11Z</dcterms:modified>
</cp:coreProperties>
</file>