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8/8/2023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3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5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B10B4A-8510-8941-9A74-6D24BF61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fr-FR" sz="6200" dirty="0"/>
            </a:br>
            <a:br>
              <a:rPr lang="fr-FR" sz="6200" dirty="0"/>
            </a:br>
            <a:endParaRPr lang="fr-FR" sz="6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46852-851C-258E-54DF-DD19CCDE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1" r="18699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35E628-960F-A74A-956A-7BCE49D464EF}"/>
              </a:ext>
            </a:extLst>
          </p:cNvPr>
          <p:cNvSpPr txBox="1"/>
          <p:nvPr/>
        </p:nvSpPr>
        <p:spPr>
          <a:xfrm>
            <a:off x="6355558" y="1070180"/>
            <a:ext cx="54030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CH2. Les aires urbaines, une nouvelle géographie d’une France mondialisée.</a:t>
            </a:r>
          </a:p>
        </p:txBody>
      </p:sp>
    </p:spTree>
    <p:extLst>
      <p:ext uri="{BB962C8B-B14F-4D97-AF65-F5344CB8AC3E}">
        <p14:creationId xmlns:p14="http://schemas.microsoft.com/office/powerpoint/2010/main" val="7994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CCADA1-DB35-FD4D-96D5-2F3CAD39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79400"/>
            <a:ext cx="70358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3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A125B-3065-574B-B5D3-0F6A7A89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4800" b="1" u="sng" dirty="0"/>
              <a:t>II. </a:t>
            </a:r>
            <a:r>
              <a:rPr lang="fr-FR" sz="48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modes de vie des habitants des aires urbaines : l’exemple de Lyon.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83521-F776-1C4D-B5F6-7B2F976D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3429000"/>
            <a:ext cx="8267296" cy="245122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Aire urbaine : espace continu, qui se compose d’une ville centre, de ses banlieues immédiates et d’une couronne périurbaine.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75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1091A1-6575-FC42-A6CB-34B3744E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096772"/>
            <a:ext cx="4114799" cy="4784598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fr-FR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Les différents espaces de l’aire urbaine lyonnaise.</a:t>
            </a:r>
          </a:p>
          <a:p>
            <a:pPr marL="0" indent="0" algn="just">
              <a:buNone/>
            </a:pPr>
            <a:endParaRPr lang="fr-FR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Chiffres clés p.212.</a:t>
            </a:r>
            <a:endParaRPr lang="fr-FR" b="1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Localiser et présenter les caractéristiques de l’aire urbaine de Lyon.</a:t>
            </a:r>
            <a:endParaRPr lang="fr-F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3074" name="Picture 2" descr="Étude de cas : l'aire urbaine de Lyon - Site de hgmezenc !">
            <a:extLst>
              <a:ext uri="{FF2B5EF4-FFF2-40B4-BE49-F238E27FC236}">
                <a16:creationId xmlns:a16="http://schemas.microsoft.com/office/drawing/2014/main" id="{B96C28AD-99D8-C54C-A107-22A2C067C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r="16112" b="-1"/>
          <a:stretch/>
        </p:blipFill>
        <p:spPr bwMode="auto">
          <a:xfrm>
            <a:off x="5224242" y="1156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Cross 308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70EA1-3553-1748-A2A6-4B346D55E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97220"/>
            <a:ext cx="4114799" cy="43830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Docs 2 et 3 p.212 et 213.</a:t>
            </a:r>
            <a:endParaRPr lang="fr-FR" b="1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Réaliser et c</a:t>
            </a:r>
            <a:r>
              <a:rPr lang="fr-FR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ompléter un schéma sur l’aire urbaine lyonnaise.</a:t>
            </a:r>
            <a:endParaRPr lang="fr-F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Quels aménagements permettent à la population de vivre plus éloignée du centre-ville tout en restant connectée avec lui ?</a:t>
            </a:r>
            <a:endParaRPr lang="fr-F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66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D6E2C-8D92-1349-946E-BA7E9BA27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124" y="2062988"/>
            <a:ext cx="5029395" cy="31885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Migrations pendulaires : déplacements quotidiens entre le travail et le domicile.</a:t>
            </a:r>
            <a:endParaRPr lang="fr-FR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Les déplacements quotidiens (migrations pendulaires) sont très nombreux, et cela engendre des problèmes de bouchon et de pollution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fr-FR" dirty="0"/>
          </a:p>
        </p:txBody>
      </p:sp>
      <p:pic>
        <p:nvPicPr>
          <p:cNvPr id="4098" name="Picture 2" descr="Aux frontières de la métropole lyonnaise : des espaces périurbains à  géométrie variable — Géoconfluences">
            <a:extLst>
              <a:ext uri="{FF2B5EF4-FFF2-40B4-BE49-F238E27FC236}">
                <a16:creationId xmlns:a16="http://schemas.microsoft.com/office/drawing/2014/main" id="{3ED653E2-6AE3-564F-9797-5CBA9ED1F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36655"/>
          <a:stretch/>
        </p:blipFill>
        <p:spPr bwMode="auto">
          <a:xfrm>
            <a:off x="464577" y="1096772"/>
            <a:ext cx="5571066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Cross 4104">
            <a:extLst>
              <a:ext uri="{FF2B5EF4-FFF2-40B4-BE49-F238E27FC236}">
                <a16:creationId xmlns:a16="http://schemas.microsoft.com/office/drawing/2014/main" id="{B03A2784-BA75-004F-B24B-7793E15C2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821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280209F-8EA9-624E-AA74-5D3C40DC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78D30-A7CD-344E-858B-D7CBFEF2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57325"/>
            <a:ext cx="4114799" cy="44228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Une aire urbaine en plein essor.</a:t>
            </a:r>
          </a:p>
          <a:p>
            <a:pPr marL="0" indent="0" algn="just">
              <a:buNone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Docs 1 et 2 p.212.</a:t>
            </a:r>
            <a:endParaRPr lang="fr-FR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évolue le nombre d’habitants dans l’aire urbaine de Lyon ?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124" name="Picture 4" descr="Immobilier : Villeurbanne, plus grande « ville de banlieue » de France |  Les Echos">
            <a:extLst>
              <a:ext uri="{FF2B5EF4-FFF2-40B4-BE49-F238E27FC236}">
                <a16:creationId xmlns:a16="http://schemas.microsoft.com/office/drawing/2014/main" id="{2BD59BDF-DD42-9F47-924E-9CA25C971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r="-2" b="4395"/>
          <a:stretch/>
        </p:blipFill>
        <p:spPr bwMode="auto">
          <a:xfrm>
            <a:off x="5224240" y="10"/>
            <a:ext cx="696775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e centre-ville de Lyon prépare sa piétonnisation | Bref Eco">
            <a:extLst>
              <a:ext uri="{FF2B5EF4-FFF2-40B4-BE49-F238E27FC236}">
                <a16:creationId xmlns:a16="http://schemas.microsoft.com/office/drawing/2014/main" id="{B7AE66FF-3407-2B4E-B9A6-39E6C42B1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r="-2" b="-2"/>
          <a:stretch/>
        </p:blipFill>
        <p:spPr bwMode="auto">
          <a:xfrm>
            <a:off x="5224246" y="3429000"/>
            <a:ext cx="696775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Cross 513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47A992-3E81-CB4D-88D7-2402E15D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040" y="2520507"/>
            <a:ext cx="4324348" cy="3188586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Etalement urbain : expansion des agglomérations et des constructions urbaines, le long des routes en milieu rural.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6148" name="Picture 4" descr="III. Les espaces de l'urbanisation - ppt télécharger">
            <a:extLst>
              <a:ext uri="{FF2B5EF4-FFF2-40B4-BE49-F238E27FC236}">
                <a16:creationId xmlns:a16="http://schemas.microsoft.com/office/drawing/2014/main" id="{10702CBC-F614-C64F-8A9D-0C7FE70FD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7" b="15174"/>
          <a:stretch/>
        </p:blipFill>
        <p:spPr bwMode="auto">
          <a:xfrm>
            <a:off x="565149" y="385761"/>
            <a:ext cx="4849813" cy="63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2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9038B4-13F7-D340-AD22-E2E41173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047750"/>
            <a:ext cx="911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5A82E-2869-4F46-AF35-34C9F27D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585913"/>
            <a:ext cx="4114799" cy="42943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sz="2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Périurbanisation : extension des espaces urbains à la périphérie des agglomérations.</a:t>
            </a:r>
            <a:endParaRPr lang="fr-FR" sz="2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20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Bilan :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L’aire urbaine de Lyon n’a pas cessé de se développer depuis les années 1950. Le développement des moyens de transports a entraîné l’étalement urbain et la périurbanisation. Cette aire urbaine est très dynamique démographiquement, mais également économiquement.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fr-FR" sz="1700" dirty="0"/>
          </a:p>
        </p:txBody>
      </p:sp>
      <p:pic>
        <p:nvPicPr>
          <p:cNvPr id="7170" name="Picture 2" descr="Vieux Lyon &amp; Fourvière - Visiter Lyon - Hotel Vaubecour">
            <a:extLst>
              <a:ext uri="{FF2B5EF4-FFF2-40B4-BE49-F238E27FC236}">
                <a16:creationId xmlns:a16="http://schemas.microsoft.com/office/drawing/2014/main" id="{07C5151D-4310-3241-9D3D-A90FCF740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26070" b="1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Cross 7176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FB051-B752-DE4E-8EBC-8DF59432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67" y="1214438"/>
            <a:ext cx="5066001" cy="492939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3. Une métropole attractive et connectée.</a:t>
            </a:r>
          </a:p>
          <a:p>
            <a:pPr marL="0" lvl="0" indent="0" algn="just">
              <a:buNone/>
            </a:pP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Chiffres clés p.215.</a:t>
            </a:r>
            <a:endParaRPr lang="fr-FR" sz="2000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Docs 4 et 6 p.214.</a:t>
            </a:r>
            <a:endParaRPr lang="fr-FR" sz="2000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L’aire urbaine lyonnaise attire les activités et les services : chaque année, près de 15 000 entreprises y sont créées, elle accueille les sièges sociaux de nombreuses firmes transnationales. La Part-Dieu est un centre d’affaires et commercial. Pour attirer encore plus d’entreprises, la ville réalise du marketing territorial. C’est aussi une ville qui attire les personnes : plusieurs millions de visiteurs chaque année, 130 000 étudiants.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i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Doc 7 p.215.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L’aire urbaine de Lyon est très bien reliée au reste de la France et du monde grâce aux autoroutes, LGV et à l’aéroport. Elle possède d’ailleurs un carrefour multimodal.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9218" name="Picture 2" descr="Le centre commercial de Lyon Part-Dieu étoffe son offre | Les Echos">
            <a:extLst>
              <a:ext uri="{FF2B5EF4-FFF2-40B4-BE49-F238E27FC236}">
                <a16:creationId xmlns:a16="http://schemas.microsoft.com/office/drawing/2014/main" id="{87EB4BB3-0659-3F45-B9E3-B71C7C48B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22320" b="-2"/>
          <a:stretch/>
        </p:blipFill>
        <p:spPr bwMode="auto">
          <a:xfrm>
            <a:off x="6163734" y="1096772"/>
            <a:ext cx="5571066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Cross 9224">
            <a:extLst>
              <a:ext uri="{FF2B5EF4-FFF2-40B4-BE49-F238E27FC236}">
                <a16:creationId xmlns:a16="http://schemas.microsoft.com/office/drawing/2014/main" id="{A27CA9A8-2E1B-1E43-B7A6-45B44037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999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95E83DC-4ABA-8381-2D40-8C90411A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62" y="374314"/>
            <a:ext cx="8474438" cy="60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1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93413-0C65-3A40-A5A5-E9B93146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771525"/>
            <a:ext cx="4114799" cy="51086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sz="20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Bilan :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L’aire urbaine lyonnaise est bien reliée à l’Europe, car pour attirer des entreprises internationales, des infrastructures de transport comme un aéroport, ou une gare TGV ont été construites. De plus, les autoroutes permettent de venir à Lyon depuis l’étranger ou la France. C’est donc un </a:t>
            </a:r>
            <a:r>
              <a:rPr lang="fr-FR" sz="2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carrefour multimodal (lieu qui concentre différents moyens et réseaux de transport connectés entre eux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pour attirer les individus et les entreprises.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20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Métropolisation </a:t>
            </a:r>
            <a:r>
              <a:rPr lang="fr-FR" sz="2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concentration de la population et des activités spécialisées dans les grandes villes.</a:t>
            </a:r>
            <a:endParaRPr lang="fr-FR" sz="2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fr-FR" sz="1300" dirty="0"/>
          </a:p>
        </p:txBody>
      </p:sp>
      <p:pic>
        <p:nvPicPr>
          <p:cNvPr id="8194" name="Picture 2" descr="Voyager à Lyon - Aircalin">
            <a:extLst>
              <a:ext uri="{FF2B5EF4-FFF2-40B4-BE49-F238E27FC236}">
                <a16:creationId xmlns:a16="http://schemas.microsoft.com/office/drawing/2014/main" id="{F2821D4A-BC54-4548-934F-EEBF442FE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5" b="2"/>
          <a:stretch/>
        </p:blipFill>
        <p:spPr bwMode="auto">
          <a:xfrm>
            <a:off x="5224242" y="10"/>
            <a:ext cx="6967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Cross 820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5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B3A7975B-F077-C148-8B1D-26CF53B26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r="3862" b="-3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1C26A705-FAA4-AC4F-B5B4-866FB402D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" b="-5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10 choses à savoir avant de visiter Marseille - Blog OK Voyage">
            <a:extLst>
              <a:ext uri="{FF2B5EF4-FFF2-40B4-BE49-F238E27FC236}">
                <a16:creationId xmlns:a16="http://schemas.microsoft.com/office/drawing/2014/main" id="{76F300F8-3FD1-A043-981F-74AA1A4D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13191" b="-2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05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E4D143-F2E0-0448-B8B1-2EFC1693E014}"/>
              </a:ext>
            </a:extLst>
          </p:cNvPr>
          <p:cNvSpPr txBox="1"/>
          <p:nvPr/>
        </p:nvSpPr>
        <p:spPr>
          <a:xfrm>
            <a:off x="565150" y="976630"/>
            <a:ext cx="6167000" cy="490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effectLst/>
              </a:rPr>
              <a:t>Les </a:t>
            </a:r>
            <a:r>
              <a:rPr lang="en-US" sz="2800" dirty="0" err="1">
                <a:effectLst/>
              </a:rPr>
              <a:t>Français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vivent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majoritairement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ville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L’aire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urbaine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est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aujourd’hui</a:t>
            </a:r>
            <a:r>
              <a:rPr lang="en-US" sz="2800" dirty="0">
                <a:effectLst/>
              </a:rPr>
              <a:t> le cadre de vie le plus </a:t>
            </a:r>
            <a:r>
              <a:rPr lang="en-US" sz="2800" dirty="0" err="1">
                <a:effectLst/>
              </a:rPr>
              <a:t>fréquent</a:t>
            </a:r>
            <a:r>
              <a:rPr lang="en-US" sz="2800" dirty="0">
                <a:effectLst/>
              </a:rPr>
              <a:t> des </a:t>
            </a:r>
            <a:r>
              <a:rPr lang="en-US" sz="2800" dirty="0" err="1">
                <a:effectLst/>
              </a:rPr>
              <a:t>Français</a:t>
            </a:r>
            <a:r>
              <a:rPr lang="en-US" sz="2800" dirty="0">
                <a:effectLst/>
              </a:rPr>
              <a:t> (environ 85% de la population), et </a:t>
            </a:r>
            <a:r>
              <a:rPr lang="en-US" sz="2800" dirty="0" err="1">
                <a:effectLst/>
              </a:rPr>
              <a:t>cela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transforme</a:t>
            </a:r>
            <a:r>
              <a:rPr lang="en-US" sz="2800" dirty="0">
                <a:effectLst/>
              </a:rPr>
              <a:t> les modes de vie et les </a:t>
            </a:r>
            <a:r>
              <a:rPr lang="en-US" sz="2800" dirty="0" err="1">
                <a:effectLst/>
              </a:rPr>
              <a:t>mobilités</a:t>
            </a:r>
            <a:r>
              <a:rPr lang="en-US" sz="2800" dirty="0">
                <a:effectLst/>
              </a:rPr>
              <a:t>. La </a:t>
            </a:r>
            <a:r>
              <a:rPr lang="en-US" sz="2800" dirty="0" err="1">
                <a:effectLst/>
              </a:rPr>
              <a:t>mondialisation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transforme</a:t>
            </a:r>
            <a:r>
              <a:rPr lang="en-US" sz="2800" dirty="0">
                <a:effectLst/>
              </a:rPr>
              <a:t> les </a:t>
            </a:r>
            <a:r>
              <a:rPr lang="en-US" sz="2800" dirty="0" err="1">
                <a:effectLst/>
              </a:rPr>
              <a:t>métropoles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françaises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Quel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est</a:t>
            </a:r>
            <a:r>
              <a:rPr lang="en-US" sz="2800" dirty="0">
                <a:solidFill>
                  <a:srgbClr val="FF0000"/>
                </a:solidFill>
                <a:effectLst/>
              </a:rPr>
              <a:t> le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rôle</a:t>
            </a:r>
            <a:r>
              <a:rPr lang="en-US" sz="2800" dirty="0">
                <a:solidFill>
                  <a:srgbClr val="FF0000"/>
                </a:solidFill>
                <a:effectLst/>
              </a:rPr>
              <a:t> des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aires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urbaines</a:t>
            </a:r>
            <a:r>
              <a:rPr lang="en-US" sz="2800" dirty="0">
                <a:solidFill>
                  <a:srgbClr val="FF0000"/>
                </a:solidFill>
                <a:effectLst/>
              </a:rPr>
              <a:t> dans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l’organisation</a:t>
            </a:r>
            <a:r>
              <a:rPr lang="en-US" sz="2800" dirty="0">
                <a:solidFill>
                  <a:srgbClr val="FF0000"/>
                </a:solidFill>
                <a:effectLst/>
              </a:rPr>
              <a:t> des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territoires</a:t>
            </a:r>
            <a:r>
              <a:rPr lang="en-US" sz="2800" dirty="0">
                <a:solidFill>
                  <a:srgbClr val="FF0000"/>
                </a:solidFill>
                <a:effectLst/>
              </a:rPr>
              <a:t> ? La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mondialisation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transforme</a:t>
            </a:r>
            <a:r>
              <a:rPr lang="en-US" sz="2800" dirty="0">
                <a:solidFill>
                  <a:srgbClr val="FF0000"/>
                </a:solidFill>
                <a:effectLst/>
              </a:rPr>
              <a:t>-t-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elle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cette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organisation</a:t>
            </a:r>
            <a:r>
              <a:rPr lang="en-US" sz="2800" dirty="0">
                <a:solidFill>
                  <a:srgbClr val="FF0000"/>
                </a:solidFill>
                <a:effectLst/>
              </a:rPr>
              <a:t> 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B23F16-86E2-5741-A97D-C3630EAE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33" y="4038242"/>
            <a:ext cx="2053338" cy="1586204"/>
          </a:xfrm>
          <a:prstGeom prst="rect">
            <a:avLst/>
          </a:prstGeom>
        </p:spPr>
      </p:pic>
      <p:pic>
        <p:nvPicPr>
          <p:cNvPr id="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543D618-70ED-E14C-9FEC-68584148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64" y="1496210"/>
            <a:ext cx="4106470" cy="2434077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EB5C052-8CE6-634D-94AC-F09E8887A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845" y="4038242"/>
            <a:ext cx="1178317" cy="15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F0AE59-C5A1-B94C-BB1F-1F761669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5066001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100" b="1" u="sng"/>
              <a:t>I. </a:t>
            </a:r>
            <a:r>
              <a:rPr lang="fr-FR" sz="3100" b="1" u="sng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effets de l’urbanisation sur le territoire français.</a:t>
            </a:r>
            <a:br>
              <a:rPr lang="fr-FR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1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F9942-C189-2742-BCA8-AE945849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5066001" cy="318858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buNone/>
            </a:pPr>
            <a:r>
              <a:rPr lang="fr-FR" sz="22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 L’urbanisation du territoire français.</a:t>
            </a:r>
            <a:endParaRPr lang="fr-FR" sz="2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2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2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territoire français est majoritairement sous influence des aires urbaines car 85 % de la population vit dans une aire urbaine. De plus, les aires urbaines ont </a:t>
            </a:r>
            <a:r>
              <a:rPr lang="fr-FR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 impact national </a:t>
            </a:r>
            <a:r>
              <a:rPr lang="fr-FR" sz="2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pour les plus importantes (Paris), mais également régional (Besançon). Il y a une hiérarchie parmi les aires urbaines.</a:t>
            </a:r>
            <a:endParaRPr lang="fr-F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200" dirty="0"/>
          </a:p>
        </p:txBody>
      </p:sp>
      <p:pic>
        <p:nvPicPr>
          <p:cNvPr id="1026" name="Picture 2" descr="Un maillage du territoire français - Insee Première - 1333">
            <a:extLst>
              <a:ext uri="{FF2B5EF4-FFF2-40B4-BE49-F238E27FC236}">
                <a16:creationId xmlns:a16="http://schemas.microsoft.com/office/drawing/2014/main" id="{961EF1B8-75A1-484F-B9F4-C27A0C40E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" b="2"/>
          <a:stretch/>
        </p:blipFill>
        <p:spPr bwMode="auto">
          <a:xfrm>
            <a:off x="6196299" y="714164"/>
            <a:ext cx="5571066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Cross 1032">
            <a:extLst>
              <a:ext uri="{FF2B5EF4-FFF2-40B4-BE49-F238E27FC236}">
                <a16:creationId xmlns:a16="http://schemas.microsoft.com/office/drawing/2014/main" id="{A27CA9A8-2E1B-1E43-B7A6-45B44037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999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E2410-778B-0F48-8B0C-19723E18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612" y="1962976"/>
            <a:ext cx="6002798" cy="31885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Docs 1, 2 et 3 p.220-221.</a:t>
            </a:r>
            <a:endParaRPr lang="fr-FR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 trouve-t-on les plus fortes densités en Français ? Comment expliquer cela ?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Une population inégalement répartie - Maxicours">
            <a:extLst>
              <a:ext uri="{FF2B5EF4-FFF2-40B4-BE49-F238E27FC236}">
                <a16:creationId xmlns:a16="http://schemas.microsoft.com/office/drawing/2014/main" id="{E9BAC567-1131-8648-9904-CB0D80A0B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/>
          <a:stretch/>
        </p:blipFill>
        <p:spPr bwMode="auto">
          <a:xfrm>
            <a:off x="194212" y="218689"/>
            <a:ext cx="4720687" cy="64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Cross 1041">
            <a:extLst>
              <a:ext uri="{FF2B5EF4-FFF2-40B4-BE49-F238E27FC236}">
                <a16:creationId xmlns:a16="http://schemas.microsoft.com/office/drawing/2014/main" id="{DA7B3086-613B-B44B-8231-1C082E4A6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736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D2C259-369C-194A-951A-F292180E5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938" y="1834707"/>
            <a:ext cx="3788958" cy="3188586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10 premières aires urbaines françaises sont : Paris, Lyon, Marseille, Toulouse, Lille, Bordeaux, Nice, Nantes, Strasbourg, Rennes.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D1D36694-3E40-2249-A0D3-620E54596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" t="17617" r="34405"/>
          <a:stretch/>
        </p:blipFill>
        <p:spPr>
          <a:xfrm>
            <a:off x="0" y="1228726"/>
            <a:ext cx="7307263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CE7A1-7CCA-B44C-9C60-F6F8C468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734251"/>
            <a:ext cx="8267296" cy="3188586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latin typeface="+mj-lt"/>
              </a:rPr>
              <a:t>2. 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Population et territoire français.</a:t>
            </a:r>
            <a:endParaRPr lang="fr-FR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5EA9FFD7-A5F8-9949-95B0-BC49F8D4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64449"/>
            <a:ext cx="10492054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1BB2964B-0987-D44C-8A02-E73AA446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220295"/>
            <a:ext cx="4957763" cy="64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83574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RightStep">
      <a:dk1>
        <a:srgbClr val="000000"/>
      </a:dk1>
      <a:lt1>
        <a:srgbClr val="FFFFFF"/>
      </a:lt1>
      <a:dk2>
        <a:srgbClr val="2E3920"/>
      </a:dk2>
      <a:lt2>
        <a:srgbClr val="E2E6E8"/>
      </a:lt2>
      <a:accent1>
        <a:srgbClr val="BF9989"/>
      </a:accent1>
      <a:accent2>
        <a:srgbClr val="B0A078"/>
      </a:accent2>
      <a:accent3>
        <a:srgbClr val="A2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681</Words>
  <Application>Microsoft Office PowerPoint</Application>
  <PresentationFormat>Grand écran</PresentationFormat>
  <Paragraphs>42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Seaford Display</vt:lpstr>
      <vt:lpstr>System Font Regular</vt:lpstr>
      <vt:lpstr>Tenorite</vt:lpstr>
      <vt:lpstr>MadridVTI</vt:lpstr>
      <vt:lpstr>  </vt:lpstr>
      <vt:lpstr>Présentation PowerPoint</vt:lpstr>
      <vt:lpstr>Présentation PowerPoint</vt:lpstr>
      <vt:lpstr>Présentation PowerPoint</vt:lpstr>
      <vt:lpstr>I. Les effets de l’urbanisation sur le territoire français.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 Les modes de vie des habitants des aires urbaines : l’exemple de Lyon.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nicolas cussey</dc:creator>
  <cp:lastModifiedBy>nicolas cussey</cp:lastModifiedBy>
  <cp:revision>19</cp:revision>
  <dcterms:created xsi:type="dcterms:W3CDTF">2022-09-13T09:00:28Z</dcterms:created>
  <dcterms:modified xsi:type="dcterms:W3CDTF">2023-08-08T20:32:22Z</dcterms:modified>
</cp:coreProperties>
</file>