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1819161-5151-4151-B131-C1C1E161A1C1}" type="slidenum">
              <a:rPr lang="fr-FR">
                <a:solidFill>
                  <a:srgbClr val="000000"/>
                </a:solidFill>
                <a:latin typeface="Calibri"/>
              </a:rPr>
              <a:t>&lt;numéro&gt;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432000" y="43200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i="1" lang="fr-FR" sz="4400">
                <a:latin typeface="Arial"/>
                <a:ea typeface="Microsoft YaHei"/>
              </a:rPr>
              <a:t>Head</a:t>
            </a:r>
            <a:r>
              <a:rPr lang="fr-FR" sz="4400">
                <a:latin typeface="Arial"/>
                <a:ea typeface="Microsoft YaHei"/>
              </a:rPr>
              <a:t>, Erez Israeli 2007</a:t>
            </a:r>
            <a:endParaRPr/>
          </a:p>
        </p:txBody>
      </p:sp>
      <p:pic>
        <p:nvPicPr>
          <p:cNvPr descr="" id="38" name="Imag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86320" y="1658520"/>
            <a:ext cx="6349320" cy="474912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0" y="827640"/>
            <a:ext cx="10080360" cy="3107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z="3600" u="sng">
                <a:solidFill>
                  <a:srgbClr val="ff0000"/>
                </a:solidFill>
                <a:latin typeface="Arial"/>
              </a:rPr>
              <a:t>I – L’affranchissement des codes de la guerre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0" y="827640"/>
            <a:ext cx="10080360" cy="36565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z="3600" u="sng">
                <a:solidFill>
                  <a:srgbClr val="ff0000"/>
                </a:solidFill>
                <a:latin typeface="Arial"/>
              </a:rPr>
              <a:t>II – Une nouvelle forme de guerre qui pose le problème de la morale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76000" y="72000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lang="fr-FR" sz="4400">
                <a:latin typeface="Arial"/>
                <a:ea typeface="Microsoft YaHei"/>
              </a:rPr>
              <a:t>Quelques mots sur l'artiste</a:t>
            </a:r>
            <a:endParaRPr/>
          </a:p>
        </p:txBody>
      </p:sp>
      <p:pic>
        <p:nvPicPr>
          <p:cNvPr descr="" id="40" name="Imag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20000" y="2448000"/>
            <a:ext cx="5399640" cy="352764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32000" y="792000"/>
            <a:ext cx="9071280" cy="687456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lang="fr-FR" sz="4400">
                <a:latin typeface="Arial"/>
                <a:ea typeface="Microsoft YaHei"/>
              </a:rPr>
              <a:t>
</a:t>
            </a:r>
            <a:r>
              <a:rPr lang="fr-FR" sz="4400">
                <a:latin typeface="Arial"/>
                <a:ea typeface="Microsoft YaHei"/>
              </a:rPr>
              <a:t>
</a:t>
            </a:r>
            <a:r>
              <a:rPr lang="fr-FR" sz="4000">
                <a:latin typeface="Arial"/>
                <a:ea typeface="Microsoft YaHei"/>
              </a:rPr>
              <a:t>- né en 1974 à Beer Sheva, Israël</a:t>
            </a:r>
            <a:r>
              <a:rPr lang="fr-FR" sz="4000">
                <a:latin typeface="Arial"/>
                <a:ea typeface="Microsoft YaHei"/>
              </a:rPr>
              <a:t>
</a:t>
            </a:r>
            <a:r>
              <a:rPr lang="fr-FR" sz="4000">
                <a:latin typeface="Arial"/>
                <a:ea typeface="Microsoft YaHei"/>
              </a:rPr>
              <a:t>
</a:t>
            </a:r>
            <a:r>
              <a:rPr lang="fr-FR" sz="4000">
                <a:latin typeface="Arial"/>
                <a:ea typeface="Microsoft YaHei"/>
              </a:rPr>
              <a:t>- spécialisé dans la sculpture et l'installation artistique</a:t>
            </a:r>
            <a:r>
              <a:rPr lang="fr-FR" sz="4000">
                <a:latin typeface="Arial"/>
                <a:ea typeface="Microsoft YaHei"/>
              </a:rPr>
              <a:t>
</a:t>
            </a:r>
            <a:r>
              <a:rPr lang="fr-FR" sz="4000">
                <a:latin typeface="Arial"/>
                <a:ea typeface="Microsoft YaHei"/>
              </a:rPr>
              <a:t>
</a:t>
            </a:r>
            <a:r>
              <a:rPr lang="fr-FR" sz="4000">
                <a:latin typeface="Arial"/>
                <a:ea typeface="Microsoft YaHei"/>
              </a:rPr>
              <a:t>- expositions à Munich, Moscou, Berlin, Amsterdam, Rome...</a:t>
            </a:r>
            <a:r>
              <a:rPr lang="fr-FR" sz="4000">
                <a:latin typeface="Arial"/>
                <a:ea typeface="Microsoft YaHei"/>
              </a:rPr>
              <a:t>
</a:t>
            </a:r>
            <a:r>
              <a:rPr lang="fr-FR" sz="4000">
                <a:latin typeface="Arial"/>
                <a:ea typeface="Microsoft YaHei"/>
              </a:rPr>
              <a:t>
</a:t>
            </a:r>
            <a:r>
              <a:rPr lang="fr-FR" sz="4000">
                <a:latin typeface="Arial"/>
                <a:ea typeface="Microsoft YaHei"/>
              </a:rPr>
              <a:t>- souhaite préserver l’identité d’Israël grâce à ses œuvres</a:t>
            </a:r>
            <a:r>
              <a:rPr lang="fr-FR" sz="4000">
                <a:latin typeface="Arial"/>
                <a:ea typeface="Microsoft YaHei"/>
              </a:rPr>
              <a:t>
</a:t>
            </a:r>
            <a:r>
              <a:rPr lang="fr-FR" sz="4000">
                <a:latin typeface="Arial"/>
                <a:ea typeface="Microsoft YaHei"/>
              </a:rPr>
              <a:t>
</a:t>
            </a:r>
            <a:r>
              <a:rPr lang="fr-FR" sz="4400">
                <a:latin typeface="Arial"/>
                <a:ea typeface="Microsoft YaHei"/>
              </a:rPr>
              <a:t>
</a:t>
            </a:r>
            <a:r>
              <a:rPr lang="fr-FR" sz="4400">
                <a:latin typeface="Arial"/>
                <a:ea typeface="Microsoft YaHei"/>
              </a:rPr>
              <a:t>
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2" name="Imag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336120" y="3888000"/>
            <a:ext cx="4367520" cy="3180960"/>
          </a:xfrm>
          <a:prstGeom prst="rect">
            <a:avLst/>
          </a:prstGeom>
        </p:spPr>
      </p:pic>
      <p:sp>
        <p:nvSpPr>
          <p:cNvPr id="43" name="TextShape 1"/>
          <p:cNvSpPr txBox="1"/>
          <p:nvPr/>
        </p:nvSpPr>
        <p:spPr>
          <a:xfrm>
            <a:off x="576360" y="-720000"/>
            <a:ext cx="9071280" cy="64562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fr-FR" sz="4400">
                <a:latin typeface="Arial"/>
                <a:ea typeface="Microsoft YaHei"/>
              </a:rPr>
              <a:t>Thèmes abordés dans ses œuvres</a:t>
            </a:r>
            <a:r>
              <a:rPr lang="fr-FR" sz="4400">
                <a:latin typeface="Arial"/>
                <a:ea typeface="Microsoft YaHei"/>
              </a:rPr>
              <a:t> :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4400">
                <a:latin typeface="Arial"/>
                <a:ea typeface="Microsoft YaHei"/>
              </a:rPr>
              <a:t>• </a:t>
            </a:r>
            <a:r>
              <a:rPr lang="fr-FR" sz="4400">
                <a:latin typeface="Arial"/>
                <a:ea typeface="Microsoft YaHei"/>
              </a:rPr>
              <a:t>La guerre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4400">
                <a:latin typeface="Arial"/>
                <a:ea typeface="Microsoft YaHei"/>
              </a:rPr>
              <a:t>• </a:t>
            </a:r>
            <a:r>
              <a:rPr lang="fr-FR" sz="4400">
                <a:latin typeface="Arial"/>
                <a:ea typeface="Microsoft YaHei"/>
              </a:rPr>
              <a:t>La liberté religieuse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4400">
                <a:latin typeface="Arial"/>
                <a:ea typeface="Microsoft YaHei"/>
              </a:rPr>
              <a:t>• </a:t>
            </a:r>
            <a:r>
              <a:rPr lang="fr-FR" sz="4400">
                <a:latin typeface="Arial"/>
                <a:ea typeface="Microsoft YaHei"/>
              </a:rPr>
              <a:t>Le terrorisme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4400">
                <a:latin typeface="Arial"/>
                <a:ea typeface="Microsoft YaHei"/>
              </a:rPr>
              <a:t>• </a:t>
            </a:r>
            <a:r>
              <a:rPr lang="fr-FR" sz="4400">
                <a:latin typeface="Arial"/>
                <a:ea typeface="Microsoft YaHei"/>
              </a:rPr>
              <a:t>Les tensions dans la société israélienne</a:t>
            </a:r>
            <a:r>
              <a:rPr lang="fr-FR" sz="4400">
                <a:latin typeface="Arial"/>
                <a:ea typeface="Microsoft YaHei"/>
              </a:rPr>
              <a:t>
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76760" y="143640"/>
            <a:ext cx="9903240" cy="33508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fr-FR" sz="3200">
                <a:solidFill>
                  <a:srgbClr val="000000"/>
                </a:solidFill>
                <a:latin typeface="Arial"/>
              </a:rPr>
              <a:t>Lien avec Patrice Chéreau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fr-FR" sz="3200">
                <a:solidFill>
                  <a:srgbClr val="000000"/>
                </a:solidFill>
                <a:latin typeface="Arial"/>
              </a:rPr>
              <a:t>Obsession de P. Chéreau pour les guerres et les massacres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45" name="Imag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336360" y="2843640"/>
            <a:ext cx="3536640" cy="4715640"/>
          </a:xfrm>
          <a:prstGeom prst="rect">
            <a:avLst/>
          </a:prstGeom>
        </p:spPr>
      </p:pic>
      <p:sp>
        <p:nvSpPr>
          <p:cNvPr id="46" name="CustomShape 2"/>
          <p:cNvSpPr/>
          <p:nvPr/>
        </p:nvSpPr>
        <p:spPr>
          <a:xfrm>
            <a:off x="6335640" y="2462400"/>
            <a:ext cx="3536640" cy="4104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i="1" lang="fr-FR" sz="2100">
                <a:solidFill>
                  <a:srgbClr val="000000"/>
                </a:solidFill>
                <a:latin typeface="Arial"/>
              </a:rPr>
              <a:t>La Reine Margot, </a:t>
            </a:r>
            <a:r>
              <a:rPr lang="fr-FR" sz="2100">
                <a:solidFill>
                  <a:srgbClr val="000000"/>
                </a:solidFill>
                <a:latin typeface="Arial"/>
              </a:rPr>
              <a:t>Chéreau</a:t>
            </a:r>
            <a:r>
              <a:rPr i="1" lang="fr-FR" sz="21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287640" y="611640"/>
            <a:ext cx="9432720" cy="2588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StarSymbol"/>
              <a:buChar char="-"/>
            </a:pPr>
            <a:r>
              <a:rPr lang="fr-FR" sz="3200">
                <a:solidFill>
                  <a:srgbClr val="000000"/>
                </a:solidFill>
                <a:latin typeface="Arial"/>
              </a:rPr>
              <a:t>Se questionne beaucoup sur la guerre d’Algérie et le terrorisme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fr-FR" sz="3200">
                <a:solidFill>
                  <a:srgbClr val="000000"/>
                </a:solidFill>
                <a:latin typeface="Arial"/>
              </a:rPr>
              <a:t>Travail important sur le corps et la mort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8" name="CustomShape 2"/>
          <p:cNvSpPr/>
          <p:nvPr/>
        </p:nvSpPr>
        <p:spPr>
          <a:xfrm>
            <a:off x="4222800" y="3227760"/>
            <a:ext cx="5343120" cy="3952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i="1" lang="fr-FR" sz="2000">
                <a:solidFill>
                  <a:srgbClr val="000000"/>
                </a:solidFill>
                <a:latin typeface="Arial"/>
              </a:rPr>
              <a:t>Le Radeau de la Méduse</a:t>
            </a:r>
            <a:r>
              <a:rPr lang="fr-FR" sz="2000">
                <a:solidFill>
                  <a:srgbClr val="000000"/>
                </a:solidFill>
                <a:latin typeface="Arial"/>
              </a:rPr>
              <a:t>, Théodore Géricault</a:t>
            </a:r>
            <a:endParaRPr/>
          </a:p>
        </p:txBody>
      </p:sp>
      <p:pic>
        <p:nvPicPr>
          <p:cNvPr descr="" id="49" name="Imag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197960" y="3619800"/>
            <a:ext cx="5688000" cy="388188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fr-FR" sz="4400">
                <a:latin typeface="Arial"/>
                <a:ea typeface="Microsoft YaHei"/>
              </a:rPr>
              <a:t>Etude de l'oeuvre</a:t>
            </a:r>
            <a:endParaRPr/>
          </a:p>
        </p:txBody>
      </p:sp>
      <p:pic>
        <p:nvPicPr>
          <p:cNvPr descr="" id="51" name="Imag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00" y="3744000"/>
            <a:ext cx="4391640" cy="3455640"/>
          </a:xfrm>
          <a:prstGeom prst="rect">
            <a:avLst/>
          </a:prstGeom>
        </p:spPr>
      </p:pic>
      <p:pic>
        <p:nvPicPr>
          <p:cNvPr descr="" id="52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392000" y="1531440"/>
            <a:ext cx="5183640" cy="350820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503640" y="755640"/>
            <a:ext cx="8928720" cy="5939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fr-FR" sz="3200">
                <a:solidFill>
                  <a:srgbClr val="000000"/>
                </a:solidFill>
                <a:latin typeface="Arial"/>
              </a:rPr>
              <a:t>Têtes illustrant le terrorisme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fr-FR" sz="3200">
                <a:solidFill>
                  <a:srgbClr val="000000"/>
                </a:solidFill>
                <a:latin typeface="Arial"/>
              </a:rPr>
              <a:t>Suggère la décapitation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fr-FR" sz="3200">
                <a:solidFill>
                  <a:srgbClr val="000000"/>
                </a:solidFill>
                <a:latin typeface="Arial"/>
              </a:rPr>
              <a:t>Aspect symbolique : Terrorisme caché dans la société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fr-FR" sz="3200">
                <a:solidFill>
                  <a:srgbClr val="000000"/>
                </a:solidFill>
                <a:latin typeface="Arial"/>
              </a:rPr>
              <a:t>Thème de la mort, de la terreur, des guerres de religions et d’un nationalisme extrême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541080" y="755640"/>
            <a:ext cx="8856720" cy="27723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fr-FR" sz="3600">
                <a:solidFill>
                  <a:srgbClr val="000000"/>
                </a:solidFill>
                <a:latin typeface="Arial"/>
              </a:rPr>
              <a:t>Problématique</a:t>
            </a:r>
            <a:r>
              <a:rPr lang="fr-FR" sz="3200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fr-FR" sz="3600">
                <a:solidFill>
                  <a:srgbClr val="00b050"/>
                </a:solidFill>
                <a:latin typeface="Arial"/>
              </a:rPr>
              <a:t>Le terrorisme est-il une guerre ?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