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94" r:id="rId2"/>
    <p:sldId id="295" r:id="rId3"/>
    <p:sldId id="296" r:id="rId4"/>
    <p:sldId id="316" r:id="rId5"/>
    <p:sldId id="317" r:id="rId6"/>
    <p:sldId id="318" r:id="rId7"/>
    <p:sldId id="297" r:id="rId8"/>
    <p:sldId id="298" r:id="rId9"/>
    <p:sldId id="323" r:id="rId10"/>
    <p:sldId id="324" r:id="rId11"/>
    <p:sldId id="325" r:id="rId12"/>
    <p:sldId id="326" r:id="rId13"/>
    <p:sldId id="304" r:id="rId14"/>
    <p:sldId id="319" r:id="rId15"/>
    <p:sldId id="320" r:id="rId16"/>
    <p:sldId id="321" r:id="rId17"/>
    <p:sldId id="305" r:id="rId18"/>
    <p:sldId id="322" r:id="rId19"/>
    <p:sldId id="306" r:id="rId20"/>
    <p:sldId id="307" r:id="rId21"/>
    <p:sldId id="308" r:id="rId22"/>
    <p:sldId id="309" r:id="rId23"/>
    <p:sldId id="310" r:id="rId24"/>
    <p:sldId id="311" r:id="rId25"/>
    <p:sldId id="315" r:id="rId26"/>
    <p:sldId id="327" r:id="rId2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BFBF"/>
    <a:srgbClr val="FF0000"/>
    <a:srgbClr val="0033CC"/>
    <a:srgbClr val="1D1DFF"/>
    <a:srgbClr val="008000"/>
    <a:srgbClr val="000000"/>
    <a:srgbClr val="3333FF"/>
    <a:srgbClr val="0000FF"/>
    <a:srgbClr val="B2B2B2"/>
    <a:srgbClr val="00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054195-3BF2-4CB1-9A3A-C94240C4A746}" type="datetimeFigureOut">
              <a:rPr lang="fr-FR" smtClean="0"/>
              <a:pPr/>
              <a:t>17/09/2018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F0F07B-2519-4325-88BC-86FC9B6DA154}"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074B2491-D06D-41C6-ABAC-2173BFB72BE1}" type="slidenum">
              <a:rPr lang="en-GB"/>
              <a:pPr/>
              <a:t>5</a:t>
            </a:fld>
            <a:endParaRPr lang="en-GB"/>
          </a:p>
        </p:txBody>
      </p:sp>
      <p:sp>
        <p:nvSpPr>
          <p:cNvPr id="35841" name="Text Box 1"/>
          <p:cNvSpPr txBox="1">
            <a:spLocks noChangeArrowheads="1"/>
          </p:cNvSpPr>
          <p:nvPr/>
        </p:nvSpPr>
        <p:spPr bwMode="auto">
          <a:xfrm>
            <a:off x="1003786" y="695134"/>
            <a:ext cx="4848989" cy="3429509"/>
          </a:xfrm>
          <a:prstGeom prst="rect">
            <a:avLst/>
          </a:prstGeom>
          <a:solidFill>
            <a:srgbClr val="FFFFFF"/>
          </a:solidFill>
          <a:ln w="9360">
            <a:solidFill>
              <a:srgbClr val="000000"/>
            </a:solidFill>
            <a:miter lim="800000"/>
            <a:headEnd/>
            <a:tailEnd/>
          </a:ln>
          <a:effectLst/>
        </p:spPr>
        <p:txBody>
          <a:bodyPr wrap="none" lIns="80165" tIns="40083" rIns="80165" bIns="40083" anchor="ctr"/>
          <a:lstStyle/>
          <a:p>
            <a:endParaRPr lang="fr-FR"/>
          </a:p>
        </p:txBody>
      </p:sp>
      <p:sp>
        <p:nvSpPr>
          <p:cNvPr id="35842" name="Rectangle 2"/>
          <p:cNvSpPr txBox="1">
            <a:spLocks noGrp="1" noChangeArrowheads="1"/>
          </p:cNvSpPr>
          <p:nvPr>
            <p:ph type="body"/>
          </p:nvPr>
        </p:nvSpPr>
        <p:spPr bwMode="auto">
          <a:xfrm>
            <a:off x="685512" y="4343231"/>
            <a:ext cx="5484096" cy="4112423"/>
          </a:xfrm>
          <a:prstGeom prst="rect">
            <a:avLst/>
          </a:prstGeom>
          <a:noFill/>
          <a:ln>
            <a:round/>
            <a:headEnd/>
            <a:tailEnd/>
          </a:ln>
        </p:spPr>
        <p:txBody>
          <a:bodyPr wrap="none" anchor="ct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C5D739DA-2BD1-476F-911E-F061F4857DE3}" type="slidenum">
              <a:rPr lang="en-GB"/>
              <a:pPr/>
              <a:t>6</a:t>
            </a:fld>
            <a:endParaRPr lang="en-GB"/>
          </a:p>
        </p:txBody>
      </p:sp>
      <p:sp>
        <p:nvSpPr>
          <p:cNvPr id="58369" name="Text Box 1"/>
          <p:cNvSpPr txBox="1">
            <a:spLocks noChangeArrowheads="1"/>
          </p:cNvSpPr>
          <p:nvPr/>
        </p:nvSpPr>
        <p:spPr bwMode="auto">
          <a:xfrm>
            <a:off x="1003786" y="695134"/>
            <a:ext cx="4848989" cy="3429509"/>
          </a:xfrm>
          <a:prstGeom prst="rect">
            <a:avLst/>
          </a:prstGeom>
          <a:solidFill>
            <a:srgbClr val="FFFFFF"/>
          </a:solidFill>
          <a:ln w="9360">
            <a:solidFill>
              <a:srgbClr val="000000"/>
            </a:solidFill>
            <a:miter lim="800000"/>
            <a:headEnd/>
            <a:tailEnd/>
          </a:ln>
          <a:effectLst/>
        </p:spPr>
        <p:txBody>
          <a:bodyPr wrap="none" lIns="80165" tIns="40083" rIns="80165" bIns="40083" anchor="ctr"/>
          <a:lstStyle/>
          <a:p>
            <a:endParaRPr lang="fr-FR"/>
          </a:p>
        </p:txBody>
      </p:sp>
      <p:sp>
        <p:nvSpPr>
          <p:cNvPr id="58370" name="Rectangle 2"/>
          <p:cNvSpPr txBox="1">
            <a:spLocks noGrp="1" noChangeArrowheads="1"/>
          </p:cNvSpPr>
          <p:nvPr>
            <p:ph type="body"/>
          </p:nvPr>
        </p:nvSpPr>
        <p:spPr bwMode="auto">
          <a:xfrm>
            <a:off x="685512" y="4343231"/>
            <a:ext cx="5484096" cy="4112423"/>
          </a:xfrm>
          <a:prstGeom prst="rect">
            <a:avLst/>
          </a:prstGeom>
          <a:noFill/>
          <a:ln>
            <a:round/>
            <a:headEnd/>
            <a:tailEnd/>
          </a:ln>
        </p:spPr>
        <p:txBody>
          <a:bodyPr wrap="none" anchor="ctr"/>
          <a:lstStyle/>
          <a:p>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DCF0F07B-2519-4325-88BC-86FC9B6DA154}" type="slidenum">
              <a:rPr lang="fr-FR" smtClean="0"/>
              <a:pPr/>
              <a:t>8</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34131B4-05EA-4BF9-B78B-C5817FF03C34}" type="datetimeFigureOut">
              <a:rPr lang="fr-FR" smtClean="0"/>
              <a:pPr/>
              <a:t>17/09/2018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4131B4-05EA-4BF9-B78B-C5817FF03C34}" type="datetimeFigureOut">
              <a:rPr lang="fr-FR" smtClean="0"/>
              <a:pPr/>
              <a:t>17/09/2018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4131B4-05EA-4BF9-B78B-C5817FF03C34}" type="datetimeFigureOut">
              <a:rPr lang="fr-FR" smtClean="0"/>
              <a:pPr/>
              <a:t>17/09/2018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34131B4-05EA-4BF9-B78B-C5817FF03C34}" type="datetimeFigureOut">
              <a:rPr lang="fr-FR" smtClean="0"/>
              <a:pPr/>
              <a:t>17/09/2018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34131B4-05EA-4BF9-B78B-C5817FF03C34}" type="datetimeFigureOut">
              <a:rPr lang="fr-FR" smtClean="0"/>
              <a:pPr/>
              <a:t>17/09/2018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34131B4-05EA-4BF9-B78B-C5817FF03C34}" type="datetimeFigureOut">
              <a:rPr lang="fr-FR" smtClean="0"/>
              <a:pPr/>
              <a:t>17/09/2018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34131B4-05EA-4BF9-B78B-C5817FF03C34}" type="datetimeFigureOut">
              <a:rPr lang="fr-FR" smtClean="0"/>
              <a:pPr/>
              <a:t>17/09/2018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34131B4-05EA-4BF9-B78B-C5817FF03C34}" type="datetimeFigureOut">
              <a:rPr lang="fr-FR" smtClean="0"/>
              <a:pPr/>
              <a:t>17/09/2018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34131B4-05EA-4BF9-B78B-C5817FF03C34}" type="datetimeFigureOut">
              <a:rPr lang="fr-FR" smtClean="0"/>
              <a:pPr/>
              <a:t>17/09/2018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34131B4-05EA-4BF9-B78B-C5817FF03C34}" type="datetimeFigureOut">
              <a:rPr lang="fr-FR" smtClean="0"/>
              <a:pPr/>
              <a:t>17/09/2018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34131B4-05EA-4BF9-B78B-C5817FF03C34}" type="datetimeFigureOut">
              <a:rPr lang="fr-FR" smtClean="0"/>
              <a:pPr/>
              <a:t>17/09/2018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2DADFB0-26F6-4EF2-BD80-191B53547BF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4131B4-05EA-4BF9-B78B-C5817FF03C34}" type="datetimeFigureOut">
              <a:rPr lang="fr-FR" smtClean="0"/>
              <a:pPr/>
              <a:t>17/09/2018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DADFB0-26F6-4EF2-BD80-191B53547BF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youtube.com/watch?v=uTj8U7TduLo" TargetMode="Externa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histoirealacarte.com/demos/tome03/carte-Europe-1918-1920-traites-de-paix-Versailles-Trianon-Saint-Germain-en-Laye.php" TargetMode="Externa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Gueules%20cass&#233;es.jpg" TargetMode="External"/><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hyperlink" Target="http://www.histoirealacarte.com/demos/tome03/carte-Europe-1918-1920-traites-de-paix-Versailles-Trianon-Saint-Germain-en-Laye.php" TargetMode="External"/><Relationship Id="rId2" Type="http://schemas.openxmlformats.org/officeDocument/2006/relationships/image" Target="../media/image15.gif"/><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NOUVEAUX%20PROGRAMMES/3.%20TROISI&#200;ME/HISTOIRE/TH&#200;ME%20N&#176;1%20-%20L'Europe,%20un%20th&#233;&#226;tre%20majeur%20des%20guerres%20totales%20(1914-1945)/Chapitre%201%20-%20Civils%20et%20militaires%20dans%20la%20Premi&#232;re%20Guerre%20Mondiale/VID&#201;OS/3eme-hist-les-grandes-phases-de-la-premiere-guerre-mondiale.mp4"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14282" y="1285860"/>
            <a:ext cx="8715436" cy="3416320"/>
          </a:xfrm>
          <a:prstGeom prst="rect">
            <a:avLst/>
          </a:prstGeom>
          <a:solidFill>
            <a:srgbClr val="B2B2B2">
              <a:alpha val="20000"/>
            </a:srgbClr>
          </a:solidFill>
          <a:ln>
            <a:solidFill>
              <a:srgbClr val="FF0000"/>
            </a:solidFill>
          </a:ln>
        </p:spPr>
        <p:txBody>
          <a:bodyPr wrap="square" rtlCol="0">
            <a:spAutoFit/>
          </a:bodyPr>
          <a:lstStyle/>
          <a:p>
            <a:pPr algn="ctr"/>
            <a:r>
              <a:rPr lang="fr-FR" sz="5400" dirty="0" smtClean="0">
                <a:solidFill>
                  <a:srgbClr val="FF0000"/>
                </a:solidFill>
                <a:latin typeface="Poor Richard" pitchFamily="18" charset="0"/>
              </a:rPr>
              <a:t>HISTOIRE  - Thème n°1 </a:t>
            </a:r>
          </a:p>
          <a:p>
            <a:pPr algn="ctr"/>
            <a:endParaRPr lang="fr-FR" sz="5400" dirty="0" smtClean="0">
              <a:solidFill>
                <a:srgbClr val="FF0000"/>
              </a:solidFill>
              <a:latin typeface="Poor Richard" pitchFamily="18" charset="0"/>
            </a:endParaRPr>
          </a:p>
          <a:p>
            <a:pPr algn="ctr"/>
            <a:r>
              <a:rPr lang="fr-FR" sz="5400" dirty="0" smtClean="0">
                <a:solidFill>
                  <a:srgbClr val="FF0000"/>
                </a:solidFill>
                <a:latin typeface="Poor Richard" pitchFamily="18" charset="0"/>
              </a:rPr>
              <a:t>L’Europe, un théâtre majeur des guerres totales</a:t>
            </a:r>
            <a:endParaRPr lang="fr-FR" sz="5400" dirty="0">
              <a:solidFill>
                <a:srgbClr val="FF0000"/>
              </a:solidFill>
              <a:latin typeface="Poor Richard"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14282" y="2643182"/>
            <a:ext cx="8715436" cy="4071966"/>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dobe Garamond Pro" pitchFamily="18" charset="0"/>
                <a:cs typeface="Arial" pitchFamily="34" charset="0"/>
              </a:rPr>
              <a:t>Lettre d’un soldat allemand le 16 août 1916.</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dobe Garamond Pro" pitchFamily="18" charset="0"/>
                <a:cs typeface="Arial" pitchFamily="34" charset="0"/>
              </a:rPr>
              <a:t>C’est la seconde phase de la bataille, les Allemands perdent le terrain conquis depuis le mois de février.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chemeClr val="tx1"/>
              </a:solidFill>
              <a:effectLst/>
              <a:latin typeface="Adobe Garamond Pro"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dobe Garamond Pro" pitchFamily="18" charset="0"/>
                <a:cs typeface="Arial" pitchFamily="34" charset="0"/>
              </a:rPr>
              <a:t>« Chers parents et chères sœurs (…) on nous a amenés jusqu’à quelques kilomètres du front de Verdun. Vous ne pouvez pas avoir idée de ce qu’on a vu là-bas. Nous nous trouvions à la sortie de Fleury. Nous avons passé trois jours couchés dans les trous d’obus à voir la mort de près, à l’attendre à chaque instant. Et cela sans la moindre goutte d’eau à boire et dans une horrible puanteur de cadavres. Un obus recouvre les cadavres de terre, un autre les exhume à nouveau. Quand on veut se creuser un abri, on tombe tout de suite sur des morts. (…) Puis nous avons traversé le fort de Douaumont, je n’avais encore jamais rien vu de semblable. Là il n’y avait que des blessés graves et ça respirait la mort de tous côté. En plus nous étions continuellement sous le feu (…). Tout le monde était pâle et avait le visage défait. Je ne vais pas vous en raconter davantage sur notre misère. Karl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dirty="0" smtClean="0">
                <a:ln>
                  <a:noFill/>
                </a:ln>
                <a:solidFill>
                  <a:schemeClr val="tx1"/>
                </a:solidFill>
                <a:effectLst/>
                <a:latin typeface="Adobe Garamond Pro" pitchFamily="18" charset="0"/>
                <a:cs typeface="Arial" pitchFamily="34" charset="0"/>
              </a:rPr>
              <a:t>(Karl Fritz caporal de l’armée allemande.)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chemeClr val="tx1"/>
              </a:solidFill>
              <a:effectLst/>
              <a:latin typeface="Adobe Garamond Pro" pitchFamily="18" charset="0"/>
              <a:cs typeface="Arial" pitchFamily="34" charset="0"/>
            </a:endParaRPr>
          </a:p>
          <a:p>
            <a:pPr marL="0" marR="0" lvl="0" indent="0" algn="r"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dirty="0" smtClean="0">
                <a:ln>
                  <a:noFill/>
                </a:ln>
                <a:solidFill>
                  <a:schemeClr val="tx1"/>
                </a:solidFill>
                <a:effectLst/>
                <a:latin typeface="Adobe Garamond Pro" pitchFamily="18" charset="0"/>
                <a:cs typeface="Arial" pitchFamily="34" charset="0"/>
              </a:rPr>
              <a:t>D’après </a:t>
            </a:r>
            <a:r>
              <a:rPr kumimoji="0" lang="fr-FR" sz="1400" b="0" i="1" u="none" strike="noStrike" cap="none" normalizeH="0" baseline="0" dirty="0" smtClean="0">
                <a:ln>
                  <a:noFill/>
                </a:ln>
                <a:solidFill>
                  <a:schemeClr val="tx1"/>
                </a:solidFill>
                <a:effectLst/>
                <a:latin typeface="Adobe Garamond Pro" pitchFamily="18" charset="0"/>
                <a:cs typeface="Arial" pitchFamily="34" charset="0"/>
              </a:rPr>
              <a:t>Paroles de Poilus, Lettres et carnets du front 1914-1918</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2"/>
          <a:srcRect/>
          <a:stretch>
            <a:fillRect/>
          </a:stretch>
        </p:blipFill>
        <p:spPr bwMode="auto">
          <a:xfrm>
            <a:off x="228842" y="188640"/>
            <a:ext cx="4758801" cy="2369825"/>
          </a:xfrm>
          <a:prstGeom prst="rect">
            <a:avLst/>
          </a:prstGeom>
          <a:noFill/>
          <a:ln w="9525">
            <a:noFill/>
            <a:miter lim="800000"/>
            <a:headEnd/>
            <a:tailEnd/>
          </a:ln>
          <a:effectLst/>
        </p:spPr>
      </p:pic>
      <p:sp>
        <p:nvSpPr>
          <p:cNvPr id="4" name="Rectangle 3"/>
          <p:cNvSpPr/>
          <p:nvPr/>
        </p:nvSpPr>
        <p:spPr>
          <a:xfrm>
            <a:off x="5292080" y="958053"/>
            <a:ext cx="3493052" cy="830997"/>
          </a:xfrm>
          <a:prstGeom prst="rect">
            <a:avLst/>
          </a:prstGeom>
        </p:spPr>
        <p:txBody>
          <a:bodyPr wrap="square">
            <a:spAutoFit/>
          </a:bodyPr>
          <a:lstStyle/>
          <a:p>
            <a:pPr algn="ctr"/>
            <a:r>
              <a:rPr lang="fr-FR" sz="2400" dirty="0" smtClean="0">
                <a:latin typeface="Poor Richard" pitchFamily="18" charset="0"/>
              </a:rPr>
              <a:t>Photographie prise sur le front allemand à Verdun</a:t>
            </a:r>
            <a:endParaRPr lang="fr-FR" sz="2400" dirty="0">
              <a:latin typeface="Poor Richard" pitchFamily="18" charset="0"/>
            </a:endParaRPr>
          </a:p>
        </p:txBody>
      </p:sp>
      <p:sp>
        <p:nvSpPr>
          <p:cNvPr id="5" name="Rectangle 4"/>
          <p:cNvSpPr/>
          <p:nvPr/>
        </p:nvSpPr>
        <p:spPr>
          <a:xfrm>
            <a:off x="2285984" y="4429132"/>
            <a:ext cx="3429024" cy="214314"/>
          </a:xfrm>
          <a:prstGeom prst="rect">
            <a:avLst/>
          </a:prstGeom>
          <a:solidFill>
            <a:srgbClr val="008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dissolv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dissolve">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4" grpId="0"/>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14282" y="2643182"/>
            <a:ext cx="8715436" cy="4093428"/>
          </a:xfrm>
          <a:prstGeom prst="rect">
            <a:avLst/>
          </a:prstGeom>
          <a:ln>
            <a:solidFill>
              <a:schemeClr val="tx1"/>
            </a:solidFill>
          </a:ln>
        </p:spPr>
        <p:txBody>
          <a:bodyPr wrap="square">
            <a:spAutoFit/>
          </a:bodyPr>
          <a:lstStyle/>
          <a:p>
            <a:pPr lvl="0" algn="ctr" fontAlgn="base">
              <a:spcBef>
                <a:spcPct val="0"/>
              </a:spcBef>
              <a:spcAft>
                <a:spcPct val="0"/>
              </a:spcAft>
            </a:pPr>
            <a:r>
              <a:rPr lang="fr-FR" b="1" dirty="0" smtClean="0">
                <a:latin typeface="Adobe Garamond Pro" pitchFamily="18" charset="0"/>
                <a:cs typeface="Arial" pitchFamily="34" charset="0"/>
              </a:rPr>
              <a:t>Un habitant de Verdun parle</a:t>
            </a:r>
          </a:p>
          <a:p>
            <a:pPr lvl="0" algn="ctr" fontAlgn="base">
              <a:spcBef>
                <a:spcPct val="0"/>
              </a:spcBef>
              <a:spcAft>
                <a:spcPct val="0"/>
              </a:spcAft>
            </a:pPr>
            <a:r>
              <a:rPr lang="fr-FR" dirty="0" smtClean="0">
                <a:latin typeface="Adobe Garamond Pro" pitchFamily="18" charset="0"/>
                <a:cs typeface="Arial" pitchFamily="34" charset="0"/>
              </a:rPr>
              <a:t>(il est parti de la ville le 22 février, la bataille a débuté la veille).</a:t>
            </a:r>
          </a:p>
          <a:p>
            <a:pPr lvl="0" algn="ctr" fontAlgn="base">
              <a:spcBef>
                <a:spcPct val="0"/>
              </a:spcBef>
              <a:spcAft>
                <a:spcPct val="0"/>
              </a:spcAft>
            </a:pPr>
            <a:endParaRPr lang="fr-FR" dirty="0" smtClean="0">
              <a:latin typeface="Adobe Garamond Pro" pitchFamily="18" charset="0"/>
              <a:cs typeface="Arial" pitchFamily="34" charset="0"/>
            </a:endParaRPr>
          </a:p>
          <a:p>
            <a:pPr lvl="0" fontAlgn="base">
              <a:spcBef>
                <a:spcPct val="0"/>
              </a:spcBef>
              <a:spcAft>
                <a:spcPct val="0"/>
              </a:spcAft>
            </a:pPr>
            <a:r>
              <a:rPr lang="fr-FR" dirty="0" smtClean="0">
                <a:latin typeface="Adobe Garamond Pro" pitchFamily="18" charset="0"/>
                <a:cs typeface="Arial" pitchFamily="34" charset="0"/>
              </a:rPr>
              <a:t>« J'ai quitté Verdun mardi soir, jour où 73 obus étaient tombés sur la ville. Les trains ne prenaient déjà plus de civils et il m'a fallu faire 10 kilomètres à pied pour gagner la gare. Après avoir attendu de 10 heures du soir à 10 heures du matin, on nous a embarqués dans un train de marchandises pour Bar-le-Duc... Dans Verdun, presque toutes les rues sont obstruées par les débris des maisons bombardées, on doit enjamber des fils télégraphiques, des charpentes, d'énormes blocs de pierre, on marche sur des vitres cassées car il ne reste plus un seul carreau, même dans les immeubles qui n’ont pas été atteints. On dirait un vaste tremblement de terre. (…) ».</a:t>
            </a:r>
          </a:p>
          <a:p>
            <a:pPr lvl="0" fontAlgn="base">
              <a:spcBef>
                <a:spcPct val="0"/>
              </a:spcBef>
              <a:spcAft>
                <a:spcPct val="0"/>
              </a:spcAft>
            </a:pPr>
            <a:endParaRPr lang="fr-FR" dirty="0" smtClean="0">
              <a:latin typeface="Adobe Garamond Pro" pitchFamily="18" charset="0"/>
              <a:cs typeface="Arial" pitchFamily="34" charset="0"/>
            </a:endParaRPr>
          </a:p>
          <a:p>
            <a:pPr lvl="0" algn="r" fontAlgn="base">
              <a:spcBef>
                <a:spcPct val="0"/>
              </a:spcBef>
              <a:spcAft>
                <a:spcPct val="0"/>
              </a:spcAft>
            </a:pPr>
            <a:r>
              <a:rPr lang="fr-FR" dirty="0" smtClean="0">
                <a:latin typeface="Adobe Garamond Pro" pitchFamily="18" charset="0"/>
                <a:cs typeface="Arial" pitchFamily="34" charset="0"/>
              </a:rPr>
              <a:t>D’après Georges Derville « </a:t>
            </a:r>
            <a:r>
              <a:rPr lang="fr-FR" i="1" dirty="0" smtClean="0">
                <a:latin typeface="Adobe Garamond Pro" pitchFamily="18" charset="0"/>
                <a:cs typeface="Arial" pitchFamily="34" charset="0"/>
              </a:rPr>
              <a:t>Les Annales</a:t>
            </a:r>
            <a:r>
              <a:rPr lang="fr-FR" dirty="0" smtClean="0">
                <a:latin typeface="Adobe Garamond Pro" pitchFamily="18" charset="0"/>
                <a:cs typeface="Arial" pitchFamily="34" charset="0"/>
              </a:rPr>
              <a:t> », N</a:t>
            </a:r>
            <a:r>
              <a:rPr lang="fr-FR" i="1" dirty="0" smtClean="0">
                <a:latin typeface="Adobe Garamond Pro" pitchFamily="18" charset="0"/>
                <a:cs typeface="Arial" pitchFamily="34" charset="0"/>
              </a:rPr>
              <a:t>°</a:t>
            </a:r>
            <a:r>
              <a:rPr lang="fr-FR" dirty="0" smtClean="0">
                <a:latin typeface="Adobe Garamond Pro" pitchFamily="18" charset="0"/>
                <a:cs typeface="Arial" pitchFamily="34" charset="0"/>
              </a:rPr>
              <a:t>12,mars 1916</a:t>
            </a:r>
            <a:endParaRPr lang="fr-FR" dirty="0" smtClean="0">
              <a:latin typeface="Arial" pitchFamily="34" charset="0"/>
              <a:cs typeface="Arial" pitchFamily="34" charset="0"/>
            </a:endParaRPr>
          </a:p>
        </p:txBody>
      </p:sp>
      <p:pic>
        <p:nvPicPr>
          <p:cNvPr id="4098" name="Picture 2"/>
          <p:cNvPicPr>
            <a:picLocks noChangeAspect="1" noChangeArrowheads="1"/>
          </p:cNvPicPr>
          <p:nvPr/>
        </p:nvPicPr>
        <p:blipFill>
          <a:blip r:embed="rId2"/>
          <a:srcRect/>
          <a:stretch>
            <a:fillRect/>
          </a:stretch>
        </p:blipFill>
        <p:spPr bwMode="auto">
          <a:xfrm>
            <a:off x="1000100" y="285728"/>
            <a:ext cx="3597827" cy="2293165"/>
          </a:xfrm>
          <a:prstGeom prst="rect">
            <a:avLst/>
          </a:prstGeom>
          <a:noFill/>
          <a:ln w="9525">
            <a:noFill/>
            <a:miter lim="800000"/>
            <a:headEnd/>
            <a:tailEnd/>
          </a:ln>
          <a:effectLst/>
        </p:spPr>
      </p:pic>
      <p:sp>
        <p:nvSpPr>
          <p:cNvPr id="3" name="Rectangle 2"/>
          <p:cNvSpPr/>
          <p:nvPr/>
        </p:nvSpPr>
        <p:spPr>
          <a:xfrm>
            <a:off x="5148064" y="968116"/>
            <a:ext cx="3707904" cy="830997"/>
          </a:xfrm>
          <a:prstGeom prst="rect">
            <a:avLst/>
          </a:prstGeom>
        </p:spPr>
        <p:txBody>
          <a:bodyPr wrap="square">
            <a:spAutoFit/>
          </a:bodyPr>
          <a:lstStyle/>
          <a:p>
            <a:pPr algn="ctr"/>
            <a:r>
              <a:rPr lang="fr-FR" sz="2400" dirty="0" smtClean="0">
                <a:latin typeface="Poor Richard" pitchFamily="18" charset="0"/>
              </a:rPr>
              <a:t>Ville de Verdun , </a:t>
            </a:r>
          </a:p>
          <a:p>
            <a:pPr algn="ctr"/>
            <a:r>
              <a:rPr lang="fr-FR" sz="2400" dirty="0" smtClean="0">
                <a:latin typeface="Poor Richard" pitchFamily="18" charset="0"/>
              </a:rPr>
              <a:t>février 1916</a:t>
            </a:r>
            <a:endParaRPr lang="fr-FR" sz="2400" dirty="0">
              <a:latin typeface="Poor Richard" pitchFamily="18" charset="0"/>
            </a:endParaRPr>
          </a:p>
        </p:txBody>
      </p:sp>
      <p:sp>
        <p:nvSpPr>
          <p:cNvPr id="6" name="Rectangle 5"/>
          <p:cNvSpPr/>
          <p:nvPr/>
        </p:nvSpPr>
        <p:spPr>
          <a:xfrm flipV="1">
            <a:off x="1785918" y="4643446"/>
            <a:ext cx="6858048" cy="285752"/>
          </a:xfrm>
          <a:prstGeom prst="rect">
            <a:avLst/>
          </a:prstGeom>
          <a:solidFill>
            <a:srgbClr val="008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flipV="1">
            <a:off x="285720" y="4929198"/>
            <a:ext cx="3500462" cy="285752"/>
          </a:xfrm>
          <a:prstGeom prst="rect">
            <a:avLst/>
          </a:prstGeom>
          <a:solidFill>
            <a:srgbClr val="008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arn(outHorizontal)">
                                      <p:cBhvr>
                                        <p:cTn id="12" dur="1250"/>
                                        <p:tgtEl>
                                          <p:spTgt spid="4098"/>
                                        </p:tgtEl>
                                      </p:cBhvr>
                                    </p:animEffect>
                                  </p:childTnLst>
                                </p:cTn>
                              </p:par>
                              <p:par>
                                <p:cTn id="13" presetID="26"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dissolve">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p:bldP spid="6"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2333685"/>
            <a:ext cx="9144000" cy="4278094"/>
          </a:xfrm>
          <a:prstGeom prst="rect">
            <a:avLst/>
          </a:prstGeom>
          <a:ln>
            <a:solidFill>
              <a:schemeClr val="tx1"/>
            </a:solidFill>
          </a:ln>
        </p:spPr>
        <p:txBody>
          <a:bodyPr wrap="square">
            <a:spAutoFit/>
          </a:bodyPr>
          <a:lstStyle/>
          <a:p>
            <a:pPr lvl="0" algn="ctr" fontAlgn="base">
              <a:spcBef>
                <a:spcPct val="0"/>
              </a:spcBef>
              <a:spcAft>
                <a:spcPct val="0"/>
              </a:spcAft>
            </a:pPr>
            <a:r>
              <a:rPr lang="fr-FR" sz="1600" b="1" dirty="0" smtClean="0">
                <a:latin typeface="Adobe Garamond Pro" pitchFamily="18" charset="0"/>
                <a:cs typeface="Arial" pitchFamily="34" charset="0"/>
              </a:rPr>
              <a:t>Témoignage d’un écolier à la fin du printemps 1916</a:t>
            </a:r>
          </a:p>
          <a:p>
            <a:pPr lvl="0" algn="ctr" fontAlgn="base">
              <a:spcBef>
                <a:spcPct val="0"/>
              </a:spcBef>
              <a:spcAft>
                <a:spcPct val="0"/>
              </a:spcAft>
            </a:pPr>
            <a:endParaRPr lang="fr-FR" sz="1600" b="1" dirty="0" smtClean="0">
              <a:latin typeface="Adobe Garamond Pro" pitchFamily="18" charset="0"/>
              <a:cs typeface="Arial" pitchFamily="34" charset="0"/>
            </a:endParaRPr>
          </a:p>
          <a:p>
            <a:pPr lvl="0" fontAlgn="base">
              <a:spcBef>
                <a:spcPct val="0"/>
              </a:spcBef>
              <a:spcAft>
                <a:spcPct val="0"/>
              </a:spcAft>
            </a:pPr>
            <a:r>
              <a:rPr lang="fr-FR" sz="1600" dirty="0" smtClean="0">
                <a:latin typeface="Adobe Garamond Pro" pitchFamily="18" charset="0"/>
                <a:cs typeface="Arial" pitchFamily="34" charset="0"/>
              </a:rPr>
              <a:t>« À la maison la vie était difficile sans le papa et les oncles (...). La maman était si fatiguée qu’elle ne riait plus jamais et ne nous parlait que pour nous dire les choses du travail. Le pépé venait aider tous les jours, mais il se courbait de plus en plus. Là-dessus on est venu réquisitionner les mulets, on en avait gros sur le cœur, qui donc allait labourer les champs ? (…) Nous les enfants on fait bien tout ce qu’on peut pour aider. Même du travail des hommes parfois, au plus on grandit, au plus on aide (…). Les gens s’arrangent pour avoir le journal, mais ce qu’ils disent dedans, on voit bien que c’est tout des contes, parce que les soldats, eux, nous disent que c’est point du tout comme ça. (…) Mon oncle </a:t>
            </a:r>
            <a:r>
              <a:rPr lang="fr-FR" sz="1600" dirty="0" err="1" smtClean="0">
                <a:latin typeface="Adobe Garamond Pro" pitchFamily="18" charset="0"/>
                <a:cs typeface="Arial" pitchFamily="34" charset="0"/>
              </a:rPr>
              <a:t>Tonin</a:t>
            </a:r>
            <a:r>
              <a:rPr lang="fr-FR" sz="1600" dirty="0" smtClean="0">
                <a:latin typeface="Adobe Garamond Pro" pitchFamily="18" charset="0"/>
                <a:cs typeface="Arial" pitchFamily="34" charset="0"/>
              </a:rPr>
              <a:t> est venu en permission agricole, il repart ce soir. La mémé a tout le temps les larmes qu’elle cache en tricotant. Le tonton m’a mené avec lui au champ chaque matin, il a beaucoup parlé des choses de la guerre qu’il ne voulait point dire à la maison devant les femmes déjà si tristes (…). »</a:t>
            </a:r>
          </a:p>
          <a:p>
            <a:pPr lvl="0" fontAlgn="base">
              <a:spcBef>
                <a:spcPct val="0"/>
              </a:spcBef>
              <a:spcAft>
                <a:spcPct val="0"/>
              </a:spcAft>
            </a:pPr>
            <a:endParaRPr lang="fr-FR" sz="1600" dirty="0" smtClean="0">
              <a:latin typeface="Adobe Garamond Pro" pitchFamily="18" charset="0"/>
              <a:cs typeface="Arial" pitchFamily="34" charset="0"/>
            </a:endParaRPr>
          </a:p>
          <a:p>
            <a:pPr lvl="0" algn="r" fontAlgn="base">
              <a:spcBef>
                <a:spcPct val="0"/>
              </a:spcBef>
              <a:spcAft>
                <a:spcPct val="0"/>
              </a:spcAft>
            </a:pPr>
            <a:r>
              <a:rPr lang="fr-FR" sz="1600" dirty="0" smtClean="0">
                <a:latin typeface="Adobe Garamond Pro" pitchFamily="18" charset="0"/>
                <a:cs typeface="Arial" pitchFamily="34" charset="0"/>
              </a:rPr>
              <a:t>D’après une rédaction d’Albert Léon, 20 juin 1916. Âgé d’environ 13</a:t>
            </a:r>
          </a:p>
          <a:p>
            <a:pPr lvl="0" algn="r" fontAlgn="base">
              <a:spcBef>
                <a:spcPct val="0"/>
              </a:spcBef>
              <a:spcAft>
                <a:spcPts val="1000"/>
              </a:spcAft>
            </a:pPr>
            <a:r>
              <a:rPr lang="fr-FR" sz="1600" dirty="0" smtClean="0">
                <a:latin typeface="Adobe Garamond Pro" pitchFamily="18" charset="0"/>
                <a:cs typeface="Arial" pitchFamily="34" charset="0"/>
              </a:rPr>
              <a:t>ans, il vit dans les Hautes Alpes</a:t>
            </a:r>
            <a:endParaRPr lang="fr-FR" sz="1600" dirty="0"/>
          </a:p>
        </p:txBody>
      </p:sp>
      <p:sp>
        <p:nvSpPr>
          <p:cNvPr id="3" name="Rectangle 2"/>
          <p:cNvSpPr/>
          <p:nvPr/>
        </p:nvSpPr>
        <p:spPr>
          <a:xfrm>
            <a:off x="357158" y="857232"/>
            <a:ext cx="3857652" cy="461665"/>
          </a:xfrm>
          <a:prstGeom prst="rect">
            <a:avLst/>
          </a:prstGeom>
        </p:spPr>
        <p:txBody>
          <a:bodyPr wrap="square">
            <a:spAutoFit/>
          </a:bodyPr>
          <a:lstStyle/>
          <a:p>
            <a:pPr algn="ctr"/>
            <a:r>
              <a:rPr lang="fr-FR" sz="2400" dirty="0" smtClean="0">
                <a:latin typeface="Poor Richard" pitchFamily="18" charset="0"/>
              </a:rPr>
              <a:t>Travaux agricoles , été 1916</a:t>
            </a:r>
            <a:endParaRPr lang="fr-FR" sz="2400" dirty="0">
              <a:latin typeface="Poor Richard" pitchFamily="18" charset="0"/>
            </a:endParaRPr>
          </a:p>
        </p:txBody>
      </p:sp>
      <p:sp>
        <p:nvSpPr>
          <p:cNvPr id="5" name="Rectangle 4"/>
          <p:cNvSpPr/>
          <p:nvPr/>
        </p:nvSpPr>
        <p:spPr>
          <a:xfrm>
            <a:off x="5429256" y="3643314"/>
            <a:ext cx="3500462" cy="214314"/>
          </a:xfrm>
          <a:prstGeom prst="rect">
            <a:avLst/>
          </a:prstGeom>
          <a:solidFill>
            <a:srgbClr val="008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l_fi" descr="Afficher l'image d'origine"/>
          <p:cNvPicPr/>
          <p:nvPr/>
        </p:nvPicPr>
        <p:blipFill>
          <a:blip r:embed="rId2"/>
          <a:srcRect/>
          <a:stretch>
            <a:fillRect/>
          </a:stretch>
        </p:blipFill>
        <p:spPr bwMode="auto">
          <a:xfrm>
            <a:off x="4500562" y="214290"/>
            <a:ext cx="3929090" cy="2071702"/>
          </a:xfrm>
          <a:prstGeom prst="rect">
            <a:avLst/>
          </a:prstGeom>
          <a:noFill/>
          <a:ln w="9525">
            <a:solidFill>
              <a:schemeClr val="tx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par>
                                <p:cTn id="13" presetID="5" presetClass="entr" presetSubtype="1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dissolve">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t="838"/>
          <a:stretch>
            <a:fillRect/>
          </a:stretch>
        </p:blipFill>
        <p:spPr bwMode="auto">
          <a:xfrm>
            <a:off x="285720" y="1500174"/>
            <a:ext cx="1997785" cy="2339561"/>
          </a:xfrm>
          <a:prstGeom prst="rect">
            <a:avLst/>
          </a:prstGeom>
          <a:noFill/>
          <a:ln w="9525">
            <a:noFill/>
            <a:miter lim="800000"/>
            <a:headEnd/>
            <a:tailEnd/>
          </a:ln>
          <a:effectLst/>
        </p:spPr>
      </p:pic>
      <p:sp>
        <p:nvSpPr>
          <p:cNvPr id="3" name="Rectangle 2"/>
          <p:cNvSpPr/>
          <p:nvPr/>
        </p:nvSpPr>
        <p:spPr>
          <a:xfrm>
            <a:off x="4857752" y="2357430"/>
            <a:ext cx="3929058" cy="892552"/>
          </a:xfrm>
          <a:prstGeom prst="rect">
            <a:avLst/>
          </a:prstGeom>
        </p:spPr>
        <p:txBody>
          <a:bodyPr wrap="square">
            <a:spAutoFit/>
          </a:bodyPr>
          <a:lstStyle/>
          <a:p>
            <a:pPr algn="ctr"/>
            <a:r>
              <a:rPr lang="fr-FR" sz="2600" dirty="0" smtClean="0">
                <a:latin typeface="Poor Richard" pitchFamily="18" charset="0"/>
              </a:rPr>
              <a:t>1) Quelles violences subissent les combattants ?</a:t>
            </a:r>
            <a:endParaRPr lang="fr-FR" sz="2600" dirty="0">
              <a:latin typeface="Poor Richard" pitchFamily="18" charset="0"/>
            </a:endParaRPr>
          </a:p>
        </p:txBody>
      </p:sp>
      <p:sp>
        <p:nvSpPr>
          <p:cNvPr id="4" name="Rectangle 3"/>
          <p:cNvSpPr/>
          <p:nvPr/>
        </p:nvSpPr>
        <p:spPr>
          <a:xfrm>
            <a:off x="4714876" y="3357562"/>
            <a:ext cx="4214842" cy="1692771"/>
          </a:xfrm>
          <a:prstGeom prst="rect">
            <a:avLst/>
          </a:prstGeom>
        </p:spPr>
        <p:txBody>
          <a:bodyPr wrap="square">
            <a:spAutoFit/>
          </a:bodyPr>
          <a:lstStyle/>
          <a:p>
            <a:pPr algn="ctr"/>
            <a:r>
              <a:rPr lang="fr-FR" sz="2600" dirty="0" smtClean="0">
                <a:latin typeface="Poor Richard" pitchFamily="18" charset="0"/>
              </a:rPr>
              <a:t>2) Relevez des éléments qui montrent la volonté de destruction réciproque des adversaires.</a:t>
            </a:r>
            <a:endParaRPr lang="fr-FR" sz="2600" dirty="0">
              <a:latin typeface="Poor Richard" pitchFamily="18" charset="0"/>
            </a:endParaRPr>
          </a:p>
        </p:txBody>
      </p:sp>
      <p:sp>
        <p:nvSpPr>
          <p:cNvPr id="5" name="Rectangle 4"/>
          <p:cNvSpPr/>
          <p:nvPr/>
        </p:nvSpPr>
        <p:spPr>
          <a:xfrm>
            <a:off x="4643438" y="5072074"/>
            <a:ext cx="4286248" cy="1292662"/>
          </a:xfrm>
          <a:prstGeom prst="rect">
            <a:avLst/>
          </a:prstGeom>
        </p:spPr>
        <p:txBody>
          <a:bodyPr wrap="square">
            <a:spAutoFit/>
          </a:bodyPr>
          <a:lstStyle/>
          <a:p>
            <a:pPr algn="ctr"/>
            <a:r>
              <a:rPr lang="fr-FR" sz="2600" dirty="0" smtClean="0">
                <a:latin typeface="Poor Richard" pitchFamily="18" charset="0"/>
              </a:rPr>
              <a:t>3) Comment les civils sont-ils concernés par la bataille de Verdun ?</a:t>
            </a:r>
            <a:endParaRPr lang="fr-FR" sz="2600" dirty="0">
              <a:latin typeface="Poor Richard" pitchFamily="18" charset="0"/>
            </a:endParaRPr>
          </a:p>
        </p:txBody>
      </p:sp>
      <p:sp>
        <p:nvSpPr>
          <p:cNvPr id="6" name="ZoneTexte 5"/>
          <p:cNvSpPr txBox="1"/>
          <p:nvPr/>
        </p:nvSpPr>
        <p:spPr>
          <a:xfrm>
            <a:off x="285720" y="214290"/>
            <a:ext cx="8501122" cy="954107"/>
          </a:xfrm>
          <a:prstGeom prst="rect">
            <a:avLst/>
          </a:prstGeom>
          <a:solidFill>
            <a:srgbClr val="BFBFBF">
              <a:alpha val="50196"/>
            </a:srgbClr>
          </a:solidFill>
          <a:ln>
            <a:solidFill>
              <a:schemeClr val="tx1"/>
            </a:solidFill>
          </a:ln>
        </p:spPr>
        <p:txBody>
          <a:bodyPr wrap="square" rtlCol="0">
            <a:spAutoFit/>
          </a:bodyPr>
          <a:lstStyle/>
          <a:p>
            <a:pPr algn="ctr"/>
            <a:r>
              <a:rPr lang="fr-FR" sz="2800" dirty="0" smtClean="0">
                <a:latin typeface="Poor Richard" pitchFamily="18" charset="0"/>
              </a:rPr>
              <a:t>Recopiez puis répondez aux questions en vous aidant des documents distribués.</a:t>
            </a:r>
            <a:endParaRPr lang="fr-FR" sz="2800" dirty="0">
              <a:latin typeface="Poor Richard" pitchFamily="18" charset="0"/>
            </a:endParaRPr>
          </a:p>
        </p:txBody>
      </p:sp>
      <p:pic>
        <p:nvPicPr>
          <p:cNvPr id="7" name="Image 6" descr="j0254500.gif"/>
          <p:cNvPicPr>
            <a:picLocks noChangeAspect="1"/>
          </p:cNvPicPr>
          <p:nvPr/>
        </p:nvPicPr>
        <p:blipFill>
          <a:blip r:embed="rId3"/>
          <a:stretch>
            <a:fillRect/>
          </a:stretch>
        </p:blipFill>
        <p:spPr>
          <a:xfrm>
            <a:off x="6357950" y="1428736"/>
            <a:ext cx="738186" cy="738186"/>
          </a:xfrm>
          <a:prstGeom prst="rect">
            <a:avLst/>
          </a:prstGeom>
        </p:spPr>
      </p:pic>
      <p:pic>
        <p:nvPicPr>
          <p:cNvPr id="8" name="Picture 3"/>
          <p:cNvPicPr>
            <a:picLocks noChangeAspect="1" noChangeArrowheads="1"/>
          </p:cNvPicPr>
          <p:nvPr/>
        </p:nvPicPr>
        <p:blipFill>
          <a:blip r:embed="rId4"/>
          <a:srcRect l="4488"/>
          <a:stretch>
            <a:fillRect/>
          </a:stretch>
        </p:blipFill>
        <p:spPr bwMode="auto">
          <a:xfrm>
            <a:off x="285720" y="4071942"/>
            <a:ext cx="3451930" cy="2302802"/>
          </a:xfrm>
          <a:prstGeom prst="rect">
            <a:avLst/>
          </a:prstGeom>
          <a:noFill/>
          <a:ln w="9525">
            <a:solidFill>
              <a:schemeClr val="tx1"/>
            </a:solidFill>
            <a:miter lim="800000"/>
            <a:headEnd/>
            <a:tailEnd/>
          </a:ln>
          <a:effectLst/>
        </p:spPr>
      </p:pic>
      <p:pic>
        <p:nvPicPr>
          <p:cNvPr id="9" name="Picture 2" descr="Afficher l'image d'origine"/>
          <p:cNvPicPr>
            <a:picLocks noChangeAspect="1" noChangeArrowheads="1"/>
          </p:cNvPicPr>
          <p:nvPr/>
        </p:nvPicPr>
        <p:blipFill>
          <a:blip r:embed="rId5"/>
          <a:srcRect/>
          <a:stretch>
            <a:fillRect/>
          </a:stretch>
        </p:blipFill>
        <p:spPr bwMode="auto">
          <a:xfrm>
            <a:off x="2428860" y="1785926"/>
            <a:ext cx="2418208" cy="167638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2000"/>
                                        <p:tgtEl>
                                          <p:spTgt spid="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21" presetClass="entr" presetSubtype="4" fill="hold" nodeType="withEffect">
                                  <p:stCondLst>
                                    <p:cond delay="0"/>
                                  </p:stCondLst>
                                  <p:childTnLst>
                                    <p:set>
                                      <p:cBhvr>
                                        <p:cTn id="12" dur="1" fill="hold">
                                          <p:stCondLst>
                                            <p:cond delay="0"/>
                                          </p:stCondLst>
                                        </p:cTn>
                                        <p:tgtEl>
                                          <p:spTgt spid="7170"/>
                                        </p:tgtEl>
                                        <p:attrNameLst>
                                          <p:attrName>style.visibility</p:attrName>
                                        </p:attrNameLst>
                                      </p:cBhvr>
                                      <p:to>
                                        <p:strVal val="visible"/>
                                      </p:to>
                                    </p:set>
                                    <p:animEffect transition="in" filter="wheel(4)">
                                      <p:cBhvr>
                                        <p:cTn id="13" dur="2000"/>
                                        <p:tgtEl>
                                          <p:spTgt spid="7170"/>
                                        </p:tgtEl>
                                      </p:cBhvr>
                                    </p:animEffect>
                                  </p:childTnLst>
                                </p:cTn>
                              </p:par>
                              <p:par>
                                <p:cTn id="14" presetID="54" presetClass="entr" presetSubtype="0" accel="10000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2000" fill="hold"/>
                                        <p:tgtEl>
                                          <p:spTgt spid="3"/>
                                        </p:tgtEl>
                                        <p:attrNameLst>
                                          <p:attrName>ppt_w</p:attrName>
                                        </p:attrNameLst>
                                      </p:cBhvr>
                                      <p:tavLst>
                                        <p:tav tm="0">
                                          <p:val>
                                            <p:strVal val="#ppt_w*0.05"/>
                                          </p:val>
                                        </p:tav>
                                        <p:tav tm="100000">
                                          <p:val>
                                            <p:strVal val="#ppt_w"/>
                                          </p:val>
                                        </p:tav>
                                      </p:tavLst>
                                    </p:anim>
                                    <p:anim calcmode="lin" valueType="num">
                                      <p:cBhvr>
                                        <p:cTn id="17" dur="2000" fill="hold"/>
                                        <p:tgtEl>
                                          <p:spTgt spid="3"/>
                                        </p:tgtEl>
                                        <p:attrNameLst>
                                          <p:attrName>ppt_h</p:attrName>
                                        </p:attrNameLst>
                                      </p:cBhvr>
                                      <p:tavLst>
                                        <p:tav tm="0">
                                          <p:val>
                                            <p:strVal val="#ppt_h"/>
                                          </p:val>
                                        </p:tav>
                                        <p:tav tm="100000">
                                          <p:val>
                                            <p:strVal val="#ppt_h"/>
                                          </p:val>
                                        </p:tav>
                                      </p:tavLst>
                                    </p:anim>
                                    <p:anim calcmode="lin" valueType="num">
                                      <p:cBhvr>
                                        <p:cTn id="18" dur="2000" fill="hold"/>
                                        <p:tgtEl>
                                          <p:spTgt spid="3"/>
                                        </p:tgtEl>
                                        <p:attrNameLst>
                                          <p:attrName>ppt_x</p:attrName>
                                        </p:attrNameLst>
                                      </p:cBhvr>
                                      <p:tavLst>
                                        <p:tav tm="0">
                                          <p:val>
                                            <p:strVal val="#ppt_x-.2"/>
                                          </p:val>
                                        </p:tav>
                                        <p:tav tm="100000">
                                          <p:val>
                                            <p:strVal val="#ppt_x"/>
                                          </p:val>
                                        </p:tav>
                                      </p:tavLst>
                                    </p:anim>
                                    <p:anim calcmode="lin" valueType="num">
                                      <p:cBhvr>
                                        <p:cTn id="19" dur="2000" fill="hold"/>
                                        <p:tgtEl>
                                          <p:spTgt spid="3"/>
                                        </p:tgtEl>
                                        <p:attrNameLst>
                                          <p:attrName>ppt_y</p:attrName>
                                        </p:attrNameLst>
                                      </p:cBhvr>
                                      <p:tavLst>
                                        <p:tav tm="0">
                                          <p:val>
                                            <p:strVal val="#ppt_y"/>
                                          </p:val>
                                        </p:tav>
                                        <p:tav tm="100000">
                                          <p:val>
                                            <p:strVal val="#ppt_y"/>
                                          </p:val>
                                        </p:tav>
                                      </p:tavLst>
                                    </p:anim>
                                    <p:animEffect transition="in" filter="fade">
                                      <p:cBhvr>
                                        <p:cTn id="20" dur="2000"/>
                                        <p:tgtEl>
                                          <p:spTgt spid="3"/>
                                        </p:tgtEl>
                                      </p:cBhvr>
                                    </p:animEffect>
                                  </p:childTnLst>
                                </p:cTn>
                              </p:par>
                              <p:par>
                                <p:cTn id="21" presetID="54" presetClass="entr" presetSubtype="0" accel="100000"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2000" fill="hold"/>
                                        <p:tgtEl>
                                          <p:spTgt spid="4"/>
                                        </p:tgtEl>
                                        <p:attrNameLst>
                                          <p:attrName>ppt_w</p:attrName>
                                        </p:attrNameLst>
                                      </p:cBhvr>
                                      <p:tavLst>
                                        <p:tav tm="0">
                                          <p:val>
                                            <p:strVal val="#ppt_w*0.05"/>
                                          </p:val>
                                        </p:tav>
                                        <p:tav tm="100000">
                                          <p:val>
                                            <p:strVal val="#ppt_w"/>
                                          </p:val>
                                        </p:tav>
                                      </p:tavLst>
                                    </p:anim>
                                    <p:anim calcmode="lin" valueType="num">
                                      <p:cBhvr>
                                        <p:cTn id="24" dur="2000" fill="hold"/>
                                        <p:tgtEl>
                                          <p:spTgt spid="4"/>
                                        </p:tgtEl>
                                        <p:attrNameLst>
                                          <p:attrName>ppt_h</p:attrName>
                                        </p:attrNameLst>
                                      </p:cBhvr>
                                      <p:tavLst>
                                        <p:tav tm="0">
                                          <p:val>
                                            <p:strVal val="#ppt_h"/>
                                          </p:val>
                                        </p:tav>
                                        <p:tav tm="100000">
                                          <p:val>
                                            <p:strVal val="#ppt_h"/>
                                          </p:val>
                                        </p:tav>
                                      </p:tavLst>
                                    </p:anim>
                                    <p:anim calcmode="lin" valueType="num">
                                      <p:cBhvr>
                                        <p:cTn id="25" dur="2000" fill="hold"/>
                                        <p:tgtEl>
                                          <p:spTgt spid="4"/>
                                        </p:tgtEl>
                                        <p:attrNameLst>
                                          <p:attrName>ppt_x</p:attrName>
                                        </p:attrNameLst>
                                      </p:cBhvr>
                                      <p:tavLst>
                                        <p:tav tm="0">
                                          <p:val>
                                            <p:strVal val="#ppt_x-.2"/>
                                          </p:val>
                                        </p:tav>
                                        <p:tav tm="100000">
                                          <p:val>
                                            <p:strVal val="#ppt_x"/>
                                          </p:val>
                                        </p:tav>
                                      </p:tavLst>
                                    </p:anim>
                                    <p:anim calcmode="lin" valueType="num">
                                      <p:cBhvr>
                                        <p:cTn id="26" dur="2000" fill="hold"/>
                                        <p:tgtEl>
                                          <p:spTgt spid="4"/>
                                        </p:tgtEl>
                                        <p:attrNameLst>
                                          <p:attrName>ppt_y</p:attrName>
                                        </p:attrNameLst>
                                      </p:cBhvr>
                                      <p:tavLst>
                                        <p:tav tm="0">
                                          <p:val>
                                            <p:strVal val="#ppt_y"/>
                                          </p:val>
                                        </p:tav>
                                        <p:tav tm="100000">
                                          <p:val>
                                            <p:strVal val="#ppt_y"/>
                                          </p:val>
                                        </p:tav>
                                      </p:tavLst>
                                    </p:anim>
                                    <p:animEffect transition="in" filter="fade">
                                      <p:cBhvr>
                                        <p:cTn id="27" dur="2000"/>
                                        <p:tgtEl>
                                          <p:spTgt spid="4"/>
                                        </p:tgtEl>
                                      </p:cBhvr>
                                    </p:animEffect>
                                  </p:childTnLst>
                                </p:cTn>
                              </p:par>
                              <p:par>
                                <p:cTn id="28" presetID="54" presetClass="entr" presetSubtype="0" accel="10000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2000" fill="hold"/>
                                        <p:tgtEl>
                                          <p:spTgt spid="5"/>
                                        </p:tgtEl>
                                        <p:attrNameLst>
                                          <p:attrName>ppt_w</p:attrName>
                                        </p:attrNameLst>
                                      </p:cBhvr>
                                      <p:tavLst>
                                        <p:tav tm="0">
                                          <p:val>
                                            <p:strVal val="#ppt_w*0.05"/>
                                          </p:val>
                                        </p:tav>
                                        <p:tav tm="100000">
                                          <p:val>
                                            <p:strVal val="#ppt_w"/>
                                          </p:val>
                                        </p:tav>
                                      </p:tavLst>
                                    </p:anim>
                                    <p:anim calcmode="lin" valueType="num">
                                      <p:cBhvr>
                                        <p:cTn id="31" dur="2000" fill="hold"/>
                                        <p:tgtEl>
                                          <p:spTgt spid="5"/>
                                        </p:tgtEl>
                                        <p:attrNameLst>
                                          <p:attrName>ppt_h</p:attrName>
                                        </p:attrNameLst>
                                      </p:cBhvr>
                                      <p:tavLst>
                                        <p:tav tm="0">
                                          <p:val>
                                            <p:strVal val="#ppt_h"/>
                                          </p:val>
                                        </p:tav>
                                        <p:tav tm="100000">
                                          <p:val>
                                            <p:strVal val="#ppt_h"/>
                                          </p:val>
                                        </p:tav>
                                      </p:tavLst>
                                    </p:anim>
                                    <p:anim calcmode="lin" valueType="num">
                                      <p:cBhvr>
                                        <p:cTn id="32" dur="2000" fill="hold"/>
                                        <p:tgtEl>
                                          <p:spTgt spid="5"/>
                                        </p:tgtEl>
                                        <p:attrNameLst>
                                          <p:attrName>ppt_x</p:attrName>
                                        </p:attrNameLst>
                                      </p:cBhvr>
                                      <p:tavLst>
                                        <p:tav tm="0">
                                          <p:val>
                                            <p:strVal val="#ppt_x-.2"/>
                                          </p:val>
                                        </p:tav>
                                        <p:tav tm="100000">
                                          <p:val>
                                            <p:strVal val="#ppt_x"/>
                                          </p:val>
                                        </p:tav>
                                      </p:tavLst>
                                    </p:anim>
                                    <p:anim calcmode="lin" valueType="num">
                                      <p:cBhvr>
                                        <p:cTn id="33" dur="2000" fill="hold"/>
                                        <p:tgtEl>
                                          <p:spTgt spid="5"/>
                                        </p:tgtEl>
                                        <p:attrNameLst>
                                          <p:attrName>ppt_y</p:attrName>
                                        </p:attrNameLst>
                                      </p:cBhvr>
                                      <p:tavLst>
                                        <p:tav tm="0">
                                          <p:val>
                                            <p:strVal val="#ppt_y"/>
                                          </p:val>
                                        </p:tav>
                                        <p:tav tm="100000">
                                          <p:val>
                                            <p:strVal val="#ppt_y"/>
                                          </p:val>
                                        </p:tav>
                                      </p:tavLst>
                                    </p:anim>
                                    <p:animEffect transition="in" filter="fade">
                                      <p:cBhvr>
                                        <p:cTn id="34" dur="2000"/>
                                        <p:tgtEl>
                                          <p:spTgt spid="5"/>
                                        </p:tgtEl>
                                      </p:cBhvr>
                                    </p:animEffect>
                                  </p:childTnLst>
                                </p:cTn>
                              </p:par>
                              <p:par>
                                <p:cTn id="35" presetID="21" presetClass="entr" presetSubtype="4"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heel(4)">
                                      <p:cBhvr>
                                        <p:cTn id="37" dur="2000"/>
                                        <p:tgtEl>
                                          <p:spTgt spid="8"/>
                                        </p:tgtEl>
                                      </p:cBhvr>
                                    </p:animEffect>
                                  </p:childTnLst>
                                </p:cTn>
                              </p:par>
                              <p:par>
                                <p:cTn id="38" presetID="8" presetClass="entr" presetSubtype="16"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diamond(in)">
                                      <p:cBhvr>
                                        <p:cTn id="4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auto">
          <a:xfrm>
            <a:off x="214282" y="3500438"/>
            <a:ext cx="8643998" cy="3143248"/>
          </a:xfrm>
          <a:prstGeom prst="rect">
            <a:avLst/>
          </a:prstGeom>
          <a:no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dobe Garamond Pro" pitchFamily="18" charset="0"/>
                <a:cs typeface="Arial" pitchFamily="34" charset="0"/>
              </a:rPr>
              <a:t>Lettre d’un soldat allemand le 16 août 1916.</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400" b="1" i="0" u="none" strike="noStrike" cap="none" normalizeH="0" baseline="0" dirty="0" smtClean="0">
                <a:ln>
                  <a:noFill/>
                </a:ln>
                <a:solidFill>
                  <a:schemeClr val="tx1"/>
                </a:solidFill>
                <a:effectLst/>
                <a:latin typeface="Adobe Garamond Pro" pitchFamily="18" charset="0"/>
                <a:cs typeface="Arial" pitchFamily="34" charset="0"/>
              </a:rPr>
              <a:t>C’est la seconde phase de la bataille, les Allemands perdent le terrain conquis depuis le mois de février.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chemeClr val="tx1"/>
              </a:solidFill>
              <a:effectLst/>
              <a:latin typeface="Adobe Garamond Pro"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Adobe Garamond Pro" pitchFamily="18" charset="0"/>
                <a:cs typeface="Arial" pitchFamily="34" charset="0"/>
              </a:rPr>
              <a:t>« Chers parents et chères sœurs (…) on nous a amenés jusqu’à quelques kilomètres du front de Verdun. Vous ne pouvez pas avoir idée de ce qu’on a vu là-bas. Nous nous trouvions à la sortie de Fleury. Nous avons passé trois jours couchés dans les trous d’obus à voir la mort de près, à l’attendre à chaque instant. Et cela sans la moindre goutte d’eau à boire et dans une horrible puanteur de cadavres. Un obus recouvre les cadavres de terre, un autre les exhume à nouveau. Quand on veut se creuser un abri, on tombe tout de suite sur des morts. (…) Puis nous avons traversé le fort de Douaumont, je n’avais encore jamais rien vu de semblable. Là il n’y avait que des blessés graves et ça respirait la mort de tous côté. En plus nous étions continuellement sous le feu (…). Tout le monde était pâle et avait le visage défait. Je ne vais pas vous en raconter davantage sur notre misère. Karl ».</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1" u="none" strike="noStrike" cap="none" normalizeH="0" baseline="0" dirty="0" smtClean="0">
                <a:ln>
                  <a:noFill/>
                </a:ln>
                <a:solidFill>
                  <a:schemeClr val="tx1"/>
                </a:solidFill>
                <a:effectLst/>
                <a:latin typeface="Adobe Garamond Pro" pitchFamily="18" charset="0"/>
                <a:cs typeface="Arial" pitchFamily="34" charset="0"/>
              </a:rPr>
              <a:t>(Karl Fritz caporal de l’armée allemande.)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400" b="1" i="0" u="none" strike="noStrike" cap="none" normalizeH="0" baseline="0" dirty="0" smtClean="0">
              <a:ln>
                <a:noFill/>
              </a:ln>
              <a:solidFill>
                <a:schemeClr val="tx1"/>
              </a:solidFill>
              <a:effectLst/>
              <a:latin typeface="Adobe Garamond Pro" pitchFamily="18" charset="0"/>
              <a:cs typeface="Arial" pitchFamily="34" charset="0"/>
            </a:endParaRPr>
          </a:p>
          <a:p>
            <a:pPr marL="0" marR="0" lvl="0" indent="0" algn="r" defTabSz="914400" rtl="0" eaLnBrk="1" fontAlgn="base" latinLnBrk="0" hangingPunct="1">
              <a:lnSpc>
                <a:spcPct val="100000"/>
              </a:lnSpc>
              <a:spcBef>
                <a:spcPct val="0"/>
              </a:spcBef>
              <a:spcAft>
                <a:spcPts val="1000"/>
              </a:spcAft>
              <a:buClrTx/>
              <a:buSzTx/>
              <a:buFontTx/>
              <a:buNone/>
              <a:tabLst/>
            </a:pPr>
            <a:r>
              <a:rPr kumimoji="0" lang="fr-FR" sz="1400" b="0" i="0" u="none" strike="noStrike" cap="none" normalizeH="0" baseline="0" dirty="0" smtClean="0">
                <a:ln>
                  <a:noFill/>
                </a:ln>
                <a:solidFill>
                  <a:schemeClr val="tx1"/>
                </a:solidFill>
                <a:effectLst/>
                <a:latin typeface="Adobe Garamond Pro" pitchFamily="18" charset="0"/>
                <a:cs typeface="Arial" pitchFamily="34" charset="0"/>
              </a:rPr>
              <a:t>D’après </a:t>
            </a:r>
            <a:r>
              <a:rPr kumimoji="0" lang="fr-FR" sz="1400" b="0" i="1" u="none" strike="noStrike" cap="none" normalizeH="0" baseline="0" dirty="0" smtClean="0">
                <a:ln>
                  <a:noFill/>
                </a:ln>
                <a:solidFill>
                  <a:schemeClr val="tx1"/>
                </a:solidFill>
                <a:effectLst/>
                <a:latin typeface="Adobe Garamond Pro" pitchFamily="18" charset="0"/>
                <a:cs typeface="Arial" pitchFamily="34" charset="0"/>
              </a:rPr>
              <a:t>Paroles de Poilus, Lettres et carnets du front 1914-1918</a:t>
            </a:r>
            <a:endParaRPr kumimoji="0" lang="fr-FR"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2" name="Rectangle 1"/>
          <p:cNvSpPr/>
          <p:nvPr/>
        </p:nvSpPr>
        <p:spPr>
          <a:xfrm>
            <a:off x="500034" y="285728"/>
            <a:ext cx="8429684" cy="492443"/>
          </a:xfrm>
          <a:prstGeom prst="rect">
            <a:avLst/>
          </a:prstGeom>
        </p:spPr>
        <p:txBody>
          <a:bodyPr wrap="square">
            <a:spAutoFit/>
          </a:bodyPr>
          <a:lstStyle/>
          <a:p>
            <a:pPr algn="ctr"/>
            <a:r>
              <a:rPr lang="fr-FR" sz="2600" dirty="0" smtClean="0">
                <a:latin typeface="Poor Richard" pitchFamily="18" charset="0"/>
              </a:rPr>
              <a:t>1) Quelles violences subissent les combattants ?</a:t>
            </a:r>
            <a:endParaRPr lang="fr-FR" sz="2600" dirty="0">
              <a:latin typeface="Poor Richard" pitchFamily="18" charset="0"/>
            </a:endParaRPr>
          </a:p>
        </p:txBody>
      </p:sp>
      <p:pic>
        <p:nvPicPr>
          <p:cNvPr id="3" name="Image 2" descr="j0254500.gif"/>
          <p:cNvPicPr>
            <a:picLocks noChangeAspect="1"/>
          </p:cNvPicPr>
          <p:nvPr/>
        </p:nvPicPr>
        <p:blipFill>
          <a:blip r:embed="rId2"/>
          <a:stretch>
            <a:fillRect/>
          </a:stretch>
        </p:blipFill>
        <p:spPr>
          <a:xfrm>
            <a:off x="642910" y="214290"/>
            <a:ext cx="738186" cy="738186"/>
          </a:xfrm>
          <a:prstGeom prst="rect">
            <a:avLst/>
          </a:prstGeom>
        </p:spPr>
      </p:pic>
      <p:sp>
        <p:nvSpPr>
          <p:cNvPr id="4" name="ZoneTexte 3"/>
          <p:cNvSpPr txBox="1"/>
          <p:nvPr/>
        </p:nvSpPr>
        <p:spPr>
          <a:xfrm>
            <a:off x="285720" y="2571744"/>
            <a:ext cx="8501122" cy="1292662"/>
          </a:xfrm>
          <a:prstGeom prst="rect">
            <a:avLst/>
          </a:prstGeom>
          <a:noFill/>
        </p:spPr>
        <p:txBody>
          <a:bodyPr wrap="square" rtlCol="0">
            <a:spAutoFit/>
          </a:bodyPr>
          <a:lstStyle/>
          <a:p>
            <a:r>
              <a:rPr lang="fr-FR" sz="2600" dirty="0" smtClean="0">
                <a:solidFill>
                  <a:srgbClr val="336600"/>
                </a:solidFill>
                <a:latin typeface="Poor Richard" pitchFamily="18" charset="0"/>
              </a:rPr>
              <a:t>Les combattants subissent des </a:t>
            </a:r>
            <a:r>
              <a:rPr lang="fr-FR" sz="2600" u="sng" dirty="0" smtClean="0">
                <a:solidFill>
                  <a:srgbClr val="336600"/>
                </a:solidFill>
                <a:latin typeface="Poor Richard" pitchFamily="18" charset="0"/>
              </a:rPr>
              <a:t>violences physiques </a:t>
            </a:r>
            <a:r>
              <a:rPr lang="fr-FR" sz="2600" dirty="0" smtClean="0">
                <a:solidFill>
                  <a:srgbClr val="336600"/>
                </a:solidFill>
                <a:latin typeface="Poor Richard" pitchFamily="18" charset="0"/>
              </a:rPr>
              <a:t>liées aux combats mais également </a:t>
            </a:r>
            <a:r>
              <a:rPr lang="fr-FR" sz="2600" u="sng" dirty="0" smtClean="0">
                <a:solidFill>
                  <a:srgbClr val="336600"/>
                </a:solidFill>
                <a:latin typeface="Poor Richard" pitchFamily="18" charset="0"/>
              </a:rPr>
              <a:t>psychologiques</a:t>
            </a:r>
            <a:r>
              <a:rPr lang="fr-FR" sz="2600" dirty="0" smtClean="0">
                <a:solidFill>
                  <a:srgbClr val="336600"/>
                </a:solidFill>
                <a:latin typeface="Poor Richard" pitchFamily="18" charset="0"/>
              </a:rPr>
              <a:t> (peur, vision d’horreurs face aux morts, fatigue, manque d’hygiène, …)</a:t>
            </a:r>
            <a:endParaRPr lang="fr-FR" sz="2600" dirty="0">
              <a:solidFill>
                <a:srgbClr val="336600"/>
              </a:solidFill>
              <a:latin typeface="Poor Richard" pitchFamily="18" charset="0"/>
            </a:endParaRPr>
          </a:p>
        </p:txBody>
      </p:sp>
      <p:sp>
        <p:nvSpPr>
          <p:cNvPr id="7" name="Rectangle 6"/>
          <p:cNvSpPr/>
          <p:nvPr/>
        </p:nvSpPr>
        <p:spPr>
          <a:xfrm>
            <a:off x="214282" y="1000108"/>
            <a:ext cx="8643998" cy="2246769"/>
          </a:xfrm>
          <a:prstGeom prst="rect">
            <a:avLst/>
          </a:prstGeom>
          <a:ln>
            <a:solidFill>
              <a:schemeClr val="tx1"/>
            </a:solidFill>
          </a:ln>
        </p:spPr>
        <p:txBody>
          <a:bodyPr wrap="square">
            <a:spAutoFit/>
          </a:bodyPr>
          <a:lstStyle/>
          <a:p>
            <a:pPr lvl="0" algn="ctr" fontAlgn="base">
              <a:spcBef>
                <a:spcPct val="0"/>
              </a:spcBef>
              <a:spcAft>
                <a:spcPct val="0"/>
              </a:spcAft>
            </a:pPr>
            <a:r>
              <a:rPr lang="fr-FR" sz="1400" b="1" dirty="0" smtClean="0">
                <a:latin typeface="Adobe Garamond Pro" pitchFamily="18" charset="0"/>
                <a:cs typeface="Arial" pitchFamily="34" charset="0"/>
              </a:rPr>
              <a:t>Un soldat français en première ligne le 25 février 1916 au matin, la bataille a débuté le 21 février</a:t>
            </a:r>
          </a:p>
          <a:p>
            <a:pPr lvl="0" fontAlgn="base">
              <a:spcBef>
                <a:spcPct val="0"/>
              </a:spcBef>
              <a:spcAft>
                <a:spcPct val="0"/>
              </a:spcAft>
            </a:pPr>
            <a:endParaRPr lang="fr-FR" sz="1400" b="1" dirty="0" smtClean="0">
              <a:latin typeface="Adobe Garamond Pro" pitchFamily="18" charset="0"/>
              <a:cs typeface="Arial" pitchFamily="34" charset="0"/>
            </a:endParaRPr>
          </a:p>
          <a:p>
            <a:pPr lvl="0" fontAlgn="base">
              <a:spcBef>
                <a:spcPct val="0"/>
              </a:spcBef>
              <a:spcAft>
                <a:spcPct val="0"/>
              </a:spcAft>
            </a:pPr>
            <a:r>
              <a:rPr lang="fr-FR" sz="1400" dirty="0" smtClean="0">
                <a:latin typeface="Adobe Garamond Pro" pitchFamily="18" charset="0"/>
                <a:cs typeface="Arial" pitchFamily="34" charset="0"/>
              </a:rPr>
              <a:t>« Sur toute l’étendue du secteur les explosions nous secouent jusqu’aux entrailles. Percutants, fusants semblent descendre du ciel en un bruit infernal, nous sommes bien repérés. Tout saute autour de nous. Un nuage de fumée sillonné d’éclairs nous environne. C’est un roulement continu, un vacarme  abominable : des mottes de terre, des cailloux nous martèlent le dos, les éclats d’obus sifflent sans arrêt. Stoïques nous attendons dans ce déluge d’acier. Je fume cigarette sur cigarette. À quoi bon me priver ! Ce seront peut-être les dernières. Mes nerfs sont à fleur de peau. Je voudrai me lever, courir n’importe où (…) ».</a:t>
            </a:r>
          </a:p>
          <a:p>
            <a:pPr lvl="0" fontAlgn="base">
              <a:spcBef>
                <a:spcPct val="0"/>
              </a:spcBef>
              <a:spcAft>
                <a:spcPct val="0"/>
              </a:spcAft>
            </a:pPr>
            <a:endParaRPr lang="fr-FR" sz="1400" dirty="0" smtClean="0">
              <a:latin typeface="Adobe Garamond Pro" pitchFamily="18" charset="0"/>
              <a:cs typeface="Arial" pitchFamily="34" charset="0"/>
            </a:endParaRPr>
          </a:p>
          <a:p>
            <a:pPr lvl="0" algn="r" fontAlgn="base">
              <a:spcBef>
                <a:spcPct val="0"/>
              </a:spcBef>
              <a:spcAft>
                <a:spcPts val="1000"/>
              </a:spcAft>
            </a:pPr>
            <a:r>
              <a:rPr lang="fr-FR" sz="1400" dirty="0" smtClean="0">
                <a:latin typeface="Adobe Garamond Pro" pitchFamily="18" charset="0"/>
                <a:cs typeface="Arial" pitchFamily="34" charset="0"/>
              </a:rPr>
              <a:t>D’après Charles </a:t>
            </a:r>
            <a:r>
              <a:rPr lang="fr-FR" sz="1400" dirty="0" err="1" smtClean="0">
                <a:latin typeface="Adobe Garamond Pro" pitchFamily="18" charset="0"/>
                <a:cs typeface="Arial" pitchFamily="34" charset="0"/>
              </a:rPr>
              <a:t>Cautain</a:t>
            </a:r>
            <a:r>
              <a:rPr lang="fr-FR" sz="1400" dirty="0" smtClean="0">
                <a:latin typeface="Adobe Garamond Pro" pitchFamily="18" charset="0"/>
                <a:cs typeface="Arial" pitchFamily="34" charset="0"/>
              </a:rPr>
              <a:t>, soldat français du 95e RI</a:t>
            </a:r>
            <a:endParaRPr lang="fr-FR" sz="14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0.05"/>
                                          </p:val>
                                        </p:tav>
                                        <p:tav tm="100000">
                                          <p:val>
                                            <p:strVal val="#ppt_w"/>
                                          </p:val>
                                        </p:tav>
                                      </p:tavLst>
                                    </p:anim>
                                    <p:anim calcmode="lin" valueType="num">
                                      <p:cBhvr>
                                        <p:cTn id="8" dur="2000" fill="hold"/>
                                        <p:tgtEl>
                                          <p:spTgt spid="2"/>
                                        </p:tgtEl>
                                        <p:attrNameLst>
                                          <p:attrName>ppt_h</p:attrName>
                                        </p:attrNameLst>
                                      </p:cBhvr>
                                      <p:tavLst>
                                        <p:tav tm="0">
                                          <p:val>
                                            <p:strVal val="#ppt_h"/>
                                          </p:val>
                                        </p:tav>
                                        <p:tav tm="100000">
                                          <p:val>
                                            <p:strVal val="#ppt_h"/>
                                          </p:val>
                                        </p:tav>
                                      </p:tavLst>
                                    </p:anim>
                                    <p:anim calcmode="lin" valueType="num">
                                      <p:cBhvr>
                                        <p:cTn id="9" dur="2000" fill="hold"/>
                                        <p:tgtEl>
                                          <p:spTgt spid="2"/>
                                        </p:tgtEl>
                                        <p:attrNameLst>
                                          <p:attrName>ppt_x</p:attrName>
                                        </p:attrNameLst>
                                      </p:cBhvr>
                                      <p:tavLst>
                                        <p:tav tm="0">
                                          <p:val>
                                            <p:strVal val="#ppt_x-.2"/>
                                          </p:val>
                                        </p:tav>
                                        <p:tav tm="100000">
                                          <p:val>
                                            <p:strVal val="#ppt_x"/>
                                          </p:val>
                                        </p:tav>
                                      </p:tavLst>
                                    </p:anim>
                                    <p:anim calcmode="lin" valueType="num">
                                      <p:cBhvr>
                                        <p:cTn id="10" dur="2000" fill="hold"/>
                                        <p:tgtEl>
                                          <p:spTgt spid="2"/>
                                        </p:tgtEl>
                                        <p:attrNameLst>
                                          <p:attrName>ppt_y</p:attrName>
                                        </p:attrNameLst>
                                      </p:cBhvr>
                                      <p:tavLst>
                                        <p:tav tm="0">
                                          <p:val>
                                            <p:strVal val="#ppt_y"/>
                                          </p:val>
                                        </p:tav>
                                        <p:tav tm="100000">
                                          <p:val>
                                            <p:strVal val="#ppt_y"/>
                                          </p:val>
                                        </p:tav>
                                      </p:tavLst>
                                    </p:anim>
                                    <p:animEffect transition="in" filter="fade">
                                      <p:cBhvr>
                                        <p:cTn id="11" dur="2000"/>
                                        <p:tgtEl>
                                          <p:spTgt spid="2"/>
                                        </p:tgtEl>
                                      </p:cBhvr>
                                    </p:animEffect>
                                  </p:childTnLst>
                                </p:cTn>
                              </p:par>
                              <p:par>
                                <p:cTn id="12" presetID="21" presetClass="entr" presetSubtype="4"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4)">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4" presetClass="entr" presetSubtype="0" accel="10000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strVal val="#ppt_w*0.05"/>
                                          </p:val>
                                        </p:tav>
                                        <p:tav tm="100000">
                                          <p:val>
                                            <p:strVal val="#ppt_w"/>
                                          </p:val>
                                        </p:tav>
                                      </p:tavLst>
                                    </p:anim>
                                    <p:anim calcmode="lin" valueType="num">
                                      <p:cBhvr>
                                        <p:cTn id="20" dur="500" fill="hold"/>
                                        <p:tgtEl>
                                          <p:spTgt spid="7"/>
                                        </p:tgtEl>
                                        <p:attrNameLst>
                                          <p:attrName>ppt_h</p:attrName>
                                        </p:attrNameLst>
                                      </p:cBhvr>
                                      <p:tavLst>
                                        <p:tav tm="0">
                                          <p:val>
                                            <p:strVal val="#ppt_h"/>
                                          </p:val>
                                        </p:tav>
                                        <p:tav tm="100000">
                                          <p:val>
                                            <p:strVal val="#ppt_h"/>
                                          </p:val>
                                        </p:tav>
                                      </p:tavLst>
                                    </p:anim>
                                    <p:anim calcmode="lin" valueType="num">
                                      <p:cBhvr>
                                        <p:cTn id="21" dur="500" fill="hold"/>
                                        <p:tgtEl>
                                          <p:spTgt spid="7"/>
                                        </p:tgtEl>
                                        <p:attrNameLst>
                                          <p:attrName>ppt_x</p:attrName>
                                        </p:attrNameLst>
                                      </p:cBhvr>
                                      <p:tavLst>
                                        <p:tav tm="0">
                                          <p:val>
                                            <p:strVal val="#ppt_x-.2"/>
                                          </p:val>
                                        </p:tav>
                                        <p:tav tm="100000">
                                          <p:val>
                                            <p:strVal val="#ppt_x"/>
                                          </p:val>
                                        </p:tav>
                                      </p:tavLst>
                                    </p:anim>
                                    <p:anim calcmode="lin" valueType="num">
                                      <p:cBhvr>
                                        <p:cTn id="22" dur="500" fill="hold"/>
                                        <p:tgtEl>
                                          <p:spTgt spid="7"/>
                                        </p:tgtEl>
                                        <p:attrNameLst>
                                          <p:attrName>ppt_y</p:attrName>
                                        </p:attrNameLst>
                                      </p:cBhvr>
                                      <p:tavLst>
                                        <p:tav tm="0">
                                          <p:val>
                                            <p:strVal val="#ppt_y"/>
                                          </p:val>
                                        </p:tav>
                                        <p:tav tm="100000">
                                          <p:val>
                                            <p:strVal val="#ppt_y"/>
                                          </p:val>
                                        </p:tav>
                                      </p:tavLst>
                                    </p:anim>
                                    <p:animEffect transition="in" filter="fade">
                                      <p:cBhvr>
                                        <p:cTn id="23" dur="500"/>
                                        <p:tgtEl>
                                          <p:spTgt spid="7"/>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dissolv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xit" presetSubtype="12" fill="hold" grpId="1" nodeType="clickEffect">
                                  <p:stCondLst>
                                    <p:cond delay="0"/>
                                  </p:stCondLst>
                                  <p:childTnLst>
                                    <p:animEffect transition="out" filter="strips(downLeft)">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2000"/>
                                        <p:tgtEl>
                                          <p:spTgt spid="6"/>
                                        </p:tgtEl>
                                      </p:cBhvr>
                                    </p:animEffect>
                                    <p:set>
                                      <p:cBhvr>
                                        <p:cTn id="34" dur="1" fill="hold">
                                          <p:stCondLst>
                                            <p:cond delay="1999"/>
                                          </p:stCondLst>
                                        </p:cTn>
                                        <p:tgtEl>
                                          <p:spTgt spid="6"/>
                                        </p:tgtEl>
                                        <p:attrNameLst>
                                          <p:attrName>style.visibility</p:attrName>
                                        </p:attrNameLst>
                                      </p:cBhvr>
                                      <p:to>
                                        <p:strVal val="hidden"/>
                                      </p:to>
                                    </p:set>
                                  </p:childTnLst>
                                </p:cTn>
                              </p:par>
                            </p:childTnLst>
                          </p:cTn>
                        </p:par>
                        <p:par>
                          <p:cTn id="35" fill="hold">
                            <p:stCondLst>
                              <p:cond delay="2000"/>
                            </p:stCondLst>
                            <p:childTnLst>
                              <p:par>
                                <p:cTn id="36" presetID="27" presetClass="entr" presetSubtype="0" fill="hold" grpId="0" nodeType="afterEffect">
                                  <p:stCondLst>
                                    <p:cond delay="0"/>
                                  </p:stCondLst>
                                  <p:iterate type="lt">
                                    <p:tmPct val="50000"/>
                                  </p:iterate>
                                  <p:childTnLst>
                                    <p:set>
                                      <p:cBhvr>
                                        <p:cTn id="37" dur="1" fill="hold">
                                          <p:stCondLst>
                                            <p:cond delay="0"/>
                                          </p:stCondLst>
                                        </p:cTn>
                                        <p:tgtEl>
                                          <p:spTgt spid="4"/>
                                        </p:tgtEl>
                                        <p:attrNameLst>
                                          <p:attrName>style.visibility</p:attrName>
                                        </p:attrNameLst>
                                      </p:cBhvr>
                                      <p:to>
                                        <p:strVal val="visible"/>
                                      </p:to>
                                    </p:set>
                                    <p:anim calcmode="discrete" valueType="clr">
                                      <p:cBhvr override="childStyle">
                                        <p:cTn id="38"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4"/>
                                        </p:tgtEl>
                                        <p:attrNameLst>
                                          <p:attrName>fillcolor</p:attrName>
                                        </p:attrNameLst>
                                      </p:cBhvr>
                                      <p:tavLst>
                                        <p:tav tm="0">
                                          <p:val>
                                            <p:clrVal>
                                              <a:schemeClr val="accent2"/>
                                            </p:clrVal>
                                          </p:val>
                                        </p:tav>
                                        <p:tav tm="50000">
                                          <p:val>
                                            <p:clrVal>
                                              <a:schemeClr val="hlink"/>
                                            </p:clrVal>
                                          </p:val>
                                        </p:tav>
                                      </p:tavLst>
                                    </p:anim>
                                    <p:set>
                                      <p:cBhvr>
                                        <p:cTn id="40" dur="80"/>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 grpId="0"/>
      <p:bldP spid="4" grpId="0"/>
      <p:bldP spid="7" grpId="0" animBg="1"/>
      <p:bldP spid="7"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3"/>
          <p:cNvPicPr>
            <a:picLocks noChangeAspect="1" noChangeArrowheads="1"/>
          </p:cNvPicPr>
          <p:nvPr/>
        </p:nvPicPr>
        <p:blipFill>
          <a:blip r:embed="rId2"/>
          <a:srcRect l="4488"/>
          <a:stretch>
            <a:fillRect/>
          </a:stretch>
        </p:blipFill>
        <p:spPr bwMode="auto">
          <a:xfrm>
            <a:off x="214282" y="1071546"/>
            <a:ext cx="8381575" cy="5591395"/>
          </a:xfrm>
          <a:prstGeom prst="rect">
            <a:avLst/>
          </a:prstGeom>
          <a:noFill/>
          <a:ln w="9525">
            <a:solidFill>
              <a:schemeClr val="tx1"/>
            </a:solidFill>
            <a:miter lim="800000"/>
            <a:headEnd/>
            <a:tailEnd/>
          </a:ln>
          <a:effectLst/>
        </p:spPr>
      </p:pic>
      <p:pic>
        <p:nvPicPr>
          <p:cNvPr id="3" name="Image 2" descr="j0254500.gif"/>
          <p:cNvPicPr>
            <a:picLocks noChangeAspect="1"/>
          </p:cNvPicPr>
          <p:nvPr/>
        </p:nvPicPr>
        <p:blipFill>
          <a:blip r:embed="rId3"/>
          <a:stretch>
            <a:fillRect/>
          </a:stretch>
        </p:blipFill>
        <p:spPr>
          <a:xfrm>
            <a:off x="357158" y="214290"/>
            <a:ext cx="738186" cy="738186"/>
          </a:xfrm>
          <a:prstGeom prst="rect">
            <a:avLst/>
          </a:prstGeom>
        </p:spPr>
      </p:pic>
      <p:sp>
        <p:nvSpPr>
          <p:cNvPr id="4" name="Rectangle 3"/>
          <p:cNvSpPr/>
          <p:nvPr/>
        </p:nvSpPr>
        <p:spPr>
          <a:xfrm>
            <a:off x="1214414" y="214290"/>
            <a:ext cx="7929586" cy="892552"/>
          </a:xfrm>
          <a:prstGeom prst="rect">
            <a:avLst/>
          </a:prstGeom>
        </p:spPr>
        <p:txBody>
          <a:bodyPr wrap="square">
            <a:spAutoFit/>
          </a:bodyPr>
          <a:lstStyle/>
          <a:p>
            <a:pPr algn="ctr"/>
            <a:r>
              <a:rPr lang="fr-FR" sz="2600" dirty="0" smtClean="0">
                <a:latin typeface="Poor Richard" pitchFamily="18" charset="0"/>
              </a:rPr>
              <a:t>2) Relevez des éléments qui montrent la volonté de destruction réciproque des adversaires.</a:t>
            </a:r>
            <a:endParaRPr lang="fr-FR" sz="2600" dirty="0">
              <a:latin typeface="Poor Richard" pitchFamily="18" charset="0"/>
            </a:endParaRPr>
          </a:p>
        </p:txBody>
      </p:sp>
      <p:pic>
        <p:nvPicPr>
          <p:cNvPr id="5" name="Picture 2"/>
          <p:cNvPicPr>
            <a:picLocks noChangeAspect="1" noChangeArrowheads="1"/>
          </p:cNvPicPr>
          <p:nvPr/>
        </p:nvPicPr>
        <p:blipFill>
          <a:blip r:embed="rId4"/>
          <a:srcRect t="838"/>
          <a:stretch>
            <a:fillRect/>
          </a:stretch>
        </p:blipFill>
        <p:spPr bwMode="auto">
          <a:xfrm>
            <a:off x="1928794" y="1285860"/>
            <a:ext cx="4429156" cy="5186884"/>
          </a:xfrm>
          <a:prstGeom prst="rect">
            <a:avLst/>
          </a:prstGeom>
          <a:noFill/>
          <a:ln w="9525">
            <a:noFill/>
            <a:miter lim="800000"/>
            <a:headEnd/>
            <a:tailEnd/>
          </a:ln>
          <a:effectLst/>
        </p:spPr>
      </p:pic>
      <p:sp>
        <p:nvSpPr>
          <p:cNvPr id="6" name="ZoneTexte 5"/>
          <p:cNvSpPr txBox="1"/>
          <p:nvPr/>
        </p:nvSpPr>
        <p:spPr>
          <a:xfrm>
            <a:off x="214282" y="2500306"/>
            <a:ext cx="8358246" cy="1292662"/>
          </a:xfrm>
          <a:prstGeom prst="rect">
            <a:avLst/>
          </a:prstGeom>
          <a:noFill/>
        </p:spPr>
        <p:txBody>
          <a:bodyPr wrap="square" rtlCol="0">
            <a:spAutoFit/>
          </a:bodyPr>
          <a:lstStyle/>
          <a:p>
            <a:r>
              <a:rPr lang="fr-FR" sz="2600" dirty="0" smtClean="0">
                <a:solidFill>
                  <a:srgbClr val="336600"/>
                </a:solidFill>
                <a:latin typeface="Poor Richard" pitchFamily="18" charset="0"/>
              </a:rPr>
              <a:t>La durée de la bataille (300 jours), l’acharnement des soldats, le nombre de morts et de blessés, …témoignent de la volonté de destruction réciproque.</a:t>
            </a:r>
            <a:endParaRPr lang="fr-FR" sz="2600" dirty="0">
              <a:solidFill>
                <a:srgbClr val="3366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par>
                                <p:cTn id="8" presetID="54" presetClass="entr" presetSubtype="0" accel="10000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2000" fill="hold"/>
                                        <p:tgtEl>
                                          <p:spTgt spid="4"/>
                                        </p:tgtEl>
                                        <p:attrNameLst>
                                          <p:attrName>ppt_w</p:attrName>
                                        </p:attrNameLst>
                                      </p:cBhvr>
                                      <p:tavLst>
                                        <p:tav tm="0">
                                          <p:val>
                                            <p:strVal val="#ppt_w*0.05"/>
                                          </p:val>
                                        </p:tav>
                                        <p:tav tm="100000">
                                          <p:val>
                                            <p:strVal val="#ppt_w"/>
                                          </p:val>
                                        </p:tav>
                                      </p:tavLst>
                                    </p:anim>
                                    <p:anim calcmode="lin" valueType="num">
                                      <p:cBhvr>
                                        <p:cTn id="11" dur="2000" fill="hold"/>
                                        <p:tgtEl>
                                          <p:spTgt spid="4"/>
                                        </p:tgtEl>
                                        <p:attrNameLst>
                                          <p:attrName>ppt_h</p:attrName>
                                        </p:attrNameLst>
                                      </p:cBhvr>
                                      <p:tavLst>
                                        <p:tav tm="0">
                                          <p:val>
                                            <p:strVal val="#ppt_h"/>
                                          </p:val>
                                        </p:tav>
                                        <p:tav tm="100000">
                                          <p:val>
                                            <p:strVal val="#ppt_h"/>
                                          </p:val>
                                        </p:tav>
                                      </p:tavLst>
                                    </p:anim>
                                    <p:anim calcmode="lin" valueType="num">
                                      <p:cBhvr>
                                        <p:cTn id="12" dur="2000" fill="hold"/>
                                        <p:tgtEl>
                                          <p:spTgt spid="4"/>
                                        </p:tgtEl>
                                        <p:attrNameLst>
                                          <p:attrName>ppt_x</p:attrName>
                                        </p:attrNameLst>
                                      </p:cBhvr>
                                      <p:tavLst>
                                        <p:tav tm="0">
                                          <p:val>
                                            <p:strVal val="#ppt_x-.2"/>
                                          </p:val>
                                        </p:tav>
                                        <p:tav tm="100000">
                                          <p:val>
                                            <p:strVal val="#ppt_x"/>
                                          </p:val>
                                        </p:tav>
                                      </p:tavLst>
                                    </p:anim>
                                    <p:anim calcmode="lin" valueType="num">
                                      <p:cBhvr>
                                        <p:cTn id="13" dur="2000" fill="hold"/>
                                        <p:tgtEl>
                                          <p:spTgt spid="4"/>
                                        </p:tgtEl>
                                        <p:attrNameLst>
                                          <p:attrName>ppt_y</p:attrName>
                                        </p:attrNameLst>
                                      </p:cBhvr>
                                      <p:tavLst>
                                        <p:tav tm="0">
                                          <p:val>
                                            <p:strVal val="#ppt_y"/>
                                          </p:val>
                                        </p:tav>
                                        <p:tav tm="100000">
                                          <p:val>
                                            <p:strVal val="#ppt_y"/>
                                          </p:val>
                                        </p:tav>
                                      </p:tavLst>
                                    </p:anim>
                                    <p:animEffect transition="in" filter="fade">
                                      <p:cBhvr>
                                        <p:cTn id="14" dur="2000"/>
                                        <p:tgtEl>
                                          <p:spTgt spid="4"/>
                                        </p:tgtEl>
                                      </p:cBhvr>
                                    </p:animEffect>
                                  </p:childTnLst>
                                </p:cTn>
                              </p:par>
                              <p:par>
                                <p:cTn id="15" presetID="21"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xit" presetSubtype="12" fill="hold" nodeType="clickEffect">
                                  <p:stCondLst>
                                    <p:cond delay="0"/>
                                  </p:stCondLst>
                                  <p:childTnLst>
                                    <p:animEffect transition="out" filter="strips(downLeft)">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par>
                                <p:cTn id="23" presetID="21"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heel(4)">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xit" presetSubtype="10" fill="hold" nodeType="clickEffect">
                                  <p:stCondLst>
                                    <p:cond delay="0"/>
                                  </p:stCondLst>
                                  <p:childTnLst>
                                    <p:animEffect transition="out" filter="blinds(horizontal)">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par>
                          <p:cTn id="31" fill="hold">
                            <p:stCondLst>
                              <p:cond delay="500"/>
                            </p:stCondLst>
                            <p:childTnLst>
                              <p:par>
                                <p:cTn id="32" presetID="27" presetClass="entr" presetSubtype="0" fill="hold" grpId="1" nodeType="afterEffect">
                                  <p:stCondLst>
                                    <p:cond delay="0"/>
                                  </p:stCondLst>
                                  <p:iterate type="lt">
                                    <p:tmPct val="50000"/>
                                  </p:iterate>
                                  <p:childTnLst>
                                    <p:set>
                                      <p:cBhvr>
                                        <p:cTn id="33" dur="1" fill="hold">
                                          <p:stCondLst>
                                            <p:cond delay="0"/>
                                          </p:stCondLst>
                                        </p:cTn>
                                        <p:tgtEl>
                                          <p:spTgt spid="6"/>
                                        </p:tgtEl>
                                        <p:attrNameLst>
                                          <p:attrName>style.visibility</p:attrName>
                                        </p:attrNameLst>
                                      </p:cBhvr>
                                      <p:to>
                                        <p:strVal val="visible"/>
                                      </p:to>
                                    </p:set>
                                    <p:anim calcmode="discrete" valueType="clr">
                                      <p:cBhvr override="childStyle">
                                        <p:cTn id="34"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6"/>
                                        </p:tgtEl>
                                        <p:attrNameLst>
                                          <p:attrName>fillcolor</p:attrName>
                                        </p:attrNameLst>
                                      </p:cBhvr>
                                      <p:tavLst>
                                        <p:tav tm="0">
                                          <p:val>
                                            <p:clrVal>
                                              <a:schemeClr val="accent2"/>
                                            </p:clrVal>
                                          </p:val>
                                        </p:tav>
                                        <p:tav tm="50000">
                                          <p:val>
                                            <p:clrVal>
                                              <a:schemeClr val="hlink"/>
                                            </p:clrVal>
                                          </p:val>
                                        </p:tav>
                                      </p:tavLst>
                                    </p:anim>
                                    <p:set>
                                      <p:cBhvr>
                                        <p:cTn id="36"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j0254500.gif"/>
          <p:cNvPicPr>
            <a:picLocks noChangeAspect="1"/>
          </p:cNvPicPr>
          <p:nvPr/>
        </p:nvPicPr>
        <p:blipFill>
          <a:blip r:embed="rId2"/>
          <a:stretch>
            <a:fillRect/>
          </a:stretch>
        </p:blipFill>
        <p:spPr>
          <a:xfrm>
            <a:off x="4071934" y="214290"/>
            <a:ext cx="738186" cy="738186"/>
          </a:xfrm>
          <a:prstGeom prst="rect">
            <a:avLst/>
          </a:prstGeom>
        </p:spPr>
      </p:pic>
      <p:sp>
        <p:nvSpPr>
          <p:cNvPr id="5" name="Rectangle 4"/>
          <p:cNvSpPr/>
          <p:nvPr/>
        </p:nvSpPr>
        <p:spPr>
          <a:xfrm>
            <a:off x="214282" y="1071546"/>
            <a:ext cx="8643998" cy="492443"/>
          </a:xfrm>
          <a:prstGeom prst="rect">
            <a:avLst/>
          </a:prstGeom>
        </p:spPr>
        <p:txBody>
          <a:bodyPr wrap="square">
            <a:spAutoFit/>
          </a:bodyPr>
          <a:lstStyle/>
          <a:p>
            <a:pPr algn="ctr"/>
            <a:r>
              <a:rPr lang="fr-FR" sz="2600" dirty="0" smtClean="0">
                <a:latin typeface="Poor Richard" pitchFamily="18" charset="0"/>
              </a:rPr>
              <a:t>3) Comment les civils sont-ils concernés par la bataille de Verdun ?</a:t>
            </a:r>
            <a:endParaRPr lang="fr-FR" sz="2600" dirty="0">
              <a:latin typeface="Poor Richard" pitchFamily="18" charset="0"/>
            </a:endParaRPr>
          </a:p>
        </p:txBody>
      </p:sp>
      <p:sp>
        <p:nvSpPr>
          <p:cNvPr id="6" name="Rectangle 5"/>
          <p:cNvSpPr/>
          <p:nvPr/>
        </p:nvSpPr>
        <p:spPr>
          <a:xfrm>
            <a:off x="0" y="1785926"/>
            <a:ext cx="9144000" cy="4247317"/>
          </a:xfrm>
          <a:prstGeom prst="rect">
            <a:avLst/>
          </a:prstGeom>
          <a:ln>
            <a:solidFill>
              <a:schemeClr val="tx1"/>
            </a:solidFill>
          </a:ln>
        </p:spPr>
        <p:txBody>
          <a:bodyPr wrap="square">
            <a:spAutoFit/>
          </a:bodyPr>
          <a:lstStyle/>
          <a:p>
            <a:pPr lvl="0" algn="ctr" fontAlgn="base">
              <a:spcBef>
                <a:spcPct val="0"/>
              </a:spcBef>
              <a:spcAft>
                <a:spcPct val="0"/>
              </a:spcAft>
            </a:pPr>
            <a:r>
              <a:rPr lang="fr-FR" b="1" dirty="0" smtClean="0">
                <a:latin typeface="Adobe Garamond Pro" pitchFamily="18" charset="0"/>
                <a:cs typeface="Arial" pitchFamily="34" charset="0"/>
              </a:rPr>
              <a:t>Témoignage d’un écolier à la fin du printemps 1916</a:t>
            </a:r>
          </a:p>
          <a:p>
            <a:pPr lvl="0" algn="ctr" fontAlgn="base">
              <a:spcBef>
                <a:spcPct val="0"/>
              </a:spcBef>
              <a:spcAft>
                <a:spcPct val="0"/>
              </a:spcAft>
            </a:pPr>
            <a:endParaRPr lang="fr-FR" b="1" dirty="0" smtClean="0">
              <a:latin typeface="Adobe Garamond Pro" pitchFamily="18" charset="0"/>
              <a:cs typeface="Arial" pitchFamily="34" charset="0"/>
            </a:endParaRPr>
          </a:p>
          <a:p>
            <a:pPr lvl="0" fontAlgn="base">
              <a:spcBef>
                <a:spcPct val="0"/>
              </a:spcBef>
              <a:spcAft>
                <a:spcPct val="0"/>
              </a:spcAft>
            </a:pPr>
            <a:r>
              <a:rPr lang="fr-FR" dirty="0" smtClean="0">
                <a:latin typeface="Adobe Garamond Pro" pitchFamily="18" charset="0"/>
                <a:cs typeface="Arial" pitchFamily="34" charset="0"/>
              </a:rPr>
              <a:t>« À la maison la vie était difficile sans le papa et les oncles (...). La maman était si fatiguée qu’elle ne riait plus jamais et ne nous parlait que pour nous dire les choses du travail. Le pépé venait aider tous les jours, mais il se courbait de plus en plus. Là-dessus on est venu réquisitionner les mulets, on en</a:t>
            </a:r>
          </a:p>
          <a:p>
            <a:pPr lvl="0" fontAlgn="base">
              <a:spcBef>
                <a:spcPct val="0"/>
              </a:spcBef>
              <a:spcAft>
                <a:spcPct val="0"/>
              </a:spcAft>
            </a:pPr>
            <a:r>
              <a:rPr lang="fr-FR" dirty="0" smtClean="0">
                <a:latin typeface="Adobe Garamond Pro" pitchFamily="18" charset="0"/>
                <a:cs typeface="Arial" pitchFamily="34" charset="0"/>
              </a:rPr>
              <a:t>avait gros sur le cœur, qui donc allait labourer les champs ? (…) Nous les enfants on fait bien tout ce qu’on peut pour aider. Même du travail des hommes parfois, au plus on grandit, au plus on aide (…). Les gens s’arrangent pour avoir le journal, mais ce qu’ils disent dedans, on voit bien que c’est tout</a:t>
            </a:r>
          </a:p>
          <a:p>
            <a:pPr lvl="0" fontAlgn="base">
              <a:spcBef>
                <a:spcPct val="0"/>
              </a:spcBef>
              <a:spcAft>
                <a:spcPct val="0"/>
              </a:spcAft>
            </a:pPr>
            <a:r>
              <a:rPr lang="fr-FR" dirty="0" smtClean="0">
                <a:latin typeface="Adobe Garamond Pro" pitchFamily="18" charset="0"/>
                <a:cs typeface="Arial" pitchFamily="34" charset="0"/>
              </a:rPr>
              <a:t>des contes, parce que les soldats, eux, nous disent que c’est point du tout comme ça. (…) Mon oncle </a:t>
            </a:r>
            <a:r>
              <a:rPr lang="fr-FR" dirty="0" err="1" smtClean="0">
                <a:latin typeface="Adobe Garamond Pro" pitchFamily="18" charset="0"/>
                <a:cs typeface="Arial" pitchFamily="34" charset="0"/>
              </a:rPr>
              <a:t>Tonin</a:t>
            </a:r>
            <a:r>
              <a:rPr lang="fr-FR" dirty="0" smtClean="0">
                <a:latin typeface="Adobe Garamond Pro" pitchFamily="18" charset="0"/>
                <a:cs typeface="Arial" pitchFamily="34" charset="0"/>
              </a:rPr>
              <a:t> est venu en permission agricole, il repart ce soir. La mémé a tout le temps les larmes qu’elle cache en tricotant. Le tonton m’a mené avec lui au champ chaque matin, il a beaucoup parlé des choses de la guerre qu’il ne voulait point dire à la maison devant les femmes déjà si tristes (…). »</a:t>
            </a:r>
          </a:p>
          <a:p>
            <a:pPr lvl="0" fontAlgn="base">
              <a:spcBef>
                <a:spcPct val="0"/>
              </a:spcBef>
              <a:spcAft>
                <a:spcPct val="0"/>
              </a:spcAft>
            </a:pPr>
            <a:endParaRPr lang="fr-FR" dirty="0" smtClean="0">
              <a:latin typeface="Adobe Garamond Pro" pitchFamily="18" charset="0"/>
              <a:cs typeface="Arial" pitchFamily="34" charset="0"/>
            </a:endParaRPr>
          </a:p>
          <a:p>
            <a:pPr lvl="0" algn="r" fontAlgn="base">
              <a:spcBef>
                <a:spcPct val="0"/>
              </a:spcBef>
              <a:spcAft>
                <a:spcPct val="0"/>
              </a:spcAft>
            </a:pPr>
            <a:r>
              <a:rPr lang="fr-FR" dirty="0" smtClean="0">
                <a:latin typeface="Adobe Garamond Pro" pitchFamily="18" charset="0"/>
                <a:cs typeface="Arial" pitchFamily="34" charset="0"/>
              </a:rPr>
              <a:t>D’après une rédaction d’Albert Léon, 20 juin 1916. Âgé d’environ 13</a:t>
            </a:r>
          </a:p>
          <a:p>
            <a:pPr lvl="0" algn="r" fontAlgn="base">
              <a:spcBef>
                <a:spcPct val="0"/>
              </a:spcBef>
              <a:spcAft>
                <a:spcPts val="1000"/>
              </a:spcAft>
            </a:pPr>
            <a:r>
              <a:rPr lang="fr-FR" dirty="0" smtClean="0">
                <a:latin typeface="Adobe Garamond Pro" pitchFamily="18" charset="0"/>
                <a:cs typeface="Arial" pitchFamily="34" charset="0"/>
              </a:rPr>
              <a:t>ans, il vit dans les Hautes Alpes</a:t>
            </a:r>
            <a:endParaRPr lang="fr-FR" dirty="0"/>
          </a:p>
        </p:txBody>
      </p:sp>
      <p:pic>
        <p:nvPicPr>
          <p:cNvPr id="1026" name="Picture 2" descr="Afficher l'image d'origine"/>
          <p:cNvPicPr>
            <a:picLocks noChangeAspect="1" noChangeArrowheads="1"/>
          </p:cNvPicPr>
          <p:nvPr/>
        </p:nvPicPr>
        <p:blipFill>
          <a:blip r:embed="rId3"/>
          <a:srcRect/>
          <a:stretch>
            <a:fillRect/>
          </a:stretch>
        </p:blipFill>
        <p:spPr bwMode="auto">
          <a:xfrm>
            <a:off x="857224" y="1142984"/>
            <a:ext cx="7364630" cy="5105406"/>
          </a:xfrm>
          <a:prstGeom prst="rect">
            <a:avLst/>
          </a:prstGeom>
          <a:noFill/>
        </p:spPr>
      </p:pic>
      <p:sp>
        <p:nvSpPr>
          <p:cNvPr id="8" name="ZoneTexte 7"/>
          <p:cNvSpPr txBox="1"/>
          <p:nvPr/>
        </p:nvSpPr>
        <p:spPr>
          <a:xfrm>
            <a:off x="285720" y="2643182"/>
            <a:ext cx="8358214" cy="1692771"/>
          </a:xfrm>
          <a:prstGeom prst="rect">
            <a:avLst/>
          </a:prstGeom>
          <a:noFill/>
        </p:spPr>
        <p:txBody>
          <a:bodyPr wrap="square" rtlCol="0">
            <a:spAutoFit/>
          </a:bodyPr>
          <a:lstStyle/>
          <a:p>
            <a:pPr algn="ctr"/>
            <a:r>
              <a:rPr lang="fr-FR" sz="2600" dirty="0" smtClean="0">
                <a:solidFill>
                  <a:srgbClr val="336600"/>
                </a:solidFill>
                <a:latin typeface="Poor Richard" pitchFamily="18" charset="0"/>
              </a:rPr>
              <a:t>Les civils doivent souvent fuir devant les combats mais participent également à </a:t>
            </a:r>
            <a:r>
              <a:rPr lang="fr-FR" sz="2600" u="sng" dirty="0" smtClean="0">
                <a:solidFill>
                  <a:srgbClr val="336600"/>
                </a:solidFill>
                <a:latin typeface="Poor Richard" pitchFamily="18" charset="0"/>
              </a:rPr>
              <a:t>l’effort de guerre </a:t>
            </a:r>
            <a:r>
              <a:rPr lang="fr-FR" sz="2600" dirty="0" smtClean="0">
                <a:solidFill>
                  <a:srgbClr val="336600"/>
                </a:solidFill>
                <a:latin typeface="Poor Richard" pitchFamily="18" charset="0"/>
              </a:rPr>
              <a:t>en apportant soin et assistance aux soldats, mais également en travaillant dans les usines d’armement et dans les champs (</a:t>
            </a:r>
            <a:r>
              <a:rPr lang="fr-FR" sz="2600" dirty="0" smtClean="0">
                <a:solidFill>
                  <a:srgbClr val="336600"/>
                </a:solidFill>
                <a:latin typeface="Poor Richard" pitchFamily="18" charset="0"/>
                <a:sym typeface="Symbol"/>
              </a:rPr>
              <a:t> femmes)</a:t>
            </a:r>
            <a:endParaRPr lang="fr-FR" sz="2600" dirty="0" smtClean="0">
              <a:solidFill>
                <a:srgbClr val="3366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par>
                                <p:cTn id="8" presetID="54" presetClass="entr" presetSubtype="0" accel="10000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2000" fill="hold"/>
                                        <p:tgtEl>
                                          <p:spTgt spid="5"/>
                                        </p:tgtEl>
                                        <p:attrNameLst>
                                          <p:attrName>ppt_w</p:attrName>
                                        </p:attrNameLst>
                                      </p:cBhvr>
                                      <p:tavLst>
                                        <p:tav tm="0">
                                          <p:val>
                                            <p:strVal val="#ppt_w*0.05"/>
                                          </p:val>
                                        </p:tav>
                                        <p:tav tm="100000">
                                          <p:val>
                                            <p:strVal val="#ppt_w"/>
                                          </p:val>
                                        </p:tav>
                                      </p:tavLst>
                                    </p:anim>
                                    <p:anim calcmode="lin" valueType="num">
                                      <p:cBhvr>
                                        <p:cTn id="11" dur="2000" fill="hold"/>
                                        <p:tgtEl>
                                          <p:spTgt spid="5"/>
                                        </p:tgtEl>
                                        <p:attrNameLst>
                                          <p:attrName>ppt_h</p:attrName>
                                        </p:attrNameLst>
                                      </p:cBhvr>
                                      <p:tavLst>
                                        <p:tav tm="0">
                                          <p:val>
                                            <p:strVal val="#ppt_h"/>
                                          </p:val>
                                        </p:tav>
                                        <p:tav tm="100000">
                                          <p:val>
                                            <p:strVal val="#ppt_h"/>
                                          </p:val>
                                        </p:tav>
                                      </p:tavLst>
                                    </p:anim>
                                    <p:anim calcmode="lin" valueType="num">
                                      <p:cBhvr>
                                        <p:cTn id="12" dur="2000" fill="hold"/>
                                        <p:tgtEl>
                                          <p:spTgt spid="5"/>
                                        </p:tgtEl>
                                        <p:attrNameLst>
                                          <p:attrName>ppt_x</p:attrName>
                                        </p:attrNameLst>
                                      </p:cBhvr>
                                      <p:tavLst>
                                        <p:tav tm="0">
                                          <p:val>
                                            <p:strVal val="#ppt_x-.2"/>
                                          </p:val>
                                        </p:tav>
                                        <p:tav tm="100000">
                                          <p:val>
                                            <p:strVal val="#ppt_x"/>
                                          </p:val>
                                        </p:tav>
                                      </p:tavLst>
                                    </p:anim>
                                    <p:anim calcmode="lin" valueType="num">
                                      <p:cBhvr>
                                        <p:cTn id="13" dur="2000" fill="hold"/>
                                        <p:tgtEl>
                                          <p:spTgt spid="5"/>
                                        </p:tgtEl>
                                        <p:attrNameLst>
                                          <p:attrName>ppt_y</p:attrName>
                                        </p:attrNameLst>
                                      </p:cBhvr>
                                      <p:tavLst>
                                        <p:tav tm="0">
                                          <p:val>
                                            <p:strVal val="#ppt_y"/>
                                          </p:val>
                                        </p:tav>
                                        <p:tav tm="100000">
                                          <p:val>
                                            <p:strVal val="#ppt_y"/>
                                          </p:val>
                                        </p:tav>
                                      </p:tavLst>
                                    </p:anim>
                                    <p:animEffect transition="in" filter="fade">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diamond(in)">
                                      <p:cBhvr>
                                        <p:cTn id="24" dur="2000"/>
                                        <p:tgtEl>
                                          <p:spTgt spid="1026"/>
                                        </p:tgtEl>
                                      </p:cBhvr>
                                    </p:animEffect>
                                  </p:childTnLst>
                                </p:cTn>
                              </p:par>
                              <p:par>
                                <p:cTn id="25" presetID="55" presetClass="exit" presetSubtype="0" fill="hold" grpId="1" nodeType="withEffect">
                                  <p:stCondLst>
                                    <p:cond delay="0"/>
                                  </p:stCondLst>
                                  <p:childTnLst>
                                    <p:anim calcmode="lin" valueType="num">
                                      <p:cBhvr>
                                        <p:cTn id="26" dur="1000"/>
                                        <p:tgtEl>
                                          <p:spTgt spid="6"/>
                                        </p:tgtEl>
                                        <p:attrNameLst>
                                          <p:attrName>ppt_w</p:attrName>
                                        </p:attrNameLst>
                                      </p:cBhvr>
                                      <p:tavLst>
                                        <p:tav tm="0">
                                          <p:val>
                                            <p:strVal val="ppt_w"/>
                                          </p:val>
                                        </p:tav>
                                        <p:tav tm="100000">
                                          <p:val>
                                            <p:strVal val="ppt_w*0.70"/>
                                          </p:val>
                                        </p:tav>
                                      </p:tavLst>
                                    </p:anim>
                                    <p:anim calcmode="lin" valueType="num">
                                      <p:cBhvr>
                                        <p:cTn id="27" dur="1000"/>
                                        <p:tgtEl>
                                          <p:spTgt spid="6"/>
                                        </p:tgtEl>
                                        <p:attrNameLst>
                                          <p:attrName>ppt_h</p:attrName>
                                        </p:attrNameLst>
                                      </p:cBhvr>
                                      <p:tavLst>
                                        <p:tav tm="0">
                                          <p:val>
                                            <p:strVal val="ppt_h"/>
                                          </p:val>
                                        </p:tav>
                                        <p:tav tm="100000">
                                          <p:val>
                                            <p:strVal val="ppt_h"/>
                                          </p:val>
                                        </p:tav>
                                      </p:tavLst>
                                    </p:anim>
                                    <p:animEffect transition="out" filter="fade">
                                      <p:cBhvr>
                                        <p:cTn id="28" dur="1000"/>
                                        <p:tgtEl>
                                          <p:spTgt spid="6"/>
                                        </p:tgtEl>
                                      </p:cBhvr>
                                    </p:animEffect>
                                    <p:set>
                                      <p:cBhvr>
                                        <p:cTn id="29" dur="1" fill="hold">
                                          <p:stCondLst>
                                            <p:cond delay="999"/>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8" presetClass="exit" presetSubtype="12" fill="hold" nodeType="clickEffect">
                                  <p:stCondLst>
                                    <p:cond delay="0"/>
                                  </p:stCondLst>
                                  <p:childTnLst>
                                    <p:animEffect transition="out" filter="strips(downLeft)">
                                      <p:cBhvr>
                                        <p:cTn id="33" dur="500"/>
                                        <p:tgtEl>
                                          <p:spTgt spid="1026"/>
                                        </p:tgtEl>
                                      </p:cBhvr>
                                    </p:animEffect>
                                    <p:set>
                                      <p:cBhvr>
                                        <p:cTn id="34" dur="1" fill="hold">
                                          <p:stCondLst>
                                            <p:cond delay="499"/>
                                          </p:stCondLst>
                                        </p:cTn>
                                        <p:tgtEl>
                                          <p:spTgt spid="1026"/>
                                        </p:tgtEl>
                                        <p:attrNameLst>
                                          <p:attrName>style.visibility</p:attrName>
                                        </p:attrNameLst>
                                      </p:cBhvr>
                                      <p:to>
                                        <p:strVal val="hidden"/>
                                      </p:to>
                                    </p:set>
                                  </p:childTnLst>
                                </p:cTn>
                              </p:par>
                            </p:childTnLst>
                          </p:cTn>
                        </p:par>
                        <p:par>
                          <p:cTn id="35" fill="hold">
                            <p:stCondLst>
                              <p:cond delay="500"/>
                            </p:stCondLst>
                            <p:childTnLst>
                              <p:par>
                                <p:cTn id="36" presetID="27" presetClass="entr" presetSubtype="0" fill="hold" grpId="0" nodeType="afterEffect">
                                  <p:stCondLst>
                                    <p:cond delay="0"/>
                                  </p:stCondLst>
                                  <p:iterate type="lt">
                                    <p:tmPct val="50000"/>
                                  </p:iterate>
                                  <p:childTnLst>
                                    <p:set>
                                      <p:cBhvr>
                                        <p:cTn id="37" dur="1" fill="hold">
                                          <p:stCondLst>
                                            <p:cond delay="0"/>
                                          </p:stCondLst>
                                        </p:cTn>
                                        <p:tgtEl>
                                          <p:spTgt spid="8"/>
                                        </p:tgtEl>
                                        <p:attrNameLst>
                                          <p:attrName>style.visibility</p:attrName>
                                        </p:attrNameLst>
                                      </p:cBhvr>
                                      <p:to>
                                        <p:strVal val="visible"/>
                                      </p:to>
                                    </p:set>
                                    <p:anim calcmode="discrete" valueType="clr">
                                      <p:cBhvr override="childStyle">
                                        <p:cTn id="38"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8"/>
                                        </p:tgtEl>
                                        <p:attrNameLst>
                                          <p:attrName>fillcolor</p:attrName>
                                        </p:attrNameLst>
                                      </p:cBhvr>
                                      <p:tavLst>
                                        <p:tav tm="0">
                                          <p:val>
                                            <p:clrVal>
                                              <a:schemeClr val="accent2"/>
                                            </p:clrVal>
                                          </p:val>
                                        </p:tav>
                                        <p:tav tm="50000">
                                          <p:val>
                                            <p:clrVal>
                                              <a:schemeClr val="hlink"/>
                                            </p:clrVal>
                                          </p:val>
                                        </p:tav>
                                      </p:tavLst>
                                    </p:anim>
                                    <p:set>
                                      <p:cBhvr>
                                        <p:cTn id="40"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6" grpId="1"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4282" y="2857496"/>
            <a:ext cx="8643998" cy="2308324"/>
          </a:xfrm>
          <a:prstGeom prst="rect">
            <a:avLst/>
          </a:prstGeom>
          <a:ln>
            <a:solidFill>
              <a:srgbClr val="FF0000"/>
            </a:solidFill>
          </a:ln>
        </p:spPr>
        <p:txBody>
          <a:bodyPr wrap="square">
            <a:spAutoFit/>
          </a:bodyPr>
          <a:lstStyle/>
          <a:p>
            <a:r>
              <a:rPr lang="fr-FR" sz="3200" dirty="0" smtClean="0">
                <a:solidFill>
                  <a:srgbClr val="0033CC"/>
                </a:solidFill>
                <a:latin typeface="Poor Richard" pitchFamily="18" charset="0"/>
              </a:rPr>
              <a:t>La Première Guerre Mondiale se caractérise par une </a:t>
            </a:r>
            <a:r>
              <a:rPr lang="fr-FR" sz="3200" dirty="0" smtClean="0">
                <a:solidFill>
                  <a:srgbClr val="FF0000"/>
                </a:solidFill>
                <a:latin typeface="Poor Richard" pitchFamily="18" charset="0"/>
              </a:rPr>
              <a:t>violence de masse  </a:t>
            </a:r>
            <a:r>
              <a:rPr lang="fr-FR" sz="3200" dirty="0" smtClean="0">
                <a:solidFill>
                  <a:srgbClr val="0033CC"/>
                </a:solidFill>
                <a:latin typeface="Poor Richard" pitchFamily="18" charset="0"/>
              </a:rPr>
              <a:t>: combats violents et dévastateurs, conditions de vie horribles pour les poilus dans les tranchées, …</a:t>
            </a:r>
          </a:p>
          <a:p>
            <a:endParaRPr lang="fr-FR" sz="1600" dirty="0" smtClean="0">
              <a:solidFill>
                <a:srgbClr val="0033CC"/>
              </a:solidFill>
              <a:latin typeface="Poor Richard" pitchFamily="18" charset="0"/>
            </a:endParaRPr>
          </a:p>
        </p:txBody>
      </p:sp>
      <p:pic>
        <p:nvPicPr>
          <p:cNvPr id="3" name="Image 2" descr="crayons-01.gif"/>
          <p:cNvPicPr>
            <a:picLocks noChangeAspect="1"/>
          </p:cNvPicPr>
          <p:nvPr/>
        </p:nvPicPr>
        <p:blipFill>
          <a:blip r:embed="rId2"/>
          <a:stretch>
            <a:fillRect/>
          </a:stretch>
        </p:blipFill>
        <p:spPr>
          <a:xfrm>
            <a:off x="4143372" y="928670"/>
            <a:ext cx="690566" cy="103584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tournage-14.gif">
            <a:hlinkClick r:id="rId2"/>
          </p:cNvPr>
          <p:cNvPicPr>
            <a:picLocks noChangeAspect="1"/>
          </p:cNvPicPr>
          <p:nvPr/>
        </p:nvPicPr>
        <p:blipFill>
          <a:blip r:embed="rId3"/>
          <a:stretch>
            <a:fillRect/>
          </a:stretch>
        </p:blipFill>
        <p:spPr>
          <a:xfrm>
            <a:off x="1285852" y="2285992"/>
            <a:ext cx="1501836" cy="1742129"/>
          </a:xfrm>
          <a:prstGeom prst="rect">
            <a:avLst/>
          </a:prstGeom>
        </p:spPr>
      </p:pic>
      <p:sp>
        <p:nvSpPr>
          <p:cNvPr id="3" name="ZoneTexte 2"/>
          <p:cNvSpPr txBox="1"/>
          <p:nvPr/>
        </p:nvSpPr>
        <p:spPr>
          <a:xfrm>
            <a:off x="428596" y="785794"/>
            <a:ext cx="8143932" cy="523220"/>
          </a:xfrm>
          <a:prstGeom prst="rect">
            <a:avLst/>
          </a:prstGeom>
          <a:noFill/>
        </p:spPr>
        <p:txBody>
          <a:bodyPr wrap="square" rtlCol="0">
            <a:spAutoFit/>
          </a:bodyPr>
          <a:lstStyle/>
          <a:p>
            <a:pPr algn="ctr"/>
            <a:r>
              <a:rPr lang="fr-FR" sz="2800" u="sng" dirty="0" smtClean="0">
                <a:latin typeface="Poor Richard" pitchFamily="18" charset="0"/>
              </a:rPr>
              <a:t>L’intervention de l’Empire Ottoman et le génocide arménien</a:t>
            </a:r>
            <a:endParaRPr lang="fr-FR" sz="2800" u="sng" dirty="0">
              <a:latin typeface="Poor Richard" pitchFamily="18" charset="0"/>
            </a:endParaRPr>
          </a:p>
        </p:txBody>
      </p:sp>
      <p:pic>
        <p:nvPicPr>
          <p:cNvPr id="46082" name="Picture 2"/>
          <p:cNvPicPr>
            <a:picLocks noChangeAspect="1" noChangeArrowheads="1"/>
          </p:cNvPicPr>
          <p:nvPr/>
        </p:nvPicPr>
        <p:blipFill>
          <a:blip r:embed="rId4" cstate="print"/>
          <a:srcRect/>
          <a:stretch>
            <a:fillRect/>
          </a:stretch>
        </p:blipFill>
        <p:spPr bwMode="auto">
          <a:xfrm>
            <a:off x="4500562" y="2786058"/>
            <a:ext cx="4225212" cy="2386002"/>
          </a:xfrm>
          <a:prstGeom prst="rect">
            <a:avLst/>
          </a:prstGeom>
          <a:noFill/>
          <a:ln w="9525">
            <a:solidFill>
              <a:schemeClr val="tx1"/>
            </a:solidFill>
            <a:miter lim="800000"/>
            <a:headEnd/>
            <a:tailEnd/>
          </a:ln>
          <a:effectLst/>
        </p:spPr>
      </p:pic>
      <p:sp>
        <p:nvSpPr>
          <p:cNvPr id="5" name="ZoneTexte 4"/>
          <p:cNvSpPr txBox="1"/>
          <p:nvPr/>
        </p:nvSpPr>
        <p:spPr>
          <a:xfrm>
            <a:off x="4500562" y="5286388"/>
            <a:ext cx="4286280" cy="830997"/>
          </a:xfrm>
          <a:prstGeom prst="rect">
            <a:avLst/>
          </a:prstGeom>
          <a:noFill/>
        </p:spPr>
        <p:txBody>
          <a:bodyPr wrap="square" rtlCol="0">
            <a:spAutoFit/>
          </a:bodyPr>
          <a:lstStyle/>
          <a:p>
            <a:pPr algn="ctr"/>
            <a:r>
              <a:rPr lang="fr-FR" sz="2400" dirty="0" smtClean="0">
                <a:latin typeface="Poor Richard" pitchFamily="18" charset="0"/>
              </a:rPr>
              <a:t>Ce qu’il faut savoir du génocide arménien…(02’02 à 03’30)</a:t>
            </a:r>
            <a:endParaRPr lang="fr-FR" sz="2400" dirty="0">
              <a:latin typeface="Poor Richard" pitchFamily="18" charset="0"/>
            </a:endParaRPr>
          </a:p>
        </p:txBody>
      </p:sp>
      <p:sp>
        <p:nvSpPr>
          <p:cNvPr id="6" name="ZoneTexte 5"/>
          <p:cNvSpPr txBox="1"/>
          <p:nvPr/>
        </p:nvSpPr>
        <p:spPr>
          <a:xfrm>
            <a:off x="214282" y="4000504"/>
            <a:ext cx="4071998" cy="1200329"/>
          </a:xfrm>
          <a:prstGeom prst="rect">
            <a:avLst/>
          </a:prstGeom>
          <a:noFill/>
        </p:spPr>
        <p:txBody>
          <a:bodyPr wrap="square" rtlCol="0">
            <a:spAutoFit/>
          </a:bodyPr>
          <a:lstStyle/>
          <a:p>
            <a:pPr algn="ctr"/>
            <a:r>
              <a:rPr lang="fr-FR" sz="2400" dirty="0" smtClean="0">
                <a:latin typeface="Poor Richard" pitchFamily="18" charset="0"/>
              </a:rPr>
              <a:t>Apocalypse – La Première Guerre Mondiale (</a:t>
            </a:r>
            <a:r>
              <a:rPr lang="fr-FR" sz="2400" i="1" dirty="0" smtClean="0">
                <a:latin typeface="Poor Richard" pitchFamily="18" charset="0"/>
              </a:rPr>
              <a:t>la Peur</a:t>
            </a:r>
            <a:r>
              <a:rPr lang="fr-FR" sz="2400" dirty="0" smtClean="0">
                <a:latin typeface="Poor Richard" pitchFamily="18" charset="0"/>
              </a:rPr>
              <a:t>)</a:t>
            </a:r>
          </a:p>
          <a:p>
            <a:pPr algn="ctr"/>
            <a:r>
              <a:rPr lang="fr-FR" sz="2400" dirty="0" smtClean="0">
                <a:latin typeface="Poor Richard" pitchFamily="18" charset="0"/>
              </a:rPr>
              <a:t>(34’51 à 40’15)</a:t>
            </a:r>
            <a:endParaRPr lang="fr-FR" sz="2400" dirty="0">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27" presetClass="entr" presetSubtype="0" fill="hold" grpId="0" nodeType="withEffect">
                                  <p:stCondLst>
                                    <p:cond delay="0"/>
                                  </p:stCondLst>
                                  <p:iterate type="lt">
                                    <p:tmPct val="50000"/>
                                  </p:iterate>
                                  <p:childTnLst>
                                    <p:set>
                                      <p:cBhvr>
                                        <p:cTn id="22" dur="1" fill="hold">
                                          <p:stCondLst>
                                            <p:cond delay="0"/>
                                          </p:stCondLst>
                                        </p:cTn>
                                        <p:tgtEl>
                                          <p:spTgt spid="3"/>
                                        </p:tgtEl>
                                        <p:attrNameLst>
                                          <p:attrName>style.visibility</p:attrName>
                                        </p:attrNameLst>
                                      </p:cBhvr>
                                      <p:to>
                                        <p:strVal val="visible"/>
                                      </p:to>
                                    </p:set>
                                    <p:anim calcmode="discrete" valueType="clr">
                                      <p:cBhvr override="childStyle">
                                        <p:cTn id="23"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3"/>
                                        </p:tgtEl>
                                        <p:attrNameLst>
                                          <p:attrName>fillcolor</p:attrName>
                                        </p:attrNameLst>
                                      </p:cBhvr>
                                      <p:tavLst>
                                        <p:tav tm="0">
                                          <p:val>
                                            <p:clrVal>
                                              <a:schemeClr val="accent2"/>
                                            </p:clrVal>
                                          </p:val>
                                        </p:tav>
                                        <p:tav tm="50000">
                                          <p:val>
                                            <p:clrVal>
                                              <a:schemeClr val="hlink"/>
                                            </p:clrVal>
                                          </p:val>
                                        </p:tav>
                                      </p:tavLst>
                                    </p:anim>
                                    <p:set>
                                      <p:cBhvr>
                                        <p:cTn id="25" dur="80"/>
                                        <p:tgtEl>
                                          <p:spTgt spid="3"/>
                                        </p:tgtEl>
                                        <p:attrNameLst>
                                          <p:attrName>fill.type</p:attrName>
                                        </p:attrNameLst>
                                      </p:cBhvr>
                                      <p:to>
                                        <p:strVal val="solid"/>
                                      </p:to>
                                    </p:set>
                                  </p:childTnLst>
                                </p:cTn>
                              </p:par>
                              <p:par>
                                <p:cTn id="26" presetID="26" presetClass="entr" presetSubtype="0" fill="hold" nodeType="withEffect">
                                  <p:stCondLst>
                                    <p:cond delay="0"/>
                                  </p:stCondLst>
                                  <p:childTnLst>
                                    <p:set>
                                      <p:cBhvr>
                                        <p:cTn id="27" dur="1" fill="hold">
                                          <p:stCondLst>
                                            <p:cond delay="0"/>
                                          </p:stCondLst>
                                        </p:cTn>
                                        <p:tgtEl>
                                          <p:spTgt spid="46082"/>
                                        </p:tgtEl>
                                        <p:attrNameLst>
                                          <p:attrName>style.visibility</p:attrName>
                                        </p:attrNameLst>
                                      </p:cBhvr>
                                      <p:to>
                                        <p:strVal val="visible"/>
                                      </p:to>
                                    </p:set>
                                    <p:animEffect transition="in" filter="wipe(down)">
                                      <p:cBhvr>
                                        <p:cTn id="28" dur="580">
                                          <p:stCondLst>
                                            <p:cond delay="0"/>
                                          </p:stCondLst>
                                        </p:cTn>
                                        <p:tgtEl>
                                          <p:spTgt spid="46082"/>
                                        </p:tgtEl>
                                      </p:cBhvr>
                                    </p:animEffect>
                                    <p:anim calcmode="lin" valueType="num">
                                      <p:cBhvr>
                                        <p:cTn id="29" dur="1822" tmFilter="0,0; 0.14,0.36; 0.43,0.73; 0.71,0.91; 1.0,1.0">
                                          <p:stCondLst>
                                            <p:cond delay="0"/>
                                          </p:stCondLst>
                                        </p:cTn>
                                        <p:tgtEl>
                                          <p:spTgt spid="4608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608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608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608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6082"/>
                                        </p:tgtEl>
                                        <p:attrNameLst>
                                          <p:attrName>ppt_y</p:attrName>
                                        </p:attrNameLst>
                                      </p:cBhvr>
                                      <p:tavLst>
                                        <p:tav tm="0" fmla="#ppt_y-sin(pi*$)/81">
                                          <p:val>
                                            <p:fltVal val="0"/>
                                          </p:val>
                                        </p:tav>
                                        <p:tav tm="100000">
                                          <p:val>
                                            <p:fltVal val="1"/>
                                          </p:val>
                                        </p:tav>
                                      </p:tavLst>
                                    </p:anim>
                                    <p:animScale>
                                      <p:cBhvr>
                                        <p:cTn id="34" dur="26">
                                          <p:stCondLst>
                                            <p:cond delay="650"/>
                                          </p:stCondLst>
                                        </p:cTn>
                                        <p:tgtEl>
                                          <p:spTgt spid="46082"/>
                                        </p:tgtEl>
                                      </p:cBhvr>
                                      <p:to x="100000" y="60000"/>
                                    </p:animScale>
                                    <p:animScale>
                                      <p:cBhvr>
                                        <p:cTn id="35" dur="166" decel="50000">
                                          <p:stCondLst>
                                            <p:cond delay="676"/>
                                          </p:stCondLst>
                                        </p:cTn>
                                        <p:tgtEl>
                                          <p:spTgt spid="46082"/>
                                        </p:tgtEl>
                                      </p:cBhvr>
                                      <p:to x="100000" y="100000"/>
                                    </p:animScale>
                                    <p:animScale>
                                      <p:cBhvr>
                                        <p:cTn id="36" dur="26">
                                          <p:stCondLst>
                                            <p:cond delay="1312"/>
                                          </p:stCondLst>
                                        </p:cTn>
                                        <p:tgtEl>
                                          <p:spTgt spid="46082"/>
                                        </p:tgtEl>
                                      </p:cBhvr>
                                      <p:to x="100000" y="80000"/>
                                    </p:animScale>
                                    <p:animScale>
                                      <p:cBhvr>
                                        <p:cTn id="37" dur="166" decel="50000">
                                          <p:stCondLst>
                                            <p:cond delay="1338"/>
                                          </p:stCondLst>
                                        </p:cTn>
                                        <p:tgtEl>
                                          <p:spTgt spid="46082"/>
                                        </p:tgtEl>
                                      </p:cBhvr>
                                      <p:to x="100000" y="100000"/>
                                    </p:animScale>
                                    <p:animScale>
                                      <p:cBhvr>
                                        <p:cTn id="38" dur="26">
                                          <p:stCondLst>
                                            <p:cond delay="1642"/>
                                          </p:stCondLst>
                                        </p:cTn>
                                        <p:tgtEl>
                                          <p:spTgt spid="46082"/>
                                        </p:tgtEl>
                                      </p:cBhvr>
                                      <p:to x="100000" y="90000"/>
                                    </p:animScale>
                                    <p:animScale>
                                      <p:cBhvr>
                                        <p:cTn id="39" dur="166" decel="50000">
                                          <p:stCondLst>
                                            <p:cond delay="1668"/>
                                          </p:stCondLst>
                                        </p:cTn>
                                        <p:tgtEl>
                                          <p:spTgt spid="46082"/>
                                        </p:tgtEl>
                                      </p:cBhvr>
                                      <p:to x="100000" y="100000"/>
                                    </p:animScale>
                                    <p:animScale>
                                      <p:cBhvr>
                                        <p:cTn id="40" dur="26">
                                          <p:stCondLst>
                                            <p:cond delay="1808"/>
                                          </p:stCondLst>
                                        </p:cTn>
                                        <p:tgtEl>
                                          <p:spTgt spid="46082"/>
                                        </p:tgtEl>
                                      </p:cBhvr>
                                      <p:to x="100000" y="95000"/>
                                    </p:animScale>
                                    <p:animScale>
                                      <p:cBhvr>
                                        <p:cTn id="41" dur="166" decel="50000">
                                          <p:stCondLst>
                                            <p:cond delay="1834"/>
                                          </p:stCondLst>
                                        </p:cTn>
                                        <p:tgtEl>
                                          <p:spTgt spid="46082"/>
                                        </p:tgtEl>
                                      </p:cBhvr>
                                      <p:to x="100000" y="100000"/>
                                    </p:animScale>
                                  </p:childTnLst>
                                </p:cTn>
                              </p:par>
                              <p:par>
                                <p:cTn id="42" presetID="27" presetClass="entr" presetSubtype="0" fill="hold" grpId="0" nodeType="withEffect">
                                  <p:stCondLst>
                                    <p:cond delay="0"/>
                                  </p:stCondLst>
                                  <p:iterate type="lt">
                                    <p:tmPct val="50000"/>
                                  </p:iterate>
                                  <p:childTnLst>
                                    <p:set>
                                      <p:cBhvr>
                                        <p:cTn id="43" dur="1" fill="hold">
                                          <p:stCondLst>
                                            <p:cond delay="0"/>
                                          </p:stCondLst>
                                        </p:cTn>
                                        <p:tgtEl>
                                          <p:spTgt spid="5"/>
                                        </p:tgtEl>
                                        <p:attrNameLst>
                                          <p:attrName>style.visibility</p:attrName>
                                        </p:attrNameLst>
                                      </p:cBhvr>
                                      <p:to>
                                        <p:strVal val="visible"/>
                                      </p:to>
                                    </p:set>
                                    <p:anim calcmode="discrete" valueType="clr">
                                      <p:cBhvr override="childStyle">
                                        <p:cTn id="4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45" dur="80"/>
                                        <p:tgtEl>
                                          <p:spTgt spid="5"/>
                                        </p:tgtEl>
                                        <p:attrNameLst>
                                          <p:attrName>fillcolor</p:attrName>
                                        </p:attrNameLst>
                                      </p:cBhvr>
                                      <p:tavLst>
                                        <p:tav tm="0">
                                          <p:val>
                                            <p:clrVal>
                                              <a:schemeClr val="accent2"/>
                                            </p:clrVal>
                                          </p:val>
                                        </p:tav>
                                        <p:tav tm="50000">
                                          <p:val>
                                            <p:clrVal>
                                              <a:schemeClr val="hlink"/>
                                            </p:clrVal>
                                          </p:val>
                                        </p:tav>
                                      </p:tavLst>
                                    </p:anim>
                                    <p:set>
                                      <p:cBhvr>
                                        <p:cTn id="46" dur="80"/>
                                        <p:tgtEl>
                                          <p:spTgt spid="5"/>
                                        </p:tgtEl>
                                        <p:attrNameLst>
                                          <p:attrName>fill.type</p:attrName>
                                        </p:attrNameLst>
                                      </p:cBhvr>
                                      <p:to>
                                        <p:strVal val="solid"/>
                                      </p:to>
                                    </p:set>
                                  </p:childTnLst>
                                </p:cTn>
                              </p:par>
                              <p:par>
                                <p:cTn id="47" presetID="27" presetClass="entr" presetSubtype="0" fill="hold" grpId="0" nodeType="withEffect">
                                  <p:stCondLst>
                                    <p:cond delay="0"/>
                                  </p:stCondLst>
                                  <p:iterate type="lt">
                                    <p:tmPct val="50000"/>
                                  </p:iterate>
                                  <p:childTnLst>
                                    <p:set>
                                      <p:cBhvr>
                                        <p:cTn id="48" dur="1" fill="hold">
                                          <p:stCondLst>
                                            <p:cond delay="0"/>
                                          </p:stCondLst>
                                        </p:cTn>
                                        <p:tgtEl>
                                          <p:spTgt spid="6"/>
                                        </p:tgtEl>
                                        <p:attrNameLst>
                                          <p:attrName>style.visibility</p:attrName>
                                        </p:attrNameLst>
                                      </p:cBhvr>
                                      <p:to>
                                        <p:strVal val="visible"/>
                                      </p:to>
                                    </p:set>
                                    <p:anim calcmode="discrete" valueType="clr">
                                      <p:cBhvr override="childStyle">
                                        <p:cTn id="49"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6"/>
                                        </p:tgtEl>
                                        <p:attrNameLst>
                                          <p:attrName>fillcolor</p:attrName>
                                        </p:attrNameLst>
                                      </p:cBhvr>
                                      <p:tavLst>
                                        <p:tav tm="0">
                                          <p:val>
                                            <p:clrVal>
                                              <a:schemeClr val="accent2"/>
                                            </p:clrVal>
                                          </p:val>
                                        </p:tav>
                                        <p:tav tm="50000">
                                          <p:val>
                                            <p:clrVal>
                                              <a:schemeClr val="hlink"/>
                                            </p:clrVal>
                                          </p:val>
                                        </p:tav>
                                      </p:tavLst>
                                    </p:anim>
                                    <p:set>
                                      <p:cBhvr>
                                        <p:cTn id="51" dur="80"/>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28596" y="1357298"/>
            <a:ext cx="8358246" cy="4770537"/>
          </a:xfrm>
          <a:prstGeom prst="rect">
            <a:avLst/>
          </a:prstGeom>
          <a:ln>
            <a:solidFill>
              <a:srgbClr val="FF0000"/>
            </a:solidFill>
          </a:ln>
        </p:spPr>
        <p:txBody>
          <a:bodyPr wrap="square">
            <a:spAutoFit/>
          </a:bodyPr>
          <a:lstStyle/>
          <a:p>
            <a:r>
              <a:rPr lang="fr-FR" sz="3200" dirty="0" smtClean="0">
                <a:solidFill>
                  <a:srgbClr val="FF0000"/>
                </a:solidFill>
                <a:latin typeface="Poor Richard" pitchFamily="18" charset="0"/>
              </a:rPr>
              <a:t>L’arrière</a:t>
            </a:r>
            <a:r>
              <a:rPr lang="fr-FR" sz="3200" dirty="0" smtClean="0">
                <a:solidFill>
                  <a:srgbClr val="0033CC"/>
                </a:solidFill>
                <a:latin typeface="Poor Richard" pitchFamily="18" charset="0"/>
              </a:rPr>
              <a:t> est également mobilisé  : femmes réquisitionnées pour travailler dans les champs ou les usines d’armement, emprunts d’État, </a:t>
            </a:r>
            <a:r>
              <a:rPr lang="fr-FR" sz="3200" u="sng" dirty="0" smtClean="0">
                <a:solidFill>
                  <a:srgbClr val="0033CC"/>
                </a:solidFill>
                <a:latin typeface="Poor Richard" pitchFamily="18" charset="0"/>
              </a:rPr>
              <a:t>propagande</a:t>
            </a:r>
            <a:r>
              <a:rPr lang="fr-FR" sz="3200" dirty="0" smtClean="0">
                <a:solidFill>
                  <a:srgbClr val="0033CC"/>
                </a:solidFill>
                <a:latin typeface="Poor Richard" pitchFamily="18" charset="0"/>
              </a:rPr>
              <a:t>, …</a:t>
            </a:r>
          </a:p>
          <a:p>
            <a:endParaRPr lang="fr-FR" sz="1600" dirty="0" smtClean="0">
              <a:solidFill>
                <a:srgbClr val="0033CC"/>
              </a:solidFill>
              <a:latin typeface="Poor Richard" pitchFamily="18" charset="0"/>
            </a:endParaRPr>
          </a:p>
          <a:p>
            <a:r>
              <a:rPr lang="fr-FR" sz="3200" dirty="0" smtClean="0">
                <a:solidFill>
                  <a:srgbClr val="0033CC"/>
                </a:solidFill>
                <a:latin typeface="Poor Richard" pitchFamily="18" charset="0"/>
              </a:rPr>
              <a:t>Les civils subissent également des  violences : </a:t>
            </a:r>
            <a:r>
              <a:rPr lang="fr-FR" sz="3200" u="sng" dirty="0" smtClean="0">
                <a:solidFill>
                  <a:srgbClr val="0033CC"/>
                </a:solidFill>
                <a:latin typeface="Poor Richard" pitchFamily="18" charset="0"/>
              </a:rPr>
              <a:t>bombardements, </a:t>
            </a:r>
            <a:r>
              <a:rPr lang="fr-FR" sz="3200" dirty="0" smtClean="0">
                <a:solidFill>
                  <a:srgbClr val="0033CC"/>
                </a:solidFill>
                <a:latin typeface="Poor Richard" pitchFamily="18" charset="0"/>
              </a:rPr>
              <a:t>rationnement, travail forcé par les occupants </a:t>
            </a:r>
            <a:r>
              <a:rPr lang="fr-FR" sz="3200" i="1" dirty="0" smtClean="0">
                <a:solidFill>
                  <a:srgbClr val="0033CC"/>
                </a:solidFill>
                <a:latin typeface="Poor Richard" pitchFamily="18" charset="0"/>
              </a:rPr>
              <a:t>(comme dans  le Nord de la France occupé par les Allemands), </a:t>
            </a:r>
            <a:r>
              <a:rPr lang="fr-FR" sz="3200" dirty="0" smtClean="0">
                <a:solidFill>
                  <a:srgbClr val="0033CC"/>
                </a:solidFill>
                <a:latin typeface="Poor Richard" pitchFamily="18" charset="0"/>
              </a:rPr>
              <a:t>…</a:t>
            </a:r>
          </a:p>
          <a:p>
            <a:r>
              <a:rPr lang="fr-FR" sz="3200" dirty="0" smtClean="0">
                <a:solidFill>
                  <a:srgbClr val="0033CC"/>
                </a:solidFill>
                <a:latin typeface="Poor Richard" pitchFamily="18" charset="0"/>
              </a:rPr>
              <a:t>Dans l’Empire ottoman, les Arméniens sont victimes d’un </a:t>
            </a:r>
            <a:r>
              <a:rPr lang="fr-FR" sz="3200" dirty="0" smtClean="0">
                <a:solidFill>
                  <a:srgbClr val="FF0000"/>
                </a:solidFill>
                <a:latin typeface="Poor Richard" pitchFamily="18" charset="0"/>
              </a:rPr>
              <a:t>génocide.</a:t>
            </a:r>
            <a:endParaRPr lang="fr-FR" sz="3200" dirty="0">
              <a:solidFill>
                <a:srgbClr val="FF0000"/>
              </a:solidFill>
              <a:latin typeface="Poor Richard" pitchFamily="18" charset="0"/>
            </a:endParaRPr>
          </a:p>
        </p:txBody>
      </p:sp>
      <p:pic>
        <p:nvPicPr>
          <p:cNvPr id="4" name="Image 3" descr="crayons-01.gif"/>
          <p:cNvPicPr>
            <a:picLocks noChangeAspect="1"/>
          </p:cNvPicPr>
          <p:nvPr/>
        </p:nvPicPr>
        <p:blipFill>
          <a:blip r:embed="rId2"/>
          <a:stretch>
            <a:fillRect/>
          </a:stretch>
        </p:blipFill>
        <p:spPr>
          <a:xfrm>
            <a:off x="4214810" y="285728"/>
            <a:ext cx="690566" cy="103584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14282" y="571480"/>
            <a:ext cx="8715436" cy="584775"/>
          </a:xfrm>
          <a:prstGeom prst="rect">
            <a:avLst/>
          </a:prstGeom>
          <a:solidFill>
            <a:srgbClr val="B2B2B2">
              <a:alpha val="20000"/>
            </a:srgbClr>
          </a:solidFill>
          <a:ln>
            <a:solidFill>
              <a:srgbClr val="FF0000"/>
            </a:solidFill>
          </a:ln>
        </p:spPr>
        <p:txBody>
          <a:bodyPr wrap="square" rtlCol="0">
            <a:spAutoFit/>
          </a:bodyPr>
          <a:lstStyle/>
          <a:p>
            <a:pPr algn="ctr"/>
            <a:r>
              <a:rPr lang="fr-FR" sz="3200" dirty="0" smtClean="0">
                <a:solidFill>
                  <a:srgbClr val="FF0000"/>
                </a:solidFill>
                <a:latin typeface="Poor Richard" pitchFamily="18" charset="0"/>
              </a:rPr>
              <a:t>Chapitre 1</a:t>
            </a:r>
            <a:endParaRPr lang="fr-FR" sz="3200" dirty="0">
              <a:solidFill>
                <a:srgbClr val="FF0000"/>
              </a:solidFill>
              <a:latin typeface="Poor Richard" pitchFamily="18" charset="0"/>
            </a:endParaRPr>
          </a:p>
        </p:txBody>
      </p:sp>
      <p:sp>
        <p:nvSpPr>
          <p:cNvPr id="6" name="Rectangle 5"/>
          <p:cNvSpPr/>
          <p:nvPr/>
        </p:nvSpPr>
        <p:spPr>
          <a:xfrm>
            <a:off x="0" y="2071678"/>
            <a:ext cx="9144000" cy="3139321"/>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fr-FR" sz="66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Poor Richard" pitchFamily="18" charset="0"/>
              </a:rPr>
              <a:t>Civils  et  militaires  dans  la Première  Guerre  Mondiale (1914-1918)</a:t>
            </a:r>
            <a:endParaRPr lang="fr-FR" sz="6600" b="1" u="sng"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2000"/>
                                        <p:tgtEl>
                                          <p:spTgt spid="5"/>
                                        </p:tgtEl>
                                      </p:cBhvr>
                                    </p:animEffect>
                                  </p:childTnLst>
                                </p:cTn>
                              </p:par>
                            </p:childTnLst>
                          </p:cTn>
                        </p:par>
                        <p:par>
                          <p:cTn id="8" fill="hold">
                            <p:stCondLst>
                              <p:cond delay="2000"/>
                            </p:stCondLst>
                            <p:childTnLst>
                              <p:par>
                                <p:cTn id="9" presetID="38" presetClass="entr" presetSubtype="0" accel="50000" fill="hold" grpId="0" nodeType="afterEffect">
                                  <p:stCondLst>
                                    <p:cond delay="0"/>
                                  </p:stCondLst>
                                  <p:iterate type="lt">
                                    <p:tmPct val="50000"/>
                                  </p:iterate>
                                  <p:childTnLst>
                                    <p:set>
                                      <p:cBhvr>
                                        <p:cTn id="10" dur="1" fill="hold">
                                          <p:stCondLst>
                                            <p:cond delay="0"/>
                                          </p:stCondLst>
                                        </p:cTn>
                                        <p:tgtEl>
                                          <p:spTgt spid="6"/>
                                        </p:tgtEl>
                                        <p:attrNameLst>
                                          <p:attrName>style.visibility</p:attrName>
                                        </p:attrNameLst>
                                      </p:cBhvr>
                                      <p:to>
                                        <p:strVal val="visible"/>
                                      </p:to>
                                    </p:set>
                                    <p:set>
                                      <p:cBhvr>
                                        <p:cTn id="11" dur="228" fill="hold">
                                          <p:stCondLst>
                                            <p:cond delay="0"/>
                                          </p:stCondLst>
                                        </p:cTn>
                                        <p:tgtEl>
                                          <p:spTgt spid="6"/>
                                        </p:tgtEl>
                                        <p:attrNameLst>
                                          <p:attrName>style.rotation</p:attrName>
                                        </p:attrNameLst>
                                      </p:cBhvr>
                                      <p:to>
                                        <p:strVal val="-45.0"/>
                                      </p:to>
                                    </p:set>
                                    <p:anim calcmode="lin" valueType="num">
                                      <p:cBhvr>
                                        <p:cTn id="12" dur="228" fill="hold">
                                          <p:stCondLst>
                                            <p:cond delay="228"/>
                                          </p:stCondLst>
                                        </p:cTn>
                                        <p:tgtEl>
                                          <p:spTgt spid="6"/>
                                        </p:tgtEl>
                                        <p:attrNameLst>
                                          <p:attrName>style.rotation</p:attrName>
                                        </p:attrNameLst>
                                      </p:cBhvr>
                                      <p:tavLst>
                                        <p:tav tm="0">
                                          <p:val>
                                            <p:fltVal val="-45"/>
                                          </p:val>
                                        </p:tav>
                                        <p:tav tm="69900">
                                          <p:val>
                                            <p:fltVal val="45"/>
                                          </p:val>
                                        </p:tav>
                                        <p:tav tm="100000">
                                          <p:val>
                                            <p:fltVal val="0"/>
                                          </p:val>
                                        </p:tav>
                                      </p:tavLst>
                                    </p:anim>
                                    <p:anim calcmode="lin" valueType="num">
                                      <p:cBhvr>
                                        <p:cTn id="13" dur="228" fill="hold">
                                          <p:stCondLst>
                                            <p:cond delay="0"/>
                                          </p:stCondLst>
                                        </p:cTn>
                                        <p:tgtEl>
                                          <p:spTgt spid="6"/>
                                        </p:tgtEl>
                                        <p:attrNameLst>
                                          <p:attrName>ppt_y</p:attrName>
                                        </p:attrNameLst>
                                      </p:cBhvr>
                                      <p:tavLst>
                                        <p:tav tm="0">
                                          <p:val>
                                            <p:strVal val="#ppt_y-1"/>
                                          </p:val>
                                        </p:tav>
                                        <p:tav tm="100000">
                                          <p:val>
                                            <p:strVal val="#ppt_y-(0.354*#ppt_w-0.172*#ppt_h)"/>
                                          </p:val>
                                        </p:tav>
                                      </p:tavLst>
                                    </p:anim>
                                    <p:anim calcmode="lin" valueType="num">
                                      <p:cBhvr>
                                        <p:cTn id="14" dur="78" decel="50000" autoRev="1" fill="hold">
                                          <p:stCondLst>
                                            <p:cond delay="228"/>
                                          </p:stCondLst>
                                        </p:cTn>
                                        <p:tgtEl>
                                          <p:spTgt spid="6"/>
                                        </p:tgtEl>
                                        <p:attrNameLst>
                                          <p:attrName>ppt_y</p:attrName>
                                        </p:attrNameLst>
                                      </p:cBhvr>
                                      <p:tavLst>
                                        <p:tav tm="0">
                                          <p:val>
                                            <p:strVal val="#ppt_y-(0.354*#ppt_w-0.172*#ppt_h)"/>
                                          </p:val>
                                        </p:tav>
                                        <p:tav tm="100000">
                                          <p:val>
                                            <p:strVal val="#ppt_y-(0.354*#ppt_w-0.172*#ppt_h)-#ppt_h/2"/>
                                          </p:val>
                                        </p:tav>
                                      </p:tavLst>
                                    </p:anim>
                                    <p:anim calcmode="lin" valueType="num">
                                      <p:cBhvr>
                                        <p:cTn id="15" dur="68" fill="hold">
                                          <p:stCondLst>
                                            <p:cond delay="432"/>
                                          </p:stCondLst>
                                        </p:cTn>
                                        <p:tgtEl>
                                          <p:spTgt spid="6"/>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2214554"/>
            <a:ext cx="8286808" cy="2123658"/>
          </a:xfrm>
          <a:prstGeom prst="rect">
            <a:avLst/>
          </a:prstGeom>
          <a:noFill/>
        </p:spPr>
        <p:txBody>
          <a:bodyPr wrap="square" rtlCol="0">
            <a:spAutoFit/>
          </a:bodyPr>
          <a:lstStyle/>
          <a:p>
            <a:pPr marL="400050" indent="-400050" algn="ctr"/>
            <a:r>
              <a:rPr lang="fr-FR" sz="4400" dirty="0" smtClean="0">
                <a:solidFill>
                  <a:srgbClr val="FF0000"/>
                </a:solidFill>
                <a:latin typeface="Poor Richard" pitchFamily="18" charset="0"/>
              </a:rPr>
              <a:t>II.    </a:t>
            </a:r>
            <a:r>
              <a:rPr lang="fr-FR" sz="4400" u="sng" dirty="0" smtClean="0">
                <a:solidFill>
                  <a:srgbClr val="FF0000"/>
                </a:solidFill>
                <a:latin typeface="Poor Richard" pitchFamily="18" charset="0"/>
              </a:rPr>
              <a:t>La Première Guerre Mondiale : construire la paix.</a:t>
            </a:r>
          </a:p>
          <a:p>
            <a:pPr marL="400050" indent="-400050" algn="ctr"/>
            <a:endParaRPr lang="fr-FR" sz="4400" dirty="0">
              <a:solidFill>
                <a:srgbClr val="FF0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srcRect r="830"/>
          <a:stretch>
            <a:fillRect/>
          </a:stretch>
        </p:blipFill>
        <p:spPr bwMode="auto">
          <a:xfrm>
            <a:off x="214282" y="2214554"/>
            <a:ext cx="8644030" cy="3000395"/>
          </a:xfrm>
          <a:prstGeom prst="rect">
            <a:avLst/>
          </a:prstGeom>
          <a:noFill/>
          <a:ln w="3175">
            <a:solidFill>
              <a:schemeClr val="tx1"/>
            </a:solidFill>
            <a:miter lim="800000"/>
            <a:headEnd/>
            <a:tailEnd/>
          </a:ln>
          <a:effectLst/>
        </p:spPr>
      </p:pic>
      <p:sp>
        <p:nvSpPr>
          <p:cNvPr id="4" name="ZoneTexte 3"/>
          <p:cNvSpPr txBox="1"/>
          <p:nvPr/>
        </p:nvSpPr>
        <p:spPr>
          <a:xfrm>
            <a:off x="285720" y="285728"/>
            <a:ext cx="8501122" cy="1384995"/>
          </a:xfrm>
          <a:prstGeom prst="rect">
            <a:avLst/>
          </a:prstGeom>
          <a:solidFill>
            <a:srgbClr val="BFBFBF">
              <a:alpha val="50196"/>
            </a:srgbClr>
          </a:solidFill>
          <a:ln>
            <a:solidFill>
              <a:schemeClr val="tx1"/>
            </a:solidFill>
          </a:ln>
        </p:spPr>
        <p:txBody>
          <a:bodyPr wrap="square" rtlCol="0">
            <a:spAutoFit/>
          </a:bodyPr>
          <a:lstStyle/>
          <a:p>
            <a:pPr algn="ctr"/>
            <a:r>
              <a:rPr lang="fr-FR" sz="2800" dirty="0" smtClean="0">
                <a:latin typeface="Poor Richard" pitchFamily="18" charset="0"/>
              </a:rPr>
              <a:t>Collez le texte au milieu de la page de votre cahier en laissant suffisamment de place de part et d’autre afin de pouvoir écrire.</a:t>
            </a:r>
          </a:p>
          <a:p>
            <a:pPr algn="ctr"/>
            <a:r>
              <a:rPr lang="fr-FR" sz="2800" i="1" dirty="0" smtClean="0">
                <a:latin typeface="Poor Richard" pitchFamily="18" charset="0"/>
              </a:rPr>
              <a:t>(mettez votre tableau de côté)</a:t>
            </a:r>
            <a:endParaRPr lang="fr-FR" sz="2800" i="1" dirty="0">
              <a:latin typeface="Poor Richard" pitchFamily="18" charset="0"/>
            </a:endParaRPr>
          </a:p>
        </p:txBody>
      </p:sp>
      <p:pic>
        <p:nvPicPr>
          <p:cNvPr id="15" name="Picture 2"/>
          <p:cNvPicPr>
            <a:picLocks noChangeAspect="1" noChangeArrowheads="1"/>
          </p:cNvPicPr>
          <p:nvPr/>
        </p:nvPicPr>
        <p:blipFill>
          <a:blip r:embed="rId2"/>
          <a:srcRect l="54803" r="830"/>
          <a:stretch>
            <a:fillRect/>
          </a:stretch>
        </p:blipFill>
        <p:spPr bwMode="auto">
          <a:xfrm rot="1075072">
            <a:off x="4909033" y="3165301"/>
            <a:ext cx="3867208" cy="3000395"/>
          </a:xfrm>
          <a:prstGeom prst="rect">
            <a:avLst/>
          </a:prstGeom>
          <a:noFill/>
          <a:ln w="3175">
            <a:solidFill>
              <a:schemeClr val="tx1"/>
            </a:solidFill>
            <a:miter lim="800000"/>
            <a:headEnd/>
            <a:tailEnd/>
          </a:ln>
          <a:effectLst/>
        </p:spPr>
      </p:pic>
      <p:pic>
        <p:nvPicPr>
          <p:cNvPr id="16" name="Picture 2"/>
          <p:cNvPicPr>
            <a:picLocks noChangeAspect="1" noChangeArrowheads="1"/>
          </p:cNvPicPr>
          <p:nvPr/>
        </p:nvPicPr>
        <p:blipFill>
          <a:blip r:embed="rId2"/>
          <a:srcRect r="45088"/>
          <a:stretch>
            <a:fillRect/>
          </a:stretch>
        </p:blipFill>
        <p:spPr bwMode="auto">
          <a:xfrm>
            <a:off x="214282" y="2214554"/>
            <a:ext cx="4786346" cy="3000395"/>
          </a:xfrm>
          <a:prstGeom prst="rect">
            <a:avLst/>
          </a:prstGeom>
          <a:noFill/>
          <a:ln w="3175">
            <a:solidFill>
              <a:schemeClr val="tx1"/>
            </a:solidFill>
            <a:miter lim="800000"/>
            <a:headEnd/>
            <a:tailEnd/>
          </a:ln>
          <a:effectLst/>
        </p:spPr>
      </p:pic>
      <p:pic>
        <p:nvPicPr>
          <p:cNvPr id="28676" name="Picture 4" descr="Afficher l'image d'origine"/>
          <p:cNvPicPr>
            <a:picLocks noChangeAspect="1" noChangeArrowheads="1" noCrop="1"/>
          </p:cNvPicPr>
          <p:nvPr/>
        </p:nvPicPr>
        <p:blipFill>
          <a:blip r:embed="rId3"/>
          <a:srcRect/>
          <a:stretch>
            <a:fillRect/>
          </a:stretch>
        </p:blipFill>
        <p:spPr bwMode="auto">
          <a:xfrm rot="15851851">
            <a:off x="4544725" y="2174037"/>
            <a:ext cx="1001667" cy="56298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par>
                          <p:cTn id="10" fill="hold">
                            <p:stCondLst>
                              <p:cond delay="5320"/>
                            </p:stCondLst>
                            <p:childTnLst>
                              <p:par>
                                <p:cTn id="11" presetID="10" presetClass="entr" presetSubtype="0" fill="hold" nodeType="afterEffect">
                                  <p:stCondLst>
                                    <p:cond delay="0"/>
                                  </p:stCondLst>
                                  <p:childTnLst>
                                    <p:set>
                                      <p:cBhvr>
                                        <p:cTn id="12" dur="1" fill="hold">
                                          <p:stCondLst>
                                            <p:cond delay="0"/>
                                          </p:stCondLst>
                                        </p:cTn>
                                        <p:tgtEl>
                                          <p:spTgt spid="28674"/>
                                        </p:tgtEl>
                                        <p:attrNameLst>
                                          <p:attrName>style.visibility</p:attrName>
                                        </p:attrNameLst>
                                      </p:cBhvr>
                                      <p:to>
                                        <p:strVal val="visible"/>
                                      </p:to>
                                    </p:set>
                                    <p:animEffect transition="in" filter="fade">
                                      <p:cBhvr>
                                        <p:cTn id="13" dur="2000"/>
                                        <p:tgtEl>
                                          <p:spTgt spid="28674"/>
                                        </p:tgtEl>
                                      </p:cBhvr>
                                    </p:animEffect>
                                  </p:childTnLst>
                                </p:cTn>
                              </p:par>
                            </p:childTnLst>
                          </p:cTn>
                        </p:par>
                        <p:par>
                          <p:cTn id="14" fill="hold">
                            <p:stCondLst>
                              <p:cond delay="7320"/>
                            </p:stCondLst>
                            <p:childTnLst>
                              <p:par>
                                <p:cTn id="15" presetID="9" presetClass="entr" presetSubtype="0" fill="hold" nodeType="afterEffect">
                                  <p:stCondLst>
                                    <p:cond delay="0"/>
                                  </p:stCondLst>
                                  <p:childTnLst>
                                    <p:set>
                                      <p:cBhvr>
                                        <p:cTn id="16" dur="1" fill="hold">
                                          <p:stCondLst>
                                            <p:cond delay="0"/>
                                          </p:stCondLst>
                                        </p:cTn>
                                        <p:tgtEl>
                                          <p:spTgt spid="28676"/>
                                        </p:tgtEl>
                                        <p:attrNameLst>
                                          <p:attrName>style.visibility</p:attrName>
                                        </p:attrNameLst>
                                      </p:cBhvr>
                                      <p:to>
                                        <p:strVal val="visible"/>
                                      </p:to>
                                    </p:set>
                                    <p:animEffect transition="in" filter="dissolve">
                                      <p:cBhvr>
                                        <p:cTn id="17" dur="5000"/>
                                        <p:tgtEl>
                                          <p:spTgt spid="28676"/>
                                        </p:tgtEl>
                                      </p:cBhvr>
                                    </p:animEffect>
                                  </p:childTnLst>
                                </p:cTn>
                              </p:par>
                              <p:par>
                                <p:cTn id="18" presetID="0" presetClass="path" presetSubtype="0" repeatCount="indefinite" accel="50000" decel="50000" fill="hold" nodeType="withEffect">
                                  <p:stCondLst>
                                    <p:cond delay="0"/>
                                  </p:stCondLst>
                                  <p:childTnLst>
                                    <p:animMotion origin="layout" path="M -2.22222E-6 1.9704E-6 L -2.22222E-6 0.40911 " pathEditMode="relative" rAng="0" ptsTypes="AA">
                                      <p:cBhvr>
                                        <p:cTn id="19" dur="5000" fill="hold"/>
                                        <p:tgtEl>
                                          <p:spTgt spid="28676"/>
                                        </p:tgtEl>
                                        <p:attrNameLst>
                                          <p:attrName>ppt_x</p:attrName>
                                          <p:attrName>ppt_y</p:attrName>
                                        </p:attrNameLst>
                                      </p:cBhvr>
                                      <p:rCtr x="0" y="204"/>
                                    </p:animMotion>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2000"/>
                                        <p:tgtEl>
                                          <p:spTgt spid="16"/>
                                        </p:tgtEl>
                                      </p:cBhvr>
                                    </p:animEffect>
                                  </p:childTnLst>
                                </p:cTn>
                              </p:par>
                            </p:childTnLst>
                          </p:cTn>
                        </p:par>
                        <p:par>
                          <p:cTn id="23" fill="hold">
                            <p:stCondLst>
                              <p:cond delay="12320"/>
                            </p:stCondLst>
                            <p:childTnLst>
                              <p:par>
                                <p:cTn id="24" presetID="10" presetClass="exit" presetSubtype="0" fill="hold" nodeType="afterEffect">
                                  <p:stCondLst>
                                    <p:cond delay="0"/>
                                  </p:stCondLst>
                                  <p:childTnLst>
                                    <p:animEffect transition="out" filter="fade">
                                      <p:cBhvr>
                                        <p:cTn id="25" dur="2000"/>
                                        <p:tgtEl>
                                          <p:spTgt spid="28674"/>
                                        </p:tgtEl>
                                      </p:cBhvr>
                                    </p:animEffect>
                                    <p:set>
                                      <p:cBhvr>
                                        <p:cTn id="26" dur="1" fill="hold">
                                          <p:stCondLst>
                                            <p:cond delay="1999"/>
                                          </p:stCondLst>
                                        </p:cTn>
                                        <p:tgtEl>
                                          <p:spTgt spid="28674"/>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500034" y="1214422"/>
            <a:ext cx="8429684" cy="4031873"/>
          </a:xfrm>
          <a:prstGeom prst="rect">
            <a:avLst/>
          </a:prstGeom>
          <a:no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dobe Garamond Pro" pitchFamily="18" charset="0"/>
                <a:ea typeface="Times New Roman" pitchFamily="18" charset="0"/>
                <a:cs typeface="Arial" pitchFamily="34" charset="0"/>
              </a:rPr>
              <a:t>L’ouverture de la Conférence de la paix </a:t>
            </a:r>
          </a:p>
          <a:p>
            <a:pPr marL="0" marR="0" lvl="0" indent="0" defTabSz="914400" rtl="0" eaLnBrk="1" fontAlgn="base" latinLnBrk="0" hangingPunct="1">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dobe Garamond Pro" pitchFamily="18"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dobe Garamond Pro" pitchFamily="18" charset="0"/>
                <a:ea typeface="Times New Roman" pitchFamily="18" charset="0"/>
                <a:cs typeface="Arial" pitchFamily="34" charset="0"/>
              </a:rPr>
              <a:t>«Une assemblée du monde entier est réunie pour décréter sa propre transfiguration. À la France qui supporta le poids le plus lourd des sacrifices pendant quatre années et demie échoit le juste honneur de recevoir et de présider. Monsieur Poincaré [président de la République; Clemenceau, qui représentera la France à cette conférence, est président du Conseil] aura à sa droite le président américain Wilson dont la haute conscience morale illumine l’aurore de l’ère libératrice. À sa gauche, M. Lloyd George, c’est-à-dire la grande et puissante Angleterre [...]. Mais la pensée se porte aussi vers ceux qui ne sont pas là: ni l’Allemagne, ni l’Autriche-Hongrie, ni la Bulgarie, ni la Turquie ne sont admises à prendre part à la délibération solennelle. On leur signifiera la sentence. La Russie également est absente, emportée dans son tourbillon de bolchevisme et de folie.»</a:t>
            </a:r>
          </a:p>
          <a:p>
            <a:pPr marL="0" marR="0" lvl="0" indent="0" defTabSz="914400" rtl="0" eaLnBrk="0" fontAlgn="base" latinLnBrk="0" hangingPunct="0">
              <a:lnSpc>
                <a:spcPct val="100000"/>
              </a:lnSpc>
              <a:spcBef>
                <a:spcPct val="0"/>
              </a:spcBef>
              <a:spcAft>
                <a:spcPct val="0"/>
              </a:spcAft>
              <a:buClrTx/>
              <a:buSzTx/>
              <a:buFontTx/>
              <a:buNone/>
              <a:tabLst/>
            </a:pPr>
            <a:endParaRPr kumimoji="0" lang="fr-FR" sz="1600" b="0" i="0" u="none" strike="noStrike" cap="none" normalizeH="0" baseline="0" dirty="0" smtClean="0">
              <a:ln>
                <a:noFill/>
              </a:ln>
              <a:solidFill>
                <a:schemeClr val="tx1"/>
              </a:solidFill>
              <a:effectLst/>
              <a:latin typeface="Adobe Garamond Pro" pitchFamily="18"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dobe Garamond Pro" pitchFamily="18" charset="0"/>
                <a:ea typeface="Times New Roman" pitchFamily="18" charset="0"/>
                <a:cs typeface="Arial" pitchFamily="34" charset="0"/>
              </a:rPr>
              <a:t>Extrait d’un article paru dans l’hebdomadaire français </a:t>
            </a:r>
            <a:r>
              <a:rPr kumimoji="0" lang="fr-FR" sz="1600" b="0" i="1" u="none" strike="noStrike" cap="none" normalizeH="0" baseline="0" dirty="0" smtClean="0">
                <a:ln>
                  <a:noFill/>
                </a:ln>
                <a:solidFill>
                  <a:schemeClr val="tx1"/>
                </a:solidFill>
                <a:effectLst/>
                <a:latin typeface="Adobe Garamond Pro" pitchFamily="18" charset="0"/>
                <a:ea typeface="Times New Roman" pitchFamily="18" charset="0"/>
                <a:cs typeface="Arial" pitchFamily="34" charset="0"/>
              </a:rPr>
              <a:t>L’Illustration</a:t>
            </a:r>
            <a:r>
              <a:rPr kumimoji="0" lang="fr-FR" sz="1600" b="0" i="0" u="none" strike="noStrike" cap="none" normalizeH="0" baseline="0" dirty="0" smtClean="0">
                <a:ln>
                  <a:noFill/>
                </a:ln>
                <a:solidFill>
                  <a:schemeClr val="tx1"/>
                </a:solidFill>
                <a:effectLst/>
                <a:latin typeface="Adobe Garamond Pro" pitchFamily="18" charset="0"/>
                <a:ea typeface="Times New Roman" pitchFamily="18" charset="0"/>
                <a:cs typeface="Arial" pitchFamily="34" charset="0"/>
              </a:rPr>
              <a:t>,</a:t>
            </a:r>
            <a:endParaRPr kumimoji="0" lang="fr-FR" sz="1600" b="0" i="0" u="none" strike="noStrike" cap="none" normalizeH="0" baseline="0" dirty="0" smtClean="0">
              <a:ln>
                <a:noFill/>
              </a:ln>
              <a:solidFill>
                <a:schemeClr val="tx1"/>
              </a:solidFill>
              <a:effectLst/>
              <a:latin typeface="Adobe Garamond Pro" pitchFamily="18"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fr-FR" sz="1600" b="0" i="0" u="none" strike="noStrike" cap="none" normalizeH="0" baseline="0" dirty="0" smtClean="0">
                <a:ln>
                  <a:noFill/>
                </a:ln>
                <a:solidFill>
                  <a:schemeClr val="tx1"/>
                </a:solidFill>
                <a:effectLst/>
                <a:latin typeface="Adobe Garamond Pro" pitchFamily="18" charset="0"/>
                <a:ea typeface="Times New Roman" pitchFamily="18" charset="0"/>
                <a:cs typeface="Arial" pitchFamily="34" charset="0"/>
              </a:rPr>
              <a:t> le 25 janvier 1919</a:t>
            </a:r>
            <a:endParaRPr kumimoji="0" lang="fr-FR" sz="1600" b="0" i="0" u="none" strike="noStrike" cap="none" normalizeH="0" baseline="0" dirty="0" smtClean="0">
              <a:ln>
                <a:noFill/>
              </a:ln>
              <a:solidFill>
                <a:schemeClr val="tx1"/>
              </a:solidFill>
              <a:effectLst/>
              <a:latin typeface="Adobe Garamond Pro" pitchFamily="18" charset="0"/>
              <a:cs typeface="Arial" pitchFamily="34" charset="0"/>
            </a:endParaRPr>
          </a:p>
        </p:txBody>
      </p:sp>
      <p:sp>
        <p:nvSpPr>
          <p:cNvPr id="4" name="Rectangle 3"/>
          <p:cNvSpPr/>
          <p:nvPr/>
        </p:nvSpPr>
        <p:spPr>
          <a:xfrm>
            <a:off x="642910" y="1785926"/>
            <a:ext cx="3214710" cy="285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2071670" y="1285860"/>
            <a:ext cx="2428892" cy="3571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7" name="Connecteur droit avec flèche 6"/>
          <p:cNvCxnSpPr/>
          <p:nvPr/>
        </p:nvCxnSpPr>
        <p:spPr>
          <a:xfrm>
            <a:off x="928662" y="785794"/>
            <a:ext cx="1214446" cy="4286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p:nvPr/>
        </p:nvCxnSpPr>
        <p:spPr>
          <a:xfrm rot="16200000" flipH="1">
            <a:off x="571472" y="1071546"/>
            <a:ext cx="1000132" cy="4286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0" y="285728"/>
            <a:ext cx="2500330" cy="461665"/>
          </a:xfrm>
          <a:prstGeom prst="rect">
            <a:avLst/>
          </a:prstGeom>
          <a:noFill/>
        </p:spPr>
        <p:txBody>
          <a:bodyPr wrap="square" rtlCol="0">
            <a:spAutoFit/>
          </a:bodyPr>
          <a:lstStyle/>
          <a:p>
            <a:r>
              <a:rPr lang="fr-FR" sz="2400" dirty="0" smtClean="0">
                <a:solidFill>
                  <a:srgbClr val="FF0000"/>
                </a:solidFill>
                <a:latin typeface="Poor Richard" pitchFamily="18" charset="0"/>
              </a:rPr>
              <a:t>Traité de Versailles</a:t>
            </a:r>
            <a:endParaRPr lang="fr-FR" sz="2400" dirty="0">
              <a:solidFill>
                <a:srgbClr val="FF0000"/>
              </a:solidFill>
              <a:latin typeface="Poor Richard" pitchFamily="18" charset="0"/>
            </a:endParaRPr>
          </a:p>
        </p:txBody>
      </p:sp>
      <p:sp>
        <p:nvSpPr>
          <p:cNvPr id="19" name="Rectangle 18"/>
          <p:cNvSpPr/>
          <p:nvPr/>
        </p:nvSpPr>
        <p:spPr>
          <a:xfrm>
            <a:off x="5429256" y="1785926"/>
            <a:ext cx="3357586" cy="285752"/>
          </a:xfrm>
          <a:prstGeom prst="rect">
            <a:avLst/>
          </a:prstGeom>
          <a:noFill/>
          <a:ln>
            <a:solidFill>
              <a:srgbClr val="1D1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0" name="Connecteur droit avec flèche 19"/>
          <p:cNvCxnSpPr>
            <a:stCxn id="22" idx="2"/>
          </p:cNvCxnSpPr>
          <p:nvPr/>
        </p:nvCxnSpPr>
        <p:spPr>
          <a:xfrm rot="16200000" flipH="1">
            <a:off x="4677828" y="534431"/>
            <a:ext cx="1324261" cy="1178727"/>
          </a:xfrm>
          <a:prstGeom prst="straightConnector1">
            <a:avLst/>
          </a:prstGeom>
          <a:ln>
            <a:solidFill>
              <a:srgbClr val="1D1DFF"/>
            </a:solidFill>
            <a:tailEnd type="arrow"/>
          </a:ln>
        </p:spPr>
        <p:style>
          <a:lnRef idx="1">
            <a:schemeClr val="accent1"/>
          </a:lnRef>
          <a:fillRef idx="0">
            <a:schemeClr val="accent1"/>
          </a:fillRef>
          <a:effectRef idx="0">
            <a:schemeClr val="accent1"/>
          </a:effectRef>
          <a:fontRef idx="minor">
            <a:schemeClr val="tx1"/>
          </a:fontRef>
        </p:style>
      </p:cxnSp>
      <p:sp>
        <p:nvSpPr>
          <p:cNvPr id="22" name="ZoneTexte 21">
            <a:hlinkClick r:id="rId2"/>
          </p:cNvPr>
          <p:cNvSpPr txBox="1"/>
          <p:nvPr/>
        </p:nvSpPr>
        <p:spPr>
          <a:xfrm>
            <a:off x="2857488" y="0"/>
            <a:ext cx="3786214" cy="461665"/>
          </a:xfrm>
          <a:prstGeom prst="rect">
            <a:avLst/>
          </a:prstGeom>
          <a:noFill/>
        </p:spPr>
        <p:txBody>
          <a:bodyPr wrap="square" rtlCol="0">
            <a:spAutoFit/>
          </a:bodyPr>
          <a:lstStyle/>
          <a:p>
            <a:r>
              <a:rPr lang="fr-FR" sz="2400" dirty="0" smtClean="0">
                <a:solidFill>
                  <a:srgbClr val="1D1DFF"/>
                </a:solidFill>
                <a:latin typeface="Poor Richard" pitchFamily="18" charset="0"/>
              </a:rPr>
              <a:t>Transformations (de l’Europe)</a:t>
            </a:r>
            <a:endParaRPr lang="fr-FR" sz="2400" dirty="0">
              <a:solidFill>
                <a:srgbClr val="1D1DFF"/>
              </a:solidFill>
              <a:latin typeface="Poor Richard" pitchFamily="18" charset="0"/>
            </a:endParaRPr>
          </a:p>
        </p:txBody>
      </p:sp>
      <p:sp>
        <p:nvSpPr>
          <p:cNvPr id="23" name="Rectangle 22"/>
          <p:cNvSpPr/>
          <p:nvPr/>
        </p:nvSpPr>
        <p:spPr>
          <a:xfrm>
            <a:off x="571472" y="2071678"/>
            <a:ext cx="8215370" cy="214314"/>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4" name="Connecteur droit avec flèche 23"/>
          <p:cNvCxnSpPr/>
          <p:nvPr/>
        </p:nvCxnSpPr>
        <p:spPr>
          <a:xfrm rot="5400000">
            <a:off x="-1249403" y="3892553"/>
            <a:ext cx="3213916" cy="794"/>
          </a:xfrm>
          <a:prstGeom prst="straightConnector1">
            <a:avLst/>
          </a:prstGeom>
          <a:ln>
            <a:solidFill>
              <a:srgbClr val="008000"/>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rot="10800000">
            <a:off x="357158" y="2285992"/>
            <a:ext cx="214314" cy="1588"/>
          </a:xfrm>
          <a:prstGeom prst="line">
            <a:avLst/>
          </a:prstGeom>
          <a:ln>
            <a:solidFill>
              <a:srgbClr val="008000"/>
            </a:solidFill>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214282" y="5500702"/>
            <a:ext cx="3143272" cy="1200329"/>
          </a:xfrm>
          <a:prstGeom prst="rect">
            <a:avLst/>
          </a:prstGeom>
          <a:noFill/>
        </p:spPr>
        <p:txBody>
          <a:bodyPr wrap="square" rtlCol="0">
            <a:spAutoFit/>
          </a:bodyPr>
          <a:lstStyle/>
          <a:p>
            <a:r>
              <a:rPr lang="fr-FR" sz="2400" dirty="0" smtClean="0">
                <a:solidFill>
                  <a:srgbClr val="008000"/>
                </a:solidFill>
                <a:latin typeface="Poor Richard" pitchFamily="18" charset="0"/>
              </a:rPr>
              <a:t>Les plus violents combats ont eu lieu en France (au Nord et à l’Est)</a:t>
            </a:r>
            <a:endParaRPr lang="fr-FR" sz="2400" dirty="0">
              <a:solidFill>
                <a:srgbClr val="008000"/>
              </a:solidFill>
              <a:latin typeface="Poor Richard" pitchFamily="18" charset="0"/>
            </a:endParaRPr>
          </a:p>
        </p:txBody>
      </p:sp>
      <p:cxnSp>
        <p:nvCxnSpPr>
          <p:cNvPr id="35" name="Connecteur droit 34"/>
          <p:cNvCxnSpPr/>
          <p:nvPr/>
        </p:nvCxnSpPr>
        <p:spPr>
          <a:xfrm>
            <a:off x="3357554" y="2786058"/>
            <a:ext cx="1214446"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p:cNvCxnSpPr/>
          <p:nvPr/>
        </p:nvCxnSpPr>
        <p:spPr>
          <a:xfrm>
            <a:off x="8072462" y="3000372"/>
            <a:ext cx="71438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571472" y="3500438"/>
            <a:ext cx="1643074"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5643570" y="3500438"/>
            <a:ext cx="3000396" cy="2143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1" name="Connecteur droit avec flèche 40"/>
          <p:cNvCxnSpPr/>
          <p:nvPr/>
        </p:nvCxnSpPr>
        <p:spPr>
          <a:xfrm rot="16200000" flipH="1">
            <a:off x="2571736" y="4786322"/>
            <a:ext cx="2071702" cy="5000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ZoneTexte 42"/>
          <p:cNvSpPr txBox="1"/>
          <p:nvPr/>
        </p:nvSpPr>
        <p:spPr>
          <a:xfrm>
            <a:off x="3357554" y="6000768"/>
            <a:ext cx="1857388" cy="461665"/>
          </a:xfrm>
          <a:prstGeom prst="rect">
            <a:avLst/>
          </a:prstGeom>
          <a:noFill/>
          <a:ln>
            <a:noFill/>
          </a:ln>
        </p:spPr>
        <p:txBody>
          <a:bodyPr wrap="square" rtlCol="0">
            <a:spAutoFit/>
          </a:bodyPr>
          <a:lstStyle/>
          <a:p>
            <a:r>
              <a:rPr lang="fr-FR" sz="2400" dirty="0" smtClean="0">
                <a:latin typeface="Poor Richard" pitchFamily="18" charset="0"/>
              </a:rPr>
              <a:t>Pays vaincus…</a:t>
            </a:r>
            <a:endParaRPr lang="fr-FR" sz="2400" dirty="0">
              <a:latin typeface="Poor Richard" pitchFamily="18" charset="0"/>
            </a:endParaRPr>
          </a:p>
        </p:txBody>
      </p:sp>
      <p:sp>
        <p:nvSpPr>
          <p:cNvPr id="45" name="Ellipse 44"/>
          <p:cNvSpPr/>
          <p:nvPr/>
        </p:nvSpPr>
        <p:spPr>
          <a:xfrm>
            <a:off x="3286116" y="3929066"/>
            <a:ext cx="2643206" cy="285752"/>
          </a:xfrm>
          <a:prstGeom prst="ellipse">
            <a:avLst/>
          </a:prstGeom>
          <a:solidFill>
            <a:srgbClr val="000000">
              <a:alpha val="2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6" name="Connecteur droit avec flèche 45"/>
          <p:cNvCxnSpPr/>
          <p:nvPr/>
        </p:nvCxnSpPr>
        <p:spPr>
          <a:xfrm rot="16200000" flipH="1">
            <a:off x="4643438" y="4857760"/>
            <a:ext cx="1643074" cy="50006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ZoneTexte 47"/>
          <p:cNvSpPr txBox="1"/>
          <p:nvPr/>
        </p:nvSpPr>
        <p:spPr>
          <a:xfrm>
            <a:off x="5214942" y="6027003"/>
            <a:ext cx="3929058" cy="830997"/>
          </a:xfrm>
          <a:prstGeom prst="rect">
            <a:avLst/>
          </a:prstGeom>
          <a:noFill/>
        </p:spPr>
        <p:txBody>
          <a:bodyPr wrap="square" rtlCol="0">
            <a:spAutoFit/>
          </a:bodyPr>
          <a:lstStyle/>
          <a:p>
            <a:r>
              <a:rPr lang="fr-FR" sz="2400" dirty="0" smtClean="0">
                <a:latin typeface="Poor Richard" pitchFamily="18" charset="0"/>
              </a:rPr>
              <a:t>…vont être sanctionnés car rendus responsables de la guerre</a:t>
            </a:r>
            <a:endParaRPr lang="fr-FR" sz="2400" dirty="0">
              <a:latin typeface="Poor Richard" pitchFamily="18" charset="0"/>
            </a:endParaRPr>
          </a:p>
        </p:txBody>
      </p:sp>
      <p:sp>
        <p:nvSpPr>
          <p:cNvPr id="58" name="Rectangle 57"/>
          <p:cNvSpPr/>
          <p:nvPr/>
        </p:nvSpPr>
        <p:spPr>
          <a:xfrm>
            <a:off x="6072198" y="4000504"/>
            <a:ext cx="785818" cy="214314"/>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Rectangle 58"/>
          <p:cNvSpPr/>
          <p:nvPr/>
        </p:nvSpPr>
        <p:spPr>
          <a:xfrm>
            <a:off x="1357290" y="4214818"/>
            <a:ext cx="5715040" cy="285752"/>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1" name="Connecteur droit avec flèche 60"/>
          <p:cNvCxnSpPr/>
          <p:nvPr/>
        </p:nvCxnSpPr>
        <p:spPr>
          <a:xfrm rot="16200000" flipV="1">
            <a:off x="4982770" y="2446726"/>
            <a:ext cx="2928956" cy="35719"/>
          </a:xfrm>
          <a:prstGeom prst="straightConnector1">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65" name="ZoneTexte 64"/>
          <p:cNvSpPr txBox="1"/>
          <p:nvPr/>
        </p:nvSpPr>
        <p:spPr>
          <a:xfrm>
            <a:off x="5143504" y="571480"/>
            <a:ext cx="3786214" cy="461665"/>
          </a:xfrm>
          <a:prstGeom prst="rect">
            <a:avLst/>
          </a:prstGeom>
          <a:noFill/>
        </p:spPr>
        <p:txBody>
          <a:bodyPr wrap="square" rtlCol="0">
            <a:spAutoFit/>
          </a:bodyPr>
          <a:lstStyle/>
          <a:p>
            <a:r>
              <a:rPr lang="fr-FR" sz="2400" dirty="0" smtClean="0">
                <a:solidFill>
                  <a:srgbClr val="FFC000"/>
                </a:solidFill>
                <a:latin typeface="Poor Richard" pitchFamily="18" charset="0"/>
              </a:rPr>
              <a:t>Révolutions russes en 1917</a:t>
            </a:r>
            <a:endParaRPr lang="fr-FR" sz="2400" dirty="0">
              <a:solidFill>
                <a:srgbClr val="FFC000"/>
              </a:solidFill>
              <a:latin typeface="Poor Richard" pitchFamily="18" charset="0"/>
            </a:endParaRPr>
          </a:p>
        </p:txBody>
      </p:sp>
      <p:pic>
        <p:nvPicPr>
          <p:cNvPr id="30723" name="Picture 3" descr="Afficher l'image d'origine"/>
          <p:cNvPicPr>
            <a:picLocks noChangeAspect="1" noChangeArrowheads="1"/>
          </p:cNvPicPr>
          <p:nvPr/>
        </p:nvPicPr>
        <p:blipFill>
          <a:blip r:embed="rId3"/>
          <a:srcRect/>
          <a:stretch>
            <a:fillRect/>
          </a:stretch>
        </p:blipFill>
        <p:spPr bwMode="auto">
          <a:xfrm>
            <a:off x="1000100" y="857232"/>
            <a:ext cx="7500958" cy="5577986"/>
          </a:xfrm>
          <a:prstGeom prst="rect">
            <a:avLst/>
          </a:prstGeom>
          <a:noFill/>
        </p:spPr>
      </p:pic>
      <p:sp>
        <p:nvSpPr>
          <p:cNvPr id="31" name="Rectangle 30"/>
          <p:cNvSpPr/>
          <p:nvPr/>
        </p:nvSpPr>
        <p:spPr>
          <a:xfrm>
            <a:off x="571472" y="2285992"/>
            <a:ext cx="857256" cy="214314"/>
          </a:xfrm>
          <a:prstGeom prst="rect">
            <a:avLst/>
          </a:prstGeom>
          <a:no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Rectangle 31"/>
          <p:cNvSpPr/>
          <p:nvPr/>
        </p:nvSpPr>
        <p:spPr>
          <a:xfrm>
            <a:off x="571472" y="3786190"/>
            <a:ext cx="3500462" cy="2143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25" name="Picture 5"/>
          <p:cNvPicPr>
            <a:picLocks noChangeAspect="1" noChangeArrowheads="1"/>
          </p:cNvPicPr>
          <p:nvPr/>
        </p:nvPicPr>
        <p:blipFill>
          <a:blip r:embed="rId4"/>
          <a:srcRect/>
          <a:stretch>
            <a:fillRect/>
          </a:stretch>
        </p:blipFill>
        <p:spPr bwMode="auto">
          <a:xfrm>
            <a:off x="0" y="857232"/>
            <a:ext cx="9152935" cy="564357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2000"/>
                                        <p:tgtEl>
                                          <p:spTgt spid="4"/>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2000"/>
                                        <p:tgtEl>
                                          <p:spTgt spid="5"/>
                                        </p:tgtEl>
                                      </p:cBhvr>
                                    </p:animEffect>
                                  </p:childTnLst>
                                </p:cTn>
                              </p:par>
                            </p:childTnLst>
                          </p:cTn>
                        </p:par>
                        <p:par>
                          <p:cTn id="12" fill="hold">
                            <p:stCondLst>
                              <p:cond delay="4000"/>
                            </p:stCondLst>
                            <p:childTnLst>
                              <p:par>
                                <p:cTn id="13" presetID="54" presetClass="entr" presetSubtype="0" accel="10000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2000" fill="hold"/>
                                        <p:tgtEl>
                                          <p:spTgt spid="7"/>
                                        </p:tgtEl>
                                        <p:attrNameLst>
                                          <p:attrName>ppt_w</p:attrName>
                                        </p:attrNameLst>
                                      </p:cBhvr>
                                      <p:tavLst>
                                        <p:tav tm="0">
                                          <p:val>
                                            <p:strVal val="#ppt_w*0.05"/>
                                          </p:val>
                                        </p:tav>
                                        <p:tav tm="100000">
                                          <p:val>
                                            <p:strVal val="#ppt_w"/>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anim calcmode="lin" valueType="num">
                                      <p:cBhvr>
                                        <p:cTn id="17" dur="2000" fill="hold"/>
                                        <p:tgtEl>
                                          <p:spTgt spid="7"/>
                                        </p:tgtEl>
                                        <p:attrNameLst>
                                          <p:attrName>ppt_x</p:attrName>
                                        </p:attrNameLst>
                                      </p:cBhvr>
                                      <p:tavLst>
                                        <p:tav tm="0">
                                          <p:val>
                                            <p:strVal val="#ppt_x-.2"/>
                                          </p:val>
                                        </p:tav>
                                        <p:tav tm="100000">
                                          <p:val>
                                            <p:strVal val="#ppt_x"/>
                                          </p:val>
                                        </p:tav>
                                      </p:tavLst>
                                    </p:anim>
                                    <p:anim calcmode="lin" valueType="num">
                                      <p:cBhvr>
                                        <p:cTn id="18" dur="2000" fill="hold"/>
                                        <p:tgtEl>
                                          <p:spTgt spid="7"/>
                                        </p:tgtEl>
                                        <p:attrNameLst>
                                          <p:attrName>ppt_y</p:attrName>
                                        </p:attrNameLst>
                                      </p:cBhvr>
                                      <p:tavLst>
                                        <p:tav tm="0">
                                          <p:val>
                                            <p:strVal val="#ppt_y"/>
                                          </p:val>
                                        </p:tav>
                                        <p:tav tm="100000">
                                          <p:val>
                                            <p:strVal val="#ppt_y"/>
                                          </p:val>
                                        </p:tav>
                                      </p:tavLst>
                                    </p:anim>
                                    <p:animEffect transition="in" filter="fade">
                                      <p:cBhvr>
                                        <p:cTn id="19" dur="2000"/>
                                        <p:tgtEl>
                                          <p:spTgt spid="7"/>
                                        </p:tgtEl>
                                      </p:cBhvr>
                                    </p:animEffect>
                                  </p:childTnLst>
                                </p:cTn>
                              </p:par>
                              <p:par>
                                <p:cTn id="20" presetID="54" presetClass="entr" presetSubtype="0" accel="10000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2000" fill="hold"/>
                                        <p:tgtEl>
                                          <p:spTgt spid="16"/>
                                        </p:tgtEl>
                                        <p:attrNameLst>
                                          <p:attrName>ppt_w</p:attrName>
                                        </p:attrNameLst>
                                      </p:cBhvr>
                                      <p:tavLst>
                                        <p:tav tm="0">
                                          <p:val>
                                            <p:strVal val="#ppt_w*0.05"/>
                                          </p:val>
                                        </p:tav>
                                        <p:tav tm="100000">
                                          <p:val>
                                            <p:strVal val="#ppt_w"/>
                                          </p:val>
                                        </p:tav>
                                      </p:tavLst>
                                    </p:anim>
                                    <p:anim calcmode="lin" valueType="num">
                                      <p:cBhvr>
                                        <p:cTn id="23" dur="2000" fill="hold"/>
                                        <p:tgtEl>
                                          <p:spTgt spid="16"/>
                                        </p:tgtEl>
                                        <p:attrNameLst>
                                          <p:attrName>ppt_h</p:attrName>
                                        </p:attrNameLst>
                                      </p:cBhvr>
                                      <p:tavLst>
                                        <p:tav tm="0">
                                          <p:val>
                                            <p:strVal val="#ppt_h"/>
                                          </p:val>
                                        </p:tav>
                                        <p:tav tm="100000">
                                          <p:val>
                                            <p:strVal val="#ppt_h"/>
                                          </p:val>
                                        </p:tav>
                                      </p:tavLst>
                                    </p:anim>
                                    <p:anim calcmode="lin" valueType="num">
                                      <p:cBhvr>
                                        <p:cTn id="24" dur="2000" fill="hold"/>
                                        <p:tgtEl>
                                          <p:spTgt spid="16"/>
                                        </p:tgtEl>
                                        <p:attrNameLst>
                                          <p:attrName>ppt_x</p:attrName>
                                        </p:attrNameLst>
                                      </p:cBhvr>
                                      <p:tavLst>
                                        <p:tav tm="0">
                                          <p:val>
                                            <p:strVal val="#ppt_x-.2"/>
                                          </p:val>
                                        </p:tav>
                                        <p:tav tm="100000">
                                          <p:val>
                                            <p:strVal val="#ppt_x"/>
                                          </p:val>
                                        </p:tav>
                                      </p:tavLst>
                                    </p:anim>
                                    <p:anim calcmode="lin" valueType="num">
                                      <p:cBhvr>
                                        <p:cTn id="25" dur="2000" fill="hold"/>
                                        <p:tgtEl>
                                          <p:spTgt spid="16"/>
                                        </p:tgtEl>
                                        <p:attrNameLst>
                                          <p:attrName>ppt_y</p:attrName>
                                        </p:attrNameLst>
                                      </p:cBhvr>
                                      <p:tavLst>
                                        <p:tav tm="0">
                                          <p:val>
                                            <p:strVal val="#ppt_y"/>
                                          </p:val>
                                        </p:tav>
                                        <p:tav tm="100000">
                                          <p:val>
                                            <p:strVal val="#ppt_y"/>
                                          </p:val>
                                        </p:tav>
                                      </p:tavLst>
                                    </p:anim>
                                    <p:animEffect transition="in" filter="fade">
                                      <p:cBhvr>
                                        <p:cTn id="26" dur="2000"/>
                                        <p:tgtEl>
                                          <p:spTgt spid="16"/>
                                        </p:tgtEl>
                                      </p:cBhvr>
                                    </p:animEffect>
                                  </p:childTnLst>
                                </p:cTn>
                              </p:par>
                            </p:childTnLst>
                          </p:cTn>
                        </p:par>
                        <p:par>
                          <p:cTn id="27" fill="hold">
                            <p:stCondLst>
                              <p:cond delay="600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18"/>
                                        </p:tgtEl>
                                        <p:attrNameLst>
                                          <p:attrName>style.visibility</p:attrName>
                                        </p:attrNameLst>
                                      </p:cBhvr>
                                      <p:to>
                                        <p:strVal val="visible"/>
                                      </p:to>
                                    </p:set>
                                    <p:anim calcmode="discrete" valueType="clr">
                                      <p:cBhvr override="childStyle">
                                        <p:cTn id="30"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18"/>
                                        </p:tgtEl>
                                        <p:attrNameLst>
                                          <p:attrName>fillcolor</p:attrName>
                                        </p:attrNameLst>
                                      </p:cBhvr>
                                      <p:tavLst>
                                        <p:tav tm="0">
                                          <p:val>
                                            <p:clrVal>
                                              <a:schemeClr val="accent2"/>
                                            </p:clrVal>
                                          </p:val>
                                        </p:tav>
                                        <p:tav tm="50000">
                                          <p:val>
                                            <p:clrVal>
                                              <a:schemeClr val="hlink"/>
                                            </p:clrVal>
                                          </p:val>
                                        </p:tav>
                                      </p:tavLst>
                                    </p:anim>
                                    <p:set>
                                      <p:cBhvr>
                                        <p:cTn id="32" dur="80"/>
                                        <p:tgtEl>
                                          <p:spTgt spid="18"/>
                                        </p:tgtEl>
                                        <p:attrNameLst>
                                          <p:attrName>fill.type</p:attrName>
                                        </p:attrNameLst>
                                      </p:cBhvr>
                                      <p:to>
                                        <p:strVal val="solid"/>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2000"/>
                                        <p:tgtEl>
                                          <p:spTgt spid="19"/>
                                        </p:tgtEl>
                                      </p:cBhvr>
                                    </p:animEffect>
                                  </p:childTnLst>
                                </p:cTn>
                              </p:par>
                            </p:childTnLst>
                          </p:cTn>
                        </p:par>
                        <p:par>
                          <p:cTn id="38" fill="hold">
                            <p:stCondLst>
                              <p:cond delay="2000"/>
                            </p:stCondLst>
                            <p:childTnLst>
                              <p:par>
                                <p:cTn id="39" presetID="54" presetClass="entr" presetSubtype="0" accel="100000"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2000" fill="hold"/>
                                        <p:tgtEl>
                                          <p:spTgt spid="20"/>
                                        </p:tgtEl>
                                        <p:attrNameLst>
                                          <p:attrName>ppt_w</p:attrName>
                                        </p:attrNameLst>
                                      </p:cBhvr>
                                      <p:tavLst>
                                        <p:tav tm="0">
                                          <p:val>
                                            <p:strVal val="#ppt_w*0.05"/>
                                          </p:val>
                                        </p:tav>
                                        <p:tav tm="100000">
                                          <p:val>
                                            <p:strVal val="#ppt_w"/>
                                          </p:val>
                                        </p:tav>
                                      </p:tavLst>
                                    </p:anim>
                                    <p:anim calcmode="lin" valueType="num">
                                      <p:cBhvr>
                                        <p:cTn id="42" dur="2000" fill="hold"/>
                                        <p:tgtEl>
                                          <p:spTgt spid="20"/>
                                        </p:tgtEl>
                                        <p:attrNameLst>
                                          <p:attrName>ppt_h</p:attrName>
                                        </p:attrNameLst>
                                      </p:cBhvr>
                                      <p:tavLst>
                                        <p:tav tm="0">
                                          <p:val>
                                            <p:strVal val="#ppt_h"/>
                                          </p:val>
                                        </p:tav>
                                        <p:tav tm="100000">
                                          <p:val>
                                            <p:strVal val="#ppt_h"/>
                                          </p:val>
                                        </p:tav>
                                      </p:tavLst>
                                    </p:anim>
                                    <p:anim calcmode="lin" valueType="num">
                                      <p:cBhvr>
                                        <p:cTn id="43" dur="2000" fill="hold"/>
                                        <p:tgtEl>
                                          <p:spTgt spid="20"/>
                                        </p:tgtEl>
                                        <p:attrNameLst>
                                          <p:attrName>ppt_x</p:attrName>
                                        </p:attrNameLst>
                                      </p:cBhvr>
                                      <p:tavLst>
                                        <p:tav tm="0">
                                          <p:val>
                                            <p:strVal val="#ppt_x-.2"/>
                                          </p:val>
                                        </p:tav>
                                        <p:tav tm="100000">
                                          <p:val>
                                            <p:strVal val="#ppt_x"/>
                                          </p:val>
                                        </p:tav>
                                      </p:tavLst>
                                    </p:anim>
                                    <p:anim calcmode="lin" valueType="num">
                                      <p:cBhvr>
                                        <p:cTn id="44" dur="2000" fill="hold"/>
                                        <p:tgtEl>
                                          <p:spTgt spid="20"/>
                                        </p:tgtEl>
                                        <p:attrNameLst>
                                          <p:attrName>ppt_y</p:attrName>
                                        </p:attrNameLst>
                                      </p:cBhvr>
                                      <p:tavLst>
                                        <p:tav tm="0">
                                          <p:val>
                                            <p:strVal val="#ppt_y"/>
                                          </p:val>
                                        </p:tav>
                                        <p:tav tm="100000">
                                          <p:val>
                                            <p:strVal val="#ppt_y"/>
                                          </p:val>
                                        </p:tav>
                                      </p:tavLst>
                                    </p:anim>
                                    <p:animEffect transition="in" filter="fade">
                                      <p:cBhvr>
                                        <p:cTn id="45" dur="2000"/>
                                        <p:tgtEl>
                                          <p:spTgt spid="20"/>
                                        </p:tgtEl>
                                      </p:cBhvr>
                                    </p:animEffect>
                                  </p:childTnLst>
                                </p:cTn>
                              </p:par>
                            </p:childTnLst>
                          </p:cTn>
                        </p:par>
                        <p:par>
                          <p:cTn id="46" fill="hold">
                            <p:stCondLst>
                              <p:cond delay="4000"/>
                            </p:stCondLst>
                            <p:childTnLst>
                              <p:par>
                                <p:cTn id="47" presetID="27" presetClass="entr" presetSubtype="0" fill="hold" grpId="0" nodeType="afterEffect">
                                  <p:stCondLst>
                                    <p:cond delay="0"/>
                                  </p:stCondLst>
                                  <p:iterate type="lt">
                                    <p:tmPct val="50000"/>
                                  </p:iterate>
                                  <p:childTnLst>
                                    <p:set>
                                      <p:cBhvr>
                                        <p:cTn id="48" dur="1" fill="hold">
                                          <p:stCondLst>
                                            <p:cond delay="0"/>
                                          </p:stCondLst>
                                        </p:cTn>
                                        <p:tgtEl>
                                          <p:spTgt spid="22"/>
                                        </p:tgtEl>
                                        <p:attrNameLst>
                                          <p:attrName>style.visibility</p:attrName>
                                        </p:attrNameLst>
                                      </p:cBhvr>
                                      <p:to>
                                        <p:strVal val="visible"/>
                                      </p:to>
                                    </p:set>
                                    <p:anim calcmode="discrete" valueType="clr">
                                      <p:cBhvr override="childStyle">
                                        <p:cTn id="49" dur="80"/>
                                        <p:tgtEl>
                                          <p:spTgt spid="22"/>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22"/>
                                        </p:tgtEl>
                                        <p:attrNameLst>
                                          <p:attrName>fillcolor</p:attrName>
                                        </p:attrNameLst>
                                      </p:cBhvr>
                                      <p:tavLst>
                                        <p:tav tm="0">
                                          <p:val>
                                            <p:clrVal>
                                              <a:schemeClr val="accent2"/>
                                            </p:clrVal>
                                          </p:val>
                                        </p:tav>
                                        <p:tav tm="50000">
                                          <p:val>
                                            <p:clrVal>
                                              <a:schemeClr val="hlink"/>
                                            </p:clrVal>
                                          </p:val>
                                        </p:tav>
                                      </p:tavLst>
                                    </p:anim>
                                    <p:set>
                                      <p:cBhvr>
                                        <p:cTn id="51" dur="80"/>
                                        <p:tgtEl>
                                          <p:spTgt spid="22"/>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down)">
                                      <p:cBhvr>
                                        <p:cTn id="56" dur="2000"/>
                                        <p:tgtEl>
                                          <p:spTgt spid="23"/>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2000"/>
                                        <p:tgtEl>
                                          <p:spTgt spid="31"/>
                                        </p:tgtEl>
                                      </p:cBhvr>
                                    </p:animEffect>
                                  </p:childTnLst>
                                </p:cTn>
                              </p:par>
                            </p:childTnLst>
                          </p:cTn>
                        </p:par>
                        <p:par>
                          <p:cTn id="60" fill="hold">
                            <p:stCondLst>
                              <p:cond delay="2000"/>
                            </p:stCondLst>
                            <p:childTnLst>
                              <p:par>
                                <p:cTn id="61" presetID="54" presetClass="entr" presetSubtype="0" accel="10000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2000" fill="hold"/>
                                        <p:tgtEl>
                                          <p:spTgt spid="24"/>
                                        </p:tgtEl>
                                        <p:attrNameLst>
                                          <p:attrName>ppt_w</p:attrName>
                                        </p:attrNameLst>
                                      </p:cBhvr>
                                      <p:tavLst>
                                        <p:tav tm="0">
                                          <p:val>
                                            <p:strVal val="#ppt_w*0.05"/>
                                          </p:val>
                                        </p:tav>
                                        <p:tav tm="100000">
                                          <p:val>
                                            <p:strVal val="#ppt_w"/>
                                          </p:val>
                                        </p:tav>
                                      </p:tavLst>
                                    </p:anim>
                                    <p:anim calcmode="lin" valueType="num">
                                      <p:cBhvr>
                                        <p:cTn id="64" dur="2000" fill="hold"/>
                                        <p:tgtEl>
                                          <p:spTgt spid="24"/>
                                        </p:tgtEl>
                                        <p:attrNameLst>
                                          <p:attrName>ppt_h</p:attrName>
                                        </p:attrNameLst>
                                      </p:cBhvr>
                                      <p:tavLst>
                                        <p:tav tm="0">
                                          <p:val>
                                            <p:strVal val="#ppt_h"/>
                                          </p:val>
                                        </p:tav>
                                        <p:tav tm="100000">
                                          <p:val>
                                            <p:strVal val="#ppt_h"/>
                                          </p:val>
                                        </p:tav>
                                      </p:tavLst>
                                    </p:anim>
                                    <p:anim calcmode="lin" valueType="num">
                                      <p:cBhvr>
                                        <p:cTn id="65" dur="2000" fill="hold"/>
                                        <p:tgtEl>
                                          <p:spTgt spid="24"/>
                                        </p:tgtEl>
                                        <p:attrNameLst>
                                          <p:attrName>ppt_x</p:attrName>
                                        </p:attrNameLst>
                                      </p:cBhvr>
                                      <p:tavLst>
                                        <p:tav tm="0">
                                          <p:val>
                                            <p:strVal val="#ppt_x-.2"/>
                                          </p:val>
                                        </p:tav>
                                        <p:tav tm="100000">
                                          <p:val>
                                            <p:strVal val="#ppt_x"/>
                                          </p:val>
                                        </p:tav>
                                      </p:tavLst>
                                    </p:anim>
                                    <p:anim calcmode="lin" valueType="num">
                                      <p:cBhvr>
                                        <p:cTn id="66" dur="2000" fill="hold"/>
                                        <p:tgtEl>
                                          <p:spTgt spid="24"/>
                                        </p:tgtEl>
                                        <p:attrNameLst>
                                          <p:attrName>ppt_y</p:attrName>
                                        </p:attrNameLst>
                                      </p:cBhvr>
                                      <p:tavLst>
                                        <p:tav tm="0">
                                          <p:val>
                                            <p:strVal val="#ppt_y"/>
                                          </p:val>
                                        </p:tav>
                                        <p:tav tm="100000">
                                          <p:val>
                                            <p:strVal val="#ppt_y"/>
                                          </p:val>
                                        </p:tav>
                                      </p:tavLst>
                                    </p:anim>
                                    <p:animEffect transition="in" filter="fade">
                                      <p:cBhvr>
                                        <p:cTn id="67" dur="2000"/>
                                        <p:tgtEl>
                                          <p:spTgt spid="24"/>
                                        </p:tgtEl>
                                      </p:cBhvr>
                                    </p:animEffect>
                                  </p:childTnLst>
                                </p:cTn>
                              </p:par>
                              <p:par>
                                <p:cTn id="68" presetID="10"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2000"/>
                                        <p:tgtEl>
                                          <p:spTgt spid="28"/>
                                        </p:tgtEl>
                                      </p:cBhvr>
                                    </p:animEffect>
                                  </p:childTnLst>
                                </p:cTn>
                              </p:par>
                            </p:childTnLst>
                          </p:cTn>
                        </p:par>
                        <p:par>
                          <p:cTn id="71" fill="hold">
                            <p:stCondLst>
                              <p:cond delay="4000"/>
                            </p:stCondLst>
                            <p:childTnLst>
                              <p:par>
                                <p:cTn id="72" presetID="27" presetClass="entr" presetSubtype="0" fill="hold" grpId="0" nodeType="afterEffect">
                                  <p:stCondLst>
                                    <p:cond delay="0"/>
                                  </p:stCondLst>
                                  <p:iterate type="lt">
                                    <p:tmPct val="50000"/>
                                  </p:iterate>
                                  <p:childTnLst>
                                    <p:set>
                                      <p:cBhvr>
                                        <p:cTn id="73" dur="1" fill="hold">
                                          <p:stCondLst>
                                            <p:cond delay="0"/>
                                          </p:stCondLst>
                                        </p:cTn>
                                        <p:tgtEl>
                                          <p:spTgt spid="30"/>
                                        </p:tgtEl>
                                        <p:attrNameLst>
                                          <p:attrName>style.visibility</p:attrName>
                                        </p:attrNameLst>
                                      </p:cBhvr>
                                      <p:to>
                                        <p:strVal val="visible"/>
                                      </p:to>
                                    </p:set>
                                    <p:anim calcmode="discrete" valueType="clr">
                                      <p:cBhvr override="childStyle">
                                        <p:cTn id="74" dur="80"/>
                                        <p:tgtEl>
                                          <p:spTgt spid="30"/>
                                        </p:tgtEl>
                                        <p:attrNameLst>
                                          <p:attrName>style.color</p:attrName>
                                        </p:attrNameLst>
                                      </p:cBhvr>
                                      <p:tavLst>
                                        <p:tav tm="0">
                                          <p:val>
                                            <p:clrVal>
                                              <a:schemeClr val="accent2"/>
                                            </p:clrVal>
                                          </p:val>
                                        </p:tav>
                                        <p:tav tm="50000">
                                          <p:val>
                                            <p:clrVal>
                                              <a:schemeClr val="hlink"/>
                                            </p:clrVal>
                                          </p:val>
                                        </p:tav>
                                      </p:tavLst>
                                    </p:anim>
                                    <p:anim calcmode="discrete" valueType="clr">
                                      <p:cBhvr>
                                        <p:cTn id="75" dur="80"/>
                                        <p:tgtEl>
                                          <p:spTgt spid="30"/>
                                        </p:tgtEl>
                                        <p:attrNameLst>
                                          <p:attrName>fillcolor</p:attrName>
                                        </p:attrNameLst>
                                      </p:cBhvr>
                                      <p:tavLst>
                                        <p:tav tm="0">
                                          <p:val>
                                            <p:clrVal>
                                              <a:schemeClr val="accent2"/>
                                            </p:clrVal>
                                          </p:val>
                                        </p:tav>
                                        <p:tav tm="50000">
                                          <p:val>
                                            <p:clrVal>
                                              <a:schemeClr val="hlink"/>
                                            </p:clrVal>
                                          </p:val>
                                        </p:tav>
                                      </p:tavLst>
                                    </p:anim>
                                    <p:set>
                                      <p:cBhvr>
                                        <p:cTn id="76" dur="80"/>
                                        <p:tgtEl>
                                          <p:spTgt spid="30"/>
                                        </p:tgtEl>
                                        <p:attrNameLst>
                                          <p:attrName>fill.type</p:attrName>
                                        </p:attrNameLst>
                                      </p:cBhvr>
                                      <p:to>
                                        <p:strVal val="solid"/>
                                      </p:to>
                                    </p:se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0723"/>
                                        </p:tgtEl>
                                        <p:attrNameLst>
                                          <p:attrName>style.visibility</p:attrName>
                                        </p:attrNameLst>
                                      </p:cBhvr>
                                      <p:to>
                                        <p:strVal val="visible"/>
                                      </p:to>
                                    </p:set>
                                    <p:animEffect transition="in" filter="fade">
                                      <p:cBhvr>
                                        <p:cTn id="81" dur="2000"/>
                                        <p:tgtEl>
                                          <p:spTgt spid="30723"/>
                                        </p:tgtEl>
                                      </p:cBhvr>
                                    </p:animEffect>
                                  </p:childTnLst>
                                </p:cTn>
                              </p:par>
                            </p:childTnLst>
                          </p:cTn>
                        </p:par>
                      </p:childTnLst>
                    </p:cTn>
                  </p:par>
                  <p:par>
                    <p:cTn id="82" fill="hold">
                      <p:stCondLst>
                        <p:cond delay="indefinite"/>
                      </p:stCondLst>
                      <p:childTnLst>
                        <p:par>
                          <p:cTn id="83" fill="hold">
                            <p:stCondLst>
                              <p:cond delay="0"/>
                            </p:stCondLst>
                            <p:childTnLst>
                              <p:par>
                                <p:cTn id="84" presetID="18" presetClass="exit" presetSubtype="12" fill="hold" nodeType="clickEffect">
                                  <p:stCondLst>
                                    <p:cond delay="0"/>
                                  </p:stCondLst>
                                  <p:childTnLst>
                                    <p:animEffect transition="out" filter="strips(downLeft)">
                                      <p:cBhvr>
                                        <p:cTn id="85" dur="500"/>
                                        <p:tgtEl>
                                          <p:spTgt spid="30723"/>
                                        </p:tgtEl>
                                      </p:cBhvr>
                                    </p:animEffect>
                                    <p:set>
                                      <p:cBhvr>
                                        <p:cTn id="86" dur="1" fill="hold">
                                          <p:stCondLst>
                                            <p:cond delay="499"/>
                                          </p:stCondLst>
                                        </p:cTn>
                                        <p:tgtEl>
                                          <p:spTgt spid="30723"/>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wipe(left)">
                                      <p:cBhvr>
                                        <p:cTn id="91" dur="500"/>
                                        <p:tgtEl>
                                          <p:spTgt spid="35"/>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wipe(left)">
                                      <p:cBhvr>
                                        <p:cTn id="96" dur="500"/>
                                        <p:tgtEl>
                                          <p:spTgt spid="36"/>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38"/>
                                        </p:tgtEl>
                                        <p:attrNameLst>
                                          <p:attrName>style.visibility</p:attrName>
                                        </p:attrNameLst>
                                      </p:cBhvr>
                                      <p:to>
                                        <p:strVal val="visible"/>
                                      </p:to>
                                    </p:set>
                                    <p:animEffect transition="in" filter="wipe(left)">
                                      <p:cBhvr>
                                        <p:cTn id="101" dur="500"/>
                                        <p:tgtEl>
                                          <p:spTgt spid="38"/>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grpId="0" nodeType="click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wipe(down)">
                                      <p:cBhvr>
                                        <p:cTn id="106" dur="2000"/>
                                        <p:tgtEl>
                                          <p:spTgt spid="40"/>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wipe(down)">
                                      <p:cBhvr>
                                        <p:cTn id="109" dur="2000"/>
                                        <p:tgtEl>
                                          <p:spTgt spid="32"/>
                                        </p:tgtEl>
                                      </p:cBhvr>
                                    </p:animEffect>
                                  </p:childTnLst>
                                </p:cTn>
                              </p:par>
                            </p:childTnLst>
                          </p:cTn>
                        </p:par>
                        <p:par>
                          <p:cTn id="110" fill="hold">
                            <p:stCondLst>
                              <p:cond delay="2000"/>
                            </p:stCondLst>
                            <p:childTnLst>
                              <p:par>
                                <p:cTn id="111" presetID="54" presetClass="entr" presetSubtype="0" accel="100000" fill="hold" nodeType="afterEffect">
                                  <p:stCondLst>
                                    <p:cond delay="0"/>
                                  </p:stCondLst>
                                  <p:childTnLst>
                                    <p:set>
                                      <p:cBhvr>
                                        <p:cTn id="112" dur="1" fill="hold">
                                          <p:stCondLst>
                                            <p:cond delay="0"/>
                                          </p:stCondLst>
                                        </p:cTn>
                                        <p:tgtEl>
                                          <p:spTgt spid="41"/>
                                        </p:tgtEl>
                                        <p:attrNameLst>
                                          <p:attrName>style.visibility</p:attrName>
                                        </p:attrNameLst>
                                      </p:cBhvr>
                                      <p:to>
                                        <p:strVal val="visible"/>
                                      </p:to>
                                    </p:set>
                                    <p:anim calcmode="lin" valueType="num">
                                      <p:cBhvr>
                                        <p:cTn id="113" dur="2000" fill="hold"/>
                                        <p:tgtEl>
                                          <p:spTgt spid="41"/>
                                        </p:tgtEl>
                                        <p:attrNameLst>
                                          <p:attrName>ppt_w</p:attrName>
                                        </p:attrNameLst>
                                      </p:cBhvr>
                                      <p:tavLst>
                                        <p:tav tm="0">
                                          <p:val>
                                            <p:strVal val="#ppt_w*0.05"/>
                                          </p:val>
                                        </p:tav>
                                        <p:tav tm="100000">
                                          <p:val>
                                            <p:strVal val="#ppt_w"/>
                                          </p:val>
                                        </p:tav>
                                      </p:tavLst>
                                    </p:anim>
                                    <p:anim calcmode="lin" valueType="num">
                                      <p:cBhvr>
                                        <p:cTn id="114" dur="2000" fill="hold"/>
                                        <p:tgtEl>
                                          <p:spTgt spid="41"/>
                                        </p:tgtEl>
                                        <p:attrNameLst>
                                          <p:attrName>ppt_h</p:attrName>
                                        </p:attrNameLst>
                                      </p:cBhvr>
                                      <p:tavLst>
                                        <p:tav tm="0">
                                          <p:val>
                                            <p:strVal val="#ppt_h"/>
                                          </p:val>
                                        </p:tav>
                                        <p:tav tm="100000">
                                          <p:val>
                                            <p:strVal val="#ppt_h"/>
                                          </p:val>
                                        </p:tav>
                                      </p:tavLst>
                                    </p:anim>
                                    <p:anim calcmode="lin" valueType="num">
                                      <p:cBhvr>
                                        <p:cTn id="115" dur="2000" fill="hold"/>
                                        <p:tgtEl>
                                          <p:spTgt spid="41"/>
                                        </p:tgtEl>
                                        <p:attrNameLst>
                                          <p:attrName>ppt_x</p:attrName>
                                        </p:attrNameLst>
                                      </p:cBhvr>
                                      <p:tavLst>
                                        <p:tav tm="0">
                                          <p:val>
                                            <p:strVal val="#ppt_x-.2"/>
                                          </p:val>
                                        </p:tav>
                                        <p:tav tm="100000">
                                          <p:val>
                                            <p:strVal val="#ppt_x"/>
                                          </p:val>
                                        </p:tav>
                                      </p:tavLst>
                                    </p:anim>
                                    <p:anim calcmode="lin" valueType="num">
                                      <p:cBhvr>
                                        <p:cTn id="116" dur="2000" fill="hold"/>
                                        <p:tgtEl>
                                          <p:spTgt spid="41"/>
                                        </p:tgtEl>
                                        <p:attrNameLst>
                                          <p:attrName>ppt_y</p:attrName>
                                        </p:attrNameLst>
                                      </p:cBhvr>
                                      <p:tavLst>
                                        <p:tav tm="0">
                                          <p:val>
                                            <p:strVal val="#ppt_y"/>
                                          </p:val>
                                        </p:tav>
                                        <p:tav tm="100000">
                                          <p:val>
                                            <p:strVal val="#ppt_y"/>
                                          </p:val>
                                        </p:tav>
                                      </p:tavLst>
                                    </p:anim>
                                    <p:animEffect transition="in" filter="fade">
                                      <p:cBhvr>
                                        <p:cTn id="117" dur="2000"/>
                                        <p:tgtEl>
                                          <p:spTgt spid="41"/>
                                        </p:tgtEl>
                                      </p:cBhvr>
                                    </p:animEffect>
                                  </p:childTnLst>
                                </p:cTn>
                              </p:par>
                            </p:childTnLst>
                          </p:cTn>
                        </p:par>
                        <p:par>
                          <p:cTn id="118" fill="hold">
                            <p:stCondLst>
                              <p:cond delay="4000"/>
                            </p:stCondLst>
                            <p:childTnLst>
                              <p:par>
                                <p:cTn id="119" presetID="27" presetClass="entr" presetSubtype="0" fill="hold" grpId="0" nodeType="afterEffect">
                                  <p:stCondLst>
                                    <p:cond delay="0"/>
                                  </p:stCondLst>
                                  <p:iterate type="lt">
                                    <p:tmPct val="50000"/>
                                  </p:iterate>
                                  <p:childTnLst>
                                    <p:set>
                                      <p:cBhvr>
                                        <p:cTn id="120" dur="1" fill="hold">
                                          <p:stCondLst>
                                            <p:cond delay="0"/>
                                          </p:stCondLst>
                                        </p:cTn>
                                        <p:tgtEl>
                                          <p:spTgt spid="43"/>
                                        </p:tgtEl>
                                        <p:attrNameLst>
                                          <p:attrName>style.visibility</p:attrName>
                                        </p:attrNameLst>
                                      </p:cBhvr>
                                      <p:to>
                                        <p:strVal val="visible"/>
                                      </p:to>
                                    </p:set>
                                    <p:anim calcmode="discrete" valueType="clr">
                                      <p:cBhvr override="childStyle">
                                        <p:cTn id="121" dur="80"/>
                                        <p:tgtEl>
                                          <p:spTgt spid="43"/>
                                        </p:tgtEl>
                                        <p:attrNameLst>
                                          <p:attrName>style.color</p:attrName>
                                        </p:attrNameLst>
                                      </p:cBhvr>
                                      <p:tavLst>
                                        <p:tav tm="0">
                                          <p:val>
                                            <p:clrVal>
                                              <a:schemeClr val="accent2"/>
                                            </p:clrVal>
                                          </p:val>
                                        </p:tav>
                                        <p:tav tm="50000">
                                          <p:val>
                                            <p:clrVal>
                                              <a:schemeClr val="hlink"/>
                                            </p:clrVal>
                                          </p:val>
                                        </p:tav>
                                      </p:tavLst>
                                    </p:anim>
                                    <p:anim calcmode="discrete" valueType="clr">
                                      <p:cBhvr>
                                        <p:cTn id="122" dur="80"/>
                                        <p:tgtEl>
                                          <p:spTgt spid="43"/>
                                        </p:tgtEl>
                                        <p:attrNameLst>
                                          <p:attrName>fillcolor</p:attrName>
                                        </p:attrNameLst>
                                      </p:cBhvr>
                                      <p:tavLst>
                                        <p:tav tm="0">
                                          <p:val>
                                            <p:clrVal>
                                              <a:schemeClr val="accent2"/>
                                            </p:clrVal>
                                          </p:val>
                                        </p:tav>
                                        <p:tav tm="50000">
                                          <p:val>
                                            <p:clrVal>
                                              <a:schemeClr val="hlink"/>
                                            </p:clrVal>
                                          </p:val>
                                        </p:tav>
                                      </p:tavLst>
                                    </p:anim>
                                    <p:set>
                                      <p:cBhvr>
                                        <p:cTn id="123" dur="80"/>
                                        <p:tgtEl>
                                          <p:spTgt spid="43"/>
                                        </p:tgtEl>
                                        <p:attrNameLst>
                                          <p:attrName>fill.type</p:attrName>
                                        </p:attrNameLst>
                                      </p:cBhvr>
                                      <p:to>
                                        <p:strVal val="solid"/>
                                      </p:to>
                                    </p:set>
                                  </p:childTnLst>
                                </p:cTn>
                              </p:par>
                            </p:childTnLst>
                          </p:cTn>
                        </p:par>
                      </p:childTnLst>
                    </p:cTn>
                  </p:par>
                  <p:par>
                    <p:cTn id="124" fill="hold">
                      <p:stCondLst>
                        <p:cond delay="indefinite"/>
                      </p:stCondLst>
                      <p:childTnLst>
                        <p:par>
                          <p:cTn id="125" fill="hold">
                            <p:stCondLst>
                              <p:cond delay="0"/>
                            </p:stCondLst>
                            <p:childTnLst>
                              <p:par>
                                <p:cTn id="126" presetID="21" presetClass="entr" presetSubtype="4" fill="hold" grpId="0" nodeType="clickEffect">
                                  <p:stCondLst>
                                    <p:cond delay="0"/>
                                  </p:stCondLst>
                                  <p:childTnLst>
                                    <p:set>
                                      <p:cBhvr>
                                        <p:cTn id="127" dur="1" fill="hold">
                                          <p:stCondLst>
                                            <p:cond delay="0"/>
                                          </p:stCondLst>
                                        </p:cTn>
                                        <p:tgtEl>
                                          <p:spTgt spid="45"/>
                                        </p:tgtEl>
                                        <p:attrNameLst>
                                          <p:attrName>style.visibility</p:attrName>
                                        </p:attrNameLst>
                                      </p:cBhvr>
                                      <p:to>
                                        <p:strVal val="visible"/>
                                      </p:to>
                                    </p:set>
                                    <p:animEffect transition="in" filter="wheel(4)">
                                      <p:cBhvr>
                                        <p:cTn id="128" dur="2000"/>
                                        <p:tgtEl>
                                          <p:spTgt spid="45"/>
                                        </p:tgtEl>
                                      </p:cBhvr>
                                    </p:animEffect>
                                  </p:childTnLst>
                                </p:cTn>
                              </p:par>
                            </p:childTnLst>
                          </p:cTn>
                        </p:par>
                        <p:par>
                          <p:cTn id="129" fill="hold">
                            <p:stCondLst>
                              <p:cond delay="2000"/>
                            </p:stCondLst>
                            <p:childTnLst>
                              <p:par>
                                <p:cTn id="130" presetID="54" presetClass="entr" presetSubtype="0" accel="100000" fill="hold" nodeType="afterEffect">
                                  <p:stCondLst>
                                    <p:cond delay="0"/>
                                  </p:stCondLst>
                                  <p:childTnLst>
                                    <p:set>
                                      <p:cBhvr>
                                        <p:cTn id="131" dur="1" fill="hold">
                                          <p:stCondLst>
                                            <p:cond delay="0"/>
                                          </p:stCondLst>
                                        </p:cTn>
                                        <p:tgtEl>
                                          <p:spTgt spid="46"/>
                                        </p:tgtEl>
                                        <p:attrNameLst>
                                          <p:attrName>style.visibility</p:attrName>
                                        </p:attrNameLst>
                                      </p:cBhvr>
                                      <p:to>
                                        <p:strVal val="visible"/>
                                      </p:to>
                                    </p:set>
                                    <p:anim calcmode="lin" valueType="num">
                                      <p:cBhvr>
                                        <p:cTn id="132" dur="2000" fill="hold"/>
                                        <p:tgtEl>
                                          <p:spTgt spid="46"/>
                                        </p:tgtEl>
                                        <p:attrNameLst>
                                          <p:attrName>ppt_w</p:attrName>
                                        </p:attrNameLst>
                                      </p:cBhvr>
                                      <p:tavLst>
                                        <p:tav tm="0">
                                          <p:val>
                                            <p:strVal val="#ppt_w*0.05"/>
                                          </p:val>
                                        </p:tav>
                                        <p:tav tm="100000">
                                          <p:val>
                                            <p:strVal val="#ppt_w"/>
                                          </p:val>
                                        </p:tav>
                                      </p:tavLst>
                                    </p:anim>
                                    <p:anim calcmode="lin" valueType="num">
                                      <p:cBhvr>
                                        <p:cTn id="133" dur="2000" fill="hold"/>
                                        <p:tgtEl>
                                          <p:spTgt spid="46"/>
                                        </p:tgtEl>
                                        <p:attrNameLst>
                                          <p:attrName>ppt_h</p:attrName>
                                        </p:attrNameLst>
                                      </p:cBhvr>
                                      <p:tavLst>
                                        <p:tav tm="0">
                                          <p:val>
                                            <p:strVal val="#ppt_h"/>
                                          </p:val>
                                        </p:tav>
                                        <p:tav tm="100000">
                                          <p:val>
                                            <p:strVal val="#ppt_h"/>
                                          </p:val>
                                        </p:tav>
                                      </p:tavLst>
                                    </p:anim>
                                    <p:anim calcmode="lin" valueType="num">
                                      <p:cBhvr>
                                        <p:cTn id="134" dur="2000" fill="hold"/>
                                        <p:tgtEl>
                                          <p:spTgt spid="46"/>
                                        </p:tgtEl>
                                        <p:attrNameLst>
                                          <p:attrName>ppt_x</p:attrName>
                                        </p:attrNameLst>
                                      </p:cBhvr>
                                      <p:tavLst>
                                        <p:tav tm="0">
                                          <p:val>
                                            <p:strVal val="#ppt_x-.2"/>
                                          </p:val>
                                        </p:tav>
                                        <p:tav tm="100000">
                                          <p:val>
                                            <p:strVal val="#ppt_x"/>
                                          </p:val>
                                        </p:tav>
                                      </p:tavLst>
                                    </p:anim>
                                    <p:anim calcmode="lin" valueType="num">
                                      <p:cBhvr>
                                        <p:cTn id="135" dur="2000" fill="hold"/>
                                        <p:tgtEl>
                                          <p:spTgt spid="46"/>
                                        </p:tgtEl>
                                        <p:attrNameLst>
                                          <p:attrName>ppt_y</p:attrName>
                                        </p:attrNameLst>
                                      </p:cBhvr>
                                      <p:tavLst>
                                        <p:tav tm="0">
                                          <p:val>
                                            <p:strVal val="#ppt_y"/>
                                          </p:val>
                                        </p:tav>
                                        <p:tav tm="100000">
                                          <p:val>
                                            <p:strVal val="#ppt_y"/>
                                          </p:val>
                                        </p:tav>
                                      </p:tavLst>
                                    </p:anim>
                                    <p:animEffect transition="in" filter="fade">
                                      <p:cBhvr>
                                        <p:cTn id="136" dur="2000"/>
                                        <p:tgtEl>
                                          <p:spTgt spid="46"/>
                                        </p:tgtEl>
                                      </p:cBhvr>
                                    </p:animEffect>
                                  </p:childTnLst>
                                </p:cTn>
                              </p:par>
                            </p:childTnLst>
                          </p:cTn>
                        </p:par>
                        <p:par>
                          <p:cTn id="137" fill="hold">
                            <p:stCondLst>
                              <p:cond delay="4000"/>
                            </p:stCondLst>
                            <p:childTnLst>
                              <p:par>
                                <p:cTn id="138" presetID="27" presetClass="entr" presetSubtype="0" fill="hold" grpId="0" nodeType="afterEffect">
                                  <p:stCondLst>
                                    <p:cond delay="0"/>
                                  </p:stCondLst>
                                  <p:iterate type="lt">
                                    <p:tmPct val="50000"/>
                                  </p:iterate>
                                  <p:childTnLst>
                                    <p:set>
                                      <p:cBhvr>
                                        <p:cTn id="139" dur="1" fill="hold">
                                          <p:stCondLst>
                                            <p:cond delay="0"/>
                                          </p:stCondLst>
                                        </p:cTn>
                                        <p:tgtEl>
                                          <p:spTgt spid="48"/>
                                        </p:tgtEl>
                                        <p:attrNameLst>
                                          <p:attrName>style.visibility</p:attrName>
                                        </p:attrNameLst>
                                      </p:cBhvr>
                                      <p:to>
                                        <p:strVal val="visible"/>
                                      </p:to>
                                    </p:set>
                                    <p:anim calcmode="discrete" valueType="clr">
                                      <p:cBhvr override="childStyle">
                                        <p:cTn id="140" dur="80"/>
                                        <p:tgtEl>
                                          <p:spTgt spid="48"/>
                                        </p:tgtEl>
                                        <p:attrNameLst>
                                          <p:attrName>style.color</p:attrName>
                                        </p:attrNameLst>
                                      </p:cBhvr>
                                      <p:tavLst>
                                        <p:tav tm="0">
                                          <p:val>
                                            <p:clrVal>
                                              <a:schemeClr val="accent2"/>
                                            </p:clrVal>
                                          </p:val>
                                        </p:tav>
                                        <p:tav tm="50000">
                                          <p:val>
                                            <p:clrVal>
                                              <a:schemeClr val="hlink"/>
                                            </p:clrVal>
                                          </p:val>
                                        </p:tav>
                                      </p:tavLst>
                                    </p:anim>
                                    <p:anim calcmode="discrete" valueType="clr">
                                      <p:cBhvr>
                                        <p:cTn id="141" dur="80"/>
                                        <p:tgtEl>
                                          <p:spTgt spid="48"/>
                                        </p:tgtEl>
                                        <p:attrNameLst>
                                          <p:attrName>fillcolor</p:attrName>
                                        </p:attrNameLst>
                                      </p:cBhvr>
                                      <p:tavLst>
                                        <p:tav tm="0">
                                          <p:val>
                                            <p:clrVal>
                                              <a:schemeClr val="accent2"/>
                                            </p:clrVal>
                                          </p:val>
                                        </p:tav>
                                        <p:tav tm="50000">
                                          <p:val>
                                            <p:clrVal>
                                              <a:schemeClr val="hlink"/>
                                            </p:clrVal>
                                          </p:val>
                                        </p:tav>
                                      </p:tavLst>
                                    </p:anim>
                                    <p:set>
                                      <p:cBhvr>
                                        <p:cTn id="142" dur="80"/>
                                        <p:tgtEl>
                                          <p:spTgt spid="48"/>
                                        </p:tgtEl>
                                        <p:attrNameLst>
                                          <p:attrName>fill.type</p:attrName>
                                        </p:attrNameLst>
                                      </p:cBhvr>
                                      <p:to>
                                        <p:strVal val="solid"/>
                                      </p:to>
                                    </p:set>
                                  </p:childTnLst>
                                </p:cTn>
                              </p:par>
                            </p:childTnLst>
                          </p:cTn>
                        </p:par>
                      </p:childTnLst>
                    </p:cTn>
                  </p:par>
                  <p:par>
                    <p:cTn id="143" fill="hold">
                      <p:stCondLst>
                        <p:cond delay="indefinite"/>
                      </p:stCondLst>
                      <p:childTnLst>
                        <p:par>
                          <p:cTn id="144" fill="hold">
                            <p:stCondLst>
                              <p:cond delay="0"/>
                            </p:stCondLst>
                            <p:childTnLst>
                              <p:par>
                                <p:cTn id="145" presetID="5" presetClass="entr" presetSubtype="10" fill="hold" nodeType="clickEffect">
                                  <p:stCondLst>
                                    <p:cond delay="0"/>
                                  </p:stCondLst>
                                  <p:childTnLst>
                                    <p:set>
                                      <p:cBhvr>
                                        <p:cTn id="146" dur="1" fill="hold">
                                          <p:stCondLst>
                                            <p:cond delay="0"/>
                                          </p:stCondLst>
                                        </p:cTn>
                                        <p:tgtEl>
                                          <p:spTgt spid="30725"/>
                                        </p:tgtEl>
                                        <p:attrNameLst>
                                          <p:attrName>style.visibility</p:attrName>
                                        </p:attrNameLst>
                                      </p:cBhvr>
                                      <p:to>
                                        <p:strVal val="visible"/>
                                      </p:to>
                                    </p:set>
                                    <p:animEffect transition="in" filter="checkerboard(across)">
                                      <p:cBhvr>
                                        <p:cTn id="147" dur="2000"/>
                                        <p:tgtEl>
                                          <p:spTgt spid="30725"/>
                                        </p:tgtEl>
                                      </p:cBhvr>
                                    </p:animEffect>
                                  </p:childTnLst>
                                </p:cTn>
                              </p:par>
                            </p:childTnLst>
                          </p:cTn>
                        </p:par>
                      </p:childTnLst>
                    </p:cTn>
                  </p:par>
                  <p:par>
                    <p:cTn id="148" fill="hold">
                      <p:stCondLst>
                        <p:cond delay="indefinite"/>
                      </p:stCondLst>
                      <p:childTnLst>
                        <p:par>
                          <p:cTn id="149" fill="hold">
                            <p:stCondLst>
                              <p:cond delay="0"/>
                            </p:stCondLst>
                            <p:childTnLst>
                              <p:par>
                                <p:cTn id="150" presetID="55" presetClass="exit" presetSubtype="0" fill="hold" nodeType="clickEffect">
                                  <p:stCondLst>
                                    <p:cond delay="0"/>
                                  </p:stCondLst>
                                  <p:childTnLst>
                                    <p:anim calcmode="lin" valueType="num">
                                      <p:cBhvr>
                                        <p:cTn id="151" dur="1000"/>
                                        <p:tgtEl>
                                          <p:spTgt spid="30725"/>
                                        </p:tgtEl>
                                        <p:attrNameLst>
                                          <p:attrName>ppt_w</p:attrName>
                                        </p:attrNameLst>
                                      </p:cBhvr>
                                      <p:tavLst>
                                        <p:tav tm="0">
                                          <p:val>
                                            <p:strVal val="ppt_w"/>
                                          </p:val>
                                        </p:tav>
                                        <p:tav tm="100000">
                                          <p:val>
                                            <p:strVal val="ppt_w*0.70"/>
                                          </p:val>
                                        </p:tav>
                                      </p:tavLst>
                                    </p:anim>
                                    <p:anim calcmode="lin" valueType="num">
                                      <p:cBhvr>
                                        <p:cTn id="152" dur="1000"/>
                                        <p:tgtEl>
                                          <p:spTgt spid="30725"/>
                                        </p:tgtEl>
                                        <p:attrNameLst>
                                          <p:attrName>ppt_h</p:attrName>
                                        </p:attrNameLst>
                                      </p:cBhvr>
                                      <p:tavLst>
                                        <p:tav tm="0">
                                          <p:val>
                                            <p:strVal val="ppt_h"/>
                                          </p:val>
                                        </p:tav>
                                        <p:tav tm="100000">
                                          <p:val>
                                            <p:strVal val="ppt_h"/>
                                          </p:val>
                                        </p:tav>
                                      </p:tavLst>
                                    </p:anim>
                                    <p:animEffect transition="out" filter="fade">
                                      <p:cBhvr>
                                        <p:cTn id="153" dur="1000"/>
                                        <p:tgtEl>
                                          <p:spTgt spid="30725"/>
                                        </p:tgtEl>
                                      </p:cBhvr>
                                    </p:animEffect>
                                    <p:set>
                                      <p:cBhvr>
                                        <p:cTn id="154" dur="1" fill="hold">
                                          <p:stCondLst>
                                            <p:cond delay="999"/>
                                          </p:stCondLst>
                                        </p:cTn>
                                        <p:tgtEl>
                                          <p:spTgt spid="30725"/>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22" presetClass="entr" presetSubtype="4" fill="hold" grpId="0" nodeType="clickEffect">
                                  <p:stCondLst>
                                    <p:cond delay="0"/>
                                  </p:stCondLst>
                                  <p:childTnLst>
                                    <p:set>
                                      <p:cBhvr>
                                        <p:cTn id="158" dur="1" fill="hold">
                                          <p:stCondLst>
                                            <p:cond delay="0"/>
                                          </p:stCondLst>
                                        </p:cTn>
                                        <p:tgtEl>
                                          <p:spTgt spid="58"/>
                                        </p:tgtEl>
                                        <p:attrNameLst>
                                          <p:attrName>style.visibility</p:attrName>
                                        </p:attrNameLst>
                                      </p:cBhvr>
                                      <p:to>
                                        <p:strVal val="visible"/>
                                      </p:to>
                                    </p:set>
                                    <p:animEffect transition="in" filter="wipe(down)">
                                      <p:cBhvr>
                                        <p:cTn id="159" dur="2000"/>
                                        <p:tgtEl>
                                          <p:spTgt spid="58"/>
                                        </p:tgtEl>
                                      </p:cBhvr>
                                    </p:animEffect>
                                  </p:childTnLst>
                                </p:cTn>
                              </p:par>
                              <p:par>
                                <p:cTn id="160" presetID="22" presetClass="entr" presetSubtype="4"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Effect transition="in" filter="wipe(down)">
                                      <p:cBhvr>
                                        <p:cTn id="162" dur="2000"/>
                                        <p:tgtEl>
                                          <p:spTgt spid="59"/>
                                        </p:tgtEl>
                                      </p:cBhvr>
                                    </p:animEffect>
                                  </p:childTnLst>
                                </p:cTn>
                              </p:par>
                            </p:childTnLst>
                          </p:cTn>
                        </p:par>
                        <p:par>
                          <p:cTn id="163" fill="hold">
                            <p:stCondLst>
                              <p:cond delay="2000"/>
                            </p:stCondLst>
                            <p:childTnLst>
                              <p:par>
                                <p:cTn id="164" presetID="54" presetClass="entr" presetSubtype="0" accel="100000" fill="hold" nodeType="afterEffect">
                                  <p:stCondLst>
                                    <p:cond delay="0"/>
                                  </p:stCondLst>
                                  <p:childTnLst>
                                    <p:set>
                                      <p:cBhvr>
                                        <p:cTn id="165" dur="1" fill="hold">
                                          <p:stCondLst>
                                            <p:cond delay="0"/>
                                          </p:stCondLst>
                                        </p:cTn>
                                        <p:tgtEl>
                                          <p:spTgt spid="61"/>
                                        </p:tgtEl>
                                        <p:attrNameLst>
                                          <p:attrName>style.visibility</p:attrName>
                                        </p:attrNameLst>
                                      </p:cBhvr>
                                      <p:to>
                                        <p:strVal val="visible"/>
                                      </p:to>
                                    </p:set>
                                    <p:anim calcmode="lin" valueType="num">
                                      <p:cBhvr>
                                        <p:cTn id="166" dur="2000" fill="hold"/>
                                        <p:tgtEl>
                                          <p:spTgt spid="61"/>
                                        </p:tgtEl>
                                        <p:attrNameLst>
                                          <p:attrName>ppt_w</p:attrName>
                                        </p:attrNameLst>
                                      </p:cBhvr>
                                      <p:tavLst>
                                        <p:tav tm="0">
                                          <p:val>
                                            <p:strVal val="#ppt_w*0.05"/>
                                          </p:val>
                                        </p:tav>
                                        <p:tav tm="100000">
                                          <p:val>
                                            <p:strVal val="#ppt_w"/>
                                          </p:val>
                                        </p:tav>
                                      </p:tavLst>
                                    </p:anim>
                                    <p:anim calcmode="lin" valueType="num">
                                      <p:cBhvr>
                                        <p:cTn id="167" dur="2000" fill="hold"/>
                                        <p:tgtEl>
                                          <p:spTgt spid="61"/>
                                        </p:tgtEl>
                                        <p:attrNameLst>
                                          <p:attrName>ppt_h</p:attrName>
                                        </p:attrNameLst>
                                      </p:cBhvr>
                                      <p:tavLst>
                                        <p:tav tm="0">
                                          <p:val>
                                            <p:strVal val="#ppt_h"/>
                                          </p:val>
                                        </p:tav>
                                        <p:tav tm="100000">
                                          <p:val>
                                            <p:strVal val="#ppt_h"/>
                                          </p:val>
                                        </p:tav>
                                      </p:tavLst>
                                    </p:anim>
                                    <p:anim calcmode="lin" valueType="num">
                                      <p:cBhvr>
                                        <p:cTn id="168" dur="2000" fill="hold"/>
                                        <p:tgtEl>
                                          <p:spTgt spid="61"/>
                                        </p:tgtEl>
                                        <p:attrNameLst>
                                          <p:attrName>ppt_x</p:attrName>
                                        </p:attrNameLst>
                                      </p:cBhvr>
                                      <p:tavLst>
                                        <p:tav tm="0">
                                          <p:val>
                                            <p:strVal val="#ppt_x-.2"/>
                                          </p:val>
                                        </p:tav>
                                        <p:tav tm="100000">
                                          <p:val>
                                            <p:strVal val="#ppt_x"/>
                                          </p:val>
                                        </p:tav>
                                      </p:tavLst>
                                    </p:anim>
                                    <p:anim calcmode="lin" valueType="num">
                                      <p:cBhvr>
                                        <p:cTn id="169" dur="2000" fill="hold"/>
                                        <p:tgtEl>
                                          <p:spTgt spid="61"/>
                                        </p:tgtEl>
                                        <p:attrNameLst>
                                          <p:attrName>ppt_y</p:attrName>
                                        </p:attrNameLst>
                                      </p:cBhvr>
                                      <p:tavLst>
                                        <p:tav tm="0">
                                          <p:val>
                                            <p:strVal val="#ppt_y"/>
                                          </p:val>
                                        </p:tav>
                                        <p:tav tm="100000">
                                          <p:val>
                                            <p:strVal val="#ppt_y"/>
                                          </p:val>
                                        </p:tav>
                                      </p:tavLst>
                                    </p:anim>
                                    <p:animEffect transition="in" filter="fade">
                                      <p:cBhvr>
                                        <p:cTn id="170" dur="2000"/>
                                        <p:tgtEl>
                                          <p:spTgt spid="61"/>
                                        </p:tgtEl>
                                      </p:cBhvr>
                                    </p:animEffect>
                                  </p:childTnLst>
                                </p:cTn>
                              </p:par>
                            </p:childTnLst>
                          </p:cTn>
                        </p:par>
                        <p:par>
                          <p:cTn id="171" fill="hold">
                            <p:stCondLst>
                              <p:cond delay="4000"/>
                            </p:stCondLst>
                            <p:childTnLst>
                              <p:par>
                                <p:cTn id="172" presetID="27" presetClass="entr" presetSubtype="0" fill="hold" grpId="0" nodeType="afterEffect">
                                  <p:stCondLst>
                                    <p:cond delay="0"/>
                                  </p:stCondLst>
                                  <p:iterate type="lt">
                                    <p:tmPct val="50000"/>
                                  </p:iterate>
                                  <p:childTnLst>
                                    <p:set>
                                      <p:cBhvr>
                                        <p:cTn id="173" dur="1" fill="hold">
                                          <p:stCondLst>
                                            <p:cond delay="0"/>
                                          </p:stCondLst>
                                        </p:cTn>
                                        <p:tgtEl>
                                          <p:spTgt spid="65"/>
                                        </p:tgtEl>
                                        <p:attrNameLst>
                                          <p:attrName>style.visibility</p:attrName>
                                        </p:attrNameLst>
                                      </p:cBhvr>
                                      <p:to>
                                        <p:strVal val="visible"/>
                                      </p:to>
                                    </p:set>
                                    <p:anim calcmode="discrete" valueType="clr">
                                      <p:cBhvr override="childStyle">
                                        <p:cTn id="174" dur="80"/>
                                        <p:tgtEl>
                                          <p:spTgt spid="65"/>
                                        </p:tgtEl>
                                        <p:attrNameLst>
                                          <p:attrName>style.color</p:attrName>
                                        </p:attrNameLst>
                                      </p:cBhvr>
                                      <p:tavLst>
                                        <p:tav tm="0">
                                          <p:val>
                                            <p:clrVal>
                                              <a:schemeClr val="accent2"/>
                                            </p:clrVal>
                                          </p:val>
                                        </p:tav>
                                        <p:tav tm="50000">
                                          <p:val>
                                            <p:clrVal>
                                              <a:schemeClr val="hlink"/>
                                            </p:clrVal>
                                          </p:val>
                                        </p:tav>
                                      </p:tavLst>
                                    </p:anim>
                                    <p:anim calcmode="discrete" valueType="clr">
                                      <p:cBhvr>
                                        <p:cTn id="175" dur="80"/>
                                        <p:tgtEl>
                                          <p:spTgt spid="65"/>
                                        </p:tgtEl>
                                        <p:attrNameLst>
                                          <p:attrName>fillcolor</p:attrName>
                                        </p:attrNameLst>
                                      </p:cBhvr>
                                      <p:tavLst>
                                        <p:tav tm="0">
                                          <p:val>
                                            <p:clrVal>
                                              <a:schemeClr val="accent2"/>
                                            </p:clrVal>
                                          </p:val>
                                        </p:tav>
                                        <p:tav tm="50000">
                                          <p:val>
                                            <p:clrVal>
                                              <a:schemeClr val="hlink"/>
                                            </p:clrVal>
                                          </p:val>
                                        </p:tav>
                                      </p:tavLst>
                                    </p:anim>
                                    <p:set>
                                      <p:cBhvr>
                                        <p:cTn id="176" dur="80"/>
                                        <p:tgtEl>
                                          <p:spTgt spid="6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8" grpId="0"/>
      <p:bldP spid="19" grpId="0" animBg="1"/>
      <p:bldP spid="22" grpId="0"/>
      <p:bldP spid="23" grpId="0" animBg="1"/>
      <p:bldP spid="30" grpId="0"/>
      <p:bldP spid="40" grpId="0" animBg="1"/>
      <p:bldP spid="43" grpId="0"/>
      <p:bldP spid="45" grpId="0" animBg="1"/>
      <p:bldP spid="48" grpId="0"/>
      <p:bldP spid="58" grpId="0" animBg="1"/>
      <p:bldP spid="59" grpId="0" animBg="1"/>
      <p:bldP spid="65" grpId="0"/>
      <p:bldP spid="31" grpId="0" animBg="1"/>
      <p:bldP spid="3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l="54803" r="830"/>
          <a:stretch>
            <a:fillRect/>
          </a:stretch>
        </p:blipFill>
        <p:spPr bwMode="auto">
          <a:xfrm>
            <a:off x="1785918" y="1643050"/>
            <a:ext cx="5824569" cy="4519024"/>
          </a:xfrm>
          <a:prstGeom prst="rect">
            <a:avLst/>
          </a:prstGeom>
          <a:noFill/>
          <a:ln w="3175">
            <a:solidFill>
              <a:schemeClr val="tx1"/>
            </a:solidFill>
            <a:miter lim="800000"/>
            <a:headEnd/>
            <a:tailEnd/>
          </a:ln>
          <a:effectLst/>
        </p:spPr>
      </p:pic>
      <p:sp>
        <p:nvSpPr>
          <p:cNvPr id="3" name="Rectangle 2"/>
          <p:cNvSpPr/>
          <p:nvPr/>
        </p:nvSpPr>
        <p:spPr>
          <a:xfrm>
            <a:off x="285720" y="357166"/>
            <a:ext cx="8501122" cy="954107"/>
          </a:xfrm>
          <a:prstGeom prst="rect">
            <a:avLst/>
          </a:prstGeom>
          <a:solidFill>
            <a:srgbClr val="BFBFBF">
              <a:alpha val="50196"/>
            </a:srgbClr>
          </a:solidFill>
          <a:ln>
            <a:solidFill>
              <a:schemeClr val="tx1"/>
            </a:solidFill>
          </a:ln>
        </p:spPr>
        <p:txBody>
          <a:bodyPr wrap="square">
            <a:spAutoFit/>
          </a:bodyPr>
          <a:lstStyle/>
          <a:p>
            <a:pPr algn="ctr"/>
            <a:r>
              <a:rPr lang="fr-FR" sz="2800" dirty="0" smtClean="0">
                <a:latin typeface="Poor Richard" pitchFamily="18" charset="0"/>
              </a:rPr>
              <a:t>Collez maintenant le tableau afin de repérer les acteurs du traité de Versailles, cités dans le texte.</a:t>
            </a:r>
            <a:endParaRPr lang="fr-FR" sz="2800" i="1" dirty="0">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par>
                                <p:cTn id="10" presetID="1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l="56435" t="4742" r="3297" b="17797"/>
          <a:stretch>
            <a:fillRect/>
          </a:stretch>
        </p:blipFill>
        <p:spPr bwMode="auto">
          <a:xfrm>
            <a:off x="500034" y="1142984"/>
            <a:ext cx="6500858" cy="4304622"/>
          </a:xfrm>
          <a:prstGeom prst="rect">
            <a:avLst/>
          </a:prstGeom>
          <a:noFill/>
          <a:ln w="3175">
            <a:solidFill>
              <a:schemeClr val="tx1"/>
            </a:solidFill>
            <a:miter lim="800000"/>
            <a:headEnd/>
            <a:tailEnd/>
          </a:ln>
          <a:effectLst/>
        </p:spPr>
      </p:pic>
      <p:cxnSp>
        <p:nvCxnSpPr>
          <p:cNvPr id="3" name="Connecteur droit avec flèche 2"/>
          <p:cNvCxnSpPr/>
          <p:nvPr/>
        </p:nvCxnSpPr>
        <p:spPr>
          <a:xfrm rot="16200000" flipH="1">
            <a:off x="2214546" y="1428736"/>
            <a:ext cx="2214578" cy="107157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1000100" y="142852"/>
            <a:ext cx="3643338" cy="830997"/>
          </a:xfrm>
          <a:prstGeom prst="rect">
            <a:avLst/>
          </a:prstGeom>
          <a:noFill/>
        </p:spPr>
        <p:txBody>
          <a:bodyPr wrap="square" rtlCol="0">
            <a:spAutoFit/>
          </a:bodyPr>
          <a:lstStyle/>
          <a:p>
            <a:r>
              <a:rPr lang="fr-FR" sz="2400" dirty="0" smtClean="0">
                <a:latin typeface="Poor Richard" pitchFamily="18" charset="0"/>
              </a:rPr>
              <a:t>Georges Clémenceau, président du Conseil français</a:t>
            </a:r>
            <a:endParaRPr lang="fr-FR" sz="2400" dirty="0">
              <a:latin typeface="Poor Richard" pitchFamily="18" charset="0"/>
            </a:endParaRPr>
          </a:p>
        </p:txBody>
      </p:sp>
      <p:cxnSp>
        <p:nvCxnSpPr>
          <p:cNvPr id="11" name="Connecteur droit avec flèche 10"/>
          <p:cNvCxnSpPr/>
          <p:nvPr/>
        </p:nvCxnSpPr>
        <p:spPr>
          <a:xfrm rot="5400000" flipH="1" flipV="1">
            <a:off x="607191" y="4107661"/>
            <a:ext cx="2357454" cy="157163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ZoneTexte 14"/>
          <p:cNvSpPr txBox="1"/>
          <p:nvPr/>
        </p:nvSpPr>
        <p:spPr>
          <a:xfrm>
            <a:off x="285720" y="5929330"/>
            <a:ext cx="4000528" cy="461665"/>
          </a:xfrm>
          <a:prstGeom prst="rect">
            <a:avLst/>
          </a:prstGeom>
          <a:noFill/>
        </p:spPr>
        <p:txBody>
          <a:bodyPr wrap="square" rtlCol="0">
            <a:spAutoFit/>
          </a:bodyPr>
          <a:lstStyle/>
          <a:p>
            <a:r>
              <a:rPr lang="fr-FR" sz="2400" dirty="0" smtClean="0">
                <a:latin typeface="Poor Richard" pitchFamily="18" charset="0"/>
              </a:rPr>
              <a:t>Wilson, président des États-Unis</a:t>
            </a:r>
            <a:endParaRPr lang="fr-FR" sz="2400" dirty="0">
              <a:latin typeface="Poor Richard" pitchFamily="18" charset="0"/>
            </a:endParaRPr>
          </a:p>
        </p:txBody>
      </p:sp>
      <p:cxnSp>
        <p:nvCxnSpPr>
          <p:cNvPr id="16" name="Connecteur droit avec flèche 15"/>
          <p:cNvCxnSpPr/>
          <p:nvPr/>
        </p:nvCxnSpPr>
        <p:spPr>
          <a:xfrm rot="10800000">
            <a:off x="4786314" y="3000372"/>
            <a:ext cx="2500330" cy="42862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ZoneTexte 19"/>
          <p:cNvSpPr txBox="1"/>
          <p:nvPr/>
        </p:nvSpPr>
        <p:spPr>
          <a:xfrm>
            <a:off x="7286644" y="3143248"/>
            <a:ext cx="1857356" cy="1569660"/>
          </a:xfrm>
          <a:prstGeom prst="rect">
            <a:avLst/>
          </a:prstGeom>
          <a:noFill/>
        </p:spPr>
        <p:txBody>
          <a:bodyPr wrap="square" rtlCol="0">
            <a:spAutoFit/>
          </a:bodyPr>
          <a:lstStyle/>
          <a:p>
            <a:pPr algn="ctr"/>
            <a:r>
              <a:rPr lang="fr-FR" sz="2400" dirty="0" smtClean="0">
                <a:latin typeface="Poor Richard" pitchFamily="18" charset="0"/>
              </a:rPr>
              <a:t>Lloyd George, premier ministre britannique</a:t>
            </a:r>
            <a:endParaRPr lang="fr-FR" sz="2400" dirty="0">
              <a:latin typeface="Poor Richard" pitchFamily="18" charset="0"/>
            </a:endParaRPr>
          </a:p>
        </p:txBody>
      </p:sp>
      <p:sp>
        <p:nvSpPr>
          <p:cNvPr id="24" name="Forme libre 23"/>
          <p:cNvSpPr/>
          <p:nvPr/>
        </p:nvSpPr>
        <p:spPr>
          <a:xfrm>
            <a:off x="2274277" y="3169920"/>
            <a:ext cx="5179256" cy="2349305"/>
          </a:xfrm>
          <a:custGeom>
            <a:avLst/>
            <a:gdLst>
              <a:gd name="connsiteX0" fmla="*/ 1917895 w 5179256"/>
              <a:gd name="connsiteY0" fmla="*/ 909711 h 2349305"/>
              <a:gd name="connsiteX1" fmla="*/ 1580271 w 5179256"/>
              <a:gd name="connsiteY1" fmla="*/ 797169 h 2349305"/>
              <a:gd name="connsiteX2" fmla="*/ 1369255 w 5179256"/>
              <a:gd name="connsiteY2" fmla="*/ 951914 h 2349305"/>
              <a:gd name="connsiteX3" fmla="*/ 1327052 w 5179256"/>
              <a:gd name="connsiteY3" fmla="*/ 1219200 h 2349305"/>
              <a:gd name="connsiteX4" fmla="*/ 1059766 w 5179256"/>
              <a:gd name="connsiteY4" fmla="*/ 1275471 h 2349305"/>
              <a:gd name="connsiteX5" fmla="*/ 778412 w 5179256"/>
              <a:gd name="connsiteY5" fmla="*/ 1373945 h 2349305"/>
              <a:gd name="connsiteX6" fmla="*/ 300111 w 5179256"/>
              <a:gd name="connsiteY6" fmla="*/ 1402080 h 2349305"/>
              <a:gd name="connsiteX7" fmla="*/ 75028 w 5179256"/>
              <a:gd name="connsiteY7" fmla="*/ 1711569 h 2349305"/>
              <a:gd name="connsiteX8" fmla="*/ 75028 w 5179256"/>
              <a:gd name="connsiteY8" fmla="*/ 2105465 h 2349305"/>
              <a:gd name="connsiteX9" fmla="*/ 89095 w 5179256"/>
              <a:gd name="connsiteY9" fmla="*/ 2260209 h 2349305"/>
              <a:gd name="connsiteX10" fmla="*/ 609600 w 5179256"/>
              <a:gd name="connsiteY10" fmla="*/ 2302412 h 2349305"/>
              <a:gd name="connsiteX11" fmla="*/ 4506351 w 5179256"/>
              <a:gd name="connsiteY11" fmla="*/ 2288345 h 2349305"/>
              <a:gd name="connsiteX12" fmla="*/ 4647028 w 5179256"/>
              <a:gd name="connsiteY12" fmla="*/ 2288345 h 2349305"/>
              <a:gd name="connsiteX13" fmla="*/ 4689231 w 5179256"/>
              <a:gd name="connsiteY13" fmla="*/ 1922585 h 2349305"/>
              <a:gd name="connsiteX14" fmla="*/ 4590757 w 5179256"/>
              <a:gd name="connsiteY14" fmla="*/ 1359877 h 2349305"/>
              <a:gd name="connsiteX15" fmla="*/ 4267200 w 5179256"/>
              <a:gd name="connsiteY15" fmla="*/ 923778 h 2349305"/>
              <a:gd name="connsiteX16" fmla="*/ 3859237 w 5179256"/>
              <a:gd name="connsiteY16" fmla="*/ 684628 h 2349305"/>
              <a:gd name="connsiteX17" fmla="*/ 3366868 w 5179256"/>
              <a:gd name="connsiteY17" fmla="*/ 389206 h 2349305"/>
              <a:gd name="connsiteX18" fmla="*/ 3099581 w 5179256"/>
              <a:gd name="connsiteY18" fmla="*/ 276665 h 2349305"/>
              <a:gd name="connsiteX19" fmla="*/ 2944837 w 5179256"/>
              <a:gd name="connsiteY19" fmla="*/ 51582 h 2349305"/>
              <a:gd name="connsiteX20" fmla="*/ 2761957 w 5179256"/>
              <a:gd name="connsiteY20" fmla="*/ 23446 h 2349305"/>
              <a:gd name="connsiteX21" fmla="*/ 2522806 w 5179256"/>
              <a:gd name="connsiteY21" fmla="*/ 192258 h 2349305"/>
              <a:gd name="connsiteX22" fmla="*/ 2508738 w 5179256"/>
              <a:gd name="connsiteY22" fmla="*/ 459545 h 2349305"/>
              <a:gd name="connsiteX23" fmla="*/ 2621280 w 5179256"/>
              <a:gd name="connsiteY23" fmla="*/ 712763 h 2349305"/>
              <a:gd name="connsiteX24" fmla="*/ 2832295 w 5179256"/>
              <a:gd name="connsiteY24" fmla="*/ 740898 h 2349305"/>
              <a:gd name="connsiteX25" fmla="*/ 2987040 w 5179256"/>
              <a:gd name="connsiteY25" fmla="*/ 867508 h 2349305"/>
              <a:gd name="connsiteX26" fmla="*/ 3043311 w 5179256"/>
              <a:gd name="connsiteY26" fmla="*/ 1050388 h 2349305"/>
              <a:gd name="connsiteX27" fmla="*/ 2790092 w 5179256"/>
              <a:gd name="connsiteY27" fmla="*/ 1050388 h 2349305"/>
              <a:gd name="connsiteX28" fmla="*/ 2452468 w 5179256"/>
              <a:gd name="connsiteY28" fmla="*/ 1022252 h 2349305"/>
              <a:gd name="connsiteX29" fmla="*/ 2185181 w 5179256"/>
              <a:gd name="connsiteY29" fmla="*/ 1120726 h 2349305"/>
              <a:gd name="connsiteX30" fmla="*/ 2016369 w 5179256"/>
              <a:gd name="connsiteY30" fmla="*/ 1247335 h 2349305"/>
              <a:gd name="connsiteX31" fmla="*/ 1946031 w 5179256"/>
              <a:gd name="connsiteY31" fmla="*/ 1148862 h 2349305"/>
              <a:gd name="connsiteX32" fmla="*/ 1917895 w 5179256"/>
              <a:gd name="connsiteY32" fmla="*/ 909711 h 2349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179256" h="2349305">
                <a:moveTo>
                  <a:pt x="1917895" y="909711"/>
                </a:moveTo>
                <a:cubicBezTo>
                  <a:pt x="1856935" y="851096"/>
                  <a:pt x="1671711" y="790135"/>
                  <a:pt x="1580271" y="797169"/>
                </a:cubicBezTo>
                <a:cubicBezTo>
                  <a:pt x="1488831" y="804203"/>
                  <a:pt x="1411458" y="881575"/>
                  <a:pt x="1369255" y="951914"/>
                </a:cubicBezTo>
                <a:cubicBezTo>
                  <a:pt x="1327052" y="1022253"/>
                  <a:pt x="1378633" y="1165274"/>
                  <a:pt x="1327052" y="1219200"/>
                </a:cubicBezTo>
                <a:cubicBezTo>
                  <a:pt x="1275471" y="1273126"/>
                  <a:pt x="1151206" y="1249680"/>
                  <a:pt x="1059766" y="1275471"/>
                </a:cubicBezTo>
                <a:cubicBezTo>
                  <a:pt x="968326" y="1301262"/>
                  <a:pt x="905021" y="1352844"/>
                  <a:pt x="778412" y="1373945"/>
                </a:cubicBezTo>
                <a:cubicBezTo>
                  <a:pt x="651803" y="1395047"/>
                  <a:pt x="417342" y="1345809"/>
                  <a:pt x="300111" y="1402080"/>
                </a:cubicBezTo>
                <a:cubicBezTo>
                  <a:pt x="182880" y="1458351"/>
                  <a:pt x="112542" y="1594338"/>
                  <a:pt x="75028" y="1711569"/>
                </a:cubicBezTo>
                <a:cubicBezTo>
                  <a:pt x="37514" y="1828800"/>
                  <a:pt x="72684" y="2014025"/>
                  <a:pt x="75028" y="2105465"/>
                </a:cubicBezTo>
                <a:cubicBezTo>
                  <a:pt x="77373" y="2196905"/>
                  <a:pt x="0" y="2227385"/>
                  <a:pt x="89095" y="2260209"/>
                </a:cubicBezTo>
                <a:cubicBezTo>
                  <a:pt x="178190" y="2293033"/>
                  <a:pt x="609600" y="2302412"/>
                  <a:pt x="609600" y="2302412"/>
                </a:cubicBezTo>
                <a:lnTo>
                  <a:pt x="4506351" y="2288345"/>
                </a:lnTo>
                <a:cubicBezTo>
                  <a:pt x="5179256" y="2286001"/>
                  <a:pt x="4616548" y="2349305"/>
                  <a:pt x="4647028" y="2288345"/>
                </a:cubicBezTo>
                <a:cubicBezTo>
                  <a:pt x="4677508" y="2227385"/>
                  <a:pt x="4698609" y="2077330"/>
                  <a:pt x="4689231" y="1922585"/>
                </a:cubicBezTo>
                <a:cubicBezTo>
                  <a:pt x="4679853" y="1767840"/>
                  <a:pt x="4661095" y="1526345"/>
                  <a:pt x="4590757" y="1359877"/>
                </a:cubicBezTo>
                <a:cubicBezTo>
                  <a:pt x="4520419" y="1193409"/>
                  <a:pt x="4389120" y="1036319"/>
                  <a:pt x="4267200" y="923778"/>
                </a:cubicBezTo>
                <a:cubicBezTo>
                  <a:pt x="4145280" y="811237"/>
                  <a:pt x="3859237" y="684628"/>
                  <a:pt x="3859237" y="684628"/>
                </a:cubicBezTo>
                <a:cubicBezTo>
                  <a:pt x="3709182" y="595533"/>
                  <a:pt x="3493477" y="457200"/>
                  <a:pt x="3366868" y="389206"/>
                </a:cubicBezTo>
                <a:cubicBezTo>
                  <a:pt x="3240259" y="321212"/>
                  <a:pt x="3169919" y="332936"/>
                  <a:pt x="3099581" y="276665"/>
                </a:cubicBezTo>
                <a:cubicBezTo>
                  <a:pt x="3029243" y="220394"/>
                  <a:pt x="3001108" y="93785"/>
                  <a:pt x="2944837" y="51582"/>
                </a:cubicBezTo>
                <a:cubicBezTo>
                  <a:pt x="2888566" y="9379"/>
                  <a:pt x="2832296" y="0"/>
                  <a:pt x="2761957" y="23446"/>
                </a:cubicBezTo>
                <a:cubicBezTo>
                  <a:pt x="2691618" y="46892"/>
                  <a:pt x="2565009" y="119575"/>
                  <a:pt x="2522806" y="192258"/>
                </a:cubicBezTo>
                <a:cubicBezTo>
                  <a:pt x="2480603" y="264941"/>
                  <a:pt x="2492326" y="372794"/>
                  <a:pt x="2508738" y="459545"/>
                </a:cubicBezTo>
                <a:cubicBezTo>
                  <a:pt x="2525150" y="546296"/>
                  <a:pt x="2567354" y="665871"/>
                  <a:pt x="2621280" y="712763"/>
                </a:cubicBezTo>
                <a:cubicBezTo>
                  <a:pt x="2675206" y="759655"/>
                  <a:pt x="2771335" y="715107"/>
                  <a:pt x="2832295" y="740898"/>
                </a:cubicBezTo>
                <a:cubicBezTo>
                  <a:pt x="2893255" y="766689"/>
                  <a:pt x="2951871" y="815926"/>
                  <a:pt x="2987040" y="867508"/>
                </a:cubicBezTo>
                <a:cubicBezTo>
                  <a:pt x="3022209" y="919090"/>
                  <a:pt x="3076136" y="1019908"/>
                  <a:pt x="3043311" y="1050388"/>
                </a:cubicBezTo>
                <a:cubicBezTo>
                  <a:pt x="3010486" y="1080868"/>
                  <a:pt x="2888566" y="1055077"/>
                  <a:pt x="2790092" y="1050388"/>
                </a:cubicBezTo>
                <a:cubicBezTo>
                  <a:pt x="2691618" y="1045699"/>
                  <a:pt x="2553286" y="1010529"/>
                  <a:pt x="2452468" y="1022252"/>
                </a:cubicBezTo>
                <a:cubicBezTo>
                  <a:pt x="2351650" y="1033975"/>
                  <a:pt x="2257864" y="1083212"/>
                  <a:pt x="2185181" y="1120726"/>
                </a:cubicBezTo>
                <a:cubicBezTo>
                  <a:pt x="2112498" y="1158240"/>
                  <a:pt x="2056227" y="1242646"/>
                  <a:pt x="2016369" y="1247335"/>
                </a:cubicBezTo>
                <a:cubicBezTo>
                  <a:pt x="1976511" y="1252024"/>
                  <a:pt x="1957754" y="1200443"/>
                  <a:pt x="1946031" y="1148862"/>
                </a:cubicBezTo>
                <a:cubicBezTo>
                  <a:pt x="1934308" y="1097281"/>
                  <a:pt x="1978855" y="968326"/>
                  <a:pt x="1917895" y="909711"/>
                </a:cubicBezTo>
                <a:close/>
              </a:path>
            </a:pathLst>
          </a:custGeom>
          <a:noFill/>
          <a:ln w="38100">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 name="Connecteur droit avec flèche 24"/>
          <p:cNvCxnSpPr/>
          <p:nvPr/>
        </p:nvCxnSpPr>
        <p:spPr>
          <a:xfrm rot="10800000">
            <a:off x="5286380" y="5214950"/>
            <a:ext cx="1214446" cy="714380"/>
          </a:xfrm>
          <a:prstGeom prst="straightConnector1">
            <a:avLst/>
          </a:prstGeom>
          <a:ln w="38100">
            <a:solidFill>
              <a:srgbClr val="008000"/>
            </a:solidFill>
            <a:tailEnd type="arrow"/>
          </a:ln>
        </p:spPr>
        <p:style>
          <a:lnRef idx="1">
            <a:schemeClr val="accent1"/>
          </a:lnRef>
          <a:fillRef idx="0">
            <a:schemeClr val="accent1"/>
          </a:fillRef>
          <a:effectRef idx="0">
            <a:schemeClr val="accent1"/>
          </a:effectRef>
          <a:fontRef idx="minor">
            <a:schemeClr val="tx1"/>
          </a:fontRef>
        </p:style>
      </p:cxnSp>
      <p:sp>
        <p:nvSpPr>
          <p:cNvPr id="28" name="ZoneTexte 27"/>
          <p:cNvSpPr txBox="1"/>
          <p:nvPr/>
        </p:nvSpPr>
        <p:spPr>
          <a:xfrm>
            <a:off x="5143504" y="5857892"/>
            <a:ext cx="3786214" cy="830997"/>
          </a:xfrm>
          <a:prstGeom prst="rect">
            <a:avLst/>
          </a:prstGeom>
          <a:noFill/>
        </p:spPr>
        <p:txBody>
          <a:bodyPr wrap="square" rtlCol="0">
            <a:spAutoFit/>
          </a:bodyPr>
          <a:lstStyle/>
          <a:p>
            <a:r>
              <a:rPr lang="fr-FR" sz="2400" dirty="0" smtClean="0">
                <a:latin typeface="Poor Richard" pitchFamily="18" charset="0"/>
              </a:rPr>
              <a:t>Les représentants allemands, de dos, signant le traité</a:t>
            </a:r>
            <a:endParaRPr lang="fr-FR" sz="2400" dirty="0">
              <a:latin typeface="Poor Richard" pitchFamily="18" charset="0"/>
            </a:endParaRPr>
          </a:p>
        </p:txBody>
      </p:sp>
      <p:sp>
        <p:nvSpPr>
          <p:cNvPr id="29" name="Rectangle 28"/>
          <p:cNvSpPr/>
          <p:nvPr/>
        </p:nvSpPr>
        <p:spPr>
          <a:xfrm>
            <a:off x="2786050" y="1428736"/>
            <a:ext cx="1857388" cy="1000132"/>
          </a:xfrm>
          <a:prstGeom prst="rect">
            <a:avLst/>
          </a:prstGeom>
          <a:noFill/>
          <a:ln w="38100">
            <a:solidFill>
              <a:srgbClr val="1D1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0" name="Connecteur droit avec flèche 29"/>
          <p:cNvCxnSpPr/>
          <p:nvPr/>
        </p:nvCxnSpPr>
        <p:spPr>
          <a:xfrm rot="10800000" flipV="1">
            <a:off x="4714876" y="1000108"/>
            <a:ext cx="2357454" cy="643930"/>
          </a:xfrm>
          <a:prstGeom prst="straightConnector1">
            <a:avLst/>
          </a:prstGeom>
          <a:ln w="38100">
            <a:solidFill>
              <a:srgbClr val="1D1DFF"/>
            </a:solidFill>
            <a:tailEnd type="arrow"/>
          </a:ln>
        </p:spPr>
        <p:style>
          <a:lnRef idx="1">
            <a:schemeClr val="accent1"/>
          </a:lnRef>
          <a:fillRef idx="0">
            <a:schemeClr val="accent1"/>
          </a:fillRef>
          <a:effectRef idx="0">
            <a:schemeClr val="accent1"/>
          </a:effectRef>
          <a:fontRef idx="minor">
            <a:schemeClr val="tx1"/>
          </a:fontRef>
        </p:style>
      </p:cxnSp>
      <p:sp>
        <p:nvSpPr>
          <p:cNvPr id="33" name="ZoneTexte 32">
            <a:hlinkClick r:id="rId3" action="ppaction://hlinkfile"/>
          </p:cNvPr>
          <p:cNvSpPr txBox="1"/>
          <p:nvPr/>
        </p:nvSpPr>
        <p:spPr>
          <a:xfrm>
            <a:off x="7072330" y="357166"/>
            <a:ext cx="1857356" cy="1938992"/>
          </a:xfrm>
          <a:prstGeom prst="rect">
            <a:avLst/>
          </a:prstGeom>
          <a:noFill/>
        </p:spPr>
        <p:txBody>
          <a:bodyPr wrap="square" rtlCol="0">
            <a:spAutoFit/>
          </a:bodyPr>
          <a:lstStyle/>
          <a:p>
            <a:pPr algn="ctr"/>
            <a:r>
              <a:rPr lang="fr-FR" sz="2400" dirty="0" smtClean="0">
                <a:latin typeface="Poor Richard" pitchFamily="18" charset="0"/>
              </a:rPr>
              <a:t>Des </a:t>
            </a:r>
            <a:r>
              <a:rPr lang="fr-FR" sz="2400" dirty="0" smtClean="0">
                <a:latin typeface="Poor Richard"/>
              </a:rPr>
              <a:t>"gueules cassée" , faisant face à leurs bourreaux</a:t>
            </a:r>
            <a:endParaRPr lang="fr-FR" sz="2400" dirty="0">
              <a:latin typeface="Poor Richard" pitchFamily="18" charset="0"/>
            </a:endParaRPr>
          </a:p>
        </p:txBody>
      </p:sp>
      <p:pic>
        <p:nvPicPr>
          <p:cNvPr id="32769" name="Picture 1" descr="C:\Users\FAMILLE\Documents\PROGRAMMES 2016\3. TROISIÈME\HISTOIRE\THÈME N°1 - L'Europe, un théâtre majeur des guerres totales (1914-1945)\Chapitre 1 - Civils et militaires dans la Première Guerre Mondiale\Gueules cassées.jpg"/>
          <p:cNvPicPr>
            <a:picLocks noChangeAspect="1" noChangeArrowheads="1"/>
          </p:cNvPicPr>
          <p:nvPr/>
        </p:nvPicPr>
        <p:blipFill>
          <a:blip r:embed="rId4"/>
          <a:srcRect/>
          <a:stretch>
            <a:fillRect/>
          </a:stretch>
        </p:blipFill>
        <p:spPr bwMode="auto">
          <a:xfrm>
            <a:off x="0" y="428603"/>
            <a:ext cx="9144000" cy="593969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4" presetClass="entr" presetSubtype="0" accel="10000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2000" fill="hold"/>
                                        <p:tgtEl>
                                          <p:spTgt spid="3"/>
                                        </p:tgtEl>
                                        <p:attrNameLst>
                                          <p:attrName>ppt_w</p:attrName>
                                        </p:attrNameLst>
                                      </p:cBhvr>
                                      <p:tavLst>
                                        <p:tav tm="0">
                                          <p:val>
                                            <p:strVal val="#ppt_w*0.05"/>
                                          </p:val>
                                        </p:tav>
                                        <p:tav tm="100000">
                                          <p:val>
                                            <p:strVal val="#ppt_w"/>
                                          </p:val>
                                        </p:tav>
                                      </p:tavLst>
                                    </p:anim>
                                    <p:anim calcmode="lin" valueType="num">
                                      <p:cBhvr>
                                        <p:cTn id="13" dur="2000" fill="hold"/>
                                        <p:tgtEl>
                                          <p:spTgt spid="3"/>
                                        </p:tgtEl>
                                        <p:attrNameLst>
                                          <p:attrName>ppt_h</p:attrName>
                                        </p:attrNameLst>
                                      </p:cBhvr>
                                      <p:tavLst>
                                        <p:tav tm="0">
                                          <p:val>
                                            <p:strVal val="#ppt_h"/>
                                          </p:val>
                                        </p:tav>
                                        <p:tav tm="100000">
                                          <p:val>
                                            <p:strVal val="#ppt_h"/>
                                          </p:val>
                                        </p:tav>
                                      </p:tavLst>
                                    </p:anim>
                                    <p:anim calcmode="lin" valueType="num">
                                      <p:cBhvr>
                                        <p:cTn id="14" dur="2000" fill="hold"/>
                                        <p:tgtEl>
                                          <p:spTgt spid="3"/>
                                        </p:tgtEl>
                                        <p:attrNameLst>
                                          <p:attrName>ppt_x</p:attrName>
                                        </p:attrNameLst>
                                      </p:cBhvr>
                                      <p:tavLst>
                                        <p:tav tm="0">
                                          <p:val>
                                            <p:strVal val="#ppt_x-.2"/>
                                          </p:val>
                                        </p:tav>
                                        <p:tav tm="100000">
                                          <p:val>
                                            <p:strVal val="#ppt_x"/>
                                          </p:val>
                                        </p:tav>
                                      </p:tavLst>
                                    </p:anim>
                                    <p:anim calcmode="lin" valueType="num">
                                      <p:cBhvr>
                                        <p:cTn id="15" dur="2000" fill="hold"/>
                                        <p:tgtEl>
                                          <p:spTgt spid="3"/>
                                        </p:tgtEl>
                                        <p:attrNameLst>
                                          <p:attrName>ppt_y</p:attrName>
                                        </p:attrNameLst>
                                      </p:cBhvr>
                                      <p:tavLst>
                                        <p:tav tm="0">
                                          <p:val>
                                            <p:strVal val="#ppt_y"/>
                                          </p:val>
                                        </p:tav>
                                        <p:tav tm="100000">
                                          <p:val>
                                            <p:strVal val="#ppt_y"/>
                                          </p:val>
                                        </p:tav>
                                      </p:tavLst>
                                    </p:anim>
                                    <p:animEffect transition="in" filter="fade">
                                      <p:cBhvr>
                                        <p:cTn id="16" dur="2000"/>
                                        <p:tgtEl>
                                          <p:spTgt spid="3"/>
                                        </p:tgtEl>
                                      </p:cBhvr>
                                    </p:animEffect>
                                  </p:childTnLst>
                                </p:cTn>
                              </p:par>
                            </p:childTnLst>
                          </p:cTn>
                        </p:par>
                        <p:par>
                          <p:cTn id="17" fill="hold">
                            <p:stCondLst>
                              <p:cond delay="200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10"/>
                                        </p:tgtEl>
                                        <p:attrNameLst>
                                          <p:attrName>style.visibility</p:attrName>
                                        </p:attrNameLst>
                                      </p:cBhvr>
                                      <p:to>
                                        <p:strVal val="visible"/>
                                      </p:to>
                                    </p:set>
                                    <p:anim calcmode="discrete" valueType="clr">
                                      <p:cBhvr override="childStyle">
                                        <p:cTn id="20"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0"/>
                                        </p:tgtEl>
                                        <p:attrNameLst>
                                          <p:attrName>fillcolor</p:attrName>
                                        </p:attrNameLst>
                                      </p:cBhvr>
                                      <p:tavLst>
                                        <p:tav tm="0">
                                          <p:val>
                                            <p:clrVal>
                                              <a:schemeClr val="accent2"/>
                                            </p:clrVal>
                                          </p:val>
                                        </p:tav>
                                        <p:tav tm="50000">
                                          <p:val>
                                            <p:clrVal>
                                              <a:schemeClr val="hlink"/>
                                            </p:clrVal>
                                          </p:val>
                                        </p:tav>
                                      </p:tavLst>
                                    </p:anim>
                                    <p:set>
                                      <p:cBhvr>
                                        <p:cTn id="22" dur="80"/>
                                        <p:tgtEl>
                                          <p:spTgt spid="10"/>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54" presetClass="entr" presetSubtype="0" accel="10000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000" fill="hold"/>
                                        <p:tgtEl>
                                          <p:spTgt spid="11"/>
                                        </p:tgtEl>
                                        <p:attrNameLst>
                                          <p:attrName>ppt_w</p:attrName>
                                        </p:attrNameLst>
                                      </p:cBhvr>
                                      <p:tavLst>
                                        <p:tav tm="0">
                                          <p:val>
                                            <p:strVal val="#ppt_w*0.05"/>
                                          </p:val>
                                        </p:tav>
                                        <p:tav tm="100000">
                                          <p:val>
                                            <p:strVal val="#ppt_w"/>
                                          </p:val>
                                        </p:tav>
                                      </p:tavLst>
                                    </p:anim>
                                    <p:anim calcmode="lin" valueType="num">
                                      <p:cBhvr>
                                        <p:cTn id="28" dur="2000" fill="hold"/>
                                        <p:tgtEl>
                                          <p:spTgt spid="11"/>
                                        </p:tgtEl>
                                        <p:attrNameLst>
                                          <p:attrName>ppt_h</p:attrName>
                                        </p:attrNameLst>
                                      </p:cBhvr>
                                      <p:tavLst>
                                        <p:tav tm="0">
                                          <p:val>
                                            <p:strVal val="#ppt_h"/>
                                          </p:val>
                                        </p:tav>
                                        <p:tav tm="100000">
                                          <p:val>
                                            <p:strVal val="#ppt_h"/>
                                          </p:val>
                                        </p:tav>
                                      </p:tavLst>
                                    </p:anim>
                                    <p:anim calcmode="lin" valueType="num">
                                      <p:cBhvr>
                                        <p:cTn id="29" dur="2000" fill="hold"/>
                                        <p:tgtEl>
                                          <p:spTgt spid="11"/>
                                        </p:tgtEl>
                                        <p:attrNameLst>
                                          <p:attrName>ppt_x</p:attrName>
                                        </p:attrNameLst>
                                      </p:cBhvr>
                                      <p:tavLst>
                                        <p:tav tm="0">
                                          <p:val>
                                            <p:strVal val="#ppt_x-.2"/>
                                          </p:val>
                                        </p:tav>
                                        <p:tav tm="100000">
                                          <p:val>
                                            <p:strVal val="#ppt_x"/>
                                          </p:val>
                                        </p:tav>
                                      </p:tavLst>
                                    </p:anim>
                                    <p:anim calcmode="lin" valueType="num">
                                      <p:cBhvr>
                                        <p:cTn id="30" dur="2000" fill="hold"/>
                                        <p:tgtEl>
                                          <p:spTgt spid="11"/>
                                        </p:tgtEl>
                                        <p:attrNameLst>
                                          <p:attrName>ppt_y</p:attrName>
                                        </p:attrNameLst>
                                      </p:cBhvr>
                                      <p:tavLst>
                                        <p:tav tm="0">
                                          <p:val>
                                            <p:strVal val="#ppt_y"/>
                                          </p:val>
                                        </p:tav>
                                        <p:tav tm="100000">
                                          <p:val>
                                            <p:strVal val="#ppt_y"/>
                                          </p:val>
                                        </p:tav>
                                      </p:tavLst>
                                    </p:anim>
                                    <p:animEffect transition="in" filter="fade">
                                      <p:cBhvr>
                                        <p:cTn id="31" dur="2000"/>
                                        <p:tgtEl>
                                          <p:spTgt spid="11"/>
                                        </p:tgtEl>
                                      </p:cBhvr>
                                    </p:animEffect>
                                  </p:childTnLst>
                                </p:cTn>
                              </p:par>
                            </p:childTnLst>
                          </p:cTn>
                        </p:par>
                        <p:par>
                          <p:cTn id="32" fill="hold">
                            <p:stCondLst>
                              <p:cond delay="2000"/>
                            </p:stCondLst>
                            <p:childTnLst>
                              <p:par>
                                <p:cTn id="33" presetID="27" presetClass="entr" presetSubtype="0" fill="hold" grpId="0" nodeType="afterEffect">
                                  <p:stCondLst>
                                    <p:cond delay="0"/>
                                  </p:stCondLst>
                                  <p:iterate type="lt">
                                    <p:tmPct val="50000"/>
                                  </p:iterate>
                                  <p:childTnLst>
                                    <p:set>
                                      <p:cBhvr>
                                        <p:cTn id="34" dur="1" fill="hold">
                                          <p:stCondLst>
                                            <p:cond delay="0"/>
                                          </p:stCondLst>
                                        </p:cTn>
                                        <p:tgtEl>
                                          <p:spTgt spid="15"/>
                                        </p:tgtEl>
                                        <p:attrNameLst>
                                          <p:attrName>style.visibility</p:attrName>
                                        </p:attrNameLst>
                                      </p:cBhvr>
                                      <p:to>
                                        <p:strVal val="visible"/>
                                      </p:to>
                                    </p:set>
                                    <p:anim calcmode="discrete" valueType="clr">
                                      <p:cBhvr override="childStyle">
                                        <p:cTn id="35"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5"/>
                                        </p:tgtEl>
                                        <p:attrNameLst>
                                          <p:attrName>fillcolor</p:attrName>
                                        </p:attrNameLst>
                                      </p:cBhvr>
                                      <p:tavLst>
                                        <p:tav tm="0">
                                          <p:val>
                                            <p:clrVal>
                                              <a:schemeClr val="accent2"/>
                                            </p:clrVal>
                                          </p:val>
                                        </p:tav>
                                        <p:tav tm="50000">
                                          <p:val>
                                            <p:clrVal>
                                              <a:schemeClr val="hlink"/>
                                            </p:clrVal>
                                          </p:val>
                                        </p:tav>
                                      </p:tavLst>
                                    </p:anim>
                                    <p:set>
                                      <p:cBhvr>
                                        <p:cTn id="37" dur="80"/>
                                        <p:tgtEl>
                                          <p:spTgt spid="15"/>
                                        </p:tgtEl>
                                        <p:attrNameLst>
                                          <p:attrName>fill.type</p:attrName>
                                        </p:attrNameLst>
                                      </p:cBhvr>
                                      <p:to>
                                        <p:strVal val="solid"/>
                                      </p:to>
                                    </p:set>
                                  </p:childTnLst>
                                </p:cTn>
                              </p:par>
                            </p:childTnLst>
                          </p:cTn>
                        </p:par>
                      </p:childTnLst>
                    </p:cTn>
                  </p:par>
                  <p:par>
                    <p:cTn id="38" fill="hold">
                      <p:stCondLst>
                        <p:cond delay="indefinite"/>
                      </p:stCondLst>
                      <p:childTnLst>
                        <p:par>
                          <p:cTn id="39" fill="hold">
                            <p:stCondLst>
                              <p:cond delay="0"/>
                            </p:stCondLst>
                            <p:childTnLst>
                              <p:par>
                                <p:cTn id="40" presetID="54" presetClass="entr" presetSubtype="0" accel="10000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2000" fill="hold"/>
                                        <p:tgtEl>
                                          <p:spTgt spid="16"/>
                                        </p:tgtEl>
                                        <p:attrNameLst>
                                          <p:attrName>ppt_w</p:attrName>
                                        </p:attrNameLst>
                                      </p:cBhvr>
                                      <p:tavLst>
                                        <p:tav tm="0">
                                          <p:val>
                                            <p:strVal val="#ppt_w*0.05"/>
                                          </p:val>
                                        </p:tav>
                                        <p:tav tm="100000">
                                          <p:val>
                                            <p:strVal val="#ppt_w"/>
                                          </p:val>
                                        </p:tav>
                                      </p:tavLst>
                                    </p:anim>
                                    <p:anim calcmode="lin" valueType="num">
                                      <p:cBhvr>
                                        <p:cTn id="43" dur="2000" fill="hold"/>
                                        <p:tgtEl>
                                          <p:spTgt spid="16"/>
                                        </p:tgtEl>
                                        <p:attrNameLst>
                                          <p:attrName>ppt_h</p:attrName>
                                        </p:attrNameLst>
                                      </p:cBhvr>
                                      <p:tavLst>
                                        <p:tav tm="0">
                                          <p:val>
                                            <p:strVal val="#ppt_h"/>
                                          </p:val>
                                        </p:tav>
                                        <p:tav tm="100000">
                                          <p:val>
                                            <p:strVal val="#ppt_h"/>
                                          </p:val>
                                        </p:tav>
                                      </p:tavLst>
                                    </p:anim>
                                    <p:anim calcmode="lin" valueType="num">
                                      <p:cBhvr>
                                        <p:cTn id="44" dur="2000" fill="hold"/>
                                        <p:tgtEl>
                                          <p:spTgt spid="16"/>
                                        </p:tgtEl>
                                        <p:attrNameLst>
                                          <p:attrName>ppt_x</p:attrName>
                                        </p:attrNameLst>
                                      </p:cBhvr>
                                      <p:tavLst>
                                        <p:tav tm="0">
                                          <p:val>
                                            <p:strVal val="#ppt_x-.2"/>
                                          </p:val>
                                        </p:tav>
                                        <p:tav tm="100000">
                                          <p:val>
                                            <p:strVal val="#ppt_x"/>
                                          </p:val>
                                        </p:tav>
                                      </p:tavLst>
                                    </p:anim>
                                    <p:anim calcmode="lin" valueType="num">
                                      <p:cBhvr>
                                        <p:cTn id="45" dur="2000" fill="hold"/>
                                        <p:tgtEl>
                                          <p:spTgt spid="16"/>
                                        </p:tgtEl>
                                        <p:attrNameLst>
                                          <p:attrName>ppt_y</p:attrName>
                                        </p:attrNameLst>
                                      </p:cBhvr>
                                      <p:tavLst>
                                        <p:tav tm="0">
                                          <p:val>
                                            <p:strVal val="#ppt_y"/>
                                          </p:val>
                                        </p:tav>
                                        <p:tav tm="100000">
                                          <p:val>
                                            <p:strVal val="#ppt_y"/>
                                          </p:val>
                                        </p:tav>
                                      </p:tavLst>
                                    </p:anim>
                                    <p:animEffect transition="in" filter="fade">
                                      <p:cBhvr>
                                        <p:cTn id="46" dur="2000"/>
                                        <p:tgtEl>
                                          <p:spTgt spid="16"/>
                                        </p:tgtEl>
                                      </p:cBhvr>
                                    </p:animEffect>
                                  </p:childTnLst>
                                </p:cTn>
                              </p:par>
                            </p:childTnLst>
                          </p:cTn>
                        </p:par>
                        <p:par>
                          <p:cTn id="47" fill="hold">
                            <p:stCondLst>
                              <p:cond delay="2000"/>
                            </p:stCondLst>
                            <p:childTnLst>
                              <p:par>
                                <p:cTn id="48" presetID="27" presetClass="entr" presetSubtype="0" fill="hold" grpId="0" nodeType="afterEffect">
                                  <p:stCondLst>
                                    <p:cond delay="0"/>
                                  </p:stCondLst>
                                  <p:iterate type="lt">
                                    <p:tmPct val="50000"/>
                                  </p:iterate>
                                  <p:childTnLst>
                                    <p:set>
                                      <p:cBhvr>
                                        <p:cTn id="49" dur="1" fill="hold">
                                          <p:stCondLst>
                                            <p:cond delay="0"/>
                                          </p:stCondLst>
                                        </p:cTn>
                                        <p:tgtEl>
                                          <p:spTgt spid="20"/>
                                        </p:tgtEl>
                                        <p:attrNameLst>
                                          <p:attrName>style.visibility</p:attrName>
                                        </p:attrNameLst>
                                      </p:cBhvr>
                                      <p:to>
                                        <p:strVal val="visible"/>
                                      </p:to>
                                    </p:set>
                                    <p:anim calcmode="discrete" valueType="clr">
                                      <p:cBhvr override="childStyle">
                                        <p:cTn id="50"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20"/>
                                        </p:tgtEl>
                                        <p:attrNameLst>
                                          <p:attrName>fillcolor</p:attrName>
                                        </p:attrNameLst>
                                      </p:cBhvr>
                                      <p:tavLst>
                                        <p:tav tm="0">
                                          <p:val>
                                            <p:clrVal>
                                              <a:schemeClr val="accent2"/>
                                            </p:clrVal>
                                          </p:val>
                                        </p:tav>
                                        <p:tav tm="50000">
                                          <p:val>
                                            <p:clrVal>
                                              <a:schemeClr val="hlink"/>
                                            </p:clrVal>
                                          </p:val>
                                        </p:tav>
                                      </p:tavLst>
                                    </p:anim>
                                    <p:set>
                                      <p:cBhvr>
                                        <p:cTn id="52" dur="80"/>
                                        <p:tgtEl>
                                          <p:spTgt spid="20"/>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wipe(down)">
                                      <p:cBhvr>
                                        <p:cTn id="57" dur="20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54" presetClass="entr" presetSubtype="0" accel="100000"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p:cTn id="62" dur="2000" fill="hold"/>
                                        <p:tgtEl>
                                          <p:spTgt spid="25"/>
                                        </p:tgtEl>
                                        <p:attrNameLst>
                                          <p:attrName>ppt_w</p:attrName>
                                        </p:attrNameLst>
                                      </p:cBhvr>
                                      <p:tavLst>
                                        <p:tav tm="0">
                                          <p:val>
                                            <p:strVal val="#ppt_w*0.05"/>
                                          </p:val>
                                        </p:tav>
                                        <p:tav tm="100000">
                                          <p:val>
                                            <p:strVal val="#ppt_w"/>
                                          </p:val>
                                        </p:tav>
                                      </p:tavLst>
                                    </p:anim>
                                    <p:anim calcmode="lin" valueType="num">
                                      <p:cBhvr>
                                        <p:cTn id="63" dur="2000" fill="hold"/>
                                        <p:tgtEl>
                                          <p:spTgt spid="25"/>
                                        </p:tgtEl>
                                        <p:attrNameLst>
                                          <p:attrName>ppt_h</p:attrName>
                                        </p:attrNameLst>
                                      </p:cBhvr>
                                      <p:tavLst>
                                        <p:tav tm="0">
                                          <p:val>
                                            <p:strVal val="#ppt_h"/>
                                          </p:val>
                                        </p:tav>
                                        <p:tav tm="100000">
                                          <p:val>
                                            <p:strVal val="#ppt_h"/>
                                          </p:val>
                                        </p:tav>
                                      </p:tavLst>
                                    </p:anim>
                                    <p:anim calcmode="lin" valueType="num">
                                      <p:cBhvr>
                                        <p:cTn id="64" dur="2000" fill="hold"/>
                                        <p:tgtEl>
                                          <p:spTgt spid="25"/>
                                        </p:tgtEl>
                                        <p:attrNameLst>
                                          <p:attrName>ppt_x</p:attrName>
                                        </p:attrNameLst>
                                      </p:cBhvr>
                                      <p:tavLst>
                                        <p:tav tm="0">
                                          <p:val>
                                            <p:strVal val="#ppt_x-.2"/>
                                          </p:val>
                                        </p:tav>
                                        <p:tav tm="100000">
                                          <p:val>
                                            <p:strVal val="#ppt_x"/>
                                          </p:val>
                                        </p:tav>
                                      </p:tavLst>
                                    </p:anim>
                                    <p:anim calcmode="lin" valueType="num">
                                      <p:cBhvr>
                                        <p:cTn id="65" dur="2000" fill="hold"/>
                                        <p:tgtEl>
                                          <p:spTgt spid="25"/>
                                        </p:tgtEl>
                                        <p:attrNameLst>
                                          <p:attrName>ppt_y</p:attrName>
                                        </p:attrNameLst>
                                      </p:cBhvr>
                                      <p:tavLst>
                                        <p:tav tm="0">
                                          <p:val>
                                            <p:strVal val="#ppt_y"/>
                                          </p:val>
                                        </p:tav>
                                        <p:tav tm="100000">
                                          <p:val>
                                            <p:strVal val="#ppt_y"/>
                                          </p:val>
                                        </p:tav>
                                      </p:tavLst>
                                    </p:anim>
                                    <p:animEffect transition="in" filter="fade">
                                      <p:cBhvr>
                                        <p:cTn id="66" dur="2000"/>
                                        <p:tgtEl>
                                          <p:spTgt spid="25"/>
                                        </p:tgtEl>
                                      </p:cBhvr>
                                    </p:animEffect>
                                  </p:childTnLst>
                                </p:cTn>
                              </p:par>
                            </p:childTnLst>
                          </p:cTn>
                        </p:par>
                        <p:par>
                          <p:cTn id="67" fill="hold">
                            <p:stCondLst>
                              <p:cond delay="2000"/>
                            </p:stCondLst>
                            <p:childTnLst>
                              <p:par>
                                <p:cTn id="68" presetID="27" presetClass="entr" presetSubtype="0" fill="hold" grpId="0" nodeType="afterEffect">
                                  <p:stCondLst>
                                    <p:cond delay="0"/>
                                  </p:stCondLst>
                                  <p:iterate type="lt">
                                    <p:tmPct val="50000"/>
                                  </p:iterate>
                                  <p:childTnLst>
                                    <p:set>
                                      <p:cBhvr>
                                        <p:cTn id="69" dur="1" fill="hold">
                                          <p:stCondLst>
                                            <p:cond delay="0"/>
                                          </p:stCondLst>
                                        </p:cTn>
                                        <p:tgtEl>
                                          <p:spTgt spid="28"/>
                                        </p:tgtEl>
                                        <p:attrNameLst>
                                          <p:attrName>style.visibility</p:attrName>
                                        </p:attrNameLst>
                                      </p:cBhvr>
                                      <p:to>
                                        <p:strVal val="visible"/>
                                      </p:to>
                                    </p:set>
                                    <p:anim calcmode="discrete" valueType="clr">
                                      <p:cBhvr override="childStyle">
                                        <p:cTn id="70" dur="80"/>
                                        <p:tgtEl>
                                          <p:spTgt spid="28"/>
                                        </p:tgtEl>
                                        <p:attrNameLst>
                                          <p:attrName>style.color</p:attrName>
                                        </p:attrNameLst>
                                      </p:cBhvr>
                                      <p:tavLst>
                                        <p:tav tm="0">
                                          <p:val>
                                            <p:clrVal>
                                              <a:schemeClr val="accent2"/>
                                            </p:clrVal>
                                          </p:val>
                                        </p:tav>
                                        <p:tav tm="50000">
                                          <p:val>
                                            <p:clrVal>
                                              <a:schemeClr val="hlink"/>
                                            </p:clrVal>
                                          </p:val>
                                        </p:tav>
                                      </p:tavLst>
                                    </p:anim>
                                    <p:anim calcmode="discrete" valueType="clr">
                                      <p:cBhvr>
                                        <p:cTn id="71" dur="80"/>
                                        <p:tgtEl>
                                          <p:spTgt spid="28"/>
                                        </p:tgtEl>
                                        <p:attrNameLst>
                                          <p:attrName>fillcolor</p:attrName>
                                        </p:attrNameLst>
                                      </p:cBhvr>
                                      <p:tavLst>
                                        <p:tav tm="0">
                                          <p:val>
                                            <p:clrVal>
                                              <a:schemeClr val="accent2"/>
                                            </p:clrVal>
                                          </p:val>
                                        </p:tav>
                                        <p:tav tm="50000">
                                          <p:val>
                                            <p:clrVal>
                                              <a:schemeClr val="hlink"/>
                                            </p:clrVal>
                                          </p:val>
                                        </p:tav>
                                      </p:tavLst>
                                    </p:anim>
                                    <p:set>
                                      <p:cBhvr>
                                        <p:cTn id="72" dur="80"/>
                                        <p:tgtEl>
                                          <p:spTgt spid="28"/>
                                        </p:tgtEl>
                                        <p:attrNameLst>
                                          <p:attrName>fill.type</p:attrName>
                                        </p:attrNameLst>
                                      </p:cBhvr>
                                      <p:to>
                                        <p:strVal val="solid"/>
                                      </p:to>
                                    </p:set>
                                  </p:childTnLst>
                                </p:cTn>
                              </p:par>
                            </p:childTnLst>
                          </p:cTn>
                        </p:par>
                      </p:childTnLst>
                    </p:cTn>
                  </p:par>
                  <p:par>
                    <p:cTn id="73" fill="hold">
                      <p:stCondLst>
                        <p:cond delay="indefinite"/>
                      </p:stCondLst>
                      <p:childTnLst>
                        <p:par>
                          <p:cTn id="74" fill="hold">
                            <p:stCondLst>
                              <p:cond delay="0"/>
                            </p:stCondLst>
                            <p:childTnLst>
                              <p:par>
                                <p:cTn id="75" presetID="21" presetClass="entr" presetSubtype="4" fill="hold" grpId="0" nodeType="click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wheel(4)">
                                      <p:cBhvr>
                                        <p:cTn id="77" dur="2000"/>
                                        <p:tgtEl>
                                          <p:spTgt spid="29"/>
                                        </p:tgtEl>
                                      </p:cBhvr>
                                    </p:animEffect>
                                  </p:childTnLst>
                                </p:cTn>
                              </p:par>
                            </p:childTnLst>
                          </p:cTn>
                        </p:par>
                        <p:par>
                          <p:cTn id="78" fill="hold">
                            <p:stCondLst>
                              <p:cond delay="2000"/>
                            </p:stCondLst>
                            <p:childTnLst>
                              <p:par>
                                <p:cTn id="79" presetID="54" presetClass="entr" presetSubtype="0" accel="100000"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2000" fill="hold"/>
                                        <p:tgtEl>
                                          <p:spTgt spid="30"/>
                                        </p:tgtEl>
                                        <p:attrNameLst>
                                          <p:attrName>ppt_w</p:attrName>
                                        </p:attrNameLst>
                                      </p:cBhvr>
                                      <p:tavLst>
                                        <p:tav tm="0">
                                          <p:val>
                                            <p:strVal val="#ppt_w*0.05"/>
                                          </p:val>
                                        </p:tav>
                                        <p:tav tm="100000">
                                          <p:val>
                                            <p:strVal val="#ppt_w"/>
                                          </p:val>
                                        </p:tav>
                                      </p:tavLst>
                                    </p:anim>
                                    <p:anim calcmode="lin" valueType="num">
                                      <p:cBhvr>
                                        <p:cTn id="82" dur="2000" fill="hold"/>
                                        <p:tgtEl>
                                          <p:spTgt spid="30"/>
                                        </p:tgtEl>
                                        <p:attrNameLst>
                                          <p:attrName>ppt_h</p:attrName>
                                        </p:attrNameLst>
                                      </p:cBhvr>
                                      <p:tavLst>
                                        <p:tav tm="0">
                                          <p:val>
                                            <p:strVal val="#ppt_h"/>
                                          </p:val>
                                        </p:tav>
                                        <p:tav tm="100000">
                                          <p:val>
                                            <p:strVal val="#ppt_h"/>
                                          </p:val>
                                        </p:tav>
                                      </p:tavLst>
                                    </p:anim>
                                    <p:anim calcmode="lin" valueType="num">
                                      <p:cBhvr>
                                        <p:cTn id="83" dur="2000" fill="hold"/>
                                        <p:tgtEl>
                                          <p:spTgt spid="30"/>
                                        </p:tgtEl>
                                        <p:attrNameLst>
                                          <p:attrName>ppt_x</p:attrName>
                                        </p:attrNameLst>
                                      </p:cBhvr>
                                      <p:tavLst>
                                        <p:tav tm="0">
                                          <p:val>
                                            <p:strVal val="#ppt_x-.2"/>
                                          </p:val>
                                        </p:tav>
                                        <p:tav tm="100000">
                                          <p:val>
                                            <p:strVal val="#ppt_x"/>
                                          </p:val>
                                        </p:tav>
                                      </p:tavLst>
                                    </p:anim>
                                    <p:anim calcmode="lin" valueType="num">
                                      <p:cBhvr>
                                        <p:cTn id="84" dur="2000" fill="hold"/>
                                        <p:tgtEl>
                                          <p:spTgt spid="30"/>
                                        </p:tgtEl>
                                        <p:attrNameLst>
                                          <p:attrName>ppt_y</p:attrName>
                                        </p:attrNameLst>
                                      </p:cBhvr>
                                      <p:tavLst>
                                        <p:tav tm="0">
                                          <p:val>
                                            <p:strVal val="#ppt_y"/>
                                          </p:val>
                                        </p:tav>
                                        <p:tav tm="100000">
                                          <p:val>
                                            <p:strVal val="#ppt_y"/>
                                          </p:val>
                                        </p:tav>
                                      </p:tavLst>
                                    </p:anim>
                                    <p:animEffect transition="in" filter="fade">
                                      <p:cBhvr>
                                        <p:cTn id="85" dur="2000"/>
                                        <p:tgtEl>
                                          <p:spTgt spid="30"/>
                                        </p:tgtEl>
                                      </p:cBhvr>
                                    </p:animEffect>
                                  </p:childTnLst>
                                </p:cTn>
                              </p:par>
                            </p:childTnLst>
                          </p:cTn>
                        </p:par>
                        <p:par>
                          <p:cTn id="86" fill="hold">
                            <p:stCondLst>
                              <p:cond delay="4000"/>
                            </p:stCondLst>
                            <p:childTnLst>
                              <p:par>
                                <p:cTn id="87" presetID="27" presetClass="entr" presetSubtype="0" fill="hold" grpId="0" nodeType="afterEffect">
                                  <p:stCondLst>
                                    <p:cond delay="0"/>
                                  </p:stCondLst>
                                  <p:iterate type="lt">
                                    <p:tmPct val="50000"/>
                                  </p:iterate>
                                  <p:childTnLst>
                                    <p:set>
                                      <p:cBhvr>
                                        <p:cTn id="88" dur="1" fill="hold">
                                          <p:stCondLst>
                                            <p:cond delay="0"/>
                                          </p:stCondLst>
                                        </p:cTn>
                                        <p:tgtEl>
                                          <p:spTgt spid="33"/>
                                        </p:tgtEl>
                                        <p:attrNameLst>
                                          <p:attrName>style.visibility</p:attrName>
                                        </p:attrNameLst>
                                      </p:cBhvr>
                                      <p:to>
                                        <p:strVal val="visible"/>
                                      </p:to>
                                    </p:set>
                                    <p:anim calcmode="discrete" valueType="clr">
                                      <p:cBhvr override="childStyle">
                                        <p:cTn id="89" dur="80"/>
                                        <p:tgtEl>
                                          <p:spTgt spid="33"/>
                                        </p:tgtEl>
                                        <p:attrNameLst>
                                          <p:attrName>style.color</p:attrName>
                                        </p:attrNameLst>
                                      </p:cBhvr>
                                      <p:tavLst>
                                        <p:tav tm="0">
                                          <p:val>
                                            <p:clrVal>
                                              <a:schemeClr val="accent2"/>
                                            </p:clrVal>
                                          </p:val>
                                        </p:tav>
                                        <p:tav tm="50000">
                                          <p:val>
                                            <p:clrVal>
                                              <a:schemeClr val="hlink"/>
                                            </p:clrVal>
                                          </p:val>
                                        </p:tav>
                                      </p:tavLst>
                                    </p:anim>
                                    <p:anim calcmode="discrete" valueType="clr">
                                      <p:cBhvr>
                                        <p:cTn id="90" dur="80"/>
                                        <p:tgtEl>
                                          <p:spTgt spid="33"/>
                                        </p:tgtEl>
                                        <p:attrNameLst>
                                          <p:attrName>fillcolor</p:attrName>
                                        </p:attrNameLst>
                                      </p:cBhvr>
                                      <p:tavLst>
                                        <p:tav tm="0">
                                          <p:val>
                                            <p:clrVal>
                                              <a:schemeClr val="accent2"/>
                                            </p:clrVal>
                                          </p:val>
                                        </p:tav>
                                        <p:tav tm="50000">
                                          <p:val>
                                            <p:clrVal>
                                              <a:schemeClr val="hlink"/>
                                            </p:clrVal>
                                          </p:val>
                                        </p:tav>
                                      </p:tavLst>
                                    </p:anim>
                                    <p:set>
                                      <p:cBhvr>
                                        <p:cTn id="91" dur="80"/>
                                        <p:tgtEl>
                                          <p:spTgt spid="33"/>
                                        </p:tgtEl>
                                        <p:attrNameLst>
                                          <p:attrName>fill.type</p:attrName>
                                        </p:attrNameLst>
                                      </p:cBhvr>
                                      <p:to>
                                        <p:strVal val="solid"/>
                                      </p:to>
                                    </p:set>
                                  </p:childTnLst>
                                </p:cTn>
                              </p:par>
                            </p:childTnLst>
                          </p:cTn>
                        </p:par>
                      </p:childTnLst>
                    </p:cTn>
                  </p:par>
                  <p:par>
                    <p:cTn id="92" fill="hold">
                      <p:stCondLst>
                        <p:cond delay="indefinite"/>
                      </p:stCondLst>
                      <p:childTnLst>
                        <p:par>
                          <p:cTn id="93" fill="hold">
                            <p:stCondLst>
                              <p:cond delay="0"/>
                            </p:stCondLst>
                            <p:childTnLst>
                              <p:par>
                                <p:cTn id="94" presetID="9" presetClass="entr" presetSubtype="0" fill="hold" nodeType="clickEffect">
                                  <p:stCondLst>
                                    <p:cond delay="0"/>
                                  </p:stCondLst>
                                  <p:childTnLst>
                                    <p:set>
                                      <p:cBhvr>
                                        <p:cTn id="95" dur="1" fill="hold">
                                          <p:stCondLst>
                                            <p:cond delay="0"/>
                                          </p:stCondLst>
                                        </p:cTn>
                                        <p:tgtEl>
                                          <p:spTgt spid="32769"/>
                                        </p:tgtEl>
                                        <p:attrNameLst>
                                          <p:attrName>style.visibility</p:attrName>
                                        </p:attrNameLst>
                                      </p:cBhvr>
                                      <p:to>
                                        <p:strVal val="visible"/>
                                      </p:to>
                                    </p:set>
                                    <p:animEffect transition="in" filter="dissolve">
                                      <p:cBhvr>
                                        <p:cTn id="96" dur="500"/>
                                        <p:tgtEl>
                                          <p:spTgt spid="32769"/>
                                        </p:tgtEl>
                                      </p:cBhvr>
                                    </p:animEffect>
                                  </p:childTnLst>
                                </p:cTn>
                              </p:par>
                            </p:childTnLst>
                          </p:cTn>
                        </p:par>
                      </p:childTnLst>
                    </p:cTn>
                  </p:par>
                  <p:par>
                    <p:cTn id="97" fill="hold">
                      <p:stCondLst>
                        <p:cond delay="indefinite"/>
                      </p:stCondLst>
                      <p:childTnLst>
                        <p:par>
                          <p:cTn id="98" fill="hold">
                            <p:stCondLst>
                              <p:cond delay="0"/>
                            </p:stCondLst>
                            <p:childTnLst>
                              <p:par>
                                <p:cTn id="99" presetID="9" presetClass="exit" presetSubtype="0" fill="hold" nodeType="clickEffect">
                                  <p:stCondLst>
                                    <p:cond delay="0"/>
                                  </p:stCondLst>
                                  <p:childTnLst>
                                    <p:animEffect transition="out" filter="dissolve">
                                      <p:cBhvr>
                                        <p:cTn id="100" dur="500"/>
                                        <p:tgtEl>
                                          <p:spTgt spid="32769"/>
                                        </p:tgtEl>
                                      </p:cBhvr>
                                    </p:animEffect>
                                    <p:set>
                                      <p:cBhvr>
                                        <p:cTn id="101" dur="1" fill="hold">
                                          <p:stCondLst>
                                            <p:cond delay="499"/>
                                          </p:stCondLst>
                                        </p:cTn>
                                        <p:tgtEl>
                                          <p:spTgt spid="327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20" grpId="0"/>
      <p:bldP spid="24" grpId="0" animBg="1"/>
      <p:bldP spid="28" grpId="0"/>
      <p:bldP spid="29" grpId="0" animBg="1"/>
      <p:bldP spid="3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7158" y="1142984"/>
            <a:ext cx="8358246" cy="4031873"/>
          </a:xfrm>
          <a:prstGeom prst="rect">
            <a:avLst/>
          </a:prstGeom>
          <a:ln>
            <a:solidFill>
              <a:srgbClr val="FF0000"/>
            </a:solidFill>
          </a:ln>
        </p:spPr>
        <p:txBody>
          <a:bodyPr wrap="square">
            <a:spAutoFit/>
          </a:bodyPr>
          <a:lstStyle/>
          <a:p>
            <a:r>
              <a:rPr lang="fr-FR" sz="3200" dirty="0" smtClean="0">
                <a:solidFill>
                  <a:srgbClr val="0033CC"/>
                </a:solidFill>
                <a:latin typeface="Poor Richard" pitchFamily="18" charset="0"/>
              </a:rPr>
              <a:t>Au lendemain de la Première Guerre mondiale, des changements de frontières sont opérés par la signature d’une série de traités de paix : les </a:t>
            </a:r>
            <a:r>
              <a:rPr lang="fr-FR" sz="3200" u="sng" dirty="0" smtClean="0">
                <a:solidFill>
                  <a:srgbClr val="0033CC"/>
                </a:solidFill>
                <a:latin typeface="Poor Richard" pitchFamily="18" charset="0"/>
              </a:rPr>
              <a:t>empires disparaissent </a:t>
            </a:r>
            <a:r>
              <a:rPr lang="fr-FR" sz="3200" dirty="0" smtClean="0">
                <a:solidFill>
                  <a:srgbClr val="0033CC"/>
                </a:solidFill>
                <a:latin typeface="Poor Richard" pitchFamily="18" charset="0"/>
              </a:rPr>
              <a:t>au profit de nouveaux États.</a:t>
            </a:r>
          </a:p>
          <a:p>
            <a:endParaRPr lang="fr-FR" sz="3200" dirty="0" smtClean="0">
              <a:solidFill>
                <a:srgbClr val="0033CC"/>
              </a:solidFill>
              <a:latin typeface="Poor Richard" pitchFamily="18" charset="0"/>
            </a:endParaRPr>
          </a:p>
          <a:p>
            <a:r>
              <a:rPr lang="fr-FR" sz="3200" dirty="0" smtClean="0">
                <a:solidFill>
                  <a:srgbClr val="0033CC"/>
                </a:solidFill>
                <a:latin typeface="Poor Richard" pitchFamily="18" charset="0"/>
              </a:rPr>
              <a:t>Le </a:t>
            </a:r>
            <a:r>
              <a:rPr lang="fr-FR" sz="3200" dirty="0" smtClean="0">
                <a:solidFill>
                  <a:srgbClr val="FF3300"/>
                </a:solidFill>
                <a:effectLst>
                  <a:outerShdw blurRad="38100" dist="38100" dir="2700000" algn="tl">
                    <a:srgbClr val="000000">
                      <a:alpha val="43137"/>
                    </a:srgbClr>
                  </a:outerShdw>
                </a:effectLst>
                <a:latin typeface="Poor Richard" pitchFamily="18" charset="0"/>
              </a:rPr>
              <a:t>traité de Versailles (1919)</a:t>
            </a:r>
            <a:r>
              <a:rPr lang="fr-FR" sz="3200" dirty="0" smtClean="0">
                <a:solidFill>
                  <a:srgbClr val="0033CC"/>
                </a:solidFill>
                <a:latin typeface="Poor Richard" pitchFamily="18" charset="0"/>
              </a:rPr>
              <a:t>, rédigé par les principaux vainqueurs, règle alors le sort de l’Allemagne, jugée seule responsable de la guerre.</a:t>
            </a:r>
          </a:p>
        </p:txBody>
      </p:sp>
      <p:pic>
        <p:nvPicPr>
          <p:cNvPr id="8" name="Image 7" descr="crayons-01.gif"/>
          <p:cNvPicPr>
            <a:picLocks noChangeAspect="1"/>
          </p:cNvPicPr>
          <p:nvPr/>
        </p:nvPicPr>
        <p:blipFill>
          <a:blip r:embed="rId2"/>
          <a:stretch>
            <a:fillRect/>
          </a:stretch>
        </p:blipFill>
        <p:spPr>
          <a:xfrm>
            <a:off x="3714744" y="214290"/>
            <a:ext cx="690566" cy="1035849"/>
          </a:xfrm>
          <a:prstGeom prst="rect">
            <a:avLst/>
          </a:prstGeom>
        </p:spPr>
      </p:pic>
      <p:pic>
        <p:nvPicPr>
          <p:cNvPr id="4" name="Image 3" descr="tournage-14.gif">
            <a:hlinkClick r:id="rId3"/>
          </p:cNvPr>
          <p:cNvPicPr>
            <a:picLocks noChangeAspect="1"/>
          </p:cNvPicPr>
          <p:nvPr/>
        </p:nvPicPr>
        <p:blipFill>
          <a:blip r:embed="rId4"/>
          <a:stretch>
            <a:fillRect/>
          </a:stretch>
        </p:blipFill>
        <p:spPr>
          <a:xfrm>
            <a:off x="1428728" y="5357826"/>
            <a:ext cx="858894" cy="996317"/>
          </a:xfrm>
          <a:prstGeom prst="rect">
            <a:avLst/>
          </a:prstGeom>
        </p:spPr>
      </p:pic>
      <p:sp>
        <p:nvSpPr>
          <p:cNvPr id="5" name="ZoneTexte 4"/>
          <p:cNvSpPr txBox="1"/>
          <p:nvPr/>
        </p:nvSpPr>
        <p:spPr>
          <a:xfrm>
            <a:off x="2643174" y="5643578"/>
            <a:ext cx="5643602" cy="461665"/>
          </a:xfrm>
          <a:prstGeom prst="rect">
            <a:avLst/>
          </a:prstGeom>
          <a:noFill/>
        </p:spPr>
        <p:txBody>
          <a:bodyPr wrap="square" rtlCol="0">
            <a:spAutoFit/>
          </a:bodyPr>
          <a:lstStyle/>
          <a:p>
            <a:r>
              <a:rPr lang="fr-FR" sz="2400" dirty="0" smtClean="0">
                <a:latin typeface="Poor Richard" pitchFamily="18" charset="0"/>
              </a:rPr>
              <a:t>Carte animée "</a:t>
            </a:r>
            <a:r>
              <a:rPr lang="fr-FR" sz="2400" i="1" u="sng" dirty="0" smtClean="0">
                <a:latin typeface="Poor Richard" pitchFamily="18" charset="0"/>
              </a:rPr>
              <a:t>L’Europe du Traité de Versailles</a:t>
            </a:r>
            <a:r>
              <a:rPr lang="fr-FR" sz="2400" dirty="0" smtClean="0">
                <a:latin typeface="Poor Richard" pitchFamily="18" charset="0"/>
              </a:rPr>
              <a:t>"</a:t>
            </a:r>
            <a:endParaRPr lang="fr-FR" sz="2400" dirty="0">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7"/>
                                        </p:tgtEl>
                                        <p:attrNameLst>
                                          <p:attrName>style.visibility</p:attrName>
                                        </p:attrNameLst>
                                      </p:cBhvr>
                                      <p:to>
                                        <p:strVal val="visible"/>
                                      </p:to>
                                    </p:set>
                                    <p:anim calcmode="discrete" valueType="clr">
                                      <p:cBhvr override="childStyle">
                                        <p:cTn id="12"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7"/>
                                        </p:tgtEl>
                                        <p:attrNameLst>
                                          <p:attrName>fillcolor</p:attrName>
                                        </p:attrNameLst>
                                      </p:cBhvr>
                                      <p:tavLst>
                                        <p:tav tm="0">
                                          <p:val>
                                            <p:clrVal>
                                              <a:schemeClr val="accent2"/>
                                            </p:clrVal>
                                          </p:val>
                                        </p:tav>
                                        <p:tav tm="50000">
                                          <p:val>
                                            <p:clrVal>
                                              <a:schemeClr val="hlink"/>
                                            </p:clrVal>
                                          </p:val>
                                        </p:tav>
                                      </p:tavLst>
                                    </p:anim>
                                    <p:set>
                                      <p:cBhvr>
                                        <p:cTn id="14" dur="80"/>
                                        <p:tgtEl>
                                          <p:spTgt spid="7"/>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80">
                                          <p:stCondLst>
                                            <p:cond delay="0"/>
                                          </p:stCondLst>
                                        </p:cTn>
                                        <p:tgtEl>
                                          <p:spTgt spid="4"/>
                                        </p:tgtEl>
                                      </p:cBhvr>
                                    </p:animEffect>
                                    <p:anim calcmode="lin" valueType="num">
                                      <p:cBhvr>
                                        <p:cTn id="2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5" dur="26">
                                          <p:stCondLst>
                                            <p:cond delay="650"/>
                                          </p:stCondLst>
                                        </p:cTn>
                                        <p:tgtEl>
                                          <p:spTgt spid="4"/>
                                        </p:tgtEl>
                                      </p:cBhvr>
                                      <p:to x="100000" y="60000"/>
                                    </p:animScale>
                                    <p:animScale>
                                      <p:cBhvr>
                                        <p:cTn id="26" dur="166" decel="50000">
                                          <p:stCondLst>
                                            <p:cond delay="676"/>
                                          </p:stCondLst>
                                        </p:cTn>
                                        <p:tgtEl>
                                          <p:spTgt spid="4"/>
                                        </p:tgtEl>
                                      </p:cBhvr>
                                      <p:to x="100000" y="100000"/>
                                    </p:animScale>
                                    <p:animScale>
                                      <p:cBhvr>
                                        <p:cTn id="27" dur="26">
                                          <p:stCondLst>
                                            <p:cond delay="1312"/>
                                          </p:stCondLst>
                                        </p:cTn>
                                        <p:tgtEl>
                                          <p:spTgt spid="4"/>
                                        </p:tgtEl>
                                      </p:cBhvr>
                                      <p:to x="100000" y="80000"/>
                                    </p:animScale>
                                    <p:animScale>
                                      <p:cBhvr>
                                        <p:cTn id="28" dur="166" decel="50000">
                                          <p:stCondLst>
                                            <p:cond delay="1338"/>
                                          </p:stCondLst>
                                        </p:cTn>
                                        <p:tgtEl>
                                          <p:spTgt spid="4"/>
                                        </p:tgtEl>
                                      </p:cBhvr>
                                      <p:to x="100000" y="100000"/>
                                    </p:animScale>
                                    <p:animScale>
                                      <p:cBhvr>
                                        <p:cTn id="29" dur="26">
                                          <p:stCondLst>
                                            <p:cond delay="1642"/>
                                          </p:stCondLst>
                                        </p:cTn>
                                        <p:tgtEl>
                                          <p:spTgt spid="4"/>
                                        </p:tgtEl>
                                      </p:cBhvr>
                                      <p:to x="100000" y="90000"/>
                                    </p:animScale>
                                    <p:animScale>
                                      <p:cBhvr>
                                        <p:cTn id="30" dur="166" decel="50000">
                                          <p:stCondLst>
                                            <p:cond delay="1668"/>
                                          </p:stCondLst>
                                        </p:cTn>
                                        <p:tgtEl>
                                          <p:spTgt spid="4"/>
                                        </p:tgtEl>
                                      </p:cBhvr>
                                      <p:to x="100000" y="100000"/>
                                    </p:animScale>
                                    <p:animScale>
                                      <p:cBhvr>
                                        <p:cTn id="31" dur="26">
                                          <p:stCondLst>
                                            <p:cond delay="1808"/>
                                          </p:stCondLst>
                                        </p:cTn>
                                        <p:tgtEl>
                                          <p:spTgt spid="4"/>
                                        </p:tgtEl>
                                      </p:cBhvr>
                                      <p:to x="100000" y="95000"/>
                                    </p:animScale>
                                    <p:animScale>
                                      <p:cBhvr>
                                        <p:cTn id="32" dur="166" decel="50000">
                                          <p:stCondLst>
                                            <p:cond delay="1834"/>
                                          </p:stCondLst>
                                        </p:cTn>
                                        <p:tgtEl>
                                          <p:spTgt spid="4"/>
                                        </p:tgtEl>
                                      </p:cBhvr>
                                      <p:to x="100000" y="100000"/>
                                    </p:animScale>
                                  </p:childTnLst>
                                </p:cTn>
                              </p:par>
                              <p:par>
                                <p:cTn id="33" presetID="54" presetClass="entr" presetSubtype="0" accel="10000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strVal val="#ppt_w*0.05"/>
                                          </p:val>
                                        </p:tav>
                                        <p:tav tm="100000">
                                          <p:val>
                                            <p:strVal val="#ppt_w"/>
                                          </p:val>
                                        </p:tav>
                                      </p:tavLst>
                                    </p:anim>
                                    <p:anim calcmode="lin" valueType="num">
                                      <p:cBhvr>
                                        <p:cTn id="36" dur="500" fill="hold"/>
                                        <p:tgtEl>
                                          <p:spTgt spid="5"/>
                                        </p:tgtEl>
                                        <p:attrNameLst>
                                          <p:attrName>ppt_h</p:attrName>
                                        </p:attrNameLst>
                                      </p:cBhvr>
                                      <p:tavLst>
                                        <p:tav tm="0">
                                          <p:val>
                                            <p:strVal val="#ppt_h"/>
                                          </p:val>
                                        </p:tav>
                                        <p:tav tm="100000">
                                          <p:val>
                                            <p:strVal val="#ppt_h"/>
                                          </p:val>
                                        </p:tav>
                                      </p:tavLst>
                                    </p:anim>
                                    <p:anim calcmode="lin" valueType="num">
                                      <p:cBhvr>
                                        <p:cTn id="37" dur="500" fill="hold"/>
                                        <p:tgtEl>
                                          <p:spTgt spid="5"/>
                                        </p:tgtEl>
                                        <p:attrNameLst>
                                          <p:attrName>ppt_x</p:attrName>
                                        </p:attrNameLst>
                                      </p:cBhvr>
                                      <p:tavLst>
                                        <p:tav tm="0">
                                          <p:val>
                                            <p:strVal val="#ppt_x-.2"/>
                                          </p:val>
                                        </p:tav>
                                        <p:tav tm="100000">
                                          <p:val>
                                            <p:strVal val="#ppt_x"/>
                                          </p:val>
                                        </p:tav>
                                      </p:tavLst>
                                    </p:anim>
                                    <p:anim calcmode="lin" valueType="num">
                                      <p:cBhvr>
                                        <p:cTn id="38" dur="500" fill="hold"/>
                                        <p:tgtEl>
                                          <p:spTgt spid="5"/>
                                        </p:tgtEl>
                                        <p:attrNameLst>
                                          <p:attrName>ppt_y</p:attrName>
                                        </p:attrNameLst>
                                      </p:cBhvr>
                                      <p:tavLst>
                                        <p:tav tm="0">
                                          <p:val>
                                            <p:strVal val="#ppt_y"/>
                                          </p:val>
                                        </p:tav>
                                        <p:tav tm="100000">
                                          <p:val>
                                            <p:strVal val="#ppt_y"/>
                                          </p:val>
                                        </p:tav>
                                      </p:tavLst>
                                    </p:anim>
                                    <p:animEffect transition="in" filter="fade">
                                      <p:cBhvr>
                                        <p:cTn id="3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28596" y="2357430"/>
            <a:ext cx="8215370" cy="1938992"/>
          </a:xfrm>
          <a:prstGeom prst="rect">
            <a:avLst/>
          </a:prstGeom>
          <a:solidFill>
            <a:srgbClr val="FF0000">
              <a:alpha val="10196"/>
            </a:srgbClr>
          </a:solidFill>
          <a:ln>
            <a:solidFill>
              <a:srgbClr val="FF0000"/>
            </a:solidFill>
          </a:ln>
        </p:spPr>
        <p:txBody>
          <a:bodyPr wrap="square" rtlCol="0">
            <a:spAutoFit/>
          </a:bodyPr>
          <a:lstStyle/>
          <a:p>
            <a:pPr algn="ctr">
              <a:buFont typeface="Symbol" pitchFamily="18" charset="2"/>
              <a:buChar char="®"/>
            </a:pPr>
            <a:r>
              <a:rPr lang="fr-FR" sz="4000" dirty="0" smtClean="0">
                <a:solidFill>
                  <a:srgbClr val="FF0000"/>
                </a:solidFill>
                <a:latin typeface="Poor Richard" pitchFamily="18" charset="0"/>
              </a:rPr>
              <a:t>De quelle façon les militaires et les civils sont-ils impliqués dans la Première Guerre Mondiale?</a:t>
            </a:r>
            <a:endParaRPr lang="fr-FR" sz="4000" dirty="0">
              <a:solidFill>
                <a:srgbClr val="FF0000"/>
              </a:solidFill>
              <a:latin typeface="Poor Richard"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t="25690" b="47015"/>
          <a:stretch>
            <a:fillRect/>
          </a:stretch>
        </p:blipFill>
        <p:spPr bwMode="auto">
          <a:xfrm>
            <a:off x="357158" y="3429000"/>
            <a:ext cx="8604039" cy="1643074"/>
          </a:xfrm>
          <a:prstGeom prst="rect">
            <a:avLst/>
          </a:prstGeom>
          <a:noFill/>
          <a:ln w="9525">
            <a:solidFill>
              <a:schemeClr val="tx1"/>
            </a:solidFill>
            <a:miter lim="800000"/>
            <a:headEnd/>
            <a:tailEnd/>
          </a:ln>
          <a:effectLst/>
        </p:spPr>
      </p:pic>
      <p:pic>
        <p:nvPicPr>
          <p:cNvPr id="3" name="Image 2" descr="tournage-14.gif">
            <a:hlinkClick r:id="rId3" action="ppaction://hlinkfile"/>
          </p:cNvPr>
          <p:cNvPicPr>
            <a:picLocks noChangeAspect="1"/>
          </p:cNvPicPr>
          <p:nvPr/>
        </p:nvPicPr>
        <p:blipFill>
          <a:blip r:embed="rId4"/>
          <a:stretch>
            <a:fillRect/>
          </a:stretch>
        </p:blipFill>
        <p:spPr>
          <a:xfrm>
            <a:off x="571472" y="1428736"/>
            <a:ext cx="1144646" cy="1327789"/>
          </a:xfrm>
          <a:prstGeom prst="rect">
            <a:avLst/>
          </a:prstGeom>
        </p:spPr>
      </p:pic>
      <p:sp>
        <p:nvSpPr>
          <p:cNvPr id="4" name="ZoneTexte 3"/>
          <p:cNvSpPr txBox="1"/>
          <p:nvPr/>
        </p:nvSpPr>
        <p:spPr>
          <a:xfrm>
            <a:off x="2071670" y="1428736"/>
            <a:ext cx="6429420" cy="1384995"/>
          </a:xfrm>
          <a:prstGeom prst="rect">
            <a:avLst/>
          </a:prstGeom>
          <a:solidFill>
            <a:srgbClr val="BFBFBF">
              <a:alpha val="50196"/>
            </a:srgbClr>
          </a:solidFill>
          <a:ln>
            <a:solidFill>
              <a:schemeClr val="tx1"/>
            </a:solidFill>
          </a:ln>
        </p:spPr>
        <p:txBody>
          <a:bodyPr wrap="square" rtlCol="0">
            <a:spAutoFit/>
          </a:bodyPr>
          <a:lstStyle/>
          <a:p>
            <a:pPr algn="ctr"/>
            <a:r>
              <a:rPr lang="fr-FR" sz="2800" dirty="0" smtClean="0">
                <a:latin typeface="Poor Richard" pitchFamily="18" charset="0"/>
              </a:rPr>
              <a:t>Visionnez avec attention le documentaire afin de pouvoir compléter la frise chronologique ci-dessous.</a:t>
            </a:r>
            <a:endParaRPr lang="fr-FR" sz="2800" dirty="0">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7" presetClass="entr" presetSubtype="0" fill="hold" grpId="0" nodeType="withEffect">
                                  <p:stCondLst>
                                    <p:cond delay="0"/>
                                  </p:stCondLst>
                                  <p:iterate type="lt">
                                    <p:tmPct val="50000"/>
                                  </p:iterate>
                                  <p:childTnLst>
                                    <p:set>
                                      <p:cBhvr>
                                        <p:cTn id="22" dur="1" fill="hold">
                                          <p:stCondLst>
                                            <p:cond delay="0"/>
                                          </p:stCondLst>
                                        </p:cTn>
                                        <p:tgtEl>
                                          <p:spTgt spid="4"/>
                                        </p:tgtEl>
                                        <p:attrNameLst>
                                          <p:attrName>style.visibility</p:attrName>
                                        </p:attrNameLst>
                                      </p:cBhvr>
                                      <p:to>
                                        <p:strVal val="visible"/>
                                      </p:to>
                                    </p:set>
                                    <p:anim calcmode="discrete" valueType="clr">
                                      <p:cBhvr override="childStyle">
                                        <p:cTn id="23"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4"/>
                                        </p:tgtEl>
                                        <p:attrNameLst>
                                          <p:attrName>fillcolor</p:attrName>
                                        </p:attrNameLst>
                                      </p:cBhvr>
                                      <p:tavLst>
                                        <p:tav tm="0">
                                          <p:val>
                                            <p:clrVal>
                                              <a:schemeClr val="accent2"/>
                                            </p:clrVal>
                                          </p:val>
                                        </p:tav>
                                        <p:tav tm="50000">
                                          <p:val>
                                            <p:clrVal>
                                              <a:schemeClr val="hlink"/>
                                            </p:clrVal>
                                          </p:val>
                                        </p:tav>
                                      </p:tavLst>
                                    </p:anim>
                                    <p:set>
                                      <p:cBhvr>
                                        <p:cTn id="25" dur="80"/>
                                        <p:tgtEl>
                                          <p:spTgt spid="4"/>
                                        </p:tgtEl>
                                        <p:attrNameLst>
                                          <p:attrName>fill.type</p:attrName>
                                        </p:attrNameLst>
                                      </p:cBhvr>
                                      <p:to>
                                        <p:strVal val="solid"/>
                                      </p:to>
                                    </p:set>
                                  </p:childTnLst>
                                </p:cTn>
                              </p:par>
                              <p:par>
                                <p:cTn id="26" presetID="54" presetClass="entr" presetSubtype="0" accel="100000"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 calcmode="lin" valueType="num">
                                      <p:cBhvr>
                                        <p:cTn id="28" dur="500" fill="hold"/>
                                        <p:tgtEl>
                                          <p:spTgt spid="1026"/>
                                        </p:tgtEl>
                                        <p:attrNameLst>
                                          <p:attrName>ppt_w</p:attrName>
                                        </p:attrNameLst>
                                      </p:cBhvr>
                                      <p:tavLst>
                                        <p:tav tm="0">
                                          <p:val>
                                            <p:strVal val="#ppt_w*0.05"/>
                                          </p:val>
                                        </p:tav>
                                        <p:tav tm="100000">
                                          <p:val>
                                            <p:strVal val="#ppt_w"/>
                                          </p:val>
                                        </p:tav>
                                      </p:tavLst>
                                    </p:anim>
                                    <p:anim calcmode="lin" valueType="num">
                                      <p:cBhvr>
                                        <p:cTn id="29" dur="500" fill="hold"/>
                                        <p:tgtEl>
                                          <p:spTgt spid="1026"/>
                                        </p:tgtEl>
                                        <p:attrNameLst>
                                          <p:attrName>ppt_h</p:attrName>
                                        </p:attrNameLst>
                                      </p:cBhvr>
                                      <p:tavLst>
                                        <p:tav tm="0">
                                          <p:val>
                                            <p:strVal val="#ppt_h"/>
                                          </p:val>
                                        </p:tav>
                                        <p:tav tm="100000">
                                          <p:val>
                                            <p:strVal val="#ppt_h"/>
                                          </p:val>
                                        </p:tav>
                                      </p:tavLst>
                                    </p:anim>
                                    <p:anim calcmode="lin" valueType="num">
                                      <p:cBhvr>
                                        <p:cTn id="30" dur="500" fill="hold"/>
                                        <p:tgtEl>
                                          <p:spTgt spid="1026"/>
                                        </p:tgtEl>
                                        <p:attrNameLst>
                                          <p:attrName>ppt_x</p:attrName>
                                        </p:attrNameLst>
                                      </p:cBhvr>
                                      <p:tavLst>
                                        <p:tav tm="0">
                                          <p:val>
                                            <p:strVal val="#ppt_x-.2"/>
                                          </p:val>
                                        </p:tav>
                                        <p:tav tm="100000">
                                          <p:val>
                                            <p:strVal val="#ppt_x"/>
                                          </p:val>
                                        </p:tav>
                                      </p:tavLst>
                                    </p:anim>
                                    <p:anim calcmode="lin" valueType="num">
                                      <p:cBhvr>
                                        <p:cTn id="31" dur="500" fill="hold"/>
                                        <p:tgtEl>
                                          <p:spTgt spid="1026"/>
                                        </p:tgtEl>
                                        <p:attrNameLst>
                                          <p:attrName>ppt_y</p:attrName>
                                        </p:attrNameLst>
                                      </p:cBhvr>
                                      <p:tavLst>
                                        <p:tav tm="0">
                                          <p:val>
                                            <p:strVal val="#ppt_y"/>
                                          </p:val>
                                        </p:tav>
                                        <p:tav tm="100000">
                                          <p:val>
                                            <p:strVal val="#ppt_y"/>
                                          </p:val>
                                        </p:tav>
                                      </p:tavLst>
                                    </p:anim>
                                    <p:animEffect transition="in" filter="fade">
                                      <p:cBhvr>
                                        <p:cTn id="3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p:cNvPicPr/>
          <p:nvPr/>
        </p:nvPicPr>
        <p:blipFill>
          <a:blip r:embed="rId3" cstate="print"/>
          <a:srcRect l="6565" t="17871" r="4221" b="56545"/>
          <a:stretch>
            <a:fillRect/>
          </a:stretch>
        </p:blipFill>
        <p:spPr bwMode="auto">
          <a:xfrm>
            <a:off x="785786" y="3571876"/>
            <a:ext cx="7500990" cy="2214578"/>
          </a:xfrm>
          <a:prstGeom prst="rect">
            <a:avLst/>
          </a:prstGeom>
          <a:noFill/>
          <a:ln w="9525">
            <a:noFill/>
            <a:miter lim="800000"/>
            <a:headEnd/>
            <a:tailEnd/>
          </a:ln>
        </p:spPr>
      </p:pic>
      <p:sp>
        <p:nvSpPr>
          <p:cNvPr id="3075" name="Text Box 3"/>
          <p:cNvSpPr txBox="1">
            <a:spLocks noChangeArrowheads="1"/>
          </p:cNvSpPr>
          <p:nvPr/>
        </p:nvSpPr>
        <p:spPr bwMode="auto">
          <a:xfrm>
            <a:off x="8172000" y="6205613"/>
            <a:ext cx="972000" cy="692712"/>
          </a:xfrm>
          <a:prstGeom prst="rect">
            <a:avLst/>
          </a:prstGeom>
          <a:noFill/>
          <a:ln w="9525">
            <a:noFill/>
            <a:round/>
            <a:headEnd/>
            <a:tailEnd/>
          </a:ln>
          <a:effectLst/>
        </p:spPr>
        <p:txBody>
          <a:bodyPr wrap="none" lIns="82945" tIns="41473" rIns="82945" bIns="41473" anchor="ctr"/>
          <a:lstStyle/>
          <a:p>
            <a:endParaRPr lang="fr-FR"/>
          </a:p>
        </p:txBody>
      </p:sp>
      <p:sp>
        <p:nvSpPr>
          <p:cNvPr id="5" name="ZoneTexte 4"/>
          <p:cNvSpPr txBox="1"/>
          <p:nvPr/>
        </p:nvSpPr>
        <p:spPr>
          <a:xfrm>
            <a:off x="0" y="260648"/>
            <a:ext cx="9144000" cy="461665"/>
          </a:xfrm>
          <a:prstGeom prst="rect">
            <a:avLst/>
          </a:prstGeom>
          <a:noFill/>
        </p:spPr>
        <p:txBody>
          <a:bodyPr wrap="square" rtlCol="0">
            <a:spAutoFit/>
          </a:bodyPr>
          <a:lstStyle/>
          <a:p>
            <a:pPr algn="ctr"/>
            <a:r>
              <a:rPr lang="fr-FR" sz="2400" dirty="0" smtClean="0">
                <a:latin typeface="Poor Richard" pitchFamily="18" charset="0"/>
              </a:rPr>
              <a:t>On divise la Première Guerre Mondiale en </a:t>
            </a:r>
            <a:r>
              <a:rPr lang="fr-FR" sz="2400" b="1" u="sng" dirty="0" smtClean="0">
                <a:effectLst>
                  <a:outerShdw blurRad="38100" dist="38100" dir="2700000" algn="tl">
                    <a:srgbClr val="000000">
                      <a:alpha val="43137"/>
                    </a:srgbClr>
                  </a:outerShdw>
                </a:effectLst>
                <a:latin typeface="Poor Richard" pitchFamily="18" charset="0"/>
              </a:rPr>
              <a:t>3 grandes phases</a:t>
            </a:r>
            <a:r>
              <a:rPr lang="fr-FR" sz="2400" dirty="0" smtClean="0">
                <a:latin typeface="Poor Richard" pitchFamily="18" charset="0"/>
              </a:rPr>
              <a:t>:</a:t>
            </a:r>
            <a:endParaRPr lang="fr-FR" sz="2400" dirty="0">
              <a:latin typeface="Poor Richard" pitchFamily="18" charset="0"/>
            </a:endParaRPr>
          </a:p>
        </p:txBody>
      </p:sp>
      <p:sp>
        <p:nvSpPr>
          <p:cNvPr id="6" name="AutoShape 3"/>
          <p:cNvSpPr>
            <a:spLocks noChangeArrowheads="1"/>
          </p:cNvSpPr>
          <p:nvPr/>
        </p:nvSpPr>
        <p:spPr bwMode="auto">
          <a:xfrm>
            <a:off x="755576" y="1196752"/>
            <a:ext cx="1008112" cy="236185"/>
          </a:xfrm>
          <a:prstGeom prst="roundRect">
            <a:avLst>
              <a:gd name="adj" fmla="val 875"/>
            </a:avLst>
          </a:prstGeom>
          <a:solidFill>
            <a:srgbClr val="FFFF00"/>
          </a:solidFill>
          <a:ln w="9525">
            <a:noFill/>
            <a:round/>
            <a:headEnd/>
            <a:tailEnd/>
          </a:ln>
          <a:effectLst/>
        </p:spPr>
        <p:txBody>
          <a:bodyPr wrap="none" lIns="82945" tIns="41473" rIns="82945" bIns="41473" anchor="ctr"/>
          <a:lstStyle/>
          <a:p>
            <a:endParaRPr lang="fr-FR"/>
          </a:p>
        </p:txBody>
      </p:sp>
      <p:sp>
        <p:nvSpPr>
          <p:cNvPr id="8" name="Rectangle 7"/>
          <p:cNvSpPr/>
          <p:nvPr/>
        </p:nvSpPr>
        <p:spPr>
          <a:xfrm>
            <a:off x="2051720" y="1071546"/>
            <a:ext cx="7092280" cy="461665"/>
          </a:xfrm>
          <a:prstGeom prst="rect">
            <a:avLst/>
          </a:prstGeom>
        </p:spPr>
        <p:txBody>
          <a:bodyPr wrap="square">
            <a:spAutoFit/>
          </a:bodyPr>
          <a:lstStyle/>
          <a:p>
            <a:r>
              <a:rPr lang="en-GB" sz="2400" dirty="0" err="1" smtClean="0">
                <a:latin typeface="Poor Richard" pitchFamily="18" charset="0"/>
              </a:rPr>
              <a:t>automne</a:t>
            </a:r>
            <a:r>
              <a:rPr lang="en-GB" sz="2400" dirty="0" smtClean="0">
                <a:latin typeface="Poor Richard" pitchFamily="18" charset="0"/>
              </a:rPr>
              <a:t>/hiver 1914 : la première Guerre de </a:t>
            </a:r>
            <a:r>
              <a:rPr lang="en-GB" sz="2400" dirty="0" err="1" smtClean="0">
                <a:latin typeface="Poor Richard" pitchFamily="18" charset="0"/>
              </a:rPr>
              <a:t>mouvement</a:t>
            </a:r>
            <a:endParaRPr lang="fr-FR" sz="2400" dirty="0">
              <a:latin typeface="Poor Richard" pitchFamily="18" charset="0"/>
            </a:endParaRPr>
          </a:p>
        </p:txBody>
      </p:sp>
      <p:sp>
        <p:nvSpPr>
          <p:cNvPr id="9" name="AutoShape 4"/>
          <p:cNvSpPr>
            <a:spLocks noChangeArrowheads="1"/>
          </p:cNvSpPr>
          <p:nvPr/>
        </p:nvSpPr>
        <p:spPr bwMode="auto">
          <a:xfrm>
            <a:off x="3059832" y="3789040"/>
            <a:ext cx="391680" cy="1854537"/>
          </a:xfrm>
          <a:prstGeom prst="roundRect">
            <a:avLst>
              <a:gd name="adj" fmla="val 255"/>
            </a:avLst>
          </a:prstGeom>
          <a:solidFill>
            <a:srgbClr val="FFFF00">
              <a:alpha val="50000"/>
            </a:srgbClr>
          </a:solidFill>
          <a:ln w="9525">
            <a:noFill/>
            <a:round/>
            <a:headEnd/>
            <a:tailEnd/>
          </a:ln>
          <a:effectLst/>
        </p:spPr>
        <p:txBody>
          <a:bodyPr wrap="none" lIns="82945" tIns="41473" rIns="82945" bIns="41473" anchor="ctr"/>
          <a:lstStyle/>
          <a:p>
            <a:endParaRPr lang="fr-FR"/>
          </a:p>
        </p:txBody>
      </p:sp>
      <p:sp>
        <p:nvSpPr>
          <p:cNvPr id="10" name="AutoShape 3"/>
          <p:cNvSpPr>
            <a:spLocks noChangeArrowheads="1"/>
          </p:cNvSpPr>
          <p:nvPr/>
        </p:nvSpPr>
        <p:spPr bwMode="auto">
          <a:xfrm>
            <a:off x="714348" y="1928802"/>
            <a:ext cx="1008112" cy="236185"/>
          </a:xfrm>
          <a:prstGeom prst="roundRect">
            <a:avLst>
              <a:gd name="adj" fmla="val 875"/>
            </a:avLst>
          </a:prstGeom>
          <a:solidFill>
            <a:srgbClr val="FF3300"/>
          </a:solidFill>
          <a:ln w="9525">
            <a:noFill/>
            <a:round/>
            <a:headEnd/>
            <a:tailEnd/>
          </a:ln>
          <a:effectLst/>
        </p:spPr>
        <p:txBody>
          <a:bodyPr wrap="none" lIns="82945" tIns="41473" rIns="82945" bIns="41473" anchor="ctr"/>
          <a:lstStyle/>
          <a:p>
            <a:endParaRPr lang="fr-FR"/>
          </a:p>
        </p:txBody>
      </p:sp>
      <p:sp>
        <p:nvSpPr>
          <p:cNvPr id="11" name="Rectangle 10"/>
          <p:cNvSpPr/>
          <p:nvPr/>
        </p:nvSpPr>
        <p:spPr>
          <a:xfrm>
            <a:off x="1907704" y="1772816"/>
            <a:ext cx="7236296" cy="461665"/>
          </a:xfrm>
          <a:prstGeom prst="rect">
            <a:avLst/>
          </a:prstGeom>
        </p:spPr>
        <p:txBody>
          <a:bodyPr wrap="square">
            <a:spAutoFit/>
          </a:bodyPr>
          <a:lstStyle/>
          <a:p>
            <a:r>
              <a:rPr lang="en-GB" sz="2400" dirty="0" smtClean="0">
                <a:latin typeface="Poor Richard" pitchFamily="18" charset="0"/>
              </a:rPr>
              <a:t>1915-1917 : la guerre de position </a:t>
            </a:r>
            <a:r>
              <a:rPr lang="en-GB" sz="2400" dirty="0" err="1" smtClean="0">
                <a:latin typeface="Poor Richard" pitchFamily="18" charset="0"/>
              </a:rPr>
              <a:t>ou</a:t>
            </a:r>
            <a:r>
              <a:rPr lang="en-GB" sz="2400" dirty="0" smtClean="0">
                <a:latin typeface="Poor Richard" pitchFamily="18" charset="0"/>
              </a:rPr>
              <a:t> guerre des </a:t>
            </a:r>
            <a:r>
              <a:rPr lang="en-GB" sz="2400" dirty="0" err="1" smtClean="0">
                <a:latin typeface="Poor Richard" pitchFamily="18" charset="0"/>
              </a:rPr>
              <a:t>tranchées</a:t>
            </a:r>
            <a:endParaRPr lang="fr-FR" sz="2400" dirty="0">
              <a:latin typeface="Poor Richard" pitchFamily="18" charset="0"/>
            </a:endParaRPr>
          </a:p>
        </p:txBody>
      </p:sp>
      <p:sp>
        <p:nvSpPr>
          <p:cNvPr id="12" name="AutoShape 4"/>
          <p:cNvSpPr>
            <a:spLocks noChangeArrowheads="1"/>
          </p:cNvSpPr>
          <p:nvPr/>
        </p:nvSpPr>
        <p:spPr bwMode="auto">
          <a:xfrm>
            <a:off x="3419872" y="3714752"/>
            <a:ext cx="3420000" cy="1936403"/>
          </a:xfrm>
          <a:prstGeom prst="roundRect">
            <a:avLst>
              <a:gd name="adj" fmla="val 74"/>
            </a:avLst>
          </a:prstGeom>
          <a:solidFill>
            <a:srgbClr val="FF0000">
              <a:alpha val="50000"/>
            </a:srgbClr>
          </a:solidFill>
          <a:ln w="9525">
            <a:noFill/>
            <a:round/>
            <a:headEnd/>
            <a:tailEnd/>
          </a:ln>
          <a:effectLst/>
        </p:spPr>
        <p:txBody>
          <a:bodyPr wrap="none" lIns="82945" tIns="41473" rIns="82945" bIns="41473" anchor="ctr"/>
          <a:lstStyle/>
          <a:p>
            <a:endParaRPr lang="fr-FR"/>
          </a:p>
        </p:txBody>
      </p:sp>
      <p:sp>
        <p:nvSpPr>
          <p:cNvPr id="13" name="AutoShape 3"/>
          <p:cNvSpPr>
            <a:spLocks noChangeArrowheads="1"/>
          </p:cNvSpPr>
          <p:nvPr/>
        </p:nvSpPr>
        <p:spPr bwMode="auto">
          <a:xfrm>
            <a:off x="714348" y="2643182"/>
            <a:ext cx="1008112" cy="236185"/>
          </a:xfrm>
          <a:prstGeom prst="roundRect">
            <a:avLst>
              <a:gd name="adj" fmla="val 875"/>
            </a:avLst>
          </a:prstGeom>
          <a:solidFill>
            <a:srgbClr val="0033CC"/>
          </a:solidFill>
          <a:ln w="9525">
            <a:noFill/>
            <a:round/>
            <a:headEnd/>
            <a:tailEnd/>
          </a:ln>
          <a:effectLst/>
        </p:spPr>
        <p:txBody>
          <a:bodyPr wrap="none" lIns="82945" tIns="41473" rIns="82945" bIns="41473" anchor="ctr"/>
          <a:lstStyle/>
          <a:p>
            <a:endParaRPr lang="fr-FR"/>
          </a:p>
        </p:txBody>
      </p:sp>
      <p:sp>
        <p:nvSpPr>
          <p:cNvPr id="14" name="Rectangle 13"/>
          <p:cNvSpPr/>
          <p:nvPr/>
        </p:nvSpPr>
        <p:spPr>
          <a:xfrm>
            <a:off x="2000232" y="2500306"/>
            <a:ext cx="4576894" cy="461665"/>
          </a:xfrm>
          <a:prstGeom prst="rect">
            <a:avLst/>
          </a:prstGeom>
        </p:spPr>
        <p:txBody>
          <a:bodyPr wrap="none">
            <a:spAutoFit/>
          </a:bodyPr>
          <a:lstStyle/>
          <a:p>
            <a:r>
              <a:rPr lang="en-GB" sz="2400" dirty="0" smtClean="0">
                <a:latin typeface="Poor Richard" pitchFamily="18" charset="0"/>
              </a:rPr>
              <a:t>1918 : la </a:t>
            </a:r>
            <a:r>
              <a:rPr lang="en-GB" sz="2400" dirty="0" err="1" smtClean="0">
                <a:latin typeface="Poor Richard" pitchFamily="18" charset="0"/>
              </a:rPr>
              <a:t>seconde</a:t>
            </a:r>
            <a:r>
              <a:rPr lang="en-GB" sz="2400" dirty="0" smtClean="0">
                <a:latin typeface="Poor Richard" pitchFamily="18" charset="0"/>
              </a:rPr>
              <a:t> guerre de </a:t>
            </a:r>
            <a:r>
              <a:rPr lang="en-GB" sz="2400" dirty="0" err="1" smtClean="0">
                <a:latin typeface="Poor Richard" pitchFamily="18" charset="0"/>
              </a:rPr>
              <a:t>mouvement</a:t>
            </a:r>
            <a:endParaRPr lang="fr-FR" sz="2400" dirty="0">
              <a:latin typeface="Poor Richard" pitchFamily="18" charset="0"/>
            </a:endParaRPr>
          </a:p>
        </p:txBody>
      </p:sp>
      <p:sp>
        <p:nvSpPr>
          <p:cNvPr id="15" name="AutoShape 5"/>
          <p:cNvSpPr>
            <a:spLocks noChangeArrowheads="1"/>
          </p:cNvSpPr>
          <p:nvPr/>
        </p:nvSpPr>
        <p:spPr bwMode="auto">
          <a:xfrm>
            <a:off x="6804248" y="3714752"/>
            <a:ext cx="980640" cy="1936403"/>
          </a:xfrm>
          <a:prstGeom prst="roundRect">
            <a:avLst>
              <a:gd name="adj" fmla="val 144"/>
            </a:avLst>
          </a:prstGeom>
          <a:solidFill>
            <a:srgbClr val="0033CC">
              <a:alpha val="50000"/>
            </a:srgbClr>
          </a:solidFill>
          <a:ln w="9525">
            <a:noFill/>
            <a:round/>
            <a:headEnd/>
            <a:tailEnd/>
          </a:ln>
          <a:effectLst/>
        </p:spPr>
        <p:txBody>
          <a:bodyPr wrap="none" lIns="82945" tIns="41473" rIns="82945" bIns="41473" anchor="ctr"/>
          <a:lstStyle/>
          <a:p>
            <a:endParaRPr lang="fr-F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childTnLst>
                                </p:cTn>
                              </p:par>
                            </p:childTnLst>
                          </p:cTn>
                        </p:par>
                        <p:par>
                          <p:cTn id="17" fill="hold">
                            <p:stCondLst>
                              <p:cond delay="1000"/>
                            </p:stCondLst>
                            <p:childTnLst>
                              <p:par>
                                <p:cTn id="18" presetID="40" presetClass="entr" presetSubtype="0" fill="hold" grpId="0" nodeType="after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1"/>
                                          </p:val>
                                        </p:tav>
                                        <p:tav tm="100000">
                                          <p:val>
                                            <p:strVal val="#ppt_x"/>
                                          </p:val>
                                        </p:tav>
                                      </p:tavLst>
                                    </p:anim>
                                    <p:anim calcmode="lin" valueType="num">
                                      <p:cBhvr>
                                        <p:cTn id="22" dur="5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3700"/>
                            </p:stCondLst>
                            <p:childTnLst>
                              <p:par>
                                <p:cTn id="24" presetID="21"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heel(4)">
                                      <p:cBhvr>
                                        <p:cTn id="26" dur="2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2000"/>
                                        <p:tgtEl>
                                          <p:spTgt spid="10"/>
                                        </p:tgtEl>
                                      </p:cBhvr>
                                    </p:animEffect>
                                  </p:childTnLst>
                                </p:cTn>
                              </p:par>
                            </p:childTnLst>
                          </p:cTn>
                        </p:par>
                        <p:par>
                          <p:cTn id="32" fill="hold">
                            <p:stCondLst>
                              <p:cond delay="2000"/>
                            </p:stCondLst>
                            <p:childTnLst>
                              <p:par>
                                <p:cTn id="33" presetID="40" presetClass="entr" presetSubtype="0" fill="hold" grpId="0" nodeType="afterEffect">
                                  <p:stCondLst>
                                    <p:cond delay="0"/>
                                  </p:stCondLst>
                                  <p:iterate type="lt">
                                    <p:tmPct val="10000"/>
                                  </p:iterate>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anim calcmode="lin" valueType="num">
                                      <p:cBhvr>
                                        <p:cTn id="36" dur="500" fill="hold"/>
                                        <p:tgtEl>
                                          <p:spTgt spid="11"/>
                                        </p:tgtEl>
                                        <p:attrNameLst>
                                          <p:attrName>ppt_x</p:attrName>
                                        </p:attrNameLst>
                                      </p:cBhvr>
                                      <p:tavLst>
                                        <p:tav tm="0">
                                          <p:val>
                                            <p:strVal val="#ppt_x-.1"/>
                                          </p:val>
                                        </p:tav>
                                        <p:tav tm="100000">
                                          <p:val>
                                            <p:strVal val="#ppt_x"/>
                                          </p:val>
                                        </p:tav>
                                      </p:tavLst>
                                    </p:anim>
                                    <p:anim calcmode="lin" valueType="num">
                                      <p:cBhvr>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4850"/>
                            </p:stCondLst>
                            <p:childTnLst>
                              <p:par>
                                <p:cTn id="39" presetID="21" presetClass="entr" presetSubtype="4"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heel(4)">
                                      <p:cBhvr>
                                        <p:cTn id="41" dur="2000"/>
                                        <p:tgtEl>
                                          <p:spTgt spid="12"/>
                                        </p:tgtEl>
                                      </p:cBhvr>
                                    </p:animEffect>
                                  </p:childTnLst>
                                </p:cTn>
                              </p:par>
                            </p:childTnLst>
                          </p:cTn>
                        </p:par>
                      </p:childTnLst>
                    </p:cTn>
                  </p:par>
                  <p:par>
                    <p:cTn id="42" fill="hold">
                      <p:stCondLst>
                        <p:cond delay="indefinite"/>
                      </p:stCondLst>
                      <p:childTnLst>
                        <p:par>
                          <p:cTn id="43" fill="hold">
                            <p:stCondLst>
                              <p:cond delay="0"/>
                            </p:stCondLst>
                            <p:childTnLst>
                              <p:par>
                                <p:cTn id="44" presetID="20" presetClass="entr" presetSubtype="0"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edge">
                                      <p:cBhvr>
                                        <p:cTn id="46" dur="2000"/>
                                        <p:tgtEl>
                                          <p:spTgt spid="13"/>
                                        </p:tgtEl>
                                      </p:cBhvr>
                                    </p:animEffect>
                                  </p:childTnLst>
                                </p:cTn>
                              </p:par>
                            </p:childTnLst>
                          </p:cTn>
                        </p:par>
                        <p:par>
                          <p:cTn id="47" fill="hold">
                            <p:stCondLst>
                              <p:cond delay="2000"/>
                            </p:stCondLst>
                            <p:childTnLst>
                              <p:par>
                                <p:cTn id="48" presetID="40" presetClass="entr" presetSubtype="0" fill="hold" grpId="0" nodeType="afterEffect">
                                  <p:stCondLst>
                                    <p:cond delay="0"/>
                                  </p:stCondLst>
                                  <p:iterate type="lt">
                                    <p:tmPct val="10000"/>
                                  </p:iterate>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anim calcmode="lin" valueType="num">
                                      <p:cBhvr>
                                        <p:cTn id="51" dur="500" fill="hold"/>
                                        <p:tgtEl>
                                          <p:spTgt spid="14"/>
                                        </p:tgtEl>
                                        <p:attrNameLst>
                                          <p:attrName>ppt_x</p:attrName>
                                        </p:attrNameLst>
                                      </p:cBhvr>
                                      <p:tavLst>
                                        <p:tav tm="0">
                                          <p:val>
                                            <p:strVal val="#ppt_x-.1"/>
                                          </p:val>
                                        </p:tav>
                                        <p:tav tm="100000">
                                          <p:val>
                                            <p:strVal val="#ppt_x"/>
                                          </p:val>
                                        </p:tav>
                                      </p:tavLst>
                                    </p:anim>
                                    <p:anim calcmode="lin" valueType="num">
                                      <p:cBhvr>
                                        <p:cTn id="52" dur="500" fill="hold"/>
                                        <p:tgtEl>
                                          <p:spTgt spid="14"/>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21"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heel(4)">
                                      <p:cBhvr>
                                        <p:cTn id="5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P spid="9" grpId="0" animBg="1"/>
      <p:bldP spid="10" grpId="0" animBg="1"/>
      <p:bldP spid="11" grpId="0"/>
      <p:bldP spid="12" grpId="0" animBg="1"/>
      <p:bldP spid="13" grpId="0" animBg="1"/>
      <p:bldP spid="14" grpId="0"/>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p:cNvPicPr/>
          <p:nvPr/>
        </p:nvPicPr>
        <p:blipFill>
          <a:blip r:embed="rId3" cstate="print"/>
          <a:srcRect l="6565" t="17871" r="4221" b="56545"/>
          <a:stretch>
            <a:fillRect/>
          </a:stretch>
        </p:blipFill>
        <p:spPr bwMode="auto">
          <a:xfrm>
            <a:off x="785786" y="2285992"/>
            <a:ext cx="7500990" cy="2214578"/>
          </a:xfrm>
          <a:prstGeom prst="rect">
            <a:avLst/>
          </a:prstGeom>
          <a:noFill/>
          <a:ln w="9525">
            <a:noFill/>
            <a:miter lim="800000"/>
            <a:headEnd/>
            <a:tailEnd/>
          </a:ln>
        </p:spPr>
      </p:pic>
      <p:sp>
        <p:nvSpPr>
          <p:cNvPr id="25603" name="AutoShape 3"/>
          <p:cNvSpPr>
            <a:spLocks noChangeArrowheads="1"/>
          </p:cNvSpPr>
          <p:nvPr/>
        </p:nvSpPr>
        <p:spPr bwMode="auto">
          <a:xfrm>
            <a:off x="3418561" y="2481381"/>
            <a:ext cx="3420000" cy="1862115"/>
          </a:xfrm>
          <a:prstGeom prst="roundRect">
            <a:avLst>
              <a:gd name="adj" fmla="val 74"/>
            </a:avLst>
          </a:prstGeom>
          <a:solidFill>
            <a:srgbClr val="FF0000">
              <a:alpha val="50000"/>
            </a:srgbClr>
          </a:solidFill>
          <a:ln w="9525">
            <a:noFill/>
            <a:round/>
            <a:headEnd/>
            <a:tailEnd/>
          </a:ln>
          <a:effectLst/>
        </p:spPr>
        <p:txBody>
          <a:bodyPr wrap="none" lIns="82945" tIns="41473" rIns="82945" bIns="41473" anchor="ctr"/>
          <a:lstStyle/>
          <a:p>
            <a:endParaRPr lang="fr-FR"/>
          </a:p>
        </p:txBody>
      </p:sp>
      <p:sp>
        <p:nvSpPr>
          <p:cNvPr id="25604" name="AutoShape 4"/>
          <p:cNvSpPr>
            <a:spLocks noChangeArrowheads="1"/>
          </p:cNvSpPr>
          <p:nvPr/>
        </p:nvSpPr>
        <p:spPr bwMode="auto">
          <a:xfrm>
            <a:off x="6838561" y="2481381"/>
            <a:ext cx="980640" cy="1862115"/>
          </a:xfrm>
          <a:prstGeom prst="roundRect">
            <a:avLst>
              <a:gd name="adj" fmla="val 144"/>
            </a:avLst>
          </a:prstGeom>
          <a:solidFill>
            <a:srgbClr val="0033CC">
              <a:alpha val="50000"/>
            </a:srgbClr>
          </a:solidFill>
          <a:ln w="9525">
            <a:noFill/>
            <a:round/>
            <a:headEnd/>
            <a:tailEnd/>
          </a:ln>
          <a:effectLst/>
        </p:spPr>
        <p:txBody>
          <a:bodyPr wrap="none" lIns="82945" tIns="41473" rIns="82945" bIns="41473" anchor="ctr"/>
          <a:lstStyle/>
          <a:p>
            <a:endParaRPr lang="fr-FR"/>
          </a:p>
        </p:txBody>
      </p:sp>
      <p:sp>
        <p:nvSpPr>
          <p:cNvPr id="25605" name="AutoShape 5"/>
          <p:cNvSpPr>
            <a:spLocks noChangeArrowheads="1"/>
          </p:cNvSpPr>
          <p:nvPr/>
        </p:nvSpPr>
        <p:spPr bwMode="auto">
          <a:xfrm>
            <a:off x="3021120" y="2481381"/>
            <a:ext cx="391680" cy="1862115"/>
          </a:xfrm>
          <a:prstGeom prst="roundRect">
            <a:avLst>
              <a:gd name="adj" fmla="val 255"/>
            </a:avLst>
          </a:prstGeom>
          <a:solidFill>
            <a:srgbClr val="FFFF00">
              <a:alpha val="50000"/>
            </a:srgbClr>
          </a:solidFill>
          <a:ln w="9525">
            <a:noFill/>
            <a:round/>
            <a:headEnd/>
            <a:tailEnd/>
          </a:ln>
          <a:effectLst/>
        </p:spPr>
        <p:txBody>
          <a:bodyPr wrap="none" lIns="82945" tIns="41473" rIns="82945" bIns="41473" anchor="ctr"/>
          <a:lstStyle/>
          <a:p>
            <a:endParaRPr lang="fr-FR"/>
          </a:p>
        </p:txBody>
      </p:sp>
      <p:sp>
        <p:nvSpPr>
          <p:cNvPr id="9" name="AutoShape 6"/>
          <p:cNvSpPr>
            <a:spLocks noChangeArrowheads="1"/>
          </p:cNvSpPr>
          <p:nvPr/>
        </p:nvSpPr>
        <p:spPr bwMode="auto">
          <a:xfrm>
            <a:off x="2928925" y="1500175"/>
            <a:ext cx="205200" cy="949524"/>
          </a:xfrm>
          <a:prstGeom prst="downArrow">
            <a:avLst>
              <a:gd name="adj1" fmla="val 50000"/>
              <a:gd name="adj2" fmla="val 100443"/>
            </a:avLst>
          </a:prstGeom>
          <a:solidFill>
            <a:srgbClr val="FFFF00"/>
          </a:solidFill>
          <a:ln w="9360">
            <a:solidFill>
              <a:schemeClr val="tx1"/>
            </a:solidFill>
            <a:round/>
            <a:headEnd/>
            <a:tailEnd/>
          </a:ln>
          <a:effectLst/>
        </p:spPr>
        <p:txBody>
          <a:bodyPr wrap="none" lIns="82945" tIns="41473" rIns="82945" bIns="41473" anchor="ctr"/>
          <a:lstStyle/>
          <a:p>
            <a:endParaRPr lang="fr-FR"/>
          </a:p>
        </p:txBody>
      </p:sp>
      <p:sp>
        <p:nvSpPr>
          <p:cNvPr id="10" name="Text Box 8"/>
          <p:cNvSpPr txBox="1">
            <a:spLocks noChangeArrowheads="1"/>
          </p:cNvSpPr>
          <p:nvPr/>
        </p:nvSpPr>
        <p:spPr bwMode="auto">
          <a:xfrm>
            <a:off x="214282" y="1000108"/>
            <a:ext cx="4105182" cy="591893"/>
          </a:xfrm>
          <a:prstGeom prst="rect">
            <a:avLst/>
          </a:prstGeom>
          <a:noFill/>
          <a:ln w="9525">
            <a:noFill/>
            <a:round/>
            <a:headEnd/>
            <a:tailEnd/>
          </a:ln>
          <a:effectLst/>
        </p:spPr>
        <p:txBody>
          <a:bodyPr lIns="81639" tIns="40820" rIns="81639" bIns="40820"/>
          <a:lstStyle/>
          <a:p>
            <a:pPr>
              <a:lnSpc>
                <a:spcPct val="93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400" dirty="0">
                <a:latin typeface="Poor Richard" pitchFamily="18" charset="0"/>
              </a:rPr>
              <a:t>Début de la </a:t>
            </a:r>
            <a:r>
              <a:rPr lang="en-GB" sz="2400" dirty="0" smtClean="0">
                <a:latin typeface="Poor Richard" pitchFamily="18" charset="0"/>
              </a:rPr>
              <a:t>guerre (</a:t>
            </a:r>
            <a:r>
              <a:rPr lang="en-GB" sz="2400" dirty="0" err="1" smtClean="0">
                <a:latin typeface="Poor Richard" pitchFamily="18" charset="0"/>
              </a:rPr>
              <a:t>août</a:t>
            </a:r>
            <a:r>
              <a:rPr lang="en-GB" sz="2400" dirty="0" smtClean="0">
                <a:latin typeface="Poor Richard" pitchFamily="18" charset="0"/>
              </a:rPr>
              <a:t> 1914)</a:t>
            </a:r>
            <a:endParaRPr lang="en-GB" sz="2400" dirty="0">
              <a:latin typeface="Poor Richard" pitchFamily="18" charset="0"/>
            </a:endParaRPr>
          </a:p>
        </p:txBody>
      </p:sp>
      <p:sp>
        <p:nvSpPr>
          <p:cNvPr id="13" name="AutoShape 5"/>
          <p:cNvSpPr>
            <a:spLocks noChangeArrowheads="1"/>
          </p:cNvSpPr>
          <p:nvPr/>
        </p:nvSpPr>
        <p:spPr bwMode="auto">
          <a:xfrm>
            <a:off x="4857752" y="928670"/>
            <a:ext cx="205288" cy="1521027"/>
          </a:xfrm>
          <a:prstGeom prst="downArrow">
            <a:avLst>
              <a:gd name="adj1" fmla="val 50000"/>
              <a:gd name="adj2" fmla="val 149342"/>
            </a:avLst>
          </a:prstGeom>
          <a:solidFill>
            <a:srgbClr val="FFFF00"/>
          </a:solidFill>
          <a:ln w="9360">
            <a:solidFill>
              <a:schemeClr val="tx1"/>
            </a:solidFill>
            <a:round/>
            <a:headEnd/>
            <a:tailEnd/>
          </a:ln>
          <a:effectLst/>
        </p:spPr>
        <p:txBody>
          <a:bodyPr wrap="none" lIns="82945" tIns="41473" rIns="82945" bIns="41473" anchor="ctr"/>
          <a:lstStyle/>
          <a:p>
            <a:endParaRPr lang="fr-FR"/>
          </a:p>
        </p:txBody>
      </p:sp>
      <p:sp>
        <p:nvSpPr>
          <p:cNvPr id="14" name="Text Box 16"/>
          <p:cNvSpPr txBox="1">
            <a:spLocks noChangeArrowheads="1"/>
          </p:cNvSpPr>
          <p:nvPr/>
        </p:nvSpPr>
        <p:spPr bwMode="auto">
          <a:xfrm>
            <a:off x="3286116" y="142852"/>
            <a:ext cx="4429156" cy="857256"/>
          </a:xfrm>
          <a:prstGeom prst="rect">
            <a:avLst/>
          </a:prstGeom>
          <a:noFill/>
          <a:ln w="9525">
            <a:noFill/>
            <a:round/>
            <a:headEnd/>
            <a:tailEnd/>
          </a:ln>
          <a:effectLst/>
        </p:spPr>
        <p:txBody>
          <a:bodyPr lIns="81639" tIns="40820" rIns="81639" bIns="40820"/>
          <a:lstStyle/>
          <a:p>
            <a:pPr algn="ctr">
              <a:lnSpc>
                <a:spcPct val="93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400" dirty="0" err="1">
                <a:latin typeface="Poor Richard" pitchFamily="18" charset="0"/>
              </a:rPr>
              <a:t>Bataille</a:t>
            </a:r>
            <a:r>
              <a:rPr lang="en-GB" sz="2400" dirty="0">
                <a:latin typeface="Poor Richard" pitchFamily="18" charset="0"/>
              </a:rPr>
              <a:t> de Verdun</a:t>
            </a:r>
          </a:p>
          <a:p>
            <a:pPr algn="ctr">
              <a:lnSpc>
                <a:spcPct val="93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400" dirty="0" smtClean="0">
                <a:latin typeface="Poor Richard" pitchFamily="18" charset="0"/>
              </a:rPr>
              <a:t>(fév-déc.1916)</a:t>
            </a:r>
            <a:endParaRPr lang="en-GB" sz="2400" dirty="0">
              <a:latin typeface="Poor Richard" pitchFamily="18" charset="0"/>
            </a:endParaRPr>
          </a:p>
        </p:txBody>
      </p:sp>
      <p:sp>
        <p:nvSpPr>
          <p:cNvPr id="17" name="AutoShape 19"/>
          <p:cNvSpPr>
            <a:spLocks noChangeArrowheads="1"/>
          </p:cNvSpPr>
          <p:nvPr/>
        </p:nvSpPr>
        <p:spPr bwMode="auto">
          <a:xfrm flipV="1">
            <a:off x="6530401" y="4408304"/>
            <a:ext cx="201839" cy="1540976"/>
          </a:xfrm>
          <a:prstGeom prst="downArrow">
            <a:avLst>
              <a:gd name="adj1" fmla="val 50000"/>
              <a:gd name="adj2" fmla="val 174123"/>
            </a:avLst>
          </a:prstGeom>
          <a:solidFill>
            <a:srgbClr val="FFFF00"/>
          </a:solidFill>
          <a:ln w="9360">
            <a:solidFill>
              <a:schemeClr val="tx1"/>
            </a:solidFill>
            <a:round/>
            <a:headEnd/>
            <a:tailEnd/>
          </a:ln>
          <a:effectLst/>
        </p:spPr>
        <p:txBody>
          <a:bodyPr wrap="none" lIns="82945" tIns="41473" rIns="82945" bIns="41473" anchor="ctr"/>
          <a:lstStyle/>
          <a:p>
            <a:endParaRPr lang="fr-FR"/>
          </a:p>
        </p:txBody>
      </p:sp>
      <p:sp>
        <p:nvSpPr>
          <p:cNvPr id="18" name="Text Box 20"/>
          <p:cNvSpPr txBox="1">
            <a:spLocks noChangeArrowheads="1"/>
          </p:cNvSpPr>
          <p:nvPr/>
        </p:nvSpPr>
        <p:spPr bwMode="auto">
          <a:xfrm>
            <a:off x="4714876" y="5929330"/>
            <a:ext cx="3377536" cy="928670"/>
          </a:xfrm>
          <a:prstGeom prst="rect">
            <a:avLst/>
          </a:prstGeom>
          <a:noFill/>
          <a:ln w="9525">
            <a:noFill/>
            <a:round/>
            <a:headEnd/>
            <a:tailEnd/>
          </a:ln>
          <a:effectLst/>
        </p:spPr>
        <p:txBody>
          <a:bodyPr lIns="81639" tIns="40820" rIns="81639" bIns="40820"/>
          <a:lstStyle/>
          <a:p>
            <a:pPr algn="ctr">
              <a:lnSpc>
                <a:spcPct val="93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400" dirty="0" err="1">
                <a:latin typeface="Poor Richard" pitchFamily="18" charset="0"/>
              </a:rPr>
              <a:t>Révolutions</a:t>
            </a:r>
            <a:r>
              <a:rPr lang="en-GB" sz="2400" dirty="0">
                <a:latin typeface="Poor Richard" pitchFamily="18" charset="0"/>
              </a:rPr>
              <a:t> </a:t>
            </a:r>
            <a:r>
              <a:rPr lang="en-GB" sz="2400" dirty="0" err="1" smtClean="0">
                <a:latin typeface="Poor Richard" pitchFamily="18" charset="0"/>
              </a:rPr>
              <a:t>russes</a:t>
            </a:r>
            <a:endParaRPr lang="en-GB" sz="2400" dirty="0">
              <a:latin typeface="Poor Richard" pitchFamily="18" charset="0"/>
            </a:endParaRPr>
          </a:p>
          <a:p>
            <a:pPr algn="ctr">
              <a:lnSpc>
                <a:spcPct val="93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400" dirty="0" smtClean="0">
                <a:latin typeface="Poor Richard" pitchFamily="18" charset="0"/>
              </a:rPr>
              <a:t>(</a:t>
            </a:r>
            <a:r>
              <a:rPr lang="en-GB" sz="2400" dirty="0" err="1" smtClean="0">
                <a:latin typeface="Poor Richard" pitchFamily="18" charset="0"/>
              </a:rPr>
              <a:t>février</a:t>
            </a:r>
            <a:r>
              <a:rPr lang="en-GB" sz="2400" dirty="0" smtClean="0">
                <a:latin typeface="Poor Richard" pitchFamily="18" charset="0"/>
              </a:rPr>
              <a:t> et </a:t>
            </a:r>
            <a:r>
              <a:rPr lang="en-GB" sz="2400" dirty="0" err="1" smtClean="0">
                <a:latin typeface="Poor Richard" pitchFamily="18" charset="0"/>
              </a:rPr>
              <a:t>octobre</a:t>
            </a:r>
            <a:r>
              <a:rPr lang="en-GB" sz="2400" dirty="0" smtClean="0">
                <a:latin typeface="Poor Richard" pitchFamily="18" charset="0"/>
              </a:rPr>
              <a:t> 1917)</a:t>
            </a:r>
            <a:endParaRPr lang="en-GB" sz="2400" dirty="0">
              <a:latin typeface="Poor Richard" pitchFamily="18" charset="0"/>
            </a:endParaRPr>
          </a:p>
        </p:txBody>
      </p:sp>
      <p:sp>
        <p:nvSpPr>
          <p:cNvPr id="19" name="AutoShape 5"/>
          <p:cNvSpPr>
            <a:spLocks noChangeArrowheads="1"/>
          </p:cNvSpPr>
          <p:nvPr/>
        </p:nvSpPr>
        <p:spPr bwMode="auto">
          <a:xfrm flipV="1">
            <a:off x="5929322" y="4408302"/>
            <a:ext cx="218759" cy="520895"/>
          </a:xfrm>
          <a:prstGeom prst="downArrow">
            <a:avLst>
              <a:gd name="adj1" fmla="val 50000"/>
              <a:gd name="adj2" fmla="val 49781"/>
            </a:avLst>
          </a:prstGeom>
          <a:solidFill>
            <a:srgbClr val="FFFF00"/>
          </a:solidFill>
          <a:ln w="9360">
            <a:solidFill>
              <a:schemeClr val="tx1"/>
            </a:solidFill>
            <a:round/>
            <a:headEnd/>
            <a:tailEnd/>
          </a:ln>
          <a:effectLst/>
        </p:spPr>
        <p:txBody>
          <a:bodyPr wrap="none" lIns="82945" tIns="41473" rIns="82945" bIns="41473" anchor="ctr"/>
          <a:lstStyle/>
          <a:p>
            <a:endParaRPr lang="fr-FR"/>
          </a:p>
        </p:txBody>
      </p:sp>
      <p:sp>
        <p:nvSpPr>
          <p:cNvPr id="20" name="Text Box 21"/>
          <p:cNvSpPr txBox="1">
            <a:spLocks noChangeArrowheads="1"/>
          </p:cNvSpPr>
          <p:nvPr/>
        </p:nvSpPr>
        <p:spPr bwMode="auto">
          <a:xfrm>
            <a:off x="3214678" y="4797152"/>
            <a:ext cx="3369026" cy="1203616"/>
          </a:xfrm>
          <a:prstGeom prst="rect">
            <a:avLst/>
          </a:prstGeom>
          <a:noFill/>
          <a:ln w="9525">
            <a:noFill/>
            <a:round/>
            <a:headEnd/>
            <a:tailEnd/>
          </a:ln>
          <a:effectLst/>
        </p:spPr>
        <p:txBody>
          <a:bodyPr lIns="81639" tIns="40820" rIns="81639" bIns="40820"/>
          <a:lstStyle/>
          <a:p>
            <a:pPr algn="ctr">
              <a:lnSpc>
                <a:spcPct val="93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400" dirty="0">
                <a:latin typeface="Poor Richard" pitchFamily="18" charset="0"/>
              </a:rPr>
              <a:t>Entrée </a:t>
            </a:r>
            <a:r>
              <a:rPr lang="en-GB" sz="2400" dirty="0" smtClean="0">
                <a:latin typeface="Poor Richard" pitchFamily="18" charset="0"/>
              </a:rPr>
              <a:t>en </a:t>
            </a:r>
            <a:r>
              <a:rPr lang="en-GB" sz="2400" dirty="0">
                <a:latin typeface="Poor Richard" pitchFamily="18" charset="0"/>
              </a:rPr>
              <a:t>guerre </a:t>
            </a:r>
            <a:r>
              <a:rPr lang="en-GB" sz="2400" dirty="0" smtClean="0">
                <a:latin typeface="Poor Richard" pitchFamily="18" charset="0"/>
              </a:rPr>
              <a:t> des </a:t>
            </a:r>
          </a:p>
          <a:p>
            <a:pPr algn="ctr">
              <a:lnSpc>
                <a:spcPct val="93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400" dirty="0" err="1" smtClean="0">
                <a:latin typeface="Poor Richard" pitchFamily="18" charset="0"/>
              </a:rPr>
              <a:t>Etats-Unis</a:t>
            </a:r>
            <a:r>
              <a:rPr lang="en-GB" sz="2400" dirty="0">
                <a:latin typeface="Poor Richard" pitchFamily="18" charset="0"/>
              </a:rPr>
              <a:t> </a:t>
            </a:r>
            <a:r>
              <a:rPr lang="en-GB" sz="2400" dirty="0" smtClean="0">
                <a:latin typeface="Poor Richard" pitchFamily="18" charset="0"/>
              </a:rPr>
              <a:t>(</a:t>
            </a:r>
            <a:r>
              <a:rPr lang="en-GB" sz="2400" dirty="0" err="1" smtClean="0">
                <a:latin typeface="Poor Richard" pitchFamily="18" charset="0"/>
              </a:rPr>
              <a:t>avril</a:t>
            </a:r>
            <a:r>
              <a:rPr lang="en-GB" sz="2400" dirty="0" smtClean="0">
                <a:latin typeface="Poor Richard" pitchFamily="18" charset="0"/>
              </a:rPr>
              <a:t> 1917)</a:t>
            </a:r>
            <a:endParaRPr lang="en-GB" sz="2400" dirty="0">
              <a:latin typeface="Poor Richard" pitchFamily="18" charset="0"/>
            </a:endParaRPr>
          </a:p>
        </p:txBody>
      </p:sp>
      <p:sp>
        <p:nvSpPr>
          <p:cNvPr id="23" name="AutoShape 6"/>
          <p:cNvSpPr>
            <a:spLocks noChangeArrowheads="1"/>
          </p:cNvSpPr>
          <p:nvPr/>
        </p:nvSpPr>
        <p:spPr bwMode="auto">
          <a:xfrm flipV="1">
            <a:off x="7738560" y="4408303"/>
            <a:ext cx="205200" cy="326914"/>
          </a:xfrm>
          <a:prstGeom prst="downArrow">
            <a:avLst>
              <a:gd name="adj1" fmla="val 50000"/>
              <a:gd name="adj2" fmla="val 49781"/>
            </a:avLst>
          </a:prstGeom>
          <a:solidFill>
            <a:srgbClr val="FFFF00"/>
          </a:solidFill>
          <a:ln w="9360">
            <a:solidFill>
              <a:schemeClr val="tx1"/>
            </a:solidFill>
            <a:round/>
            <a:headEnd/>
            <a:tailEnd/>
          </a:ln>
          <a:effectLst/>
        </p:spPr>
        <p:txBody>
          <a:bodyPr wrap="none" lIns="82945" tIns="41473" rIns="82945" bIns="41473" anchor="ctr"/>
          <a:lstStyle/>
          <a:p>
            <a:endParaRPr lang="fr-FR"/>
          </a:p>
        </p:txBody>
      </p:sp>
      <p:sp>
        <p:nvSpPr>
          <p:cNvPr id="24" name="Text Box 7"/>
          <p:cNvSpPr txBox="1">
            <a:spLocks noChangeArrowheads="1"/>
          </p:cNvSpPr>
          <p:nvPr/>
        </p:nvSpPr>
        <p:spPr bwMode="auto">
          <a:xfrm>
            <a:off x="6876256" y="4725144"/>
            <a:ext cx="2267744" cy="989872"/>
          </a:xfrm>
          <a:prstGeom prst="rect">
            <a:avLst/>
          </a:prstGeom>
          <a:noFill/>
          <a:ln w="9525">
            <a:noFill/>
            <a:round/>
            <a:headEnd/>
            <a:tailEnd/>
          </a:ln>
          <a:effectLst/>
        </p:spPr>
        <p:txBody>
          <a:bodyPr lIns="81639" tIns="40820" rIns="81639" bIns="40820"/>
          <a:lstStyle/>
          <a:p>
            <a:pPr algn="ctr">
              <a:lnSpc>
                <a:spcPct val="93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400" dirty="0" smtClean="0">
                <a:solidFill>
                  <a:srgbClr val="FF3300"/>
                </a:solidFill>
                <a:latin typeface="Poor Richard" pitchFamily="18" charset="0"/>
              </a:rPr>
              <a:t>Armistice</a:t>
            </a:r>
            <a:endParaRPr lang="en-GB" sz="2400" dirty="0">
              <a:solidFill>
                <a:srgbClr val="FF3300"/>
              </a:solidFill>
              <a:latin typeface="Poor Richard" pitchFamily="18" charset="0"/>
            </a:endParaRPr>
          </a:p>
          <a:p>
            <a:pPr algn="ctr">
              <a:lnSpc>
                <a:spcPct val="93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sz="2400" dirty="0">
                <a:solidFill>
                  <a:srgbClr val="FF3300"/>
                </a:solidFill>
                <a:latin typeface="Poor Richard" pitchFamily="18" charset="0"/>
              </a:rPr>
              <a:t>11 </a:t>
            </a:r>
            <a:r>
              <a:rPr lang="en-GB" sz="2400" dirty="0" err="1" smtClean="0">
                <a:solidFill>
                  <a:srgbClr val="FF3300"/>
                </a:solidFill>
                <a:latin typeface="Poor Richard" pitchFamily="18" charset="0"/>
              </a:rPr>
              <a:t>novembre</a:t>
            </a:r>
            <a:r>
              <a:rPr lang="en-GB" sz="2400" dirty="0" smtClean="0">
                <a:solidFill>
                  <a:srgbClr val="FF3300"/>
                </a:solidFill>
                <a:latin typeface="Poor Richard" pitchFamily="18" charset="0"/>
              </a:rPr>
              <a:t> </a:t>
            </a:r>
            <a:r>
              <a:rPr lang="en-GB" sz="2400" dirty="0">
                <a:solidFill>
                  <a:srgbClr val="FF3300"/>
                </a:solidFill>
                <a:latin typeface="Poor Richard" pitchFamily="18" charset="0"/>
              </a:rPr>
              <a:t>1918</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20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605"/>
                                        </p:tgtEl>
                                        <p:attrNameLst>
                                          <p:attrName>style.visibility</p:attrName>
                                        </p:attrNameLst>
                                      </p:cBhvr>
                                      <p:to>
                                        <p:strVal val="visible"/>
                                      </p:to>
                                    </p:set>
                                    <p:animEffect transition="in" filter="fade">
                                      <p:cBhvr>
                                        <p:cTn id="10" dur="2000"/>
                                        <p:tgtEl>
                                          <p:spTgt spid="2560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603"/>
                                        </p:tgtEl>
                                        <p:attrNameLst>
                                          <p:attrName>style.visibility</p:attrName>
                                        </p:attrNameLst>
                                      </p:cBhvr>
                                      <p:to>
                                        <p:strVal val="visible"/>
                                      </p:to>
                                    </p:set>
                                    <p:animEffect transition="in" filter="fade">
                                      <p:cBhvr>
                                        <p:cTn id="13" dur="2000"/>
                                        <p:tgtEl>
                                          <p:spTgt spid="2560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604"/>
                                        </p:tgtEl>
                                        <p:attrNameLst>
                                          <p:attrName>style.visibility</p:attrName>
                                        </p:attrNameLst>
                                      </p:cBhvr>
                                      <p:to>
                                        <p:strVal val="visible"/>
                                      </p:to>
                                    </p:set>
                                    <p:animEffect transition="in" filter="fade">
                                      <p:cBhvr>
                                        <p:cTn id="16" dur="2000"/>
                                        <p:tgtEl>
                                          <p:spTgt spid="25604"/>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edge">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10"/>
                                        </p:tgtEl>
                                        <p:attrNameLst>
                                          <p:attrName>style.visibility</p:attrName>
                                        </p:attrNameLst>
                                      </p:cBhvr>
                                      <p:to>
                                        <p:strVal val="visible"/>
                                      </p:to>
                                    </p:set>
                                    <p:anim calcmode="discrete" valueType="clr">
                                      <p:cBhvr override="childStyle">
                                        <p:cTn id="26"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10"/>
                                        </p:tgtEl>
                                        <p:attrNameLst>
                                          <p:attrName>fillcolor</p:attrName>
                                        </p:attrNameLst>
                                      </p:cBhvr>
                                      <p:tavLst>
                                        <p:tav tm="0">
                                          <p:val>
                                            <p:clrVal>
                                              <a:schemeClr val="accent2"/>
                                            </p:clrVal>
                                          </p:val>
                                        </p:tav>
                                        <p:tav tm="50000">
                                          <p:val>
                                            <p:clrVal>
                                              <a:schemeClr val="hlink"/>
                                            </p:clrVal>
                                          </p:val>
                                        </p:tav>
                                      </p:tavLst>
                                    </p:anim>
                                    <p:set>
                                      <p:cBhvr>
                                        <p:cTn id="28" dur="80"/>
                                        <p:tgtEl>
                                          <p:spTgt spid="10"/>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edge">
                                      <p:cBhvr>
                                        <p:cTn id="33" dur="2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7" presetClass="entr" presetSubtype="0" fill="hold" grpId="0" nodeType="clickEffect">
                                  <p:stCondLst>
                                    <p:cond delay="0"/>
                                  </p:stCondLst>
                                  <p:iterate type="lt">
                                    <p:tmPct val="50000"/>
                                  </p:iterate>
                                  <p:childTnLst>
                                    <p:set>
                                      <p:cBhvr>
                                        <p:cTn id="37" dur="1" fill="hold">
                                          <p:stCondLst>
                                            <p:cond delay="0"/>
                                          </p:stCondLst>
                                        </p:cTn>
                                        <p:tgtEl>
                                          <p:spTgt spid="14"/>
                                        </p:tgtEl>
                                        <p:attrNameLst>
                                          <p:attrName>style.visibility</p:attrName>
                                        </p:attrNameLst>
                                      </p:cBhvr>
                                      <p:to>
                                        <p:strVal val="visible"/>
                                      </p:to>
                                    </p:set>
                                    <p:anim calcmode="discrete" valueType="clr">
                                      <p:cBhvr override="childStyle">
                                        <p:cTn id="38"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39" dur="80"/>
                                        <p:tgtEl>
                                          <p:spTgt spid="14"/>
                                        </p:tgtEl>
                                        <p:attrNameLst>
                                          <p:attrName>fillcolor</p:attrName>
                                        </p:attrNameLst>
                                      </p:cBhvr>
                                      <p:tavLst>
                                        <p:tav tm="0">
                                          <p:val>
                                            <p:clrVal>
                                              <a:schemeClr val="accent2"/>
                                            </p:clrVal>
                                          </p:val>
                                        </p:tav>
                                        <p:tav tm="50000">
                                          <p:val>
                                            <p:clrVal>
                                              <a:schemeClr val="hlink"/>
                                            </p:clrVal>
                                          </p:val>
                                        </p:tav>
                                      </p:tavLst>
                                    </p:anim>
                                    <p:set>
                                      <p:cBhvr>
                                        <p:cTn id="40" dur="80"/>
                                        <p:tgtEl>
                                          <p:spTgt spid="14"/>
                                        </p:tgtEl>
                                        <p:attrNameLst>
                                          <p:attrName>fill.type</p:attrName>
                                        </p:attrNameLst>
                                      </p:cBhvr>
                                      <p:to>
                                        <p:strVal val="solid"/>
                                      </p:to>
                                    </p:set>
                                  </p:childTnLst>
                                </p:cTn>
                              </p:par>
                            </p:childTnLst>
                          </p:cTn>
                        </p:par>
                      </p:childTnLst>
                    </p:cTn>
                  </p:par>
                  <p:par>
                    <p:cTn id="41" fill="hold">
                      <p:stCondLst>
                        <p:cond delay="indefinite"/>
                      </p:stCondLst>
                      <p:childTnLst>
                        <p:par>
                          <p:cTn id="42" fill="hold">
                            <p:stCondLst>
                              <p:cond delay="0"/>
                            </p:stCondLst>
                            <p:childTnLst>
                              <p:par>
                                <p:cTn id="43" presetID="20"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edge">
                                      <p:cBhvr>
                                        <p:cTn id="45" dur="20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27" presetClass="entr" presetSubtype="0" fill="hold" grpId="0" nodeType="clickEffect">
                                  <p:stCondLst>
                                    <p:cond delay="0"/>
                                  </p:stCondLst>
                                  <p:iterate type="lt">
                                    <p:tmPct val="50000"/>
                                  </p:iterate>
                                  <p:childTnLst>
                                    <p:set>
                                      <p:cBhvr>
                                        <p:cTn id="49" dur="1" fill="hold">
                                          <p:stCondLst>
                                            <p:cond delay="0"/>
                                          </p:stCondLst>
                                        </p:cTn>
                                        <p:tgtEl>
                                          <p:spTgt spid="20"/>
                                        </p:tgtEl>
                                        <p:attrNameLst>
                                          <p:attrName>style.visibility</p:attrName>
                                        </p:attrNameLst>
                                      </p:cBhvr>
                                      <p:to>
                                        <p:strVal val="visible"/>
                                      </p:to>
                                    </p:set>
                                    <p:anim calcmode="discrete" valueType="clr">
                                      <p:cBhvr override="childStyle">
                                        <p:cTn id="50"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51" dur="80"/>
                                        <p:tgtEl>
                                          <p:spTgt spid="20"/>
                                        </p:tgtEl>
                                        <p:attrNameLst>
                                          <p:attrName>fillcolor</p:attrName>
                                        </p:attrNameLst>
                                      </p:cBhvr>
                                      <p:tavLst>
                                        <p:tav tm="0">
                                          <p:val>
                                            <p:clrVal>
                                              <a:schemeClr val="accent2"/>
                                            </p:clrVal>
                                          </p:val>
                                        </p:tav>
                                        <p:tav tm="50000">
                                          <p:val>
                                            <p:clrVal>
                                              <a:schemeClr val="hlink"/>
                                            </p:clrVal>
                                          </p:val>
                                        </p:tav>
                                      </p:tavLst>
                                    </p:anim>
                                    <p:set>
                                      <p:cBhvr>
                                        <p:cTn id="52" dur="80"/>
                                        <p:tgtEl>
                                          <p:spTgt spid="20"/>
                                        </p:tgtEl>
                                        <p:attrNameLst>
                                          <p:attrName>fill.type</p:attrName>
                                        </p:attrNameLst>
                                      </p:cBhvr>
                                      <p:to>
                                        <p:strVal val="solid"/>
                                      </p:to>
                                    </p:set>
                                  </p:childTnLst>
                                </p:cTn>
                              </p:par>
                            </p:childTnLst>
                          </p:cTn>
                        </p:par>
                      </p:childTnLst>
                    </p:cTn>
                  </p:par>
                  <p:par>
                    <p:cTn id="53" fill="hold">
                      <p:stCondLst>
                        <p:cond delay="indefinite"/>
                      </p:stCondLst>
                      <p:childTnLst>
                        <p:par>
                          <p:cTn id="54" fill="hold">
                            <p:stCondLst>
                              <p:cond delay="0"/>
                            </p:stCondLst>
                            <p:childTnLst>
                              <p:par>
                                <p:cTn id="55" presetID="2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edge">
                                      <p:cBhvr>
                                        <p:cTn id="57" dur="20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7" presetClass="entr" presetSubtype="0" fill="hold" grpId="0" nodeType="clickEffect">
                                  <p:stCondLst>
                                    <p:cond delay="0"/>
                                  </p:stCondLst>
                                  <p:iterate type="lt">
                                    <p:tmPct val="50000"/>
                                  </p:iterate>
                                  <p:childTnLst>
                                    <p:set>
                                      <p:cBhvr>
                                        <p:cTn id="61" dur="1" fill="hold">
                                          <p:stCondLst>
                                            <p:cond delay="0"/>
                                          </p:stCondLst>
                                        </p:cTn>
                                        <p:tgtEl>
                                          <p:spTgt spid="18"/>
                                        </p:tgtEl>
                                        <p:attrNameLst>
                                          <p:attrName>style.visibility</p:attrName>
                                        </p:attrNameLst>
                                      </p:cBhvr>
                                      <p:to>
                                        <p:strVal val="visible"/>
                                      </p:to>
                                    </p:set>
                                    <p:anim calcmode="discrete" valueType="clr">
                                      <p:cBhvr override="childStyle">
                                        <p:cTn id="62" dur="80"/>
                                        <p:tgtEl>
                                          <p:spTgt spid="18"/>
                                        </p:tgtEl>
                                        <p:attrNameLst>
                                          <p:attrName>style.color</p:attrName>
                                        </p:attrNameLst>
                                      </p:cBhvr>
                                      <p:tavLst>
                                        <p:tav tm="0">
                                          <p:val>
                                            <p:clrVal>
                                              <a:schemeClr val="accent2"/>
                                            </p:clrVal>
                                          </p:val>
                                        </p:tav>
                                        <p:tav tm="50000">
                                          <p:val>
                                            <p:clrVal>
                                              <a:schemeClr val="hlink"/>
                                            </p:clrVal>
                                          </p:val>
                                        </p:tav>
                                      </p:tavLst>
                                    </p:anim>
                                    <p:anim calcmode="discrete" valueType="clr">
                                      <p:cBhvr>
                                        <p:cTn id="63" dur="80"/>
                                        <p:tgtEl>
                                          <p:spTgt spid="18"/>
                                        </p:tgtEl>
                                        <p:attrNameLst>
                                          <p:attrName>fillcolor</p:attrName>
                                        </p:attrNameLst>
                                      </p:cBhvr>
                                      <p:tavLst>
                                        <p:tav tm="0">
                                          <p:val>
                                            <p:clrVal>
                                              <a:schemeClr val="accent2"/>
                                            </p:clrVal>
                                          </p:val>
                                        </p:tav>
                                        <p:tav tm="50000">
                                          <p:val>
                                            <p:clrVal>
                                              <a:schemeClr val="hlink"/>
                                            </p:clrVal>
                                          </p:val>
                                        </p:tav>
                                      </p:tavLst>
                                    </p:anim>
                                    <p:set>
                                      <p:cBhvr>
                                        <p:cTn id="64" dur="80"/>
                                        <p:tgtEl>
                                          <p:spTgt spid="18"/>
                                        </p:tgtEl>
                                        <p:attrNameLst>
                                          <p:attrName>fill.type</p:attrName>
                                        </p:attrNameLst>
                                      </p:cBhvr>
                                      <p:to>
                                        <p:strVal val="solid"/>
                                      </p:to>
                                    </p:set>
                                  </p:childTnLst>
                                </p:cTn>
                              </p:par>
                            </p:childTnLst>
                          </p:cTn>
                        </p:par>
                      </p:childTnLst>
                    </p:cTn>
                  </p:par>
                  <p:par>
                    <p:cTn id="65" fill="hold">
                      <p:stCondLst>
                        <p:cond delay="indefinite"/>
                      </p:stCondLst>
                      <p:childTnLst>
                        <p:par>
                          <p:cTn id="66" fill="hold">
                            <p:stCondLst>
                              <p:cond delay="0"/>
                            </p:stCondLst>
                            <p:childTnLst>
                              <p:par>
                                <p:cTn id="67" presetID="20" presetClass="entr" presetSubtype="0"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edge">
                                      <p:cBhvr>
                                        <p:cTn id="69" dur="2000"/>
                                        <p:tgtEl>
                                          <p:spTgt spid="23"/>
                                        </p:tgtEl>
                                      </p:cBhvr>
                                    </p:animEffect>
                                  </p:childTnLst>
                                </p:cTn>
                              </p:par>
                            </p:childTnLst>
                          </p:cTn>
                        </p:par>
                      </p:childTnLst>
                    </p:cTn>
                  </p:par>
                  <p:par>
                    <p:cTn id="70" fill="hold">
                      <p:stCondLst>
                        <p:cond delay="indefinite"/>
                      </p:stCondLst>
                      <p:childTnLst>
                        <p:par>
                          <p:cTn id="71" fill="hold">
                            <p:stCondLst>
                              <p:cond delay="0"/>
                            </p:stCondLst>
                            <p:childTnLst>
                              <p:par>
                                <p:cTn id="72" presetID="27" presetClass="entr" presetSubtype="0" fill="hold" grpId="0" nodeType="clickEffect">
                                  <p:stCondLst>
                                    <p:cond delay="0"/>
                                  </p:stCondLst>
                                  <p:iterate type="lt">
                                    <p:tmPct val="50000"/>
                                  </p:iterate>
                                  <p:childTnLst>
                                    <p:set>
                                      <p:cBhvr>
                                        <p:cTn id="73" dur="1" fill="hold">
                                          <p:stCondLst>
                                            <p:cond delay="0"/>
                                          </p:stCondLst>
                                        </p:cTn>
                                        <p:tgtEl>
                                          <p:spTgt spid="24"/>
                                        </p:tgtEl>
                                        <p:attrNameLst>
                                          <p:attrName>style.visibility</p:attrName>
                                        </p:attrNameLst>
                                      </p:cBhvr>
                                      <p:to>
                                        <p:strVal val="visible"/>
                                      </p:to>
                                    </p:set>
                                    <p:anim calcmode="discrete" valueType="clr">
                                      <p:cBhvr override="childStyle">
                                        <p:cTn id="74" dur="500"/>
                                        <p:tgtEl>
                                          <p:spTgt spid="24"/>
                                        </p:tgtEl>
                                        <p:attrNameLst>
                                          <p:attrName>style.color</p:attrName>
                                        </p:attrNameLst>
                                      </p:cBhvr>
                                      <p:tavLst>
                                        <p:tav tm="0">
                                          <p:val>
                                            <p:clrVal>
                                              <a:schemeClr val="accent2"/>
                                            </p:clrVal>
                                          </p:val>
                                        </p:tav>
                                        <p:tav tm="50000">
                                          <p:val>
                                            <p:clrVal>
                                              <a:schemeClr val="hlink"/>
                                            </p:clrVal>
                                          </p:val>
                                        </p:tav>
                                      </p:tavLst>
                                    </p:anim>
                                    <p:anim calcmode="discrete" valueType="clr">
                                      <p:cBhvr>
                                        <p:cTn id="75" dur="500"/>
                                        <p:tgtEl>
                                          <p:spTgt spid="24"/>
                                        </p:tgtEl>
                                        <p:attrNameLst>
                                          <p:attrName>fillcolor</p:attrName>
                                        </p:attrNameLst>
                                      </p:cBhvr>
                                      <p:tavLst>
                                        <p:tav tm="0">
                                          <p:val>
                                            <p:clrVal>
                                              <a:schemeClr val="accent2"/>
                                            </p:clrVal>
                                          </p:val>
                                        </p:tav>
                                        <p:tav tm="50000">
                                          <p:val>
                                            <p:clrVal>
                                              <a:schemeClr val="hlink"/>
                                            </p:clrVal>
                                          </p:val>
                                        </p:tav>
                                      </p:tavLst>
                                    </p:anim>
                                    <p:set>
                                      <p:cBhvr>
                                        <p:cTn id="76" dur="500"/>
                                        <p:tgtEl>
                                          <p:spTgt spid="24"/>
                                        </p:tgtEl>
                                        <p:attrNameLst>
                                          <p:attrName>fill.type</p:attrName>
                                        </p:attrNameLst>
                                      </p:cBhvr>
                                      <p:to>
                                        <p:strVal val="solid"/>
                                      </p:to>
                                    </p:set>
                                  </p:childTnLst>
                                </p:cTn>
                              </p:par>
                            </p:childTnLst>
                          </p:cTn>
                        </p:par>
                        <p:par>
                          <p:cTn id="77" fill="hold">
                            <p:stCondLst>
                              <p:cond delay="6000"/>
                            </p:stCondLst>
                            <p:childTnLst>
                              <p:par>
                                <p:cTn id="78" presetID="35" presetClass="emph" presetSubtype="0" repeatCount="indefinite" fill="hold" grpId="1" nodeType="afterEffect">
                                  <p:stCondLst>
                                    <p:cond delay="0"/>
                                  </p:stCondLst>
                                  <p:iterate type="lt">
                                    <p:tmPct val="0"/>
                                  </p:iterate>
                                  <p:childTnLst>
                                    <p:anim calcmode="discrete" valueType="str">
                                      <p:cBhvr>
                                        <p:cTn id="79" dur="2000" fill="hold"/>
                                        <p:tgtEl>
                                          <p:spTgt spid="2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nimBg="1"/>
      <p:bldP spid="25604" grpId="0" animBg="1"/>
      <p:bldP spid="25605" grpId="0" animBg="1"/>
      <p:bldP spid="9" grpId="0" animBg="1"/>
      <p:bldP spid="10" grpId="0"/>
      <p:bldP spid="13" grpId="0" animBg="1"/>
      <p:bldP spid="14" grpId="0"/>
      <p:bldP spid="17" grpId="0" animBg="1"/>
      <p:bldP spid="18" grpId="0"/>
      <p:bldP spid="19" grpId="0" animBg="1"/>
      <p:bldP spid="20" grpId="0"/>
      <p:bldP spid="23" grpId="0" animBg="1"/>
      <p:bldP spid="24" grpId="0"/>
      <p:bldP spid="2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57158" y="2214554"/>
            <a:ext cx="8286808" cy="2123658"/>
          </a:xfrm>
          <a:prstGeom prst="rect">
            <a:avLst/>
          </a:prstGeom>
          <a:noFill/>
        </p:spPr>
        <p:txBody>
          <a:bodyPr wrap="square" rtlCol="0">
            <a:spAutoFit/>
          </a:bodyPr>
          <a:lstStyle/>
          <a:p>
            <a:pPr marL="400050" indent="-400050" algn="ctr">
              <a:buAutoNum type="romanUcPeriod"/>
            </a:pPr>
            <a:r>
              <a:rPr lang="fr-FR" sz="4400" u="sng" dirty="0" smtClean="0">
                <a:solidFill>
                  <a:srgbClr val="FF0000"/>
                </a:solidFill>
                <a:latin typeface="Poor Richard" pitchFamily="18" charset="0"/>
              </a:rPr>
              <a:t>La Première Guerre Mondiale : </a:t>
            </a:r>
          </a:p>
          <a:p>
            <a:pPr marL="400050" indent="-400050" algn="ctr"/>
            <a:r>
              <a:rPr lang="fr-FR" sz="4400" u="sng" dirty="0" smtClean="0">
                <a:solidFill>
                  <a:srgbClr val="FF0000"/>
                </a:solidFill>
                <a:latin typeface="Poor Richard" pitchFamily="18" charset="0"/>
              </a:rPr>
              <a:t>une guerre totale</a:t>
            </a:r>
          </a:p>
          <a:p>
            <a:pPr marL="400050" indent="-400050" algn="ctr"/>
            <a:endParaRPr lang="fr-FR" sz="4400" dirty="0">
              <a:solidFill>
                <a:srgbClr val="FF0000"/>
              </a:solidFill>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srcRect/>
          <a:stretch>
            <a:fillRect/>
          </a:stretch>
        </p:blipFill>
        <p:spPr bwMode="auto">
          <a:xfrm>
            <a:off x="285720" y="3143248"/>
            <a:ext cx="5269456" cy="347496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a:srcRect/>
          <a:stretch>
            <a:fillRect/>
          </a:stretch>
        </p:blipFill>
        <p:spPr bwMode="auto">
          <a:xfrm>
            <a:off x="5429256" y="1643050"/>
            <a:ext cx="3536402" cy="4943472"/>
          </a:xfrm>
          <a:prstGeom prst="rect">
            <a:avLst/>
          </a:prstGeom>
          <a:noFill/>
          <a:ln w="9525">
            <a:noFill/>
            <a:miter lim="800000"/>
            <a:headEnd/>
            <a:tailEnd/>
          </a:ln>
          <a:effectLst/>
        </p:spPr>
      </p:pic>
      <p:sp>
        <p:nvSpPr>
          <p:cNvPr id="5" name="ZoneTexte 4"/>
          <p:cNvSpPr txBox="1"/>
          <p:nvPr/>
        </p:nvSpPr>
        <p:spPr>
          <a:xfrm>
            <a:off x="214282" y="571480"/>
            <a:ext cx="5357818" cy="523220"/>
          </a:xfrm>
          <a:prstGeom prst="rect">
            <a:avLst/>
          </a:prstGeom>
          <a:solidFill>
            <a:srgbClr val="BFBFBF">
              <a:alpha val="50196"/>
            </a:srgbClr>
          </a:solidFill>
          <a:ln>
            <a:solidFill>
              <a:schemeClr val="tx1"/>
            </a:solidFill>
          </a:ln>
        </p:spPr>
        <p:txBody>
          <a:bodyPr wrap="square" rtlCol="0">
            <a:spAutoFit/>
          </a:bodyPr>
          <a:lstStyle/>
          <a:p>
            <a:r>
              <a:rPr lang="fr-FR" sz="2800" dirty="0" smtClean="0">
                <a:latin typeface="Poor Richard" pitchFamily="18" charset="0"/>
              </a:rPr>
              <a:t>- Associer un texte à une photographie.</a:t>
            </a:r>
          </a:p>
        </p:txBody>
      </p:sp>
      <p:cxnSp>
        <p:nvCxnSpPr>
          <p:cNvPr id="10" name="Connecteur droit 9"/>
          <p:cNvCxnSpPr/>
          <p:nvPr/>
        </p:nvCxnSpPr>
        <p:spPr>
          <a:xfrm rot="10800000">
            <a:off x="285720" y="6572272"/>
            <a:ext cx="864399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rot="5400000">
            <a:off x="6465107" y="4107661"/>
            <a:ext cx="4930016" cy="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necteur droit 19"/>
          <p:cNvCxnSpPr/>
          <p:nvPr/>
        </p:nvCxnSpPr>
        <p:spPr>
          <a:xfrm>
            <a:off x="285720" y="3143248"/>
            <a:ext cx="507209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rot="5400000">
            <a:off x="-1427998" y="4856966"/>
            <a:ext cx="342902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rot="5400000">
            <a:off x="4607719" y="2393149"/>
            <a:ext cx="1500198"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p:cNvCxnSpPr/>
          <p:nvPr/>
        </p:nvCxnSpPr>
        <p:spPr>
          <a:xfrm>
            <a:off x="5357818" y="1643050"/>
            <a:ext cx="357031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14282" y="1214422"/>
            <a:ext cx="5000660" cy="1815882"/>
          </a:xfrm>
          <a:prstGeom prst="rect">
            <a:avLst/>
          </a:prstGeom>
          <a:solidFill>
            <a:srgbClr val="BFBFBF">
              <a:alpha val="50196"/>
            </a:srgbClr>
          </a:solidFill>
          <a:ln>
            <a:solidFill>
              <a:schemeClr val="tx1"/>
            </a:solidFill>
          </a:ln>
        </p:spPr>
        <p:txBody>
          <a:bodyPr wrap="square">
            <a:spAutoFit/>
          </a:bodyPr>
          <a:lstStyle/>
          <a:p>
            <a:pPr>
              <a:buFontTx/>
              <a:buChar char="-"/>
            </a:pPr>
            <a:r>
              <a:rPr lang="fr-FR" sz="2800" dirty="0" smtClean="0">
                <a:latin typeface="Poor Richard" pitchFamily="18" charset="0"/>
              </a:rPr>
              <a:t>Donner un titre à chaque  photographie en prélevant un </a:t>
            </a:r>
          </a:p>
          <a:p>
            <a:r>
              <a:rPr lang="fr-FR" sz="2800" dirty="0" smtClean="0">
                <a:latin typeface="Poor Richard" pitchFamily="18" charset="0"/>
              </a:rPr>
              <a:t>passage d’un texte qui y correspond  le mieux.</a:t>
            </a:r>
            <a:endParaRPr lang="fr-FR" sz="2800" dirty="0">
              <a:latin typeface="Poor Richar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1"/>
                                          </p:val>
                                        </p:tav>
                                        <p:tav tm="100000">
                                          <p:val>
                                            <p:strVal val="#ppt_x"/>
                                          </p:val>
                                        </p:tav>
                                      </p:tavLst>
                                    </p:anim>
                                    <p:anim calcmode="lin" valueType="num">
                                      <p:cBhvr>
                                        <p:cTn id="9" dur="1000" fill="hold"/>
                                        <p:tgtEl>
                                          <p:spTgt spid="5"/>
                                        </p:tgtEl>
                                        <p:attrNameLst>
                                          <p:attrName>ppt_y</p:attrName>
                                        </p:attrNameLst>
                                      </p:cBhvr>
                                      <p:tavLst>
                                        <p:tav tm="0">
                                          <p:val>
                                            <p:strVal val="#ppt_y"/>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20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2000"/>
                                        <p:tgtEl>
                                          <p:spTgt spid="17"/>
                                        </p:tgtEl>
                                      </p:cBhvr>
                                    </p:animEffect>
                                  </p:childTnLst>
                                </p:cTn>
                              </p:par>
                              <p:par>
                                <p:cTn id="16" presetID="22" presetClass="entr" presetSubtype="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left)">
                                      <p:cBhvr>
                                        <p:cTn id="18" dur="2000"/>
                                        <p:tgtEl>
                                          <p:spTgt spid="20"/>
                                        </p:tgtEl>
                                      </p:cBhvr>
                                    </p:animEffect>
                                  </p:childTnLst>
                                </p:cTn>
                              </p:par>
                              <p:par>
                                <p:cTn id="19" presetID="22" presetClass="entr" presetSubtype="4"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down)">
                                      <p:cBhvr>
                                        <p:cTn id="21" dur="2000"/>
                                        <p:tgtEl>
                                          <p:spTgt spid="26"/>
                                        </p:tgtEl>
                                      </p:cBhvr>
                                    </p:animEffect>
                                  </p:childTnLst>
                                </p:cTn>
                              </p:par>
                              <p:par>
                                <p:cTn id="22" presetID="22" presetClass="entr" presetSubtype="8"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wipe(left)">
                                      <p:cBhvr>
                                        <p:cTn id="24" dur="2000"/>
                                        <p:tgtEl>
                                          <p:spTgt spid="28"/>
                                        </p:tgtEl>
                                      </p:cBhvr>
                                    </p:animEffect>
                                  </p:childTnLst>
                                </p:cTn>
                              </p:par>
                              <p:par>
                                <p:cTn id="25" presetID="10" presetClass="entr" presetSubtype="0" fill="hold" nodeType="withEffect">
                                  <p:stCondLst>
                                    <p:cond delay="0"/>
                                  </p:stCondLst>
                                  <p:childTnLst>
                                    <p:set>
                                      <p:cBhvr>
                                        <p:cTn id="26" dur="1" fill="hold">
                                          <p:stCondLst>
                                            <p:cond delay="0"/>
                                          </p:stCondLst>
                                        </p:cTn>
                                        <p:tgtEl>
                                          <p:spTgt spid="1027"/>
                                        </p:tgtEl>
                                        <p:attrNameLst>
                                          <p:attrName>style.visibility</p:attrName>
                                        </p:attrNameLst>
                                      </p:cBhvr>
                                      <p:to>
                                        <p:strVal val="visible"/>
                                      </p:to>
                                    </p:set>
                                    <p:animEffect transition="in" filter="fade">
                                      <p:cBhvr>
                                        <p:cTn id="27" dur="2000"/>
                                        <p:tgtEl>
                                          <p:spTgt spid="1027"/>
                                        </p:tgtEl>
                                      </p:cBhvr>
                                    </p:animEffect>
                                  </p:childTnLst>
                                </p:cTn>
                              </p:par>
                              <p:par>
                                <p:cTn id="28" presetID="10" presetClass="entr" presetSubtype="0" fill="hold" nodeType="with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fade">
                                      <p:cBhvr>
                                        <p:cTn id="30" dur="2000"/>
                                        <p:tgtEl>
                                          <p:spTgt spid="1026"/>
                                        </p:tgtEl>
                                      </p:cBhvr>
                                    </p:animEffect>
                                  </p:childTnLst>
                                </p:cTn>
                              </p:par>
                              <p:par>
                                <p:cTn id="31" presetID="22" presetClass="entr" presetSubtype="4"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2000"/>
                                        <p:tgtEl>
                                          <p:spTgt spid="2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14282" y="2571744"/>
            <a:ext cx="8643998" cy="4093428"/>
          </a:xfrm>
          <a:prstGeom prst="rect">
            <a:avLst/>
          </a:prstGeom>
          <a:ln>
            <a:solidFill>
              <a:schemeClr val="tx1"/>
            </a:solidFill>
          </a:ln>
        </p:spPr>
        <p:txBody>
          <a:bodyPr wrap="square">
            <a:spAutoFit/>
          </a:bodyPr>
          <a:lstStyle/>
          <a:p>
            <a:pPr lvl="0" algn="ctr" fontAlgn="base">
              <a:spcBef>
                <a:spcPct val="0"/>
              </a:spcBef>
              <a:spcAft>
                <a:spcPct val="0"/>
              </a:spcAft>
            </a:pPr>
            <a:r>
              <a:rPr lang="fr-FR" b="1" dirty="0" smtClean="0">
                <a:latin typeface="Adobe Garamond Pro" pitchFamily="18" charset="0"/>
                <a:cs typeface="Arial" pitchFamily="34" charset="0"/>
              </a:rPr>
              <a:t>Un soldat français en première ligne le 25 février 1916 au matin, la bataille a débuté le 21 février</a:t>
            </a:r>
          </a:p>
          <a:p>
            <a:pPr lvl="0" fontAlgn="base">
              <a:spcBef>
                <a:spcPct val="0"/>
              </a:spcBef>
              <a:spcAft>
                <a:spcPct val="0"/>
              </a:spcAft>
            </a:pPr>
            <a:endParaRPr lang="fr-FR" b="1" dirty="0" smtClean="0">
              <a:latin typeface="Adobe Garamond Pro" pitchFamily="18" charset="0"/>
              <a:cs typeface="Arial" pitchFamily="34" charset="0"/>
            </a:endParaRPr>
          </a:p>
          <a:p>
            <a:pPr lvl="0" fontAlgn="base">
              <a:spcBef>
                <a:spcPct val="0"/>
              </a:spcBef>
              <a:spcAft>
                <a:spcPct val="0"/>
              </a:spcAft>
            </a:pPr>
            <a:r>
              <a:rPr lang="fr-FR" dirty="0" smtClean="0">
                <a:latin typeface="Adobe Garamond Pro" pitchFamily="18" charset="0"/>
                <a:cs typeface="Arial" pitchFamily="34" charset="0"/>
              </a:rPr>
              <a:t>« Sur toute l’étendue du secteur les explosions nous secouent jusqu’aux entrailles. Percutants, fusants semblent descendre du ciel en un bruit infernal, nous sommes bien repérés. Tout saute autour de nous. Un nuage de fumée sillonné d’éclairs nous environne. C’est un roulement continu, un vacarme  abominable : des mottes de terre, des cailloux nous martèlent le dos, les éclats d’obus sifflent sans arrêt. Stoïques nous attendons dans ce déluge d’acier. Je fume cigarette sur cigarette. À quoi bon me priver ! Ce seront peut-être les dernières. Mes nerfs sont à fleur de peau. Je voudrai me lever, courir n’importe où (…) ».</a:t>
            </a:r>
          </a:p>
          <a:p>
            <a:pPr lvl="0" fontAlgn="base">
              <a:spcBef>
                <a:spcPct val="0"/>
              </a:spcBef>
              <a:spcAft>
                <a:spcPct val="0"/>
              </a:spcAft>
            </a:pPr>
            <a:endParaRPr lang="fr-FR" dirty="0" smtClean="0">
              <a:latin typeface="Adobe Garamond Pro" pitchFamily="18" charset="0"/>
              <a:cs typeface="Arial" pitchFamily="34" charset="0"/>
            </a:endParaRPr>
          </a:p>
          <a:p>
            <a:pPr lvl="0" algn="r" fontAlgn="base">
              <a:spcBef>
                <a:spcPct val="0"/>
              </a:spcBef>
              <a:spcAft>
                <a:spcPts val="1000"/>
              </a:spcAft>
            </a:pPr>
            <a:r>
              <a:rPr lang="fr-FR" dirty="0" smtClean="0">
                <a:latin typeface="Adobe Garamond Pro" pitchFamily="18" charset="0"/>
                <a:cs typeface="Arial" pitchFamily="34" charset="0"/>
              </a:rPr>
              <a:t>D’après Charles </a:t>
            </a:r>
            <a:r>
              <a:rPr lang="fr-FR" dirty="0" err="1" smtClean="0">
                <a:latin typeface="Adobe Garamond Pro" pitchFamily="18" charset="0"/>
                <a:cs typeface="Arial" pitchFamily="34" charset="0"/>
              </a:rPr>
              <a:t>Cautain</a:t>
            </a:r>
            <a:r>
              <a:rPr lang="fr-FR" dirty="0" smtClean="0">
                <a:latin typeface="Adobe Garamond Pro" pitchFamily="18" charset="0"/>
                <a:cs typeface="Arial" pitchFamily="34" charset="0"/>
              </a:rPr>
              <a:t>, soldat français du 95e RI</a:t>
            </a:r>
            <a:endParaRPr lang="fr-FR" dirty="0" smtClean="0">
              <a:latin typeface="Arial" pitchFamily="34" charset="0"/>
              <a:cs typeface="Arial"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4860032" y="223154"/>
            <a:ext cx="3686741" cy="2283427"/>
          </a:xfrm>
          <a:prstGeom prst="rect">
            <a:avLst/>
          </a:prstGeom>
          <a:noFill/>
          <a:ln w="28575">
            <a:noFill/>
            <a:miter lim="800000"/>
            <a:headEnd/>
            <a:tailEnd/>
          </a:ln>
          <a:effectLst/>
        </p:spPr>
      </p:pic>
      <p:sp>
        <p:nvSpPr>
          <p:cNvPr id="3" name="Rectangle 2"/>
          <p:cNvSpPr/>
          <p:nvPr/>
        </p:nvSpPr>
        <p:spPr>
          <a:xfrm>
            <a:off x="285720" y="928670"/>
            <a:ext cx="4355976" cy="830997"/>
          </a:xfrm>
          <a:prstGeom prst="rect">
            <a:avLst/>
          </a:prstGeom>
        </p:spPr>
        <p:txBody>
          <a:bodyPr wrap="square">
            <a:spAutoFit/>
          </a:bodyPr>
          <a:lstStyle/>
          <a:p>
            <a:pPr algn="ctr"/>
            <a:r>
              <a:rPr lang="fr-FR" sz="2400" dirty="0" smtClean="0">
                <a:latin typeface="Poor Richard" pitchFamily="18" charset="0"/>
              </a:rPr>
              <a:t>Photo prise de la première ligne des tranchées françaises à Verdun</a:t>
            </a:r>
            <a:endParaRPr lang="fr-FR" sz="2400" dirty="0">
              <a:latin typeface="Poor Richard" pitchFamily="18" charset="0"/>
            </a:endParaRPr>
          </a:p>
        </p:txBody>
      </p:sp>
      <p:sp>
        <p:nvSpPr>
          <p:cNvPr id="6" name="Rectangle 5"/>
          <p:cNvSpPr/>
          <p:nvPr/>
        </p:nvSpPr>
        <p:spPr>
          <a:xfrm>
            <a:off x="7358082" y="4000504"/>
            <a:ext cx="1500198" cy="285752"/>
          </a:xfrm>
          <a:prstGeom prst="rect">
            <a:avLst/>
          </a:prstGeom>
          <a:solidFill>
            <a:srgbClr val="008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214282" y="4286256"/>
            <a:ext cx="4429156" cy="285752"/>
          </a:xfrm>
          <a:prstGeom prst="rect">
            <a:avLst/>
          </a:prstGeom>
          <a:solidFill>
            <a:srgbClr val="008000">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1000"/>
                                        <p:tgtEl>
                                          <p:spTgt spid="2050"/>
                                        </p:tgtEl>
                                      </p:cBhvr>
                                    </p:animEffect>
                                    <p:anim calcmode="lin" valueType="num">
                                      <p:cBhvr>
                                        <p:cTn id="13" dur="1000" fill="hold"/>
                                        <p:tgtEl>
                                          <p:spTgt spid="2050"/>
                                        </p:tgtEl>
                                        <p:attrNameLst>
                                          <p:attrName>ppt_x</p:attrName>
                                        </p:attrNameLst>
                                      </p:cBhvr>
                                      <p:tavLst>
                                        <p:tav tm="0">
                                          <p:val>
                                            <p:strVal val="#ppt_x"/>
                                          </p:val>
                                        </p:tav>
                                        <p:tav tm="100000">
                                          <p:val>
                                            <p:strVal val="#ppt_x"/>
                                          </p:val>
                                        </p:tav>
                                      </p:tavLst>
                                    </p:anim>
                                    <p:anim calcmode="lin" valueType="num">
                                      <p:cBhvr>
                                        <p:cTn id="14" dur="1000" fill="hold"/>
                                        <p:tgtEl>
                                          <p:spTgt spid="2050"/>
                                        </p:tgtEl>
                                        <p:attrNameLst>
                                          <p:attrName>ppt_y</p:attrName>
                                        </p:attrNameLst>
                                      </p:cBhvr>
                                      <p:tavLst>
                                        <p:tav tm="0">
                                          <p:val>
                                            <p:strVal val="#ppt_y-.1"/>
                                          </p:val>
                                        </p:tav>
                                        <p:tav tm="100000">
                                          <p:val>
                                            <p:strVal val="#ppt_y"/>
                                          </p:val>
                                        </p:tav>
                                      </p:tavLst>
                                    </p:anim>
                                  </p:childTnLst>
                                </p:cTn>
                              </p:par>
                              <p:par>
                                <p:cTn id="15" presetID="22" presetClass="entr" presetSubtype="8"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2000"/>
                                        <p:tgtEl>
                                          <p:spTgt spid="6"/>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dissolve">
                                      <p:cBhvr>
                                        <p:cTn id="2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6" grpId="0" animBg="1"/>
      <p:bldP spid="7"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2654</TotalTime>
  <Words>2280</Words>
  <Application>Microsoft Office PowerPoint</Application>
  <PresentationFormat>Affichage à l'écran (4:3)</PresentationFormat>
  <Paragraphs>121</Paragraphs>
  <Slides>26</Slides>
  <Notes>3</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domicile</dc:creator>
  <cp:lastModifiedBy>GCUENIN</cp:lastModifiedBy>
  <cp:revision>260</cp:revision>
  <dcterms:created xsi:type="dcterms:W3CDTF">2010-03-29T12:10:27Z</dcterms:created>
  <dcterms:modified xsi:type="dcterms:W3CDTF">2018-09-17T14:38:09Z</dcterms:modified>
</cp:coreProperties>
</file>