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76" r:id="rId3"/>
    <p:sldId id="257" r:id="rId4"/>
    <p:sldId id="258" r:id="rId5"/>
    <p:sldId id="259" r:id="rId6"/>
    <p:sldId id="294" r:id="rId7"/>
    <p:sldId id="293" r:id="rId8"/>
    <p:sldId id="262" r:id="rId9"/>
    <p:sldId id="290" r:id="rId10"/>
    <p:sldId id="283" r:id="rId11"/>
    <p:sldId id="284" r:id="rId12"/>
    <p:sldId id="285" r:id="rId13"/>
    <p:sldId id="287" r:id="rId14"/>
    <p:sldId id="286" r:id="rId15"/>
    <p:sldId id="289" r:id="rId16"/>
    <p:sldId id="288" r:id="rId17"/>
    <p:sldId id="264" r:id="rId18"/>
    <p:sldId id="266" r:id="rId19"/>
    <p:sldId id="267" r:id="rId20"/>
    <p:sldId id="291" r:id="rId21"/>
  </p:sldIdLst>
  <p:sldSz cx="9144000" cy="5143500" type="screen16x9"/>
  <p:notesSz cx="6858000" cy="9144000"/>
  <p:embeddedFontLst>
    <p:embeddedFont>
      <p:font typeface="Open Sans" panose="020B0604020202020204" charset="0"/>
      <p:regular r:id="rId23"/>
      <p:bold r:id="rId24"/>
      <p:italic r:id="rId25"/>
      <p:boldItalic r:id="rId26"/>
    </p:embeddedFont>
    <p:embeddedFont>
      <p:font typeface="Economica" panose="020B0604020202020204" charset="0"/>
      <p:regular r:id="rId27"/>
      <p:bold r:id="rId28"/>
      <p:italic r:id="rId29"/>
      <p:boldItalic r:id="rId30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2FBB5AB-97C8-4DE0-B596-796F659BA25D}">
  <a:tblStyle styleId="{F2FBB5AB-97C8-4DE0-B596-796F659BA25D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A47E8804-CAF6-405C-BFD6-F839DA606B11}" styleName="Table_1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74CDD25B-F053-492F-B7A6-7A887F523F6F}" styleName="Table_2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888EC758-A6D0-414A-8D37-EC02442E7F99}" styleName="Table_3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D28C7ED1-ACC7-43BE-9BA2-0FF7B77E2F9D}" styleName="Table_4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CB7A0E50-48E0-4B3F-874D-B36FEECCBB32}" styleName="Table_5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C5FDF887-F0FD-44C1-9CB3-9AD6D75D1DF2}" styleName="Table_6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67970AD8-BBF5-45BD-8101-16722723F55E}" styleName="Table_7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4223FD75-E576-4AC7-AFB6-0AB5AB11DDCD}" styleName="Table_8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AEBCD4CB-5C28-4311-9751-84435480FDD0}" styleName="Table_9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27C62363-27EB-4CEE-9966-91392D26A173}" styleName="Table_1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08FA8879-A0F9-4415-B98C-85FF76C3D200}" styleName="Table_11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8F75D521-B9FF-49EC-A92B-A5143C9F39BB}" styleName="Table_12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F26AA80D-E8BE-45C8-A402-DCC6570A427B}" styleName="Table_13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D2F66826-ED67-4499-92CE-61DD28A485C1}" styleName="Table_14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D7ACADF2-6CC6-4E8D-95F6-5352AC25E24E}" styleName="Table_15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3A8E76C2-D40B-46CF-A175-256E464A8F53}" styleName="Table_16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1EE9B362-4DEB-48F4-AEC1-4A9BFAE34245}" styleName="Table_17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C589E353-CA7B-4E25-A6BA-B83F1234D629}" styleName="Table_18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BEDF2FC8-783C-4C3A-8350-6E225BC9B282}" styleName="Table_19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B24CEBF2-1EC4-4830-8545-6718CE9C6B49}" styleName="Table_2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463175E2-F37F-466D-B596-2B84AB9B2B67}" styleName="Table_21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73B1BF1E-C6EC-4D6D-8801-43FA29EC140C}" styleName="Table_22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35FFF461-C8B1-4806-9548-0EE9EF276882}" styleName="Table_23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25CC4631-F03B-4482-B4A7-37C180990AD3}" styleName="Table_24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C1B69D54-5289-4118-A44A-2591F0B7F3C7}" styleName="Table_25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D184D1D2-1234-4C1C-B262-C615B9D2EF77}" styleName="Table_26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43CAA94B-B715-4632-B5BF-48A9DB31B7B1}" styleName="Table_27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DD3AB999-48CE-4993-A3A5-46B3FF740755}" styleName="Table_28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C0B4D5CF-36CE-408C-838D-645AEA022126}" styleName="Table_29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5B80DE50-28CE-4D2D-B765-ED94E168BC6A}" styleName="Table_3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C82A2C04-1FE9-46E1-AAEC-9DDBC1EAF6F5}" styleName="Table_31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33E6ACD7-46C6-4B4F-9600-22F20D3C7D19}" styleName="Table_32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1075DAF2-CA5B-473D-823F-8511C58F66FC}" styleName="Table_33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D4A0297B-4FB9-439F-A07C-39310B58A5D2}" styleName="Table_34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E1470866-9A68-40E5-BDC1-B10065D1A982}" styleName="Table_35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A0CF6509-6118-4B51-81F8-C28B4497EF42}" styleName="Table_36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94A08206-6FF9-45E6-9053-1A7B976D67BE}" styleName="Table_37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D2AA8E67-2CB5-4D02-AA67-8219138D81EF}" styleName="Table_38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8FE8C3FF-EDE4-4305-97EA-FDFFB6DBA762}" styleName="Table_39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2FE091BB-ED45-4EA7-A314-B861C584D6A0}" styleName="Table_4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8EBC75C9-014A-4827-8D95-49AC1C24ABD7}" styleName="Table_41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519BFDD0-65BE-49EE-A596-CD64ABE8AA85}" styleName="Table_42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2E9E626B-0093-4BB6-99FF-21431723B2CA}" styleName="Table_43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57F05876-399E-449E-A78F-8F3F49753FEC}" styleName="Table_44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C8E374D2-7162-4579-8406-816C60958BB1}" styleName="Table_45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80B76E4B-5FCE-4205-9B6B-5DEE27F798BD}" styleName="Table_46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A5836688-4839-4EA0-9CEC-B28D274EF687}" styleName="Table_47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EBB6A3C6-D652-4628-8B7B-51C25BC49BC2}" styleName="Table_48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86E25642-73B3-4CD7-9003-763851E97F34}" styleName="Table_49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5C9A53EF-0E38-45AC-8B92-3A2665103EBB}" styleName="Table_5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117BB60C-424F-41FE-A125-D55E59A38594}" styleName="Table_51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9A300FB7-EF57-4EAA-8BFC-B632B4E73385}" styleName="Table_52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D0E49668-FA5E-40B5-83E7-EA10DF7834A1}" styleName="Table_53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BC40F90F-776A-4A4D-8D89-A667F81B9FCA}" styleName="Table_54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C6EE8D75-94B9-44CB-9433-678D459AD4EE}" styleName="Table_55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AF730CAE-B8A3-448A-9FFD-820DE353FF4A}" styleName="Table_56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CABE1053-4EF9-4A25-AC7F-6C895AC65CFE}" styleName="Table_57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6A342EDD-4851-49EF-927F-187A54880DB6}" styleName="Table_58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42290B94-DA2C-4C81-9206-CE28D26647EA}" styleName="Table_59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1DBCE7D3-AD85-42F9-9A56-FAF9C6A649BD}" styleName="Table_6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4FF64DDA-1780-4E8F-A541-2924C1EE02A5}" styleName="Table_61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9DABCEBB-D6F5-4F8F-BBFB-E9B1BF8A1EE3}" styleName="Table_62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F35568CA-DA16-44C6-8360-BABEBC963EB9}" styleName="Table_63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8BFB41D8-ABA8-4BC2-95C5-7D721FE817E8}" styleName="Table_64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98D9E9C7-D0A0-42AB-9F91-60EB89476433}" styleName="Table_65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342EDF7F-8043-45AF-9CC4-872A0968EBE2}" styleName="Table_66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71E43AF2-BB12-4F55-8B5D-E7C7F9EBFE5A}" styleName="Table_67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8024A9A6-8B42-4D83-A73B-52C5F2F568C6}" styleName="Table_68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960902AC-F0DE-4453-9E6D-988800A54BD5}" styleName="Table_69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26FB9B91-09D3-4B34-9CB7-194A018642FB}" styleName="Table_7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886D6D0F-C87D-4D25-9ED2-8D5212CDDAE5}" styleName="Table_71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D16E4714-FC03-41C2-B4BB-E855B5883BDC}" styleName="Table_72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38A6CF88-77B4-4F85-8DAA-BB8E2B852070}" styleName="Table_73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481DFF1B-BBD5-4755-809C-8515F8C6C89E}" styleName="Table_74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96555946-092F-472A-816D-0DE5E3563054}" styleName="Table_75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1DE0D565-4BF1-4376-B660-CE8C0620259D}" styleName="Table_76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DDC9DDBF-105F-4A16-B691-EF6A8B8A5869}" styleName="Table_77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3B0F3255-888D-43ED-94CB-8B6F8057CC97}" styleName="Table_78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4219DF55-0471-4B7C-8EBA-4E7E5ABE1BF0}" styleName="Table_79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A01B1106-7544-4704-BA1B-843AD51427EA}" styleName="Table_8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B15F31E0-A552-4E52-8FFF-D96A5752C0C6}" styleName="Table_81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37111560-076E-4141-BCB4-FC1C5B42C7DF}" styleName="Table_82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80" y="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9967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2744012" y="756700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" name="Shape 10"/>
          <p:cNvSpPr/>
          <p:nvPr/>
        </p:nvSpPr>
        <p:spPr>
          <a:xfrm rot="10800000">
            <a:off x="5318350" y="32667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pPr>
                <a:spcBef>
                  <a:spcPts val="0"/>
                </a:spcBef>
                <a:buNone/>
              </a:pPr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311700" y="957125"/>
            <a:ext cx="8520599" cy="212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599" cy="1071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pPr>
                <a:spcBef>
                  <a:spcPts val="0"/>
                </a:spcBef>
                <a:buNone/>
              </a:pPr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pPr>
                <a:spcBef>
                  <a:spcPts val="0"/>
                </a:spcBef>
                <a:buNone/>
              </a:pPr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 flipH="1">
            <a:off x="7595937" y="4602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6" name="Shape 16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pPr>
                <a:spcBef>
                  <a:spcPts val="0"/>
                </a:spcBef>
                <a:buNone/>
              </a:pPr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pPr>
                <a:spcBef>
                  <a:spcPts val="0"/>
                </a:spcBef>
                <a:buNone/>
              </a:pPr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899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899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pPr>
                <a:spcBef>
                  <a:spcPts val="0"/>
                </a:spcBef>
                <a:buNone/>
              </a:pPr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pPr>
                <a:spcBef>
                  <a:spcPts val="0"/>
                </a:spcBef>
                <a:buNone/>
              </a:pPr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3000"/>
            </a:lvl1pPr>
            <a:lvl2pPr>
              <a:spcBef>
                <a:spcPts val="0"/>
              </a:spcBef>
              <a:buSzPct val="100000"/>
              <a:defRPr sz="3000"/>
            </a:lvl2pPr>
            <a:lvl3pPr>
              <a:spcBef>
                <a:spcPts val="0"/>
              </a:spcBef>
              <a:buSzPct val="100000"/>
              <a:defRPr sz="3000"/>
            </a:lvl3pPr>
            <a:lvl4pPr>
              <a:spcBef>
                <a:spcPts val="0"/>
              </a:spcBef>
              <a:buSzPct val="100000"/>
              <a:defRPr sz="3000"/>
            </a:lvl4pPr>
            <a:lvl5pPr>
              <a:spcBef>
                <a:spcPts val="0"/>
              </a:spcBef>
              <a:buSzPct val="100000"/>
              <a:defRPr sz="3000"/>
            </a:lvl5pPr>
            <a:lvl6pPr>
              <a:spcBef>
                <a:spcPts val="0"/>
              </a:spcBef>
              <a:buSzPct val="100000"/>
              <a:defRPr sz="3000"/>
            </a:lvl6pPr>
            <a:lvl7pPr>
              <a:spcBef>
                <a:spcPts val="0"/>
              </a:spcBef>
              <a:buSzPct val="100000"/>
              <a:defRPr sz="3000"/>
            </a:lvl7pPr>
            <a:lvl8pPr>
              <a:spcBef>
                <a:spcPts val="0"/>
              </a:spcBef>
              <a:buSzPct val="100000"/>
              <a:defRPr sz="3000"/>
            </a:lvl8pPr>
            <a:lvl9pPr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99399"/>
            <a:ext cx="2807999" cy="2784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pPr>
                <a:spcBef>
                  <a:spcPts val="0"/>
                </a:spcBef>
                <a:buNone/>
              </a:pPr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799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pPr>
                <a:spcBef>
                  <a:spcPts val="0"/>
                </a:spcBef>
                <a:buNone/>
              </a:pPr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42" name="Shape 42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199" cy="1786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199" cy="15740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>
                <a:solidFill>
                  <a:schemeClr val="lt1"/>
                </a:solidFill>
              </a:rPr>
              <a:pPr>
                <a:spcBef>
                  <a:spcPts val="0"/>
                </a:spcBef>
                <a:buNone/>
              </a:pPr>
              <a:t>‹N°›</a:t>
            </a:fld>
            <a:endParaRPr lang="fr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pPr>
                <a:spcBef>
                  <a:spcPts val="0"/>
                </a:spcBef>
                <a:buNone/>
              </a:pPr>
              <a:t>‹N°›</a:t>
            </a:fld>
            <a:endParaRPr lang="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pen Sans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fr"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pPr algn="r">
                <a:spcBef>
                  <a:spcPts val="0"/>
                </a:spcBef>
                <a:buNone/>
              </a:pPr>
              <a:t>‹N°›</a:t>
            </a:fld>
            <a:endParaRPr lang="fr" sz="1000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virginielehenaff@gmail.co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dirty="0"/>
              <a:t>Mon carnet  d’escalade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fr" dirty="0"/>
              <a:t>en section sportive scolaire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55576" y="4659983"/>
            <a:ext cx="7992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Economica" charset="0"/>
              </a:rPr>
              <a:t>Ce carnet appartient à 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 dirty="0"/>
              <a:t>Ma technique</a:t>
            </a:r>
          </a:p>
        </p:txBody>
      </p:sp>
      <p:grpSp>
        <p:nvGrpSpPr>
          <p:cNvPr id="2" name="Groupe 17"/>
          <p:cNvGrpSpPr/>
          <p:nvPr/>
        </p:nvGrpSpPr>
        <p:grpSpPr>
          <a:xfrm>
            <a:off x="547800" y="1095586"/>
            <a:ext cx="7399962" cy="3852428"/>
            <a:chOff x="338915" y="411510"/>
            <a:chExt cx="6609349" cy="3852428"/>
          </a:xfrm>
        </p:grpSpPr>
        <p:pic>
          <p:nvPicPr>
            <p:cNvPr id="220" name="Shape 220"/>
            <p:cNvPicPr preferRelativeResize="0"/>
            <p:nvPr/>
          </p:nvPicPr>
          <p:blipFill rotWithShape="1">
            <a:blip r:embed="rId3">
              <a:alphaModFix/>
            </a:blip>
            <a:srcRect l="3065" t="31587" r="3264" b="50149"/>
            <a:stretch/>
          </p:blipFill>
          <p:spPr>
            <a:xfrm>
              <a:off x="2904135" y="2679761"/>
              <a:ext cx="4044129" cy="64807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21" name="Shape 221"/>
            <p:cNvSpPr txBox="1"/>
            <p:nvPr/>
          </p:nvSpPr>
          <p:spPr>
            <a:xfrm>
              <a:off x="338915" y="411510"/>
              <a:ext cx="5154299" cy="5453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 lang="fr" dirty="0"/>
            </a:p>
          </p:txBody>
        </p:sp>
        <p:pic>
          <p:nvPicPr>
            <p:cNvPr id="12" name="Shape 249"/>
            <p:cNvPicPr preferRelativeResize="0"/>
            <p:nvPr/>
          </p:nvPicPr>
          <p:blipFill rotWithShape="1">
            <a:blip r:embed="rId3">
              <a:alphaModFix/>
            </a:blip>
            <a:srcRect l="3065" t="10279" r="3265" b="68414"/>
            <a:stretch/>
          </p:blipFill>
          <p:spPr>
            <a:xfrm>
              <a:off x="2904134" y="3507854"/>
              <a:ext cx="4044129" cy="75608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Shape 221"/>
            <p:cNvSpPr txBox="1"/>
            <p:nvPr/>
          </p:nvSpPr>
          <p:spPr>
            <a:xfrm>
              <a:off x="497821" y="3507854"/>
              <a:ext cx="5154299" cy="5453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 lang="fr" dirty="0"/>
            </a:p>
          </p:txBody>
        </p:sp>
      </p:grpSp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770444"/>
              </p:ext>
            </p:extLst>
          </p:nvPr>
        </p:nvGraphicFramePr>
        <p:xfrm>
          <a:off x="3367941" y="1643638"/>
          <a:ext cx="4752528" cy="640080"/>
        </p:xfrm>
        <a:graphic>
          <a:graphicData uri="http://schemas.openxmlformats.org/drawingml/2006/table">
            <a:tbl>
              <a:tblPr firstRow="1" bandRow="1">
                <a:tableStyleId>{F2FBB5AB-97C8-4DE0-B596-796F659BA25D}</a:tableStyleId>
              </a:tblPr>
              <a:tblGrid>
                <a:gridCol w="1188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r>
                        <a:rPr lang="fr-FR" sz="1200" dirty="0"/>
                        <a:t>terrien</a:t>
                      </a:r>
                      <a:r>
                        <a:rPr lang="fr-FR" sz="1200" baseline="0" dirty="0"/>
                        <a:t> « tireur pousseur »</a:t>
                      </a:r>
                    </a:p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 grenouille tête en l’air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lézard équilibriste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araignée -</a:t>
                      </a:r>
                      <a:r>
                        <a:rPr lang="fr-FR" sz="1200" dirty="0" err="1"/>
                        <a:t>spiderman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0" name="Shape 230"/>
          <p:cNvPicPr preferRelativeResize="0"/>
          <p:nvPr/>
        </p:nvPicPr>
        <p:blipFill>
          <a:blip r:embed="rId4">
            <a:alphaModFix/>
          </a:blip>
          <a:srcRect r="16417" b="80283"/>
          <a:stretch>
            <a:fillRect/>
          </a:stretch>
        </p:blipFill>
        <p:spPr>
          <a:xfrm rot="10800000">
            <a:off x="107504" y="2571749"/>
            <a:ext cx="3024336" cy="576064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ZoneTexte 20"/>
          <p:cNvSpPr txBox="1"/>
          <p:nvPr/>
        </p:nvSpPr>
        <p:spPr>
          <a:xfrm>
            <a:off x="179512" y="2715765"/>
            <a:ext cx="237626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dirty="0"/>
              <a:t>M</a:t>
            </a:r>
            <a:r>
              <a:rPr lang="fr" sz="1200" dirty="0"/>
              <a:t>on comportement </a:t>
            </a:r>
          </a:p>
        </p:txBody>
      </p:sp>
      <p:pic>
        <p:nvPicPr>
          <p:cNvPr id="22" name="Shape 230"/>
          <p:cNvPicPr preferRelativeResize="0"/>
          <p:nvPr/>
        </p:nvPicPr>
        <p:blipFill>
          <a:blip r:embed="rId4">
            <a:alphaModFix/>
          </a:blip>
          <a:srcRect r="16417" b="80283"/>
          <a:stretch>
            <a:fillRect/>
          </a:stretch>
        </p:blipFill>
        <p:spPr>
          <a:xfrm rot="10800000">
            <a:off x="107504" y="3435845"/>
            <a:ext cx="3024336" cy="576064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ZoneTexte 22"/>
          <p:cNvSpPr txBox="1"/>
          <p:nvPr/>
        </p:nvSpPr>
        <p:spPr>
          <a:xfrm>
            <a:off x="179512" y="3579861"/>
            <a:ext cx="237626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" sz="1200" dirty="0"/>
              <a:t>L’utilisation de mes appuis pieds</a:t>
            </a:r>
            <a:endParaRPr lang="fr" dirty="0"/>
          </a:p>
        </p:txBody>
      </p:sp>
      <p:pic>
        <p:nvPicPr>
          <p:cNvPr id="24" name="Shape 230"/>
          <p:cNvPicPr preferRelativeResize="0"/>
          <p:nvPr/>
        </p:nvPicPr>
        <p:blipFill>
          <a:blip r:embed="rId4">
            <a:alphaModFix/>
          </a:blip>
          <a:srcRect r="16417" b="80283"/>
          <a:stretch>
            <a:fillRect/>
          </a:stretch>
        </p:blipFill>
        <p:spPr>
          <a:xfrm rot="10800000">
            <a:off x="107504" y="4299942"/>
            <a:ext cx="3024336" cy="576064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ZoneTexte 24"/>
          <p:cNvSpPr txBox="1"/>
          <p:nvPr/>
        </p:nvSpPr>
        <p:spPr>
          <a:xfrm>
            <a:off x="179512" y="4443958"/>
            <a:ext cx="237626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" sz="1200" dirty="0"/>
              <a:t>L’espace que j’utilise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607022"/>
              </p:ext>
            </p:extLst>
          </p:nvPr>
        </p:nvGraphicFramePr>
        <p:xfrm>
          <a:off x="3383672" y="2583238"/>
          <a:ext cx="4756328" cy="537426"/>
        </p:xfrm>
        <a:graphic>
          <a:graphicData uri="http://schemas.openxmlformats.org/drawingml/2006/table">
            <a:tbl>
              <a:tblPr firstRow="1" bandRow="1">
                <a:tableStyleId>{F2FBB5AB-97C8-4DE0-B596-796F659BA25D}</a:tableStyleId>
              </a:tblPr>
              <a:tblGrid>
                <a:gridCol w="1189082">
                  <a:extLst>
                    <a:ext uri="{9D8B030D-6E8A-4147-A177-3AD203B41FA5}">
                      <a16:colId xmlns:a16="http://schemas.microsoft.com/office/drawing/2014/main" val="2648666518"/>
                    </a:ext>
                  </a:extLst>
                </a:gridCol>
                <a:gridCol w="1189082">
                  <a:extLst>
                    <a:ext uri="{9D8B030D-6E8A-4147-A177-3AD203B41FA5}">
                      <a16:colId xmlns:a16="http://schemas.microsoft.com/office/drawing/2014/main" val="251252293"/>
                    </a:ext>
                  </a:extLst>
                </a:gridCol>
                <a:gridCol w="1189082">
                  <a:extLst>
                    <a:ext uri="{9D8B030D-6E8A-4147-A177-3AD203B41FA5}">
                      <a16:colId xmlns:a16="http://schemas.microsoft.com/office/drawing/2014/main" val="1939550278"/>
                    </a:ext>
                  </a:extLst>
                </a:gridCol>
                <a:gridCol w="1189082">
                  <a:extLst>
                    <a:ext uri="{9D8B030D-6E8A-4147-A177-3AD203B41FA5}">
                      <a16:colId xmlns:a16="http://schemas.microsoft.com/office/drawing/2014/main" val="2293087053"/>
                    </a:ext>
                  </a:extLst>
                </a:gridCol>
              </a:tblGrid>
              <a:tr h="53742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Tâtonne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Enchaine </a:t>
                      </a:r>
                      <a:r>
                        <a:rPr lang="fr-FR" sz="1200" baseline="0" dirty="0"/>
                        <a:t> 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/>
                        <a:t>Anticipe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Régule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3314352"/>
                  </a:ext>
                </a:extLst>
              </a:tr>
            </a:tbl>
          </a:graphicData>
        </a:graphic>
      </p:graphicFrame>
      <p:pic>
        <p:nvPicPr>
          <p:cNvPr id="28" name="Shape 230"/>
          <p:cNvPicPr preferRelativeResize="0"/>
          <p:nvPr/>
        </p:nvPicPr>
        <p:blipFill>
          <a:blip r:embed="rId4">
            <a:alphaModFix/>
          </a:blip>
          <a:srcRect r="16417" b="80283"/>
          <a:stretch>
            <a:fillRect/>
          </a:stretch>
        </p:blipFill>
        <p:spPr>
          <a:xfrm rot="10800000">
            <a:off x="107505" y="1707654"/>
            <a:ext cx="3024336" cy="576064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ZoneTexte 28"/>
          <p:cNvSpPr txBox="1"/>
          <p:nvPr/>
        </p:nvSpPr>
        <p:spPr>
          <a:xfrm>
            <a:off x="179513" y="1851670"/>
            <a:ext cx="237626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dirty="0"/>
              <a:t>M</a:t>
            </a:r>
            <a:r>
              <a:rPr lang="fr" sz="1200" dirty="0"/>
              <a:t>on style</a:t>
            </a:r>
          </a:p>
        </p:txBody>
      </p:sp>
      <p:sp>
        <p:nvSpPr>
          <p:cNvPr id="31" name="Bouée 15"/>
          <p:cNvSpPr/>
          <p:nvPr/>
        </p:nvSpPr>
        <p:spPr>
          <a:xfrm>
            <a:off x="8089125" y="2427734"/>
            <a:ext cx="1051284" cy="812626"/>
          </a:xfrm>
          <a:prstGeom prst="donut">
            <a:avLst>
              <a:gd name="adj" fmla="val 6908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2" name="Bouée 15"/>
          <p:cNvSpPr/>
          <p:nvPr/>
        </p:nvSpPr>
        <p:spPr>
          <a:xfrm>
            <a:off x="8107522" y="3312831"/>
            <a:ext cx="1051284" cy="812626"/>
          </a:xfrm>
          <a:prstGeom prst="donut">
            <a:avLst>
              <a:gd name="adj" fmla="val 6908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3" name="Bouée 15"/>
          <p:cNvSpPr/>
          <p:nvPr/>
        </p:nvSpPr>
        <p:spPr>
          <a:xfrm>
            <a:off x="8092716" y="1570154"/>
            <a:ext cx="1051284" cy="812626"/>
          </a:xfrm>
          <a:prstGeom prst="donut">
            <a:avLst>
              <a:gd name="adj" fmla="val 6908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4" name="Bouée 15"/>
          <p:cNvSpPr/>
          <p:nvPr/>
        </p:nvSpPr>
        <p:spPr>
          <a:xfrm>
            <a:off x="8089125" y="4216031"/>
            <a:ext cx="1051284" cy="812626"/>
          </a:xfrm>
          <a:prstGeom prst="donut">
            <a:avLst>
              <a:gd name="adj" fmla="val 6908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Tableau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815983"/>
              </p:ext>
            </p:extLst>
          </p:nvPr>
        </p:nvGraphicFramePr>
        <p:xfrm>
          <a:off x="3347864" y="4194564"/>
          <a:ext cx="4896544" cy="537426"/>
        </p:xfrm>
        <a:graphic>
          <a:graphicData uri="http://schemas.openxmlformats.org/drawingml/2006/table">
            <a:tbl>
              <a:tblPr firstRow="1" bandRow="1">
                <a:tableStyleId>{F2FBB5AB-97C8-4DE0-B596-796F659BA25D}</a:tableStyleId>
              </a:tblPr>
              <a:tblGrid>
                <a:gridCol w="1188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7426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Dalle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 Vertical</a:t>
                      </a:r>
                      <a:r>
                        <a:rPr lang="fr-FR" baseline="0" dirty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Dièdre</a:t>
                      </a:r>
                      <a:r>
                        <a:rPr lang="fr-FR" baseline="0" dirty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Devers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Tableau 30"/>
          <p:cNvGraphicFramePr>
            <a:graphicFrameLocks noGrp="1"/>
          </p:cNvGraphicFramePr>
          <p:nvPr/>
        </p:nvGraphicFramePr>
        <p:xfrm>
          <a:off x="3347864" y="2701662"/>
          <a:ext cx="4896544" cy="518160"/>
        </p:xfrm>
        <a:graphic>
          <a:graphicData uri="http://schemas.openxmlformats.org/drawingml/2006/table">
            <a:tbl>
              <a:tblPr firstRow="1" bandRow="1">
                <a:tableStyleId>{F2FBB5AB-97C8-4DE0-B596-796F659BA25D}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Drapeau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Cancan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/>
                        <a:t>Dülfer</a:t>
                      </a:r>
                      <a:endParaRPr lang="fr-FR" dirty="0"/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Adhérence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9" name="Shape 21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 dirty="0"/>
              <a:t>Ma technique </a:t>
            </a:r>
          </a:p>
        </p:txBody>
      </p:sp>
      <p:sp>
        <p:nvSpPr>
          <p:cNvPr id="223" name="Shape 223"/>
          <p:cNvSpPr txBox="1"/>
          <p:nvPr/>
        </p:nvSpPr>
        <p:spPr>
          <a:xfrm>
            <a:off x="1112100" y="2181450"/>
            <a:ext cx="4241099" cy="620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20" name="Shape 230"/>
          <p:cNvPicPr preferRelativeResize="0"/>
          <p:nvPr/>
        </p:nvPicPr>
        <p:blipFill>
          <a:blip r:embed="rId3">
            <a:alphaModFix/>
          </a:blip>
          <a:srcRect r="16417" b="80283"/>
          <a:stretch>
            <a:fillRect/>
          </a:stretch>
        </p:blipFill>
        <p:spPr>
          <a:xfrm rot="10800000">
            <a:off x="107504" y="1275606"/>
            <a:ext cx="3024336" cy="576064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ZoneTexte 20"/>
          <p:cNvSpPr txBox="1"/>
          <p:nvPr/>
        </p:nvSpPr>
        <p:spPr>
          <a:xfrm>
            <a:off x="179512" y="1419622"/>
            <a:ext cx="237626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" dirty="0"/>
              <a:t>La variété de ma gestuelle </a:t>
            </a:r>
          </a:p>
        </p:txBody>
      </p:sp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579302"/>
              </p:ext>
            </p:extLst>
          </p:nvPr>
        </p:nvGraphicFramePr>
        <p:xfrm>
          <a:off x="3347864" y="1995686"/>
          <a:ext cx="4896544" cy="518160"/>
        </p:xfrm>
        <a:graphic>
          <a:graphicData uri="http://schemas.openxmlformats.org/drawingml/2006/table">
            <a:tbl>
              <a:tblPr firstRow="1" bandRow="1">
                <a:tableStyleId>{F2FBB5AB-97C8-4DE0-B596-796F659BA25D}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Pas croisé</a:t>
                      </a: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Opposition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Pied Main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Lolotte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Tableau 29"/>
          <p:cNvGraphicFramePr>
            <a:graphicFrameLocks noGrp="1"/>
          </p:cNvGraphicFramePr>
          <p:nvPr/>
        </p:nvGraphicFramePr>
        <p:xfrm>
          <a:off x="3347864" y="3421742"/>
          <a:ext cx="4896544" cy="518160"/>
        </p:xfrm>
        <a:graphic>
          <a:graphicData uri="http://schemas.openxmlformats.org/drawingml/2006/table">
            <a:tbl>
              <a:tblPr firstRow="1" bandRow="1">
                <a:tableStyleId>{F2FBB5AB-97C8-4DE0-B596-796F659BA25D}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Crochetage talon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Crochetage pointe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Jeté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 foot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0" name="Shape 230"/>
          <p:cNvPicPr preferRelativeResize="0"/>
          <p:nvPr/>
        </p:nvPicPr>
        <p:blipFill>
          <a:blip r:embed="rId3">
            <a:alphaModFix/>
          </a:blip>
          <a:srcRect r="16417" b="80283"/>
          <a:stretch>
            <a:fillRect/>
          </a:stretch>
        </p:blipFill>
        <p:spPr>
          <a:xfrm rot="10800000">
            <a:off x="107504" y="4155926"/>
            <a:ext cx="3024336" cy="576064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ZoneTexte 40"/>
          <p:cNvSpPr txBox="1"/>
          <p:nvPr/>
        </p:nvSpPr>
        <p:spPr>
          <a:xfrm>
            <a:off x="179512" y="4299942"/>
            <a:ext cx="237626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L</a:t>
            </a:r>
            <a:r>
              <a:rPr lang="fr" dirty="0"/>
              <a:t>a variété de mes supports </a:t>
            </a:r>
          </a:p>
        </p:txBody>
      </p:sp>
      <p:graphicFrame>
        <p:nvGraphicFramePr>
          <p:cNvPr id="27" name="Tableau 26"/>
          <p:cNvGraphicFramePr>
            <a:graphicFrameLocks noGrp="1"/>
          </p:cNvGraphicFramePr>
          <p:nvPr/>
        </p:nvGraphicFramePr>
        <p:xfrm>
          <a:off x="3347864" y="1275606"/>
          <a:ext cx="4896544" cy="518160"/>
        </p:xfrm>
        <a:graphic>
          <a:graphicData uri="http://schemas.openxmlformats.org/drawingml/2006/table">
            <a:tbl>
              <a:tblPr firstRow="1" bandRow="1">
                <a:tableStyleId>{F2FBB5AB-97C8-4DE0-B596-796F659BA25D}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Canard</a:t>
                      </a:r>
                    </a:p>
                    <a:p>
                      <a:pPr algn="ctr"/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Grenouille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Changement</a:t>
                      </a:r>
                      <a:r>
                        <a:rPr lang="fr-FR" baseline="0" dirty="0"/>
                        <a:t> de pied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Carre externe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dirty="0"/>
              <a:t>Ma technique</a:t>
            </a:r>
          </a:p>
        </p:txBody>
      </p:sp>
      <p:pic>
        <p:nvPicPr>
          <p:cNvPr id="25" name="Shape 230"/>
          <p:cNvPicPr preferRelativeResize="0"/>
          <p:nvPr/>
        </p:nvPicPr>
        <p:blipFill>
          <a:blip r:embed="rId3">
            <a:alphaModFix/>
          </a:blip>
          <a:srcRect r="16417" b="80283"/>
          <a:stretch>
            <a:fillRect/>
          </a:stretch>
        </p:blipFill>
        <p:spPr>
          <a:xfrm rot="10800000">
            <a:off x="107504" y="1635646"/>
            <a:ext cx="3024336" cy="576064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ZoneTexte 25"/>
          <p:cNvSpPr txBox="1"/>
          <p:nvPr/>
        </p:nvSpPr>
        <p:spPr>
          <a:xfrm>
            <a:off x="179512" y="1748790"/>
            <a:ext cx="237626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" dirty="0"/>
              <a:t>Rythme de grimpe</a:t>
            </a:r>
          </a:p>
        </p:txBody>
      </p:sp>
      <p:pic>
        <p:nvPicPr>
          <p:cNvPr id="27" name="Shape 230"/>
          <p:cNvPicPr preferRelativeResize="0"/>
          <p:nvPr/>
        </p:nvPicPr>
        <p:blipFill>
          <a:blip r:embed="rId3">
            <a:alphaModFix/>
          </a:blip>
          <a:srcRect r="16417" b="80283"/>
          <a:stretch>
            <a:fillRect/>
          </a:stretch>
        </p:blipFill>
        <p:spPr>
          <a:xfrm rot="10800000">
            <a:off x="107504" y="3909030"/>
            <a:ext cx="3024336" cy="576064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ZoneTexte 27"/>
          <p:cNvSpPr txBox="1"/>
          <p:nvPr/>
        </p:nvSpPr>
        <p:spPr>
          <a:xfrm>
            <a:off x="179512" y="4053046"/>
            <a:ext cx="237626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" dirty="0"/>
              <a:t>Lecture et  mémorisation</a:t>
            </a:r>
          </a:p>
        </p:txBody>
      </p:sp>
      <p:graphicFrame>
        <p:nvGraphicFramePr>
          <p:cNvPr id="39" name="Tableau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689735"/>
              </p:ext>
            </p:extLst>
          </p:nvPr>
        </p:nvGraphicFramePr>
        <p:xfrm>
          <a:off x="3347864" y="3909030"/>
          <a:ext cx="5256584" cy="822960"/>
        </p:xfrm>
        <a:graphic>
          <a:graphicData uri="http://schemas.openxmlformats.org/drawingml/2006/table">
            <a:tbl>
              <a:tblPr firstRow="1" bandRow="1">
                <a:tableStyleId>{F2FBB5AB-97C8-4DE0-B596-796F659BA25D}</a:tableStyleId>
              </a:tblPr>
              <a:tblGrid>
                <a:gridCol w="1314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4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1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74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Indique les prises et les utilise</a:t>
                      </a:r>
                    </a:p>
                    <a:p>
                      <a:pPr algn="ctr"/>
                      <a:endParaRPr lang="fr-F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Identifie</a:t>
                      </a:r>
                      <a:r>
                        <a:rPr lang="fr-FR" sz="1200" baseline="0" dirty="0"/>
                        <a:t> les </a:t>
                      </a:r>
                      <a:r>
                        <a:rPr lang="fr-FR" sz="1200" baseline="0" dirty="0" err="1"/>
                        <a:t>crux</a:t>
                      </a:r>
                      <a:r>
                        <a:rPr lang="fr-FR" sz="1200" baseline="0" dirty="0"/>
                        <a:t> et les mémorise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Prévoit</a:t>
                      </a:r>
                      <a:r>
                        <a:rPr lang="fr-FR" sz="1200" baseline="0" dirty="0"/>
                        <a:t> et anticipe les mouvements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Anticipe et régule son déplacement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0" name="Tableau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268877"/>
              </p:ext>
            </p:extLst>
          </p:nvPr>
        </p:nvGraphicFramePr>
        <p:xfrm>
          <a:off x="3347864" y="1593726"/>
          <a:ext cx="5256584" cy="762000"/>
        </p:xfrm>
        <a:graphic>
          <a:graphicData uri="http://schemas.openxmlformats.org/drawingml/2006/table">
            <a:tbl>
              <a:tblPr firstRow="1" bandRow="1">
                <a:tableStyleId>{F2FBB5AB-97C8-4DE0-B596-796F659BA25D}</a:tableStyleId>
              </a:tblPr>
              <a:tblGrid>
                <a:gridCol w="1314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4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1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742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Saccadé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Uniforme et/ou</a:t>
                      </a:r>
                      <a:r>
                        <a:rPr lang="fr-FR" sz="1200" baseline="0" dirty="0"/>
                        <a:t> lent</a:t>
                      </a:r>
                      <a:endParaRPr lang="fr-FR" sz="12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Entrecoupé</a:t>
                      </a:r>
                      <a:r>
                        <a:rPr lang="fr-FR" sz="1200" baseline="0" dirty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/>
                        <a:t>par des PME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/>
                        <a:t>Rythmé calme/rapide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aseline="0" dirty="0"/>
                        <a:t>en fonction des passages</a:t>
                      </a:r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781310"/>
              </p:ext>
            </p:extLst>
          </p:nvPr>
        </p:nvGraphicFramePr>
        <p:xfrm>
          <a:off x="3325415" y="2840866"/>
          <a:ext cx="5256584" cy="594360"/>
        </p:xfrm>
        <a:graphic>
          <a:graphicData uri="http://schemas.openxmlformats.org/drawingml/2006/table">
            <a:tbl>
              <a:tblPr firstRow="1" bandRow="1">
                <a:tableStyleId>{F2FBB5AB-97C8-4DE0-B596-796F659BA25D}</a:tableStyleId>
              </a:tblPr>
              <a:tblGrid>
                <a:gridCol w="1314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4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1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7426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Plusieurs tentatives pour réussir</a:t>
                      </a:r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1 tentative</a:t>
                      </a:r>
                      <a:r>
                        <a:rPr lang="fr-FR" sz="1100" baseline="0" dirty="0"/>
                        <a:t> avec 1 main préférentielle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aseline="0" dirty="0"/>
                        <a:t>Main D ou G en fonction de l’itinéraire 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Intégré à la progression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6" name="Shape 230"/>
          <p:cNvPicPr preferRelativeResize="0"/>
          <p:nvPr/>
        </p:nvPicPr>
        <p:blipFill>
          <a:blip r:embed="rId3">
            <a:alphaModFix/>
          </a:blip>
          <a:srcRect r="16417" b="80283"/>
          <a:stretch>
            <a:fillRect/>
          </a:stretch>
        </p:blipFill>
        <p:spPr>
          <a:xfrm rot="10800000">
            <a:off x="85055" y="2802228"/>
            <a:ext cx="3024336" cy="576064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ZoneTexte 16"/>
          <p:cNvSpPr txBox="1"/>
          <p:nvPr/>
        </p:nvSpPr>
        <p:spPr>
          <a:xfrm>
            <a:off x="157063" y="2946244"/>
            <a:ext cx="237626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"/>
              <a:t>Mousquetonnage</a:t>
            </a:r>
            <a:endParaRPr lang="fr" dirty="0"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 dirty="0"/>
              <a:t>Mes techniques et manipulations</a:t>
            </a:r>
          </a:p>
        </p:txBody>
      </p:sp>
      <p:graphicFrame>
        <p:nvGraphicFramePr>
          <p:cNvPr id="182" name="Shape 182"/>
          <p:cNvGraphicFramePr/>
          <p:nvPr>
            <p:extLst>
              <p:ext uri="{D42A27DB-BD31-4B8C-83A1-F6EECF244321}">
                <p14:modId xmlns:p14="http://schemas.microsoft.com/office/powerpoint/2010/main" val="1707769150"/>
              </p:ext>
            </p:extLst>
          </p:nvPr>
        </p:nvGraphicFramePr>
        <p:xfrm>
          <a:off x="311700" y="1415775"/>
          <a:ext cx="2378875" cy="396210"/>
        </p:xfrm>
        <a:graphic>
          <a:graphicData uri="http://schemas.openxmlformats.org/drawingml/2006/table">
            <a:tbl>
              <a:tblPr>
                <a:noFill/>
                <a:tableStyleId>{F35568CA-DA16-44C6-8360-BABEBC963EB9}</a:tableStyleId>
              </a:tblPr>
              <a:tblGrid>
                <a:gridCol w="237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-FR" dirty="0"/>
                        <a:t>Vol</a:t>
                      </a:r>
                      <a:r>
                        <a:rPr lang="fr-FR" baseline="0" dirty="0"/>
                        <a:t> en dévers en </a:t>
                      </a:r>
                      <a:r>
                        <a:rPr lang="fr-FR" baseline="0" dirty="0" err="1"/>
                        <a:t>moul</a:t>
                      </a:r>
                      <a:endParaRPr lang="fr" dirty="0"/>
                    </a:p>
                  </a:txBody>
                  <a:tcPr marL="91425" marR="91425" marT="91425" marB="914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3" name="Shape 183"/>
          <p:cNvGraphicFramePr/>
          <p:nvPr>
            <p:extLst>
              <p:ext uri="{D42A27DB-BD31-4B8C-83A1-F6EECF244321}">
                <p14:modId xmlns:p14="http://schemas.microsoft.com/office/powerpoint/2010/main" val="2409151894"/>
              </p:ext>
            </p:extLst>
          </p:nvPr>
        </p:nvGraphicFramePr>
        <p:xfrm>
          <a:off x="311700" y="1953150"/>
          <a:ext cx="2378875" cy="396210"/>
        </p:xfrm>
        <a:graphic>
          <a:graphicData uri="http://schemas.openxmlformats.org/drawingml/2006/table">
            <a:tbl>
              <a:tblPr>
                <a:noFill/>
                <a:tableStyleId>{8BFB41D8-ABA8-4BC2-95C5-7D721FE817E8}</a:tableStyleId>
              </a:tblPr>
              <a:tblGrid>
                <a:gridCol w="237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dirty="0"/>
                        <a:t>Vol</a:t>
                      </a:r>
                      <a:r>
                        <a:rPr lang="fr" baseline="0" dirty="0"/>
                        <a:t> </a:t>
                      </a:r>
                      <a:r>
                        <a:rPr lang="fr" dirty="0"/>
                        <a:t>haut de voie en moul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4" name="Shape 184"/>
          <p:cNvGraphicFramePr/>
          <p:nvPr>
            <p:extLst>
              <p:ext uri="{D42A27DB-BD31-4B8C-83A1-F6EECF244321}">
                <p14:modId xmlns:p14="http://schemas.microsoft.com/office/powerpoint/2010/main" val="3547887647"/>
              </p:ext>
            </p:extLst>
          </p:nvPr>
        </p:nvGraphicFramePr>
        <p:xfrm>
          <a:off x="311700" y="2490525"/>
          <a:ext cx="2378875" cy="396210"/>
        </p:xfrm>
        <a:graphic>
          <a:graphicData uri="http://schemas.openxmlformats.org/drawingml/2006/table">
            <a:tbl>
              <a:tblPr>
                <a:noFill/>
                <a:tableStyleId>{98D9E9C7-D0A0-42AB-9F91-60EB89476433}</a:tableStyleId>
              </a:tblPr>
              <a:tblGrid>
                <a:gridCol w="237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V</a:t>
                      </a:r>
                      <a:r>
                        <a:rPr lang="fr" dirty="0"/>
                        <a:t>ol du réta</a:t>
                      </a:r>
                      <a:r>
                        <a:rPr lang="fr" baseline="0" dirty="0"/>
                        <a:t> à croix nivert</a:t>
                      </a: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5" name="Shape 185"/>
          <p:cNvGraphicFramePr/>
          <p:nvPr>
            <p:extLst>
              <p:ext uri="{D42A27DB-BD31-4B8C-83A1-F6EECF244321}">
                <p14:modId xmlns:p14="http://schemas.microsoft.com/office/powerpoint/2010/main" val="3219119192"/>
              </p:ext>
            </p:extLst>
          </p:nvPr>
        </p:nvGraphicFramePr>
        <p:xfrm>
          <a:off x="311700" y="3027900"/>
          <a:ext cx="2378875" cy="396210"/>
        </p:xfrm>
        <a:graphic>
          <a:graphicData uri="http://schemas.openxmlformats.org/drawingml/2006/table">
            <a:tbl>
              <a:tblPr>
                <a:noFill/>
                <a:tableStyleId>{342EDF7F-8043-45AF-9CC4-872A0968EBE2}</a:tableStyleId>
              </a:tblPr>
              <a:tblGrid>
                <a:gridCol w="237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dirty="0"/>
                        <a:t>Vol 4</a:t>
                      </a:r>
                      <a:r>
                        <a:rPr lang="fr" baseline="30000" dirty="0"/>
                        <a:t>ème</a:t>
                      </a:r>
                      <a:r>
                        <a:rPr lang="fr" dirty="0"/>
                        <a:t> dégaine tête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6" name="Shape 186"/>
          <p:cNvGraphicFramePr/>
          <p:nvPr>
            <p:extLst>
              <p:ext uri="{D42A27DB-BD31-4B8C-83A1-F6EECF244321}">
                <p14:modId xmlns:p14="http://schemas.microsoft.com/office/powerpoint/2010/main" val="1899375194"/>
              </p:ext>
            </p:extLst>
          </p:nvPr>
        </p:nvGraphicFramePr>
        <p:xfrm>
          <a:off x="311700" y="3608050"/>
          <a:ext cx="2378875" cy="396210"/>
        </p:xfrm>
        <a:graphic>
          <a:graphicData uri="http://schemas.openxmlformats.org/drawingml/2006/table">
            <a:tbl>
              <a:tblPr>
                <a:noFill/>
                <a:tableStyleId>{71E43AF2-BB12-4F55-8B5D-E7C7F9EBFE5A}</a:tableStyleId>
              </a:tblPr>
              <a:tblGrid>
                <a:gridCol w="237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dirty="0"/>
                        <a:t>Vol du relais (sans le cliper)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7" name="Shape 187"/>
          <p:cNvGraphicFramePr/>
          <p:nvPr/>
        </p:nvGraphicFramePr>
        <p:xfrm>
          <a:off x="2848725" y="1415775"/>
          <a:ext cx="940625" cy="412250"/>
        </p:xfrm>
        <a:graphic>
          <a:graphicData uri="http://schemas.openxmlformats.org/drawingml/2006/table">
            <a:tbl>
              <a:tblPr>
                <a:noFill/>
                <a:tableStyleId>{8024A9A6-8B42-4D83-A73B-52C5F2F568C6}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8" name="Shape 188"/>
          <p:cNvGraphicFramePr/>
          <p:nvPr/>
        </p:nvGraphicFramePr>
        <p:xfrm>
          <a:off x="2848725" y="1943225"/>
          <a:ext cx="940625" cy="412250"/>
        </p:xfrm>
        <a:graphic>
          <a:graphicData uri="http://schemas.openxmlformats.org/drawingml/2006/table">
            <a:tbl>
              <a:tblPr>
                <a:noFill/>
                <a:tableStyleId>{960902AC-F0DE-4453-9E6D-988800A54BD5}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9" name="Shape 189"/>
          <p:cNvGraphicFramePr/>
          <p:nvPr/>
        </p:nvGraphicFramePr>
        <p:xfrm>
          <a:off x="2848725" y="2480600"/>
          <a:ext cx="940625" cy="412250"/>
        </p:xfrm>
        <a:graphic>
          <a:graphicData uri="http://schemas.openxmlformats.org/drawingml/2006/table">
            <a:tbl>
              <a:tblPr>
                <a:noFill/>
                <a:tableStyleId>{26FB9B91-09D3-4B34-9CB7-194A018642FB}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0" name="Shape 190"/>
          <p:cNvGraphicFramePr/>
          <p:nvPr/>
        </p:nvGraphicFramePr>
        <p:xfrm>
          <a:off x="2848725" y="3017975"/>
          <a:ext cx="940625" cy="412250"/>
        </p:xfrm>
        <a:graphic>
          <a:graphicData uri="http://schemas.openxmlformats.org/drawingml/2006/table">
            <a:tbl>
              <a:tblPr>
                <a:noFill/>
                <a:tableStyleId>{886D6D0F-C87D-4D25-9ED2-8D5212CDDAE5}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1" name="Shape 191"/>
          <p:cNvGraphicFramePr/>
          <p:nvPr/>
        </p:nvGraphicFramePr>
        <p:xfrm>
          <a:off x="2848725" y="3598125"/>
          <a:ext cx="940625" cy="412250"/>
        </p:xfrm>
        <a:graphic>
          <a:graphicData uri="http://schemas.openxmlformats.org/drawingml/2006/table">
            <a:tbl>
              <a:tblPr>
                <a:noFill/>
                <a:tableStyleId>{D16E4714-FC03-41C2-B4BB-E855B5883BDC}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2" name="Shape 192"/>
          <p:cNvGraphicFramePr/>
          <p:nvPr>
            <p:extLst>
              <p:ext uri="{D42A27DB-BD31-4B8C-83A1-F6EECF244321}">
                <p14:modId xmlns:p14="http://schemas.microsoft.com/office/powerpoint/2010/main" val="4267689446"/>
              </p:ext>
            </p:extLst>
          </p:nvPr>
        </p:nvGraphicFramePr>
        <p:xfrm>
          <a:off x="4399250" y="1415775"/>
          <a:ext cx="2378875" cy="396210"/>
        </p:xfrm>
        <a:graphic>
          <a:graphicData uri="http://schemas.openxmlformats.org/drawingml/2006/table">
            <a:tbl>
              <a:tblPr>
                <a:noFill/>
                <a:tableStyleId>{38A6CF88-77B4-4F85-8DAA-BB8E2B852070}</a:tableStyleId>
              </a:tblPr>
              <a:tblGrid>
                <a:gridCol w="237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dirty="0"/>
                        <a:t>Auto assurage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3" name="Shape 193"/>
          <p:cNvGraphicFramePr/>
          <p:nvPr>
            <p:extLst>
              <p:ext uri="{D42A27DB-BD31-4B8C-83A1-F6EECF244321}">
                <p14:modId xmlns:p14="http://schemas.microsoft.com/office/powerpoint/2010/main" val="3248185070"/>
              </p:ext>
            </p:extLst>
          </p:nvPr>
        </p:nvGraphicFramePr>
        <p:xfrm>
          <a:off x="4399250" y="1953150"/>
          <a:ext cx="2378875" cy="396210"/>
        </p:xfrm>
        <a:graphic>
          <a:graphicData uri="http://schemas.openxmlformats.org/drawingml/2006/table">
            <a:tbl>
              <a:tblPr>
                <a:noFill/>
                <a:tableStyleId>{481DFF1B-BBD5-4755-809C-8515F8C6C89E}</a:tableStyleId>
              </a:tblPr>
              <a:tblGrid>
                <a:gridCol w="237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R</a:t>
                      </a:r>
                      <a:r>
                        <a:rPr lang="fr" dirty="0"/>
                        <a:t>emontée sur corde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4" name="Shape 194"/>
          <p:cNvGraphicFramePr/>
          <p:nvPr>
            <p:extLst>
              <p:ext uri="{D42A27DB-BD31-4B8C-83A1-F6EECF244321}">
                <p14:modId xmlns:p14="http://schemas.microsoft.com/office/powerpoint/2010/main" val="2293235939"/>
              </p:ext>
            </p:extLst>
          </p:nvPr>
        </p:nvGraphicFramePr>
        <p:xfrm>
          <a:off x="4399250" y="2490525"/>
          <a:ext cx="2378875" cy="396210"/>
        </p:xfrm>
        <a:graphic>
          <a:graphicData uri="http://schemas.openxmlformats.org/drawingml/2006/table">
            <a:tbl>
              <a:tblPr>
                <a:noFill/>
                <a:tableStyleId>{96555946-092F-472A-816D-0DE5E3563054}</a:tableStyleId>
              </a:tblPr>
              <a:tblGrid>
                <a:gridCol w="237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D</a:t>
                      </a:r>
                      <a:r>
                        <a:rPr lang="fr" dirty="0"/>
                        <a:t>escente</a:t>
                      </a:r>
                      <a:r>
                        <a:rPr lang="fr" baseline="0" dirty="0"/>
                        <a:t> en rappel</a:t>
                      </a: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5" name="Shape 195"/>
          <p:cNvGraphicFramePr/>
          <p:nvPr>
            <p:extLst>
              <p:ext uri="{D42A27DB-BD31-4B8C-83A1-F6EECF244321}">
                <p14:modId xmlns:p14="http://schemas.microsoft.com/office/powerpoint/2010/main" val="19564655"/>
              </p:ext>
            </p:extLst>
          </p:nvPr>
        </p:nvGraphicFramePr>
        <p:xfrm>
          <a:off x="4399250" y="3027900"/>
          <a:ext cx="2378875" cy="396210"/>
        </p:xfrm>
        <a:graphic>
          <a:graphicData uri="http://schemas.openxmlformats.org/drawingml/2006/table">
            <a:tbl>
              <a:tblPr>
                <a:noFill/>
                <a:tableStyleId>{1DE0D565-4BF1-4376-B660-CE8C0620259D}</a:tableStyleId>
              </a:tblPr>
              <a:tblGrid>
                <a:gridCol w="237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P</a:t>
                      </a:r>
                      <a:r>
                        <a:rPr lang="fr" dirty="0"/>
                        <a:t>ose de moulinette</a:t>
                      </a:r>
                      <a:endParaRPr lang="fr-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6" name="Shape 196"/>
          <p:cNvGraphicFramePr/>
          <p:nvPr>
            <p:extLst>
              <p:ext uri="{D42A27DB-BD31-4B8C-83A1-F6EECF244321}">
                <p14:modId xmlns:p14="http://schemas.microsoft.com/office/powerpoint/2010/main" val="3684881129"/>
              </p:ext>
            </p:extLst>
          </p:nvPr>
        </p:nvGraphicFramePr>
        <p:xfrm>
          <a:off x="4399250" y="3608050"/>
          <a:ext cx="2378875" cy="396210"/>
        </p:xfrm>
        <a:graphic>
          <a:graphicData uri="http://schemas.openxmlformats.org/drawingml/2006/table">
            <a:tbl>
              <a:tblPr>
                <a:noFill/>
                <a:tableStyleId>{DDC9DDBF-105F-4A16-B691-EF6A8B8A5869}</a:tableStyleId>
              </a:tblPr>
              <a:tblGrid>
                <a:gridCol w="237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dirty="0"/>
                        <a:t>Pose de rappel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7" name="Shape 197"/>
          <p:cNvGraphicFramePr/>
          <p:nvPr/>
        </p:nvGraphicFramePr>
        <p:xfrm>
          <a:off x="6936275" y="1415775"/>
          <a:ext cx="940625" cy="412250"/>
        </p:xfrm>
        <a:graphic>
          <a:graphicData uri="http://schemas.openxmlformats.org/drawingml/2006/table">
            <a:tbl>
              <a:tblPr>
                <a:noFill/>
                <a:tableStyleId>{3B0F3255-888D-43ED-94CB-8B6F8057CC97}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8" name="Shape 198"/>
          <p:cNvGraphicFramePr/>
          <p:nvPr/>
        </p:nvGraphicFramePr>
        <p:xfrm>
          <a:off x="6936275" y="1943225"/>
          <a:ext cx="940625" cy="412250"/>
        </p:xfrm>
        <a:graphic>
          <a:graphicData uri="http://schemas.openxmlformats.org/drawingml/2006/table">
            <a:tbl>
              <a:tblPr>
                <a:noFill/>
                <a:tableStyleId>{4219DF55-0471-4B7C-8EBA-4E7E5ABE1BF0}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9" name="Shape 199"/>
          <p:cNvGraphicFramePr/>
          <p:nvPr/>
        </p:nvGraphicFramePr>
        <p:xfrm>
          <a:off x="6936275" y="2480600"/>
          <a:ext cx="940625" cy="412250"/>
        </p:xfrm>
        <a:graphic>
          <a:graphicData uri="http://schemas.openxmlformats.org/drawingml/2006/table">
            <a:tbl>
              <a:tblPr>
                <a:noFill/>
                <a:tableStyleId>{A01B1106-7544-4704-BA1B-843AD51427EA}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0" name="Shape 200"/>
          <p:cNvGraphicFramePr/>
          <p:nvPr/>
        </p:nvGraphicFramePr>
        <p:xfrm>
          <a:off x="6936275" y="3017975"/>
          <a:ext cx="940625" cy="412250"/>
        </p:xfrm>
        <a:graphic>
          <a:graphicData uri="http://schemas.openxmlformats.org/drawingml/2006/table">
            <a:tbl>
              <a:tblPr>
                <a:noFill/>
                <a:tableStyleId>{B15F31E0-A552-4E52-8FFF-D96A5752C0C6}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1" name="Shape 201"/>
          <p:cNvGraphicFramePr/>
          <p:nvPr/>
        </p:nvGraphicFramePr>
        <p:xfrm>
          <a:off x="6936275" y="3598125"/>
          <a:ext cx="940625" cy="412250"/>
        </p:xfrm>
        <a:graphic>
          <a:graphicData uri="http://schemas.openxmlformats.org/drawingml/2006/table">
            <a:tbl>
              <a:tblPr>
                <a:noFill/>
                <a:tableStyleId>{37111560-076E-4141-BCB4-FC1C5B42C7DF}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/>
              <a:t>Mes formations et validations</a:t>
            </a:r>
          </a:p>
        </p:txBody>
      </p:sp>
      <p:graphicFrame>
        <p:nvGraphicFramePr>
          <p:cNvPr id="182" name="Shape 182"/>
          <p:cNvGraphicFramePr/>
          <p:nvPr>
            <p:extLst>
              <p:ext uri="{D42A27DB-BD31-4B8C-83A1-F6EECF244321}">
                <p14:modId xmlns:p14="http://schemas.microsoft.com/office/powerpoint/2010/main" val="3874449232"/>
              </p:ext>
            </p:extLst>
          </p:nvPr>
        </p:nvGraphicFramePr>
        <p:xfrm>
          <a:off x="463184" y="1275606"/>
          <a:ext cx="2378875" cy="396210"/>
        </p:xfrm>
        <a:graphic>
          <a:graphicData uri="http://schemas.openxmlformats.org/drawingml/2006/table">
            <a:tbl>
              <a:tblPr>
                <a:noFill/>
                <a:tableStyleId>{F35568CA-DA16-44C6-8360-BABEBC963EB9}</a:tableStyleId>
              </a:tblPr>
              <a:tblGrid>
                <a:gridCol w="237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permis d’assurer moulinette</a:t>
                      </a:r>
                    </a:p>
                  </a:txBody>
                  <a:tcPr marL="91425" marR="91425" marT="91425" marB="914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3" name="Shape 183"/>
          <p:cNvGraphicFramePr/>
          <p:nvPr>
            <p:extLst>
              <p:ext uri="{D42A27DB-BD31-4B8C-83A1-F6EECF244321}">
                <p14:modId xmlns:p14="http://schemas.microsoft.com/office/powerpoint/2010/main" val="4087198141"/>
              </p:ext>
            </p:extLst>
          </p:nvPr>
        </p:nvGraphicFramePr>
        <p:xfrm>
          <a:off x="463184" y="1812981"/>
          <a:ext cx="2378875" cy="396210"/>
        </p:xfrm>
        <a:graphic>
          <a:graphicData uri="http://schemas.openxmlformats.org/drawingml/2006/table">
            <a:tbl>
              <a:tblPr>
                <a:noFill/>
                <a:tableStyleId>{8BFB41D8-ABA8-4BC2-95C5-7D721FE817E8}</a:tableStyleId>
              </a:tblPr>
              <a:tblGrid>
                <a:gridCol w="237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 err="1"/>
                        <a:t>moultête</a:t>
                      </a: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4" name="Shape 184"/>
          <p:cNvGraphicFramePr/>
          <p:nvPr>
            <p:extLst>
              <p:ext uri="{D42A27DB-BD31-4B8C-83A1-F6EECF244321}">
                <p14:modId xmlns:p14="http://schemas.microsoft.com/office/powerpoint/2010/main" val="3992136850"/>
              </p:ext>
            </p:extLst>
          </p:nvPr>
        </p:nvGraphicFramePr>
        <p:xfrm>
          <a:off x="463184" y="2350356"/>
          <a:ext cx="2378875" cy="396210"/>
        </p:xfrm>
        <a:graphic>
          <a:graphicData uri="http://schemas.openxmlformats.org/drawingml/2006/table">
            <a:tbl>
              <a:tblPr>
                <a:noFill/>
                <a:tableStyleId>{98D9E9C7-D0A0-42AB-9F91-60EB89476433}</a:tableStyleId>
              </a:tblPr>
              <a:tblGrid>
                <a:gridCol w="237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dirty="0"/>
                        <a:t>permis d’assurer</a:t>
                      </a:r>
                      <a:r>
                        <a:rPr lang="fr" baseline="0" dirty="0"/>
                        <a:t> en tête</a:t>
                      </a: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5" name="Shape 185"/>
          <p:cNvGraphicFramePr/>
          <p:nvPr>
            <p:extLst>
              <p:ext uri="{D42A27DB-BD31-4B8C-83A1-F6EECF244321}">
                <p14:modId xmlns:p14="http://schemas.microsoft.com/office/powerpoint/2010/main" val="3355357610"/>
              </p:ext>
            </p:extLst>
          </p:nvPr>
        </p:nvGraphicFramePr>
        <p:xfrm>
          <a:off x="463184" y="2887731"/>
          <a:ext cx="2378875" cy="396210"/>
        </p:xfrm>
        <a:graphic>
          <a:graphicData uri="http://schemas.openxmlformats.org/drawingml/2006/table">
            <a:tbl>
              <a:tblPr>
                <a:noFill/>
                <a:tableStyleId>{342EDF7F-8043-45AF-9CC4-872A0968EBE2}</a:tableStyleId>
              </a:tblPr>
              <a:tblGrid>
                <a:gridCol w="237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dirty="0"/>
                        <a:t>jeune officiel district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6" name="Shape 186"/>
          <p:cNvGraphicFramePr/>
          <p:nvPr>
            <p:extLst>
              <p:ext uri="{D42A27DB-BD31-4B8C-83A1-F6EECF244321}">
                <p14:modId xmlns:p14="http://schemas.microsoft.com/office/powerpoint/2010/main" val="253204999"/>
              </p:ext>
            </p:extLst>
          </p:nvPr>
        </p:nvGraphicFramePr>
        <p:xfrm>
          <a:off x="463184" y="3467881"/>
          <a:ext cx="2378875" cy="396210"/>
        </p:xfrm>
        <a:graphic>
          <a:graphicData uri="http://schemas.openxmlformats.org/drawingml/2006/table">
            <a:tbl>
              <a:tblPr>
                <a:noFill/>
                <a:tableStyleId>{71E43AF2-BB12-4F55-8B5D-E7C7F9EBFE5A}</a:tableStyleId>
              </a:tblPr>
              <a:tblGrid>
                <a:gridCol w="237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dirty="0"/>
                        <a:t>jeune officiel départemental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7" name="Shape 187"/>
          <p:cNvGraphicFramePr/>
          <p:nvPr/>
        </p:nvGraphicFramePr>
        <p:xfrm>
          <a:off x="3000209" y="1275606"/>
          <a:ext cx="940625" cy="412250"/>
        </p:xfrm>
        <a:graphic>
          <a:graphicData uri="http://schemas.openxmlformats.org/drawingml/2006/table">
            <a:tbl>
              <a:tblPr>
                <a:noFill/>
                <a:tableStyleId>{8024A9A6-8B42-4D83-A73B-52C5F2F568C6}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8" name="Shape 188"/>
          <p:cNvGraphicFramePr/>
          <p:nvPr/>
        </p:nvGraphicFramePr>
        <p:xfrm>
          <a:off x="3000209" y="1803056"/>
          <a:ext cx="940625" cy="412250"/>
        </p:xfrm>
        <a:graphic>
          <a:graphicData uri="http://schemas.openxmlformats.org/drawingml/2006/table">
            <a:tbl>
              <a:tblPr>
                <a:noFill/>
                <a:tableStyleId>{960902AC-F0DE-4453-9E6D-988800A54BD5}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9" name="Shape 189"/>
          <p:cNvGraphicFramePr/>
          <p:nvPr/>
        </p:nvGraphicFramePr>
        <p:xfrm>
          <a:off x="3000209" y="2340431"/>
          <a:ext cx="940625" cy="412250"/>
        </p:xfrm>
        <a:graphic>
          <a:graphicData uri="http://schemas.openxmlformats.org/drawingml/2006/table">
            <a:tbl>
              <a:tblPr>
                <a:noFill/>
                <a:tableStyleId>{26FB9B91-09D3-4B34-9CB7-194A018642FB}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0" name="Shape 190"/>
          <p:cNvGraphicFramePr/>
          <p:nvPr/>
        </p:nvGraphicFramePr>
        <p:xfrm>
          <a:off x="3000209" y="2877806"/>
          <a:ext cx="940625" cy="412250"/>
        </p:xfrm>
        <a:graphic>
          <a:graphicData uri="http://schemas.openxmlformats.org/drawingml/2006/table">
            <a:tbl>
              <a:tblPr>
                <a:noFill/>
                <a:tableStyleId>{886D6D0F-C87D-4D25-9ED2-8D5212CDDAE5}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1" name="Shape 191"/>
          <p:cNvGraphicFramePr/>
          <p:nvPr/>
        </p:nvGraphicFramePr>
        <p:xfrm>
          <a:off x="3000209" y="3457956"/>
          <a:ext cx="940625" cy="412250"/>
        </p:xfrm>
        <a:graphic>
          <a:graphicData uri="http://schemas.openxmlformats.org/drawingml/2006/table">
            <a:tbl>
              <a:tblPr>
                <a:noFill/>
                <a:tableStyleId>{D16E4714-FC03-41C2-B4BB-E855B5883BDC}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2" name="Shape 192"/>
          <p:cNvGraphicFramePr/>
          <p:nvPr>
            <p:extLst>
              <p:ext uri="{D42A27DB-BD31-4B8C-83A1-F6EECF244321}">
                <p14:modId xmlns:p14="http://schemas.microsoft.com/office/powerpoint/2010/main" val="3695662943"/>
              </p:ext>
            </p:extLst>
          </p:nvPr>
        </p:nvGraphicFramePr>
        <p:xfrm>
          <a:off x="4550734" y="1275606"/>
          <a:ext cx="2378875" cy="396210"/>
        </p:xfrm>
        <a:graphic>
          <a:graphicData uri="http://schemas.openxmlformats.org/drawingml/2006/table">
            <a:tbl>
              <a:tblPr>
                <a:noFill/>
                <a:tableStyleId>{38A6CF88-77B4-4F85-8DAA-BB8E2B852070}</a:tableStyleId>
              </a:tblPr>
              <a:tblGrid>
                <a:gridCol w="237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dirty="0"/>
                        <a:t>jeune officiel national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3" name="Shape 193"/>
          <p:cNvGraphicFramePr/>
          <p:nvPr>
            <p:extLst>
              <p:ext uri="{D42A27DB-BD31-4B8C-83A1-F6EECF244321}">
                <p14:modId xmlns:p14="http://schemas.microsoft.com/office/powerpoint/2010/main" val="3681994087"/>
              </p:ext>
            </p:extLst>
          </p:nvPr>
        </p:nvGraphicFramePr>
        <p:xfrm>
          <a:off x="4550734" y="1812981"/>
          <a:ext cx="2378875" cy="396210"/>
        </p:xfrm>
        <a:graphic>
          <a:graphicData uri="http://schemas.openxmlformats.org/drawingml/2006/table">
            <a:tbl>
              <a:tblPr>
                <a:noFill/>
                <a:tableStyleId>{481DFF1B-BBD5-4755-809C-8515F8C6C89E}</a:tableStyleId>
              </a:tblPr>
              <a:tblGrid>
                <a:gridCol w="237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j</a:t>
                      </a:r>
                      <a:r>
                        <a:rPr lang="fr" dirty="0"/>
                        <a:t>eune</a:t>
                      </a:r>
                      <a:r>
                        <a:rPr lang="fr" baseline="0" dirty="0"/>
                        <a:t> organisateur</a:t>
                      </a: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4" name="Shape 194"/>
          <p:cNvGraphicFramePr/>
          <p:nvPr>
            <p:extLst>
              <p:ext uri="{D42A27DB-BD31-4B8C-83A1-F6EECF244321}">
                <p14:modId xmlns:p14="http://schemas.microsoft.com/office/powerpoint/2010/main" val="1184291438"/>
              </p:ext>
            </p:extLst>
          </p:nvPr>
        </p:nvGraphicFramePr>
        <p:xfrm>
          <a:off x="4550734" y="2350356"/>
          <a:ext cx="2378875" cy="396210"/>
        </p:xfrm>
        <a:graphic>
          <a:graphicData uri="http://schemas.openxmlformats.org/drawingml/2006/table">
            <a:tbl>
              <a:tblPr>
                <a:noFill/>
                <a:tableStyleId>{96555946-092F-472A-816D-0DE5E3563054}</a:tableStyleId>
              </a:tblPr>
              <a:tblGrid>
                <a:gridCol w="237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dirty="0"/>
                        <a:t>jeune reporter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5" name="Shape 195"/>
          <p:cNvGraphicFramePr/>
          <p:nvPr>
            <p:extLst>
              <p:ext uri="{D42A27DB-BD31-4B8C-83A1-F6EECF244321}">
                <p14:modId xmlns:p14="http://schemas.microsoft.com/office/powerpoint/2010/main" val="3960906345"/>
              </p:ext>
            </p:extLst>
          </p:nvPr>
        </p:nvGraphicFramePr>
        <p:xfrm>
          <a:off x="4550734" y="2887731"/>
          <a:ext cx="2378875" cy="396210"/>
        </p:xfrm>
        <a:graphic>
          <a:graphicData uri="http://schemas.openxmlformats.org/drawingml/2006/table">
            <a:tbl>
              <a:tblPr>
                <a:noFill/>
                <a:tableStyleId>{1DE0D565-4BF1-4376-B660-CE8C0620259D}</a:tableStyleId>
              </a:tblPr>
              <a:tblGrid>
                <a:gridCol w="237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j</a:t>
                      </a:r>
                      <a:r>
                        <a:rPr lang="fr" dirty="0"/>
                        <a:t>eune secouriste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6" name="Shape 196"/>
          <p:cNvGraphicFramePr/>
          <p:nvPr>
            <p:extLst>
              <p:ext uri="{D42A27DB-BD31-4B8C-83A1-F6EECF244321}">
                <p14:modId xmlns:p14="http://schemas.microsoft.com/office/powerpoint/2010/main" val="2988652682"/>
              </p:ext>
            </p:extLst>
          </p:nvPr>
        </p:nvGraphicFramePr>
        <p:xfrm>
          <a:off x="4550734" y="3467881"/>
          <a:ext cx="2378875" cy="396210"/>
        </p:xfrm>
        <a:graphic>
          <a:graphicData uri="http://schemas.openxmlformats.org/drawingml/2006/table">
            <a:tbl>
              <a:tblPr>
                <a:noFill/>
                <a:tableStyleId>{DDC9DDBF-105F-4A16-B691-EF6A8B8A5869}</a:tableStyleId>
              </a:tblPr>
              <a:tblGrid>
                <a:gridCol w="237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jeune </a:t>
                      </a:r>
                      <a:r>
                        <a:rPr lang="fr" dirty="0"/>
                        <a:t>dirigeant</a:t>
                      </a:r>
                      <a:endParaRPr lang="fr-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7" name="Shape 197"/>
          <p:cNvGraphicFramePr/>
          <p:nvPr/>
        </p:nvGraphicFramePr>
        <p:xfrm>
          <a:off x="7087759" y="1275606"/>
          <a:ext cx="940625" cy="412250"/>
        </p:xfrm>
        <a:graphic>
          <a:graphicData uri="http://schemas.openxmlformats.org/drawingml/2006/table">
            <a:tbl>
              <a:tblPr>
                <a:noFill/>
                <a:tableStyleId>{3B0F3255-888D-43ED-94CB-8B6F8057CC97}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8" name="Shape 198"/>
          <p:cNvGraphicFramePr/>
          <p:nvPr/>
        </p:nvGraphicFramePr>
        <p:xfrm>
          <a:off x="7087759" y="1803056"/>
          <a:ext cx="940625" cy="412250"/>
        </p:xfrm>
        <a:graphic>
          <a:graphicData uri="http://schemas.openxmlformats.org/drawingml/2006/table">
            <a:tbl>
              <a:tblPr>
                <a:noFill/>
                <a:tableStyleId>{4219DF55-0471-4B7C-8EBA-4E7E5ABE1BF0}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9" name="Shape 199"/>
          <p:cNvGraphicFramePr/>
          <p:nvPr/>
        </p:nvGraphicFramePr>
        <p:xfrm>
          <a:off x="7087759" y="2340431"/>
          <a:ext cx="940625" cy="412250"/>
        </p:xfrm>
        <a:graphic>
          <a:graphicData uri="http://schemas.openxmlformats.org/drawingml/2006/table">
            <a:tbl>
              <a:tblPr>
                <a:noFill/>
                <a:tableStyleId>{A01B1106-7544-4704-BA1B-843AD51427EA}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0" name="Shape 200"/>
          <p:cNvGraphicFramePr/>
          <p:nvPr/>
        </p:nvGraphicFramePr>
        <p:xfrm>
          <a:off x="7087759" y="2877806"/>
          <a:ext cx="940625" cy="412250"/>
        </p:xfrm>
        <a:graphic>
          <a:graphicData uri="http://schemas.openxmlformats.org/drawingml/2006/table">
            <a:tbl>
              <a:tblPr>
                <a:noFill/>
                <a:tableStyleId>{B15F31E0-A552-4E52-8FFF-D96A5752C0C6}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1" name="Shape 201"/>
          <p:cNvGraphicFramePr/>
          <p:nvPr/>
        </p:nvGraphicFramePr>
        <p:xfrm>
          <a:off x="7087759" y="3457956"/>
          <a:ext cx="940625" cy="412250"/>
        </p:xfrm>
        <a:graphic>
          <a:graphicData uri="http://schemas.openxmlformats.org/drawingml/2006/table">
            <a:tbl>
              <a:tblPr>
                <a:noFill/>
                <a:tableStyleId>{37111560-076E-4141-BCB4-FC1C5B42C7DF}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Shape 186"/>
          <p:cNvGraphicFramePr/>
          <p:nvPr>
            <p:extLst>
              <p:ext uri="{D42A27DB-BD31-4B8C-83A1-F6EECF244321}">
                <p14:modId xmlns:p14="http://schemas.microsoft.com/office/powerpoint/2010/main" val="3565003532"/>
              </p:ext>
            </p:extLst>
          </p:nvPr>
        </p:nvGraphicFramePr>
        <p:xfrm>
          <a:off x="467544" y="4041633"/>
          <a:ext cx="2378875" cy="396210"/>
        </p:xfrm>
        <a:graphic>
          <a:graphicData uri="http://schemas.openxmlformats.org/drawingml/2006/table">
            <a:tbl>
              <a:tblPr>
                <a:noFill/>
                <a:tableStyleId>{71E43AF2-BB12-4F55-8B5D-E7C7F9EBFE5A}</a:tableStyleId>
              </a:tblPr>
              <a:tblGrid>
                <a:gridCol w="237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dirty="0"/>
                        <a:t>jeune officiel académique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Shape 191"/>
          <p:cNvGraphicFramePr/>
          <p:nvPr/>
        </p:nvGraphicFramePr>
        <p:xfrm>
          <a:off x="3004569" y="4031708"/>
          <a:ext cx="940625" cy="412250"/>
        </p:xfrm>
        <a:graphic>
          <a:graphicData uri="http://schemas.openxmlformats.org/drawingml/2006/table">
            <a:tbl>
              <a:tblPr>
                <a:noFill/>
                <a:tableStyleId>{D16E4714-FC03-41C2-B4BB-E855B5883BDC}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Shape 196"/>
          <p:cNvGraphicFramePr/>
          <p:nvPr>
            <p:extLst>
              <p:ext uri="{D42A27DB-BD31-4B8C-83A1-F6EECF244321}">
                <p14:modId xmlns:p14="http://schemas.microsoft.com/office/powerpoint/2010/main" val="3846520194"/>
              </p:ext>
            </p:extLst>
          </p:nvPr>
        </p:nvGraphicFramePr>
        <p:xfrm>
          <a:off x="4555094" y="4041633"/>
          <a:ext cx="2378875" cy="396210"/>
        </p:xfrm>
        <a:graphic>
          <a:graphicData uri="http://schemas.openxmlformats.org/drawingml/2006/table">
            <a:tbl>
              <a:tblPr>
                <a:noFill/>
                <a:tableStyleId>{DDC9DDBF-105F-4A16-B691-EF6A8B8A5869}</a:tableStyleId>
              </a:tblPr>
              <a:tblGrid>
                <a:gridCol w="237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..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Shape 201"/>
          <p:cNvGraphicFramePr/>
          <p:nvPr/>
        </p:nvGraphicFramePr>
        <p:xfrm>
          <a:off x="7092119" y="4031708"/>
          <a:ext cx="940625" cy="412250"/>
        </p:xfrm>
        <a:graphic>
          <a:graphicData uri="http://schemas.openxmlformats.org/drawingml/2006/table">
            <a:tbl>
              <a:tblPr>
                <a:noFill/>
                <a:tableStyleId>{37111560-076E-4141-BCB4-FC1C5B42C7DF}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7419" t="18196" r="11707" b="26638"/>
          <a:stretch>
            <a:fillRect/>
          </a:stretch>
        </p:blipFill>
        <p:spPr bwMode="auto">
          <a:xfrm>
            <a:off x="179512" y="123478"/>
            <a:ext cx="8884987" cy="4322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Mon cumul d’ascensions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23526" y="4443958"/>
          <a:ext cx="8136905" cy="504056"/>
        </p:xfrm>
        <a:graphic>
          <a:graphicData uri="http://schemas.openxmlformats.org/drawingml/2006/table">
            <a:tbl>
              <a:tblPr firstRow="1" bandRow="1">
                <a:tableStyleId>{F2FBB5AB-97C8-4DE0-B596-796F659BA25D}</a:tableStyleId>
              </a:tblPr>
              <a:tblGrid>
                <a:gridCol w="232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24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24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324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3248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3248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3248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3248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3248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3248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248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3248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3248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3248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32483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32483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32483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32483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32483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32483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32483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32483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32483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32483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32483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232483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232483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232483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232483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232483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232483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fr-FR" dirty="0"/>
              <a:t>Situations Défis</a:t>
            </a:r>
            <a:endParaRPr lang="fr" dirty="0"/>
          </a:p>
        </p:txBody>
      </p:sp>
      <p:graphicFrame>
        <p:nvGraphicFramePr>
          <p:cNvPr id="112" name="Shape 112"/>
          <p:cNvGraphicFramePr/>
          <p:nvPr/>
        </p:nvGraphicFramePr>
        <p:xfrm>
          <a:off x="251520" y="1415775"/>
          <a:ext cx="2378875" cy="822930"/>
        </p:xfrm>
        <a:graphic>
          <a:graphicData uri="http://schemas.openxmlformats.org/drawingml/2006/table">
            <a:tbl>
              <a:tblPr>
                <a:noFill/>
                <a:tableStyleId>{AEBCD4CB-5C28-4311-9751-84435480FDD0}</a:tableStyleId>
              </a:tblPr>
              <a:tblGrid>
                <a:gridCol w="237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Mini main </a:t>
                      </a:r>
                      <a:r>
                        <a:rPr lang="fr-FR" dirty="0"/>
                        <a:t>Croix </a:t>
                      </a:r>
                      <a:r>
                        <a:rPr lang="fr-FR" dirty="0" err="1"/>
                        <a:t>Nivert</a:t>
                      </a:r>
                      <a:endParaRPr dirty="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-FR" dirty="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-FR" dirty="0"/>
                        <a:t>Mini main la plaine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3" name="Shape 113"/>
          <p:cNvGraphicFramePr/>
          <p:nvPr/>
        </p:nvGraphicFramePr>
        <p:xfrm>
          <a:off x="2848725" y="1415775"/>
          <a:ext cx="940625" cy="822930"/>
        </p:xfrm>
        <a:graphic>
          <a:graphicData uri="http://schemas.openxmlformats.org/drawingml/2006/table">
            <a:tbl>
              <a:tblPr>
                <a:noFill/>
                <a:tableStyleId>{27C62363-27EB-4CEE-9966-91392D26A173}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146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-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6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-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4" name="Shape 114"/>
          <p:cNvGraphicFramePr/>
          <p:nvPr/>
        </p:nvGraphicFramePr>
        <p:xfrm>
          <a:off x="5046275" y="1415775"/>
          <a:ext cx="940625" cy="822930"/>
        </p:xfrm>
        <a:graphic>
          <a:graphicData uri="http://schemas.openxmlformats.org/drawingml/2006/table">
            <a:tbl>
              <a:tblPr>
                <a:noFill/>
                <a:tableStyleId>{08FA8879-A0F9-4415-B98C-85FF76C3D200}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5" name="Shape 115"/>
          <p:cNvGraphicFramePr/>
          <p:nvPr/>
        </p:nvGraphicFramePr>
        <p:xfrm>
          <a:off x="3947500" y="1415775"/>
          <a:ext cx="940625" cy="822930"/>
        </p:xfrm>
        <a:graphic>
          <a:graphicData uri="http://schemas.openxmlformats.org/drawingml/2006/table">
            <a:tbl>
              <a:tblPr>
                <a:noFill/>
                <a:tableStyleId>{8F75D521-B9FF-49EC-A92B-A5143C9F39BB}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146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6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6" name="Shape 116"/>
          <p:cNvGraphicFramePr/>
          <p:nvPr/>
        </p:nvGraphicFramePr>
        <p:xfrm>
          <a:off x="6145050" y="1415775"/>
          <a:ext cx="940625" cy="822930"/>
        </p:xfrm>
        <a:graphic>
          <a:graphicData uri="http://schemas.openxmlformats.org/drawingml/2006/table">
            <a:tbl>
              <a:tblPr>
                <a:noFill/>
                <a:tableStyleId>{F26AA80D-E8BE-45C8-A402-DCC6570A427B}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7" name="Shape 117"/>
          <p:cNvGraphicFramePr/>
          <p:nvPr/>
        </p:nvGraphicFramePr>
        <p:xfrm>
          <a:off x="7243825" y="1425700"/>
          <a:ext cx="940625" cy="822930"/>
        </p:xfrm>
        <a:graphic>
          <a:graphicData uri="http://schemas.openxmlformats.org/drawingml/2006/table">
            <a:tbl>
              <a:tblPr>
                <a:noFill/>
                <a:tableStyleId>{D2F66826-ED67-4499-92CE-61DD28A485C1}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0" name="Shape 120"/>
          <p:cNvGraphicFramePr/>
          <p:nvPr/>
        </p:nvGraphicFramePr>
        <p:xfrm>
          <a:off x="5046275" y="1415775"/>
          <a:ext cx="940625" cy="822930"/>
        </p:xfrm>
        <a:graphic>
          <a:graphicData uri="http://schemas.openxmlformats.org/drawingml/2006/table">
            <a:tbl>
              <a:tblPr>
                <a:noFill/>
                <a:tableStyleId>{1EE9B362-4DEB-48F4-AEC1-4A9BFAE34245}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146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6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2" name="Shape 122"/>
          <p:cNvGraphicFramePr/>
          <p:nvPr/>
        </p:nvGraphicFramePr>
        <p:xfrm>
          <a:off x="6145050" y="1415775"/>
          <a:ext cx="940625" cy="822930"/>
        </p:xfrm>
        <a:graphic>
          <a:graphicData uri="http://schemas.openxmlformats.org/drawingml/2006/table">
            <a:tbl>
              <a:tblPr>
                <a:noFill/>
                <a:tableStyleId>{BEDF2FC8-783C-4C3A-8350-6E225BC9B282}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146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6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3" name="Shape 123"/>
          <p:cNvGraphicFramePr/>
          <p:nvPr/>
        </p:nvGraphicFramePr>
        <p:xfrm>
          <a:off x="7243825" y="1425700"/>
          <a:ext cx="940625" cy="822930"/>
        </p:xfrm>
        <a:graphic>
          <a:graphicData uri="http://schemas.openxmlformats.org/drawingml/2006/table">
            <a:tbl>
              <a:tblPr>
                <a:noFill/>
                <a:tableStyleId>{B24CEBF2-1EC4-4830-8545-6718CE9C6B49}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146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6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4" name="Shape 124"/>
          <p:cNvGraphicFramePr/>
          <p:nvPr/>
        </p:nvGraphicFramePr>
        <p:xfrm>
          <a:off x="251520" y="2540908"/>
          <a:ext cx="2378875" cy="822930"/>
        </p:xfrm>
        <a:graphic>
          <a:graphicData uri="http://schemas.openxmlformats.org/drawingml/2006/table">
            <a:tbl>
              <a:tblPr>
                <a:noFill/>
                <a:tableStyleId>{463175E2-F37F-466D-B596-2B84AB9B2B67}</a:tableStyleId>
              </a:tblPr>
              <a:tblGrid>
                <a:gridCol w="237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-FR" dirty="0"/>
                        <a:t>Mini pied Croix </a:t>
                      </a:r>
                      <a:r>
                        <a:rPr lang="fr-FR" dirty="0" err="1"/>
                        <a:t>nivert</a:t>
                      </a:r>
                      <a:endParaRPr lang="fr-FR" dirty="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-FR" dirty="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-FR" dirty="0"/>
                        <a:t>Mini pied la plaine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0" name="Shape 130"/>
          <p:cNvGraphicFramePr/>
          <p:nvPr/>
        </p:nvGraphicFramePr>
        <p:xfrm>
          <a:off x="251520" y="3651870"/>
          <a:ext cx="2378875" cy="822930"/>
        </p:xfrm>
        <a:graphic>
          <a:graphicData uri="http://schemas.openxmlformats.org/drawingml/2006/table">
            <a:tbl>
              <a:tblPr>
                <a:noFill/>
                <a:tableStyleId>{43CAA94B-B715-4632-B5BF-48A9DB31B7B1}</a:tableStyleId>
              </a:tblPr>
              <a:tblGrid>
                <a:gridCol w="237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-FR" dirty="0"/>
                        <a:t>Zéro bruit croix </a:t>
                      </a:r>
                      <a:r>
                        <a:rPr lang="fr-FR" dirty="0" err="1"/>
                        <a:t>nivert</a:t>
                      </a:r>
                      <a:endParaRPr lang="fr-FR" dirty="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-FR" dirty="0"/>
                        <a:t>Chaussons</a:t>
                      </a:r>
                      <a:r>
                        <a:rPr lang="fr-FR" baseline="0" dirty="0"/>
                        <a:t> d’</a:t>
                      </a:r>
                      <a:r>
                        <a:rPr lang="fr-FR" dirty="0"/>
                        <a:t>or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Shape 113"/>
          <p:cNvGraphicFramePr/>
          <p:nvPr/>
        </p:nvGraphicFramePr>
        <p:xfrm>
          <a:off x="2843808" y="2530983"/>
          <a:ext cx="940625" cy="822930"/>
        </p:xfrm>
        <a:graphic>
          <a:graphicData uri="http://schemas.openxmlformats.org/drawingml/2006/table">
            <a:tbl>
              <a:tblPr>
                <a:noFill/>
                <a:tableStyleId>{27C62363-27EB-4CEE-9966-91392D26A173}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146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-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6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-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8" name="Shape 115"/>
          <p:cNvGraphicFramePr/>
          <p:nvPr/>
        </p:nvGraphicFramePr>
        <p:xfrm>
          <a:off x="3942583" y="2530983"/>
          <a:ext cx="940625" cy="822930"/>
        </p:xfrm>
        <a:graphic>
          <a:graphicData uri="http://schemas.openxmlformats.org/drawingml/2006/table">
            <a:tbl>
              <a:tblPr>
                <a:noFill/>
                <a:tableStyleId>{8F75D521-B9FF-49EC-A92B-A5143C9F39BB}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146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6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9" name="Shape 120"/>
          <p:cNvGraphicFramePr/>
          <p:nvPr/>
        </p:nvGraphicFramePr>
        <p:xfrm>
          <a:off x="5041358" y="2530983"/>
          <a:ext cx="940625" cy="822930"/>
        </p:xfrm>
        <a:graphic>
          <a:graphicData uri="http://schemas.openxmlformats.org/drawingml/2006/table">
            <a:tbl>
              <a:tblPr>
                <a:noFill/>
                <a:tableStyleId>{1EE9B362-4DEB-48F4-AEC1-4A9BFAE34245}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146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6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0" name="Shape 122"/>
          <p:cNvGraphicFramePr/>
          <p:nvPr/>
        </p:nvGraphicFramePr>
        <p:xfrm>
          <a:off x="6140133" y="2530983"/>
          <a:ext cx="940625" cy="822930"/>
        </p:xfrm>
        <a:graphic>
          <a:graphicData uri="http://schemas.openxmlformats.org/drawingml/2006/table">
            <a:tbl>
              <a:tblPr>
                <a:noFill/>
                <a:tableStyleId>{BEDF2FC8-783C-4C3A-8350-6E225BC9B282}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146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6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1" name="Shape 123"/>
          <p:cNvGraphicFramePr/>
          <p:nvPr/>
        </p:nvGraphicFramePr>
        <p:xfrm>
          <a:off x="7238908" y="2540908"/>
          <a:ext cx="940625" cy="822930"/>
        </p:xfrm>
        <a:graphic>
          <a:graphicData uri="http://schemas.openxmlformats.org/drawingml/2006/table">
            <a:tbl>
              <a:tblPr>
                <a:noFill/>
                <a:tableStyleId>{B24CEBF2-1EC4-4830-8545-6718CE9C6B49}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146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6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2" name="Shape 113"/>
          <p:cNvGraphicFramePr/>
          <p:nvPr/>
        </p:nvGraphicFramePr>
        <p:xfrm>
          <a:off x="2843808" y="3651870"/>
          <a:ext cx="940625" cy="822930"/>
        </p:xfrm>
        <a:graphic>
          <a:graphicData uri="http://schemas.openxmlformats.org/drawingml/2006/table">
            <a:tbl>
              <a:tblPr>
                <a:noFill/>
                <a:tableStyleId>{27C62363-27EB-4CEE-9966-91392D26A173}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146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-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6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-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3" name="Shape 115"/>
          <p:cNvGraphicFramePr/>
          <p:nvPr/>
        </p:nvGraphicFramePr>
        <p:xfrm>
          <a:off x="3942583" y="3651870"/>
          <a:ext cx="940625" cy="822930"/>
        </p:xfrm>
        <a:graphic>
          <a:graphicData uri="http://schemas.openxmlformats.org/drawingml/2006/table">
            <a:tbl>
              <a:tblPr>
                <a:noFill/>
                <a:tableStyleId>{8F75D521-B9FF-49EC-A92B-A5143C9F39BB}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146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6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4" name="Shape 120"/>
          <p:cNvGraphicFramePr/>
          <p:nvPr/>
        </p:nvGraphicFramePr>
        <p:xfrm>
          <a:off x="5041358" y="3651870"/>
          <a:ext cx="940625" cy="822930"/>
        </p:xfrm>
        <a:graphic>
          <a:graphicData uri="http://schemas.openxmlformats.org/drawingml/2006/table">
            <a:tbl>
              <a:tblPr>
                <a:noFill/>
                <a:tableStyleId>{1EE9B362-4DEB-48F4-AEC1-4A9BFAE34245}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146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6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5" name="Shape 122"/>
          <p:cNvGraphicFramePr/>
          <p:nvPr/>
        </p:nvGraphicFramePr>
        <p:xfrm>
          <a:off x="6140133" y="3651870"/>
          <a:ext cx="940625" cy="822930"/>
        </p:xfrm>
        <a:graphic>
          <a:graphicData uri="http://schemas.openxmlformats.org/drawingml/2006/table">
            <a:tbl>
              <a:tblPr>
                <a:noFill/>
                <a:tableStyleId>{BEDF2FC8-783C-4C3A-8350-6E225BC9B282}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146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6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6" name="Shape 123"/>
          <p:cNvGraphicFramePr/>
          <p:nvPr/>
        </p:nvGraphicFramePr>
        <p:xfrm>
          <a:off x="7238908" y="3661795"/>
          <a:ext cx="940625" cy="822930"/>
        </p:xfrm>
        <a:graphic>
          <a:graphicData uri="http://schemas.openxmlformats.org/drawingml/2006/table">
            <a:tbl>
              <a:tblPr>
                <a:noFill/>
                <a:tableStyleId>{B24CEBF2-1EC4-4830-8545-6718CE9C6B49}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146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6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/>
              <a:t>Mes récompenses</a:t>
            </a:r>
          </a:p>
        </p:txBody>
      </p:sp>
      <p:graphicFrame>
        <p:nvGraphicFramePr>
          <p:cNvPr id="147" name="Shape 147"/>
          <p:cNvGraphicFramePr/>
          <p:nvPr/>
        </p:nvGraphicFramePr>
        <p:xfrm>
          <a:off x="323528" y="1491630"/>
          <a:ext cx="2378875" cy="396210"/>
        </p:xfrm>
        <a:graphic>
          <a:graphicData uri="http://schemas.openxmlformats.org/drawingml/2006/table">
            <a:tbl>
              <a:tblPr>
                <a:noFill/>
                <a:tableStyleId>{1075DAF2-CA5B-473D-823F-8511C58F66FC}</a:tableStyleId>
              </a:tblPr>
              <a:tblGrid>
                <a:gridCol w="237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Meilleure progression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8" name="Shape 148"/>
          <p:cNvGraphicFramePr/>
          <p:nvPr/>
        </p:nvGraphicFramePr>
        <p:xfrm>
          <a:off x="323528" y="1995686"/>
          <a:ext cx="2378875" cy="396210"/>
        </p:xfrm>
        <a:graphic>
          <a:graphicData uri="http://schemas.openxmlformats.org/drawingml/2006/table">
            <a:tbl>
              <a:tblPr>
                <a:noFill/>
                <a:tableStyleId>{D4A0297B-4FB9-439F-A07C-39310B58A5D2}</a:tableStyleId>
              </a:tblPr>
              <a:tblGrid>
                <a:gridCol w="237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Meilleure performance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9" name="Shape 149"/>
          <p:cNvGraphicFramePr/>
          <p:nvPr/>
        </p:nvGraphicFramePr>
        <p:xfrm>
          <a:off x="323528" y="2499742"/>
          <a:ext cx="2378875" cy="396210"/>
        </p:xfrm>
        <a:graphic>
          <a:graphicData uri="http://schemas.openxmlformats.org/drawingml/2006/table">
            <a:tbl>
              <a:tblPr>
                <a:noFill/>
                <a:tableStyleId>{E1470866-9A68-40E5-BDC1-B10065D1A982}</a:tableStyleId>
              </a:tblPr>
              <a:tblGrid>
                <a:gridCol w="237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Meilleure</a:t>
                      </a:r>
                      <a:r>
                        <a:rPr lang="fr" baseline="0" dirty="0"/>
                        <a:t> technique</a:t>
                      </a: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0" name="Shape 160"/>
          <p:cNvGraphicFramePr/>
          <p:nvPr/>
        </p:nvGraphicFramePr>
        <p:xfrm>
          <a:off x="311700" y="4041633"/>
          <a:ext cx="2378875" cy="396210"/>
        </p:xfrm>
        <a:graphic>
          <a:graphicData uri="http://schemas.openxmlformats.org/drawingml/2006/table">
            <a:tbl>
              <a:tblPr>
                <a:noFill/>
                <a:tableStyleId>{80B76E4B-5FCE-4205-9B6B-5DEE27F798BD}</a:tableStyleId>
              </a:tblPr>
              <a:tblGrid>
                <a:gridCol w="237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Compliments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1" name="Shape 161"/>
          <p:cNvGraphicFramePr/>
          <p:nvPr/>
        </p:nvGraphicFramePr>
        <p:xfrm>
          <a:off x="311700" y="3537016"/>
          <a:ext cx="2378875" cy="396210"/>
        </p:xfrm>
        <a:graphic>
          <a:graphicData uri="http://schemas.openxmlformats.org/drawingml/2006/table">
            <a:tbl>
              <a:tblPr>
                <a:noFill/>
                <a:tableStyleId>{A5836688-4839-4EA0-9CEC-B28D274EF687}</a:tableStyleId>
              </a:tblPr>
              <a:tblGrid>
                <a:gridCol w="237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Félicitations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2" name="Shape 162"/>
          <p:cNvGraphicFramePr/>
          <p:nvPr/>
        </p:nvGraphicFramePr>
        <p:xfrm>
          <a:off x="311700" y="4553300"/>
          <a:ext cx="2378875" cy="396210"/>
        </p:xfrm>
        <a:graphic>
          <a:graphicData uri="http://schemas.openxmlformats.org/drawingml/2006/table">
            <a:tbl>
              <a:tblPr>
                <a:noFill/>
                <a:tableStyleId>{EBB6A3C6-D652-4628-8B7B-51C25BC49BC2}</a:tableStyleId>
              </a:tblPr>
              <a:tblGrid>
                <a:gridCol w="237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/>
                        <a:t>Encouragement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Shape 153"/>
          <p:cNvGraphicFramePr/>
          <p:nvPr/>
        </p:nvGraphicFramePr>
        <p:xfrm>
          <a:off x="5041359" y="987574"/>
          <a:ext cx="898794" cy="432048"/>
        </p:xfrm>
        <a:graphic>
          <a:graphicData uri="http://schemas.openxmlformats.org/drawingml/2006/table">
            <a:tbl>
              <a:tblPr>
                <a:noFill/>
                <a:tableStyleId>{8FE8C3FF-EDE4-4305-97EA-FDFFB6DBA762}</a:tableStyleId>
              </a:tblPr>
              <a:tblGrid>
                <a:gridCol w="898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-FR" dirty="0"/>
                        <a:t>4ème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Shape 164"/>
          <p:cNvGraphicFramePr/>
          <p:nvPr/>
        </p:nvGraphicFramePr>
        <p:xfrm>
          <a:off x="4014591" y="987574"/>
          <a:ext cx="845441" cy="432048"/>
        </p:xfrm>
        <a:graphic>
          <a:graphicData uri="http://schemas.openxmlformats.org/drawingml/2006/table">
            <a:tbl>
              <a:tblPr>
                <a:noFill/>
                <a:tableStyleId>{5C9A53EF-0E38-45AC-8B92-3A2665103EBB}</a:tableStyleId>
              </a:tblPr>
              <a:tblGrid>
                <a:gridCol w="845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-FR" dirty="0"/>
                        <a:t>5ème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" name="Shape 165"/>
          <p:cNvGraphicFramePr/>
          <p:nvPr/>
        </p:nvGraphicFramePr>
        <p:xfrm>
          <a:off x="6156176" y="987574"/>
          <a:ext cx="880139" cy="432048"/>
        </p:xfrm>
        <a:graphic>
          <a:graphicData uri="http://schemas.openxmlformats.org/drawingml/2006/table">
            <a:tbl>
              <a:tblPr>
                <a:noFill/>
                <a:tableStyleId>{117BB60C-424F-41FE-A125-D55E59A38594}</a:tableStyleId>
              </a:tblPr>
              <a:tblGrid>
                <a:gridCol w="880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-FR" dirty="0"/>
                        <a:t>5eme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7" name="Shape 159"/>
          <p:cNvGraphicFramePr/>
          <p:nvPr/>
        </p:nvGraphicFramePr>
        <p:xfrm>
          <a:off x="2927644" y="1491630"/>
          <a:ext cx="864095" cy="396210"/>
        </p:xfrm>
        <a:graphic>
          <a:graphicData uri="http://schemas.openxmlformats.org/drawingml/2006/table">
            <a:tbl>
              <a:tblPr>
                <a:noFill/>
                <a:tableStyleId>{C8E374D2-7162-4579-8406-816C60958BB1}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>
                    <a:noFill/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8" name="Shape 159"/>
          <p:cNvGraphicFramePr/>
          <p:nvPr/>
        </p:nvGraphicFramePr>
        <p:xfrm>
          <a:off x="4007764" y="1491630"/>
          <a:ext cx="864095" cy="396210"/>
        </p:xfrm>
        <a:graphic>
          <a:graphicData uri="http://schemas.openxmlformats.org/drawingml/2006/table">
            <a:tbl>
              <a:tblPr>
                <a:noFill/>
                <a:tableStyleId>{C8E374D2-7162-4579-8406-816C60958BB1}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>
                    <a:noFill/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" name="Shape 159"/>
          <p:cNvGraphicFramePr/>
          <p:nvPr/>
        </p:nvGraphicFramePr>
        <p:xfrm>
          <a:off x="5087884" y="1491630"/>
          <a:ext cx="864095" cy="396210"/>
        </p:xfrm>
        <a:graphic>
          <a:graphicData uri="http://schemas.openxmlformats.org/drawingml/2006/table">
            <a:tbl>
              <a:tblPr>
                <a:noFill/>
                <a:tableStyleId>{C8E374D2-7162-4579-8406-816C60958BB1}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>
                    <a:noFill/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0" name="Shape 159"/>
          <p:cNvGraphicFramePr/>
          <p:nvPr/>
        </p:nvGraphicFramePr>
        <p:xfrm>
          <a:off x="6168004" y="1491630"/>
          <a:ext cx="864095" cy="396210"/>
        </p:xfrm>
        <a:graphic>
          <a:graphicData uri="http://schemas.openxmlformats.org/drawingml/2006/table">
            <a:tbl>
              <a:tblPr>
                <a:noFill/>
                <a:tableStyleId>{C8E374D2-7162-4579-8406-816C60958BB1}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>
                    <a:noFill/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3" name="Shape 164"/>
          <p:cNvGraphicFramePr/>
          <p:nvPr/>
        </p:nvGraphicFramePr>
        <p:xfrm>
          <a:off x="2915816" y="987574"/>
          <a:ext cx="845441" cy="432048"/>
        </p:xfrm>
        <a:graphic>
          <a:graphicData uri="http://schemas.openxmlformats.org/drawingml/2006/table">
            <a:tbl>
              <a:tblPr>
                <a:noFill/>
                <a:tableStyleId>{5C9A53EF-0E38-45AC-8B92-3A2665103EBB}</a:tableStyleId>
              </a:tblPr>
              <a:tblGrid>
                <a:gridCol w="845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-FR" dirty="0"/>
                        <a:t>6</a:t>
                      </a:r>
                      <a:r>
                        <a:rPr lang="fr-FR" baseline="30000" dirty="0"/>
                        <a:t>ème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4" name="Shape 159"/>
          <p:cNvGraphicFramePr/>
          <p:nvPr/>
        </p:nvGraphicFramePr>
        <p:xfrm>
          <a:off x="2927644" y="1999282"/>
          <a:ext cx="864095" cy="396210"/>
        </p:xfrm>
        <a:graphic>
          <a:graphicData uri="http://schemas.openxmlformats.org/drawingml/2006/table">
            <a:tbl>
              <a:tblPr>
                <a:noFill/>
                <a:tableStyleId>{C8E374D2-7162-4579-8406-816C60958BB1}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>
                    <a:noFill/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5" name="Shape 159"/>
          <p:cNvGraphicFramePr/>
          <p:nvPr/>
        </p:nvGraphicFramePr>
        <p:xfrm>
          <a:off x="4007764" y="1999282"/>
          <a:ext cx="864095" cy="396210"/>
        </p:xfrm>
        <a:graphic>
          <a:graphicData uri="http://schemas.openxmlformats.org/drawingml/2006/table">
            <a:tbl>
              <a:tblPr>
                <a:noFill/>
                <a:tableStyleId>{C8E374D2-7162-4579-8406-816C60958BB1}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>
                    <a:noFill/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6" name="Shape 159"/>
          <p:cNvGraphicFramePr/>
          <p:nvPr/>
        </p:nvGraphicFramePr>
        <p:xfrm>
          <a:off x="5087884" y="1999282"/>
          <a:ext cx="864095" cy="396210"/>
        </p:xfrm>
        <a:graphic>
          <a:graphicData uri="http://schemas.openxmlformats.org/drawingml/2006/table">
            <a:tbl>
              <a:tblPr>
                <a:noFill/>
                <a:tableStyleId>{C8E374D2-7162-4579-8406-816C60958BB1}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>
                    <a:noFill/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Shape 159"/>
          <p:cNvGraphicFramePr/>
          <p:nvPr/>
        </p:nvGraphicFramePr>
        <p:xfrm>
          <a:off x="6168004" y="1999282"/>
          <a:ext cx="864095" cy="396210"/>
        </p:xfrm>
        <a:graphic>
          <a:graphicData uri="http://schemas.openxmlformats.org/drawingml/2006/table">
            <a:tbl>
              <a:tblPr>
                <a:noFill/>
                <a:tableStyleId>{C8E374D2-7162-4579-8406-816C60958BB1}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>
                    <a:noFill/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8" name="Shape 159"/>
          <p:cNvGraphicFramePr/>
          <p:nvPr/>
        </p:nvGraphicFramePr>
        <p:xfrm>
          <a:off x="2927644" y="2505857"/>
          <a:ext cx="864095" cy="396210"/>
        </p:xfrm>
        <a:graphic>
          <a:graphicData uri="http://schemas.openxmlformats.org/drawingml/2006/table">
            <a:tbl>
              <a:tblPr>
                <a:noFill/>
                <a:tableStyleId>{C8E374D2-7162-4579-8406-816C60958BB1}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>
                    <a:noFill/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Shape 159"/>
          <p:cNvGraphicFramePr/>
          <p:nvPr/>
        </p:nvGraphicFramePr>
        <p:xfrm>
          <a:off x="4007764" y="2505857"/>
          <a:ext cx="864095" cy="396210"/>
        </p:xfrm>
        <a:graphic>
          <a:graphicData uri="http://schemas.openxmlformats.org/drawingml/2006/table">
            <a:tbl>
              <a:tblPr>
                <a:noFill/>
                <a:tableStyleId>{C8E374D2-7162-4579-8406-816C60958BB1}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>
                    <a:noFill/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Shape 159"/>
          <p:cNvGraphicFramePr/>
          <p:nvPr/>
        </p:nvGraphicFramePr>
        <p:xfrm>
          <a:off x="5087884" y="2505857"/>
          <a:ext cx="864095" cy="396210"/>
        </p:xfrm>
        <a:graphic>
          <a:graphicData uri="http://schemas.openxmlformats.org/drawingml/2006/table">
            <a:tbl>
              <a:tblPr>
                <a:noFill/>
                <a:tableStyleId>{C8E374D2-7162-4579-8406-816C60958BB1}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>
                    <a:noFill/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1" name="Shape 159"/>
          <p:cNvGraphicFramePr/>
          <p:nvPr/>
        </p:nvGraphicFramePr>
        <p:xfrm>
          <a:off x="6168004" y="2505857"/>
          <a:ext cx="864095" cy="396210"/>
        </p:xfrm>
        <a:graphic>
          <a:graphicData uri="http://schemas.openxmlformats.org/drawingml/2006/table">
            <a:tbl>
              <a:tblPr>
                <a:noFill/>
                <a:tableStyleId>{C8E374D2-7162-4579-8406-816C60958BB1}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>
                    <a:noFill/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2" name="Shape 159"/>
          <p:cNvGraphicFramePr/>
          <p:nvPr/>
        </p:nvGraphicFramePr>
        <p:xfrm>
          <a:off x="2915816" y="3543692"/>
          <a:ext cx="864095" cy="396210"/>
        </p:xfrm>
        <a:graphic>
          <a:graphicData uri="http://schemas.openxmlformats.org/drawingml/2006/table">
            <a:tbl>
              <a:tblPr>
                <a:noFill/>
                <a:tableStyleId>{C8E374D2-7162-4579-8406-816C60958BB1}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>
                    <a:noFill/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3" name="Shape 159"/>
          <p:cNvGraphicFramePr/>
          <p:nvPr/>
        </p:nvGraphicFramePr>
        <p:xfrm>
          <a:off x="3995936" y="3543692"/>
          <a:ext cx="864095" cy="396210"/>
        </p:xfrm>
        <a:graphic>
          <a:graphicData uri="http://schemas.openxmlformats.org/drawingml/2006/table">
            <a:tbl>
              <a:tblPr>
                <a:noFill/>
                <a:tableStyleId>{C8E374D2-7162-4579-8406-816C60958BB1}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>
                    <a:noFill/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Shape 159"/>
          <p:cNvGraphicFramePr/>
          <p:nvPr/>
        </p:nvGraphicFramePr>
        <p:xfrm>
          <a:off x="5076056" y="3543692"/>
          <a:ext cx="864095" cy="396210"/>
        </p:xfrm>
        <a:graphic>
          <a:graphicData uri="http://schemas.openxmlformats.org/drawingml/2006/table">
            <a:tbl>
              <a:tblPr>
                <a:noFill/>
                <a:tableStyleId>{C8E374D2-7162-4579-8406-816C60958BB1}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>
                    <a:noFill/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5" name="Shape 159"/>
          <p:cNvGraphicFramePr/>
          <p:nvPr/>
        </p:nvGraphicFramePr>
        <p:xfrm>
          <a:off x="6156176" y="3543692"/>
          <a:ext cx="864095" cy="396210"/>
        </p:xfrm>
        <a:graphic>
          <a:graphicData uri="http://schemas.openxmlformats.org/drawingml/2006/table">
            <a:tbl>
              <a:tblPr>
                <a:noFill/>
                <a:tableStyleId>{C8E374D2-7162-4579-8406-816C60958BB1}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>
                    <a:noFill/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Shape 159"/>
          <p:cNvGraphicFramePr/>
          <p:nvPr/>
        </p:nvGraphicFramePr>
        <p:xfrm>
          <a:off x="2915817" y="4047748"/>
          <a:ext cx="864095" cy="396210"/>
        </p:xfrm>
        <a:graphic>
          <a:graphicData uri="http://schemas.openxmlformats.org/drawingml/2006/table">
            <a:tbl>
              <a:tblPr>
                <a:noFill/>
                <a:tableStyleId>{C8E374D2-7162-4579-8406-816C60958BB1}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>
                    <a:noFill/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7" name="Shape 159"/>
          <p:cNvGraphicFramePr/>
          <p:nvPr/>
        </p:nvGraphicFramePr>
        <p:xfrm>
          <a:off x="3995937" y="4047748"/>
          <a:ext cx="864095" cy="396210"/>
        </p:xfrm>
        <a:graphic>
          <a:graphicData uri="http://schemas.openxmlformats.org/drawingml/2006/table">
            <a:tbl>
              <a:tblPr>
                <a:noFill/>
                <a:tableStyleId>{C8E374D2-7162-4579-8406-816C60958BB1}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>
                    <a:noFill/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Shape 159"/>
          <p:cNvGraphicFramePr/>
          <p:nvPr/>
        </p:nvGraphicFramePr>
        <p:xfrm>
          <a:off x="5076057" y="4047748"/>
          <a:ext cx="864095" cy="396210"/>
        </p:xfrm>
        <a:graphic>
          <a:graphicData uri="http://schemas.openxmlformats.org/drawingml/2006/table">
            <a:tbl>
              <a:tblPr>
                <a:noFill/>
                <a:tableStyleId>{C8E374D2-7162-4579-8406-816C60958BB1}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>
                    <a:noFill/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9" name="Shape 159"/>
          <p:cNvGraphicFramePr/>
          <p:nvPr/>
        </p:nvGraphicFramePr>
        <p:xfrm>
          <a:off x="6156177" y="4047748"/>
          <a:ext cx="864095" cy="396210"/>
        </p:xfrm>
        <a:graphic>
          <a:graphicData uri="http://schemas.openxmlformats.org/drawingml/2006/table">
            <a:tbl>
              <a:tblPr>
                <a:noFill/>
                <a:tableStyleId>{C8E374D2-7162-4579-8406-816C60958BB1}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>
                    <a:noFill/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0" name="Shape 159"/>
          <p:cNvGraphicFramePr/>
          <p:nvPr/>
        </p:nvGraphicFramePr>
        <p:xfrm>
          <a:off x="2915816" y="4551804"/>
          <a:ext cx="864095" cy="396210"/>
        </p:xfrm>
        <a:graphic>
          <a:graphicData uri="http://schemas.openxmlformats.org/drawingml/2006/table">
            <a:tbl>
              <a:tblPr>
                <a:noFill/>
                <a:tableStyleId>{C8E374D2-7162-4579-8406-816C60958BB1}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>
                    <a:noFill/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" name="Shape 159"/>
          <p:cNvGraphicFramePr/>
          <p:nvPr/>
        </p:nvGraphicFramePr>
        <p:xfrm>
          <a:off x="3995936" y="4551804"/>
          <a:ext cx="864095" cy="396210"/>
        </p:xfrm>
        <a:graphic>
          <a:graphicData uri="http://schemas.openxmlformats.org/drawingml/2006/table">
            <a:tbl>
              <a:tblPr>
                <a:noFill/>
                <a:tableStyleId>{C8E374D2-7162-4579-8406-816C60958BB1}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>
                    <a:noFill/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2" name="Shape 159"/>
          <p:cNvGraphicFramePr/>
          <p:nvPr/>
        </p:nvGraphicFramePr>
        <p:xfrm>
          <a:off x="5076056" y="4551804"/>
          <a:ext cx="864095" cy="396210"/>
        </p:xfrm>
        <a:graphic>
          <a:graphicData uri="http://schemas.openxmlformats.org/drawingml/2006/table">
            <a:tbl>
              <a:tblPr>
                <a:noFill/>
                <a:tableStyleId>{C8E374D2-7162-4579-8406-816C60958BB1}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>
                    <a:noFill/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Shape 159"/>
          <p:cNvGraphicFramePr/>
          <p:nvPr/>
        </p:nvGraphicFramePr>
        <p:xfrm>
          <a:off x="6156176" y="4551804"/>
          <a:ext cx="864095" cy="396210"/>
        </p:xfrm>
        <a:graphic>
          <a:graphicData uri="http://schemas.openxmlformats.org/drawingml/2006/table">
            <a:tbl>
              <a:tblPr>
                <a:noFill/>
                <a:tableStyleId>{C8E374D2-7162-4579-8406-816C60958BB1}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>
                    <a:noFill/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" name="Shape 149"/>
          <p:cNvGraphicFramePr/>
          <p:nvPr/>
        </p:nvGraphicFramePr>
        <p:xfrm>
          <a:off x="323528" y="3003798"/>
          <a:ext cx="2378875" cy="396210"/>
        </p:xfrm>
        <a:graphic>
          <a:graphicData uri="http://schemas.openxmlformats.org/drawingml/2006/table">
            <a:tbl>
              <a:tblPr>
                <a:noFill/>
                <a:tableStyleId>{E1470866-9A68-40E5-BDC1-B10065D1A982}</a:tableStyleId>
              </a:tblPr>
              <a:tblGrid>
                <a:gridCol w="237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Meilleur assurage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2" name="Shape 159"/>
          <p:cNvGraphicFramePr/>
          <p:nvPr/>
        </p:nvGraphicFramePr>
        <p:xfrm>
          <a:off x="2927644" y="3009913"/>
          <a:ext cx="864095" cy="396210"/>
        </p:xfrm>
        <a:graphic>
          <a:graphicData uri="http://schemas.openxmlformats.org/drawingml/2006/table">
            <a:tbl>
              <a:tblPr>
                <a:noFill/>
                <a:tableStyleId>{C8E374D2-7162-4579-8406-816C60958BB1}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>
                    <a:noFill/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4" name="Shape 159"/>
          <p:cNvGraphicFramePr/>
          <p:nvPr/>
        </p:nvGraphicFramePr>
        <p:xfrm>
          <a:off x="4007764" y="3009913"/>
          <a:ext cx="864095" cy="396210"/>
        </p:xfrm>
        <a:graphic>
          <a:graphicData uri="http://schemas.openxmlformats.org/drawingml/2006/table">
            <a:tbl>
              <a:tblPr>
                <a:noFill/>
                <a:tableStyleId>{C8E374D2-7162-4579-8406-816C60958BB1}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>
                    <a:noFill/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5" name="Shape 159"/>
          <p:cNvGraphicFramePr/>
          <p:nvPr/>
        </p:nvGraphicFramePr>
        <p:xfrm>
          <a:off x="5087884" y="3009913"/>
          <a:ext cx="864095" cy="396210"/>
        </p:xfrm>
        <a:graphic>
          <a:graphicData uri="http://schemas.openxmlformats.org/drawingml/2006/table">
            <a:tbl>
              <a:tblPr>
                <a:noFill/>
                <a:tableStyleId>{C8E374D2-7162-4579-8406-816C60958BB1}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>
                    <a:noFill/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6" name="Shape 159"/>
          <p:cNvGraphicFramePr/>
          <p:nvPr/>
        </p:nvGraphicFramePr>
        <p:xfrm>
          <a:off x="6168004" y="3009913"/>
          <a:ext cx="864095" cy="396210"/>
        </p:xfrm>
        <a:graphic>
          <a:graphicData uri="http://schemas.openxmlformats.org/drawingml/2006/table">
            <a:tbl>
              <a:tblPr>
                <a:noFill/>
                <a:tableStyleId>{C8E374D2-7162-4579-8406-816C60958BB1}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>
                    <a:noFill/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/>
              <a:t>Mes sorties et lieux de grimpe</a:t>
            </a:r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br>
              <a:rPr lang="fr" sz="1200" dirty="0"/>
            </a:br>
            <a:br>
              <a:rPr lang="fr" sz="1200" dirty="0"/>
            </a:br>
            <a:br>
              <a:rPr lang="fr" sz="1200" dirty="0"/>
            </a:br>
            <a:br>
              <a:rPr lang="fr" sz="1200" dirty="0"/>
            </a:br>
            <a:br>
              <a:rPr lang="fr" sz="1200" dirty="0"/>
            </a:br>
            <a:br>
              <a:rPr lang="fr" sz="1200" dirty="0"/>
            </a:br>
            <a:br>
              <a:rPr lang="fr" sz="1200" dirty="0"/>
            </a:br>
            <a:br>
              <a:rPr lang="fr" sz="1200" dirty="0"/>
            </a:br>
            <a:endParaRPr lang="fr" sz="1200" dirty="0"/>
          </a:p>
          <a:p>
            <a:pPr rtl="0">
              <a:spcBef>
                <a:spcPts val="0"/>
              </a:spcBef>
              <a:buNone/>
            </a:pPr>
            <a:br>
              <a:rPr lang="fr" sz="1200" dirty="0"/>
            </a:br>
            <a:br>
              <a:rPr lang="fr" sz="1200" dirty="0"/>
            </a:br>
            <a:endParaRPr lang="fr" sz="1200" dirty="0"/>
          </a:p>
          <a:p>
            <a:pPr lvl="0" rtl="0">
              <a:spcBef>
                <a:spcPts val="0"/>
              </a:spcBef>
              <a:buNone/>
            </a:pPr>
            <a:endParaRPr sz="1200" dirty="0"/>
          </a:p>
        </p:txBody>
      </p:sp>
      <p:sp>
        <p:nvSpPr>
          <p:cNvPr id="208" name="Shape 208"/>
          <p:cNvSpPr txBox="1"/>
          <p:nvPr/>
        </p:nvSpPr>
        <p:spPr>
          <a:xfrm>
            <a:off x="6522950" y="705750"/>
            <a:ext cx="1935600" cy="136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fr" dirty="0"/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/>
              <a:t>Mes meilleurs souvenirs d’escalade</a:t>
            </a:r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843558"/>
            <a:ext cx="7614724" cy="3744416"/>
          </a:xfrm>
        </p:spPr>
        <p:txBody>
          <a:bodyPr/>
          <a:lstStyle/>
          <a:p>
            <a:r>
              <a:rPr lang="fr-FR" dirty="0"/>
              <a:t>Ce carnet d’escalade va te suivre tout au long de ton cursus. </a:t>
            </a:r>
            <a:br>
              <a:rPr lang="fr-FR" dirty="0"/>
            </a:br>
            <a:br>
              <a:rPr lang="fr-FR" dirty="0"/>
            </a:br>
            <a:r>
              <a:rPr lang="fr-FR" sz="2000" dirty="0"/>
              <a:t>Tu devras le remplir et l’envoyer à </a:t>
            </a:r>
            <a:r>
              <a:rPr lang="fr-FR" sz="2000" dirty="0">
                <a:hlinkClick r:id="rId2"/>
              </a:rPr>
              <a:t>virginielehenaff@gmail.com</a:t>
            </a:r>
            <a:r>
              <a:rPr lang="fr-FR" sz="2000" dirty="0"/>
              <a:t> à la fin de chaque trimestre. </a:t>
            </a:r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1707654"/>
            <a:ext cx="7488832" cy="2304256"/>
          </a:xfrm>
        </p:spPr>
        <p:txBody>
          <a:bodyPr/>
          <a:lstStyle/>
          <a:p>
            <a:r>
              <a:rPr lang="fr-FR" dirty="0"/>
              <a:t>Notice d’utilisation .. simple </a:t>
            </a:r>
            <a:r>
              <a:rPr lang="fr-FR" sz="1200" dirty="0"/>
              <a:t>enfin normalement  :)  </a:t>
            </a:r>
            <a:br>
              <a:rPr lang="fr-FR" sz="1200" dirty="0"/>
            </a:br>
            <a:r>
              <a:rPr lang="fr-FR" dirty="0"/>
              <a:t> </a:t>
            </a:r>
            <a:br>
              <a:rPr lang="fr-FR" sz="1200" dirty="0"/>
            </a:br>
            <a:br>
              <a:rPr lang="fr-FR" dirty="0"/>
            </a:b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043608" y="2067694"/>
            <a:ext cx="73448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fr-FR" dirty="0"/>
            </a:br>
            <a:r>
              <a:rPr lang="fr-FR" dirty="0">
                <a:latin typeface="Economica" charset="0"/>
              </a:rPr>
              <a:t>- 1) Ecrire le texte correspondant (date, présentation, meilleurs souvenirs...) </a:t>
            </a:r>
          </a:p>
          <a:p>
            <a:br>
              <a:rPr lang="fr-FR" dirty="0">
                <a:latin typeface="Economica" charset="0"/>
              </a:rPr>
            </a:br>
            <a:r>
              <a:rPr lang="fr-FR" dirty="0">
                <a:latin typeface="Economica" charset="0"/>
              </a:rPr>
              <a:t>- 2) Entourer avec une forme ovale votre niveau de technique =&gt;  sélectionner – glisser – lâcher</a:t>
            </a:r>
          </a:p>
          <a:p>
            <a:pPr algn="r"/>
            <a:r>
              <a:rPr lang="fr-FR" dirty="0">
                <a:latin typeface="Economica" charset="0"/>
              </a:rPr>
              <a:t>Vous trouverez une forme,       ici,     pour vous exercer !!  </a:t>
            </a:r>
          </a:p>
          <a:p>
            <a:endParaRPr lang="fr-FR" dirty="0">
              <a:latin typeface="Economica" charset="0"/>
            </a:endParaRPr>
          </a:p>
          <a:p>
            <a:pPr>
              <a:buFontTx/>
              <a:buChar char="-"/>
            </a:pPr>
            <a:r>
              <a:rPr lang="fr-FR" dirty="0">
                <a:latin typeface="Economica" charset="0"/>
              </a:rPr>
              <a:t>3) Remplir de couleur les cases voulues avec « remplissage de forme »</a:t>
            </a:r>
          </a:p>
          <a:p>
            <a:pPr>
              <a:buFontTx/>
              <a:buChar char="-"/>
            </a:pPr>
            <a:endParaRPr lang="fr-FR" dirty="0">
              <a:latin typeface="Economica" charset="0"/>
            </a:endParaRPr>
          </a:p>
          <a:p>
            <a:pPr>
              <a:buFontTx/>
              <a:buChar char="-"/>
            </a:pPr>
            <a:endParaRPr lang="fr-FR" dirty="0">
              <a:latin typeface="Economica" charset="0"/>
            </a:endParaRPr>
          </a:p>
          <a:p>
            <a:pPr>
              <a:buFontTx/>
              <a:buChar char="-"/>
            </a:pPr>
            <a:endParaRPr lang="fr-FR" dirty="0">
              <a:latin typeface="Economica" charset="0"/>
            </a:endParaRPr>
          </a:p>
          <a:p>
            <a:endParaRPr lang="fr-FR" dirty="0">
              <a:latin typeface="Economica" charset="0"/>
            </a:endParaRPr>
          </a:p>
          <a:p>
            <a:r>
              <a:rPr lang="fr-FR" dirty="0"/>
              <a:t> </a:t>
            </a:r>
          </a:p>
        </p:txBody>
      </p:sp>
      <p:sp>
        <p:nvSpPr>
          <p:cNvPr id="4" name="Bouée 3"/>
          <p:cNvSpPr/>
          <p:nvPr/>
        </p:nvSpPr>
        <p:spPr>
          <a:xfrm>
            <a:off x="6732240" y="2931790"/>
            <a:ext cx="504056" cy="360040"/>
          </a:xfrm>
          <a:prstGeom prst="donut">
            <a:avLst>
              <a:gd name="adj" fmla="val 6908"/>
            </a:avLst>
          </a:prstGeom>
          <a:solidFill>
            <a:srgbClr val="00B0F0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71465" t="5670" r="7273" b="67752"/>
          <a:stretch>
            <a:fillRect/>
          </a:stretch>
        </p:blipFill>
        <p:spPr bwMode="auto">
          <a:xfrm>
            <a:off x="5364088" y="3507854"/>
            <a:ext cx="138255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 dirty="0"/>
              <a:t>Ma section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fr" dirty="0"/>
          </a:p>
        </p:txBody>
      </p:sp>
      <p:sp>
        <p:nvSpPr>
          <p:cNvPr id="66" name="Shape 66"/>
          <p:cNvSpPr txBox="1"/>
          <p:nvPr/>
        </p:nvSpPr>
        <p:spPr>
          <a:xfrm>
            <a:off x="6373225" y="310100"/>
            <a:ext cx="2459100" cy="1710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fr" dirty="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3078000" cy="828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/>
              <a:t>Ma présentation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fr" dirty="0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/>
              <a:t>Mes performances en moulinette</a:t>
            </a:r>
          </a:p>
        </p:txBody>
      </p:sp>
      <p:graphicFrame>
        <p:nvGraphicFramePr>
          <p:cNvPr id="79" name="Shape 79"/>
          <p:cNvGraphicFramePr/>
          <p:nvPr/>
        </p:nvGraphicFramePr>
        <p:xfrm>
          <a:off x="190825" y="1546200"/>
          <a:ext cx="8551400" cy="396210"/>
        </p:xfrm>
        <a:graphic>
          <a:graphicData uri="http://schemas.openxmlformats.org/drawingml/2006/table">
            <a:tbl>
              <a:tblPr>
                <a:noFill/>
                <a:tableStyleId>{F2FBB5AB-97C8-4DE0-B596-796F659BA25D}</a:tableStyleId>
              </a:tblPr>
              <a:tblGrid>
                <a:gridCol w="6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4a</a:t>
                      </a:r>
                    </a:p>
                  </a:txBody>
                  <a:tcPr marL="91425" marR="91425" marT="91425" marB="91425">
                    <a:noFill/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4b</a:t>
                      </a:r>
                    </a:p>
                  </a:txBody>
                  <a:tcPr marL="91425" marR="91425" marT="91425" marB="91425">
                    <a:noFill/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4c</a:t>
                      </a:r>
                    </a:p>
                  </a:txBody>
                  <a:tcPr marL="91425" marR="91425" marT="91425" marB="91425">
                    <a:noFill/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5a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/>
                        <a:t>5b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/>
                        <a:t>5c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/>
                        <a:t>6a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/>
                        <a:t>6b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/>
                        <a:t>6c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/>
                        <a:t>7a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/>
                        <a:t>7b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/>
                        <a:t>7c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8a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Shape 80"/>
          <p:cNvGraphicFramePr/>
          <p:nvPr>
            <p:extLst>
              <p:ext uri="{D42A27DB-BD31-4B8C-83A1-F6EECF244321}">
                <p14:modId xmlns:p14="http://schemas.microsoft.com/office/powerpoint/2010/main" val="2262237763"/>
              </p:ext>
            </p:extLst>
          </p:nvPr>
        </p:nvGraphicFramePr>
        <p:xfrm>
          <a:off x="171558" y="2391315"/>
          <a:ext cx="8551400" cy="1076880"/>
        </p:xfrm>
        <a:graphic>
          <a:graphicData uri="http://schemas.openxmlformats.org/drawingml/2006/table">
            <a:tbl>
              <a:tblPr>
                <a:noFill/>
                <a:tableStyleId>{A47E8804-CAF6-405C-BFD6-F839DA606B11}</a:tableStyleId>
              </a:tblPr>
              <a:tblGrid>
                <a:gridCol w="6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38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27102698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3908896716"/>
                  </a:ext>
                </a:extLst>
              </a:tr>
            </a:tbl>
          </a:graphicData>
        </a:graphic>
      </p:graphicFrame>
      <p:sp>
        <p:nvSpPr>
          <p:cNvPr id="81" name="Shape 81"/>
          <p:cNvSpPr txBox="1"/>
          <p:nvPr/>
        </p:nvSpPr>
        <p:spPr>
          <a:xfrm>
            <a:off x="190825" y="1147212"/>
            <a:ext cx="2129400" cy="23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/>
              <a:t>Ma cotation</a:t>
            </a:r>
          </a:p>
        </p:txBody>
      </p:sp>
      <p:sp>
        <p:nvSpPr>
          <p:cNvPr id="10" name="Shape 82"/>
          <p:cNvSpPr txBox="1"/>
          <p:nvPr/>
        </p:nvSpPr>
        <p:spPr>
          <a:xfrm>
            <a:off x="138447" y="2046486"/>
            <a:ext cx="4045199" cy="294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dirty="0"/>
              <a:t>Profil, lieu et date (dalle, vertical, devers) </a:t>
            </a:r>
          </a:p>
        </p:txBody>
      </p:sp>
      <p:graphicFrame>
        <p:nvGraphicFramePr>
          <p:cNvPr id="11" name="Shape 80"/>
          <p:cNvGraphicFramePr/>
          <p:nvPr>
            <p:extLst>
              <p:ext uri="{D42A27DB-BD31-4B8C-83A1-F6EECF244321}">
                <p14:modId xmlns:p14="http://schemas.microsoft.com/office/powerpoint/2010/main" val="4256634043"/>
              </p:ext>
            </p:extLst>
          </p:nvPr>
        </p:nvGraphicFramePr>
        <p:xfrm>
          <a:off x="138447" y="3864843"/>
          <a:ext cx="8551400" cy="1076880"/>
        </p:xfrm>
        <a:graphic>
          <a:graphicData uri="http://schemas.openxmlformats.org/drawingml/2006/table">
            <a:tbl>
              <a:tblPr>
                <a:noFill/>
                <a:tableStyleId>{A47E8804-CAF6-405C-BFD6-F839DA606B11}</a:tableStyleId>
              </a:tblPr>
              <a:tblGrid>
                <a:gridCol w="6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38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27102698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3908896716"/>
                  </a:ext>
                </a:extLst>
              </a:tr>
            </a:tbl>
          </a:graphicData>
        </a:graphic>
      </p:graphicFrame>
      <p:sp>
        <p:nvSpPr>
          <p:cNvPr id="12" name="Shape 82"/>
          <p:cNvSpPr txBox="1"/>
          <p:nvPr/>
        </p:nvSpPr>
        <p:spPr>
          <a:xfrm>
            <a:off x="105336" y="3520014"/>
            <a:ext cx="4045199" cy="294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dirty="0"/>
              <a:t>Profil, lieu et date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dirty="0"/>
              <a:t>Mes performances en tête</a:t>
            </a:r>
          </a:p>
        </p:txBody>
      </p:sp>
      <p:graphicFrame>
        <p:nvGraphicFramePr>
          <p:cNvPr id="79" name="Shape 79"/>
          <p:cNvGraphicFramePr/>
          <p:nvPr/>
        </p:nvGraphicFramePr>
        <p:xfrm>
          <a:off x="190825" y="1546200"/>
          <a:ext cx="8551400" cy="396210"/>
        </p:xfrm>
        <a:graphic>
          <a:graphicData uri="http://schemas.openxmlformats.org/drawingml/2006/table">
            <a:tbl>
              <a:tblPr>
                <a:noFill/>
                <a:tableStyleId>{F2FBB5AB-97C8-4DE0-B596-796F659BA25D}</a:tableStyleId>
              </a:tblPr>
              <a:tblGrid>
                <a:gridCol w="6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4a</a:t>
                      </a:r>
                    </a:p>
                  </a:txBody>
                  <a:tcPr marL="91425" marR="91425" marT="91425" marB="91425">
                    <a:noFill/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4b</a:t>
                      </a:r>
                    </a:p>
                  </a:txBody>
                  <a:tcPr marL="91425" marR="91425" marT="91425" marB="91425">
                    <a:noFill/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4c</a:t>
                      </a:r>
                    </a:p>
                  </a:txBody>
                  <a:tcPr marL="91425" marR="91425" marT="91425" marB="91425">
                    <a:noFill/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5a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/>
                        <a:t>5b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/>
                        <a:t>5c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/>
                        <a:t>6a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/>
                        <a:t>6b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/>
                        <a:t>6c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/>
                        <a:t>7a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/>
                        <a:t>7b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/>
                        <a:t>7c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8a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Shape 80"/>
          <p:cNvGraphicFramePr/>
          <p:nvPr>
            <p:extLst>
              <p:ext uri="{D42A27DB-BD31-4B8C-83A1-F6EECF244321}">
                <p14:modId xmlns:p14="http://schemas.microsoft.com/office/powerpoint/2010/main" val="4090821639"/>
              </p:ext>
            </p:extLst>
          </p:nvPr>
        </p:nvGraphicFramePr>
        <p:xfrm>
          <a:off x="171558" y="2391315"/>
          <a:ext cx="8551400" cy="1076880"/>
        </p:xfrm>
        <a:graphic>
          <a:graphicData uri="http://schemas.openxmlformats.org/drawingml/2006/table">
            <a:tbl>
              <a:tblPr>
                <a:noFill/>
                <a:tableStyleId>{A47E8804-CAF6-405C-BFD6-F839DA606B11}</a:tableStyleId>
              </a:tblPr>
              <a:tblGrid>
                <a:gridCol w="6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38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27102698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3908896716"/>
                  </a:ext>
                </a:extLst>
              </a:tr>
            </a:tbl>
          </a:graphicData>
        </a:graphic>
      </p:graphicFrame>
      <p:sp>
        <p:nvSpPr>
          <p:cNvPr id="81" name="Shape 81"/>
          <p:cNvSpPr txBox="1"/>
          <p:nvPr/>
        </p:nvSpPr>
        <p:spPr>
          <a:xfrm>
            <a:off x="190825" y="1147212"/>
            <a:ext cx="2129400" cy="23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/>
              <a:t>Ma cotation</a:t>
            </a:r>
          </a:p>
        </p:txBody>
      </p:sp>
      <p:sp>
        <p:nvSpPr>
          <p:cNvPr id="10" name="Shape 82"/>
          <p:cNvSpPr txBox="1"/>
          <p:nvPr/>
        </p:nvSpPr>
        <p:spPr>
          <a:xfrm>
            <a:off x="138447" y="2046486"/>
            <a:ext cx="4045199" cy="294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dirty="0"/>
              <a:t>Profil, lieu et date </a:t>
            </a:r>
          </a:p>
        </p:txBody>
      </p:sp>
      <p:graphicFrame>
        <p:nvGraphicFramePr>
          <p:cNvPr id="11" name="Shape 80"/>
          <p:cNvGraphicFramePr/>
          <p:nvPr>
            <p:extLst>
              <p:ext uri="{D42A27DB-BD31-4B8C-83A1-F6EECF244321}">
                <p14:modId xmlns:p14="http://schemas.microsoft.com/office/powerpoint/2010/main" val="4196345061"/>
              </p:ext>
            </p:extLst>
          </p:nvPr>
        </p:nvGraphicFramePr>
        <p:xfrm>
          <a:off x="138447" y="3864843"/>
          <a:ext cx="8551400" cy="1076880"/>
        </p:xfrm>
        <a:graphic>
          <a:graphicData uri="http://schemas.openxmlformats.org/drawingml/2006/table">
            <a:tbl>
              <a:tblPr>
                <a:noFill/>
                <a:tableStyleId>{A47E8804-CAF6-405C-BFD6-F839DA606B11}</a:tableStyleId>
              </a:tblPr>
              <a:tblGrid>
                <a:gridCol w="6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578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38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27102698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3908896716"/>
                  </a:ext>
                </a:extLst>
              </a:tr>
            </a:tbl>
          </a:graphicData>
        </a:graphic>
      </p:graphicFrame>
      <p:sp>
        <p:nvSpPr>
          <p:cNvPr id="12" name="Shape 82"/>
          <p:cNvSpPr txBox="1"/>
          <p:nvPr/>
        </p:nvSpPr>
        <p:spPr>
          <a:xfrm>
            <a:off x="105336" y="3520014"/>
            <a:ext cx="4045199" cy="294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dirty="0"/>
              <a:t>Profil, lieu et date </a:t>
            </a:r>
          </a:p>
        </p:txBody>
      </p:sp>
    </p:spTree>
    <p:extLst>
      <p:ext uri="{BB962C8B-B14F-4D97-AF65-F5344CB8AC3E}">
        <p14:creationId xmlns:p14="http://schemas.microsoft.com/office/powerpoint/2010/main" val="3392987425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dirty="0"/>
              <a:t>Mes performances en bloc</a:t>
            </a:r>
          </a:p>
        </p:txBody>
      </p:sp>
      <p:graphicFrame>
        <p:nvGraphicFramePr>
          <p:cNvPr id="101" name="Shape 101"/>
          <p:cNvGraphicFramePr/>
          <p:nvPr/>
        </p:nvGraphicFramePr>
        <p:xfrm>
          <a:off x="190828" y="1546200"/>
          <a:ext cx="8485632" cy="701010"/>
        </p:xfrm>
        <a:graphic>
          <a:graphicData uri="http://schemas.openxmlformats.org/drawingml/2006/table">
            <a:tbl>
              <a:tblPr>
                <a:noFill/>
                <a:tableStyleId>{C5FDF887-F0FD-44C1-9CB3-9AD6D75D1DF2}</a:tableStyleId>
              </a:tblPr>
              <a:tblGrid>
                <a:gridCol w="1060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0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0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07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07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07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07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07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0627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-FR" dirty="0"/>
                        <a:t>B</a:t>
                      </a:r>
                      <a:r>
                        <a:rPr lang="fr" dirty="0"/>
                        <a:t>lanc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-FR" sz="1000" dirty="0"/>
                        <a:t>Pour les E</a:t>
                      </a:r>
                      <a:r>
                        <a:rPr lang="fr" sz="1000" dirty="0"/>
                        <a:t>nfants </a:t>
                      </a:r>
                    </a:p>
                  </a:txBody>
                  <a:tcPr marL="91425" marR="91425" marT="91425" marB="91425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dirty="0"/>
                        <a:t>Jaune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F</a:t>
                      </a:r>
                      <a:r>
                        <a:rPr lang="fr" baseline="0" dirty="0"/>
                        <a:t> à PD</a:t>
                      </a:r>
                      <a:endParaRPr lang="fr" dirty="0"/>
                    </a:p>
                  </a:txBody>
                  <a:tcPr marL="91425" marR="91425" marT="91425" marB="91425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O</a:t>
                      </a:r>
                      <a:r>
                        <a:rPr lang="fr" dirty="0"/>
                        <a:t>range 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AD</a:t>
                      </a:r>
                    </a:p>
                  </a:txBody>
                  <a:tcPr marL="91425" marR="91425" marT="91425" marB="91425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dirty="0"/>
                        <a:t>Vert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-FR" sz="1000" dirty="0"/>
                        <a:t>(p</a:t>
                      </a:r>
                      <a:r>
                        <a:rPr lang="fr" sz="1000" dirty="0"/>
                        <a:t>arfois)</a:t>
                      </a:r>
                    </a:p>
                  </a:txBody>
                  <a:tcPr marL="91425" marR="91425" marT="91425" marB="91425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dirty="0"/>
                        <a:t>Bleu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Rouge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TD 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Blanc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ED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Noir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ABO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3" name="Shape 103"/>
          <p:cNvSpPr txBox="1"/>
          <p:nvPr/>
        </p:nvSpPr>
        <p:spPr>
          <a:xfrm>
            <a:off x="190825" y="1147212"/>
            <a:ext cx="2129400" cy="23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dirty="0"/>
              <a:t>Ma cotation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580112" y="123478"/>
            <a:ext cx="33843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jaune : très facile (3 à 4+) ; orange : facile (5a à 6a) ; vert (5c à 6a) ; bleu : difficile (6b à 6c); rouge : très difficile (7a); blanc : extrêmement  difficile (7b) ; noir : abominable ( 7b et +)).</a:t>
            </a:r>
          </a:p>
        </p:txBody>
      </p:sp>
      <p:graphicFrame>
        <p:nvGraphicFramePr>
          <p:cNvPr id="10" name="Shape 80"/>
          <p:cNvGraphicFramePr/>
          <p:nvPr>
            <p:extLst>
              <p:ext uri="{D42A27DB-BD31-4B8C-83A1-F6EECF244321}">
                <p14:modId xmlns:p14="http://schemas.microsoft.com/office/powerpoint/2010/main" val="3993048187"/>
              </p:ext>
            </p:extLst>
          </p:nvPr>
        </p:nvGraphicFramePr>
        <p:xfrm>
          <a:off x="179508" y="3147814"/>
          <a:ext cx="8496952" cy="1224136"/>
        </p:xfrm>
        <a:graphic>
          <a:graphicData uri="http://schemas.openxmlformats.org/drawingml/2006/table">
            <a:tbl>
              <a:tblPr>
                <a:noFill/>
                <a:tableStyleId>{A47E8804-CAF6-405C-BFD6-F839DA606B11}</a:tableStyleId>
              </a:tblPr>
              <a:tblGrid>
                <a:gridCol w="1062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21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2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21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21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21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21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1093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9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2710269893"/>
                  </a:ext>
                </a:extLst>
              </a:tr>
              <a:tr h="381093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endParaRPr lang="fr"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3908896716"/>
                  </a:ext>
                </a:extLst>
              </a:tr>
            </a:tbl>
          </a:graphicData>
        </a:graphic>
      </p:graphicFrame>
      <p:sp>
        <p:nvSpPr>
          <p:cNvPr id="11" name="Shape 82"/>
          <p:cNvSpPr txBox="1"/>
          <p:nvPr/>
        </p:nvSpPr>
        <p:spPr>
          <a:xfrm>
            <a:off x="205733" y="2663524"/>
            <a:ext cx="4045199" cy="294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dirty="0"/>
              <a:t>Profil, lieu et date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dirty="0"/>
              <a:t>Mes performances en vitesse</a:t>
            </a:r>
          </a:p>
        </p:txBody>
      </p:sp>
      <p:graphicFrame>
        <p:nvGraphicFramePr>
          <p:cNvPr id="113" name="Shape 113"/>
          <p:cNvGraphicFramePr/>
          <p:nvPr>
            <p:extLst>
              <p:ext uri="{D42A27DB-BD31-4B8C-83A1-F6EECF244321}">
                <p14:modId xmlns:p14="http://schemas.microsoft.com/office/powerpoint/2010/main" val="2407601083"/>
              </p:ext>
            </p:extLst>
          </p:nvPr>
        </p:nvGraphicFramePr>
        <p:xfrm>
          <a:off x="2848725" y="1415775"/>
          <a:ext cx="940625" cy="563850"/>
        </p:xfrm>
        <a:graphic>
          <a:graphicData uri="http://schemas.openxmlformats.org/drawingml/2006/table">
            <a:tbl>
              <a:tblPr>
                <a:noFill/>
                <a:tableStyleId>{27C62363-27EB-4CEE-9966-91392D26A173}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-FR" sz="1100" dirty="0"/>
                        <a:t>T</a:t>
                      </a:r>
                      <a:r>
                        <a:rPr lang="fr" sz="1100" dirty="0"/>
                        <a:t>emps 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8" name="Shape 118"/>
          <p:cNvGraphicFramePr/>
          <p:nvPr>
            <p:extLst>
              <p:ext uri="{D42A27DB-BD31-4B8C-83A1-F6EECF244321}">
                <p14:modId xmlns:p14="http://schemas.microsoft.com/office/powerpoint/2010/main" val="3560175195"/>
              </p:ext>
            </p:extLst>
          </p:nvPr>
        </p:nvGraphicFramePr>
        <p:xfrm>
          <a:off x="311700" y="1415775"/>
          <a:ext cx="1596004" cy="609570"/>
        </p:xfrm>
        <a:graphic>
          <a:graphicData uri="http://schemas.openxmlformats.org/drawingml/2006/table">
            <a:tbl>
              <a:tblPr>
                <a:noFill/>
                <a:tableStyleId>{D7ACADF2-6CC6-4E8D-95F6-5352AC25E24E}</a:tableStyleId>
              </a:tblPr>
              <a:tblGrid>
                <a:gridCol w="1596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1409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Voie n°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Croix Nivert 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0" name="Shape 120"/>
          <p:cNvGraphicFramePr/>
          <p:nvPr>
            <p:extLst>
              <p:ext uri="{D42A27DB-BD31-4B8C-83A1-F6EECF244321}">
                <p14:modId xmlns:p14="http://schemas.microsoft.com/office/powerpoint/2010/main" val="4016448043"/>
              </p:ext>
            </p:extLst>
          </p:nvPr>
        </p:nvGraphicFramePr>
        <p:xfrm>
          <a:off x="5046275" y="1415775"/>
          <a:ext cx="940625" cy="563850"/>
        </p:xfrm>
        <a:graphic>
          <a:graphicData uri="http://schemas.openxmlformats.org/drawingml/2006/table">
            <a:tbl>
              <a:tblPr>
                <a:noFill/>
                <a:tableStyleId>{1EE9B362-4DEB-48F4-AEC1-4A9BFAE34245}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dirty="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1" name="Shape 121"/>
          <p:cNvGraphicFramePr/>
          <p:nvPr>
            <p:extLst>
              <p:ext uri="{D42A27DB-BD31-4B8C-83A1-F6EECF244321}">
                <p14:modId xmlns:p14="http://schemas.microsoft.com/office/powerpoint/2010/main" val="4216248583"/>
              </p:ext>
            </p:extLst>
          </p:nvPr>
        </p:nvGraphicFramePr>
        <p:xfrm>
          <a:off x="3947500" y="1415775"/>
          <a:ext cx="940625" cy="518130"/>
        </p:xfrm>
        <a:graphic>
          <a:graphicData uri="http://schemas.openxmlformats.org/drawingml/2006/table">
            <a:tbl>
              <a:tblPr>
                <a:noFill/>
                <a:tableStyleId>{C589E353-CA7B-4E25-A6BA-B83F1234D629}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dirty="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2" name="Shape 122"/>
          <p:cNvGraphicFramePr/>
          <p:nvPr>
            <p:extLst>
              <p:ext uri="{D42A27DB-BD31-4B8C-83A1-F6EECF244321}">
                <p14:modId xmlns:p14="http://schemas.microsoft.com/office/powerpoint/2010/main" val="4220433693"/>
              </p:ext>
            </p:extLst>
          </p:nvPr>
        </p:nvGraphicFramePr>
        <p:xfrm>
          <a:off x="6145050" y="1415775"/>
          <a:ext cx="940625" cy="563850"/>
        </p:xfrm>
        <a:graphic>
          <a:graphicData uri="http://schemas.openxmlformats.org/drawingml/2006/table">
            <a:tbl>
              <a:tblPr>
                <a:noFill/>
                <a:tableStyleId>{BEDF2FC8-783C-4C3A-8350-6E225BC9B282}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dirty="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3" name="Shape 123"/>
          <p:cNvGraphicFramePr/>
          <p:nvPr>
            <p:extLst>
              <p:ext uri="{D42A27DB-BD31-4B8C-83A1-F6EECF244321}">
                <p14:modId xmlns:p14="http://schemas.microsoft.com/office/powerpoint/2010/main" val="4197095927"/>
              </p:ext>
            </p:extLst>
          </p:nvPr>
        </p:nvGraphicFramePr>
        <p:xfrm>
          <a:off x="7243825" y="1425700"/>
          <a:ext cx="940625" cy="563850"/>
        </p:xfrm>
        <a:graphic>
          <a:graphicData uri="http://schemas.openxmlformats.org/drawingml/2006/table">
            <a:tbl>
              <a:tblPr>
                <a:noFill/>
                <a:tableStyleId>{B24CEBF2-1EC4-4830-8545-6718CE9C6B49}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dirty="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4" name="Shape 124"/>
          <p:cNvGraphicFramePr/>
          <p:nvPr>
            <p:extLst>
              <p:ext uri="{D42A27DB-BD31-4B8C-83A1-F6EECF244321}">
                <p14:modId xmlns:p14="http://schemas.microsoft.com/office/powerpoint/2010/main" val="3013506297"/>
              </p:ext>
            </p:extLst>
          </p:nvPr>
        </p:nvGraphicFramePr>
        <p:xfrm>
          <a:off x="323528" y="2139702"/>
          <a:ext cx="1584176" cy="609570"/>
        </p:xfrm>
        <a:graphic>
          <a:graphicData uri="http://schemas.openxmlformats.org/drawingml/2006/table">
            <a:tbl>
              <a:tblPr>
                <a:noFill/>
                <a:tableStyleId>{463175E2-F37F-466D-B596-2B84AB9B2B67}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57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Voie n°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Croix Nivert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0" name="Shape 130"/>
          <p:cNvGraphicFramePr/>
          <p:nvPr>
            <p:extLst>
              <p:ext uri="{D42A27DB-BD31-4B8C-83A1-F6EECF244321}">
                <p14:modId xmlns:p14="http://schemas.microsoft.com/office/powerpoint/2010/main" val="1256954125"/>
              </p:ext>
            </p:extLst>
          </p:nvPr>
        </p:nvGraphicFramePr>
        <p:xfrm>
          <a:off x="323528" y="2931790"/>
          <a:ext cx="1584176" cy="609570"/>
        </p:xfrm>
        <a:graphic>
          <a:graphicData uri="http://schemas.openxmlformats.org/drawingml/2006/table">
            <a:tbl>
              <a:tblPr>
                <a:noFill/>
                <a:tableStyleId>{43CAA94B-B715-4632-B5BF-48A9DB31B7B1}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Voie n°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 La</a:t>
                      </a:r>
                      <a:r>
                        <a:rPr lang="fr" baseline="0" dirty="0"/>
                        <a:t> Plaine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Shape 113"/>
          <p:cNvGraphicFramePr/>
          <p:nvPr>
            <p:extLst>
              <p:ext uri="{D42A27DB-BD31-4B8C-83A1-F6EECF244321}">
                <p14:modId xmlns:p14="http://schemas.microsoft.com/office/powerpoint/2010/main" val="108613003"/>
              </p:ext>
            </p:extLst>
          </p:nvPr>
        </p:nvGraphicFramePr>
        <p:xfrm>
          <a:off x="2843808" y="2139702"/>
          <a:ext cx="940625" cy="563850"/>
        </p:xfrm>
        <a:graphic>
          <a:graphicData uri="http://schemas.openxmlformats.org/drawingml/2006/table">
            <a:tbl>
              <a:tblPr>
                <a:noFill/>
                <a:tableStyleId>{27C62363-27EB-4CEE-9966-91392D26A173}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sz="1100" dirty="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Shape 120"/>
          <p:cNvGraphicFramePr/>
          <p:nvPr/>
        </p:nvGraphicFramePr>
        <p:xfrm>
          <a:off x="5041358" y="2139702"/>
          <a:ext cx="940625" cy="609570"/>
        </p:xfrm>
        <a:graphic>
          <a:graphicData uri="http://schemas.openxmlformats.org/drawingml/2006/table">
            <a:tbl>
              <a:tblPr>
                <a:noFill/>
                <a:tableStyleId>{1EE9B362-4DEB-48F4-AEC1-4A9BFAE34245}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Shape 121"/>
          <p:cNvGraphicFramePr/>
          <p:nvPr>
            <p:extLst>
              <p:ext uri="{D42A27DB-BD31-4B8C-83A1-F6EECF244321}">
                <p14:modId xmlns:p14="http://schemas.microsoft.com/office/powerpoint/2010/main" val="3462810031"/>
              </p:ext>
            </p:extLst>
          </p:nvPr>
        </p:nvGraphicFramePr>
        <p:xfrm>
          <a:off x="3942583" y="2139702"/>
          <a:ext cx="940625" cy="563850"/>
        </p:xfrm>
        <a:graphic>
          <a:graphicData uri="http://schemas.openxmlformats.org/drawingml/2006/table">
            <a:tbl>
              <a:tblPr>
                <a:noFill/>
                <a:tableStyleId>{C589E353-CA7B-4E25-A6BA-B83F1234D629}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dirty="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Shape 122"/>
          <p:cNvGraphicFramePr/>
          <p:nvPr/>
        </p:nvGraphicFramePr>
        <p:xfrm>
          <a:off x="6140133" y="2139702"/>
          <a:ext cx="940625" cy="609570"/>
        </p:xfrm>
        <a:graphic>
          <a:graphicData uri="http://schemas.openxmlformats.org/drawingml/2006/table">
            <a:tbl>
              <a:tblPr>
                <a:noFill/>
                <a:tableStyleId>{BEDF2FC8-783C-4C3A-8350-6E225BC9B282}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Shape 123"/>
          <p:cNvGraphicFramePr/>
          <p:nvPr/>
        </p:nvGraphicFramePr>
        <p:xfrm>
          <a:off x="7238908" y="2149627"/>
          <a:ext cx="940625" cy="609570"/>
        </p:xfrm>
        <a:graphic>
          <a:graphicData uri="http://schemas.openxmlformats.org/drawingml/2006/table">
            <a:tbl>
              <a:tblPr>
                <a:noFill/>
                <a:tableStyleId>{B24CEBF2-1EC4-4830-8545-6718CE9C6B49}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Shape 113"/>
          <p:cNvGraphicFramePr/>
          <p:nvPr>
            <p:extLst>
              <p:ext uri="{D42A27DB-BD31-4B8C-83A1-F6EECF244321}">
                <p14:modId xmlns:p14="http://schemas.microsoft.com/office/powerpoint/2010/main" val="461702799"/>
              </p:ext>
            </p:extLst>
          </p:nvPr>
        </p:nvGraphicFramePr>
        <p:xfrm>
          <a:off x="2843808" y="2931790"/>
          <a:ext cx="940625" cy="518130"/>
        </p:xfrm>
        <a:graphic>
          <a:graphicData uri="http://schemas.openxmlformats.org/drawingml/2006/table">
            <a:tbl>
              <a:tblPr>
                <a:noFill/>
                <a:tableStyleId>{27C62363-27EB-4CEE-9966-91392D26A173}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sz="1100" dirty="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Shape 120"/>
          <p:cNvGraphicFramePr/>
          <p:nvPr/>
        </p:nvGraphicFramePr>
        <p:xfrm>
          <a:off x="5041358" y="2931790"/>
          <a:ext cx="940625" cy="609570"/>
        </p:xfrm>
        <a:graphic>
          <a:graphicData uri="http://schemas.openxmlformats.org/drawingml/2006/table">
            <a:tbl>
              <a:tblPr>
                <a:noFill/>
                <a:tableStyleId>{1EE9B362-4DEB-48F4-AEC1-4A9BFAE34245}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Shape 121"/>
          <p:cNvGraphicFramePr/>
          <p:nvPr/>
        </p:nvGraphicFramePr>
        <p:xfrm>
          <a:off x="3942583" y="2931790"/>
          <a:ext cx="940625" cy="609570"/>
        </p:xfrm>
        <a:graphic>
          <a:graphicData uri="http://schemas.openxmlformats.org/drawingml/2006/table">
            <a:tbl>
              <a:tblPr>
                <a:noFill/>
                <a:tableStyleId>{C589E353-CA7B-4E25-A6BA-B83F1234D629}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Shape 122"/>
          <p:cNvGraphicFramePr/>
          <p:nvPr/>
        </p:nvGraphicFramePr>
        <p:xfrm>
          <a:off x="6140133" y="2931790"/>
          <a:ext cx="940625" cy="609570"/>
        </p:xfrm>
        <a:graphic>
          <a:graphicData uri="http://schemas.openxmlformats.org/drawingml/2006/table">
            <a:tbl>
              <a:tblPr>
                <a:noFill/>
                <a:tableStyleId>{BEDF2FC8-783C-4C3A-8350-6E225BC9B282}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" name="Shape 123"/>
          <p:cNvGraphicFramePr/>
          <p:nvPr/>
        </p:nvGraphicFramePr>
        <p:xfrm>
          <a:off x="7238908" y="2941715"/>
          <a:ext cx="940625" cy="609570"/>
        </p:xfrm>
        <a:graphic>
          <a:graphicData uri="http://schemas.openxmlformats.org/drawingml/2006/table">
            <a:tbl>
              <a:tblPr>
                <a:noFill/>
                <a:tableStyleId>{B24CEBF2-1EC4-4830-8545-6718CE9C6B49}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7" name="Shape 130"/>
          <p:cNvGraphicFramePr/>
          <p:nvPr>
            <p:extLst>
              <p:ext uri="{D42A27DB-BD31-4B8C-83A1-F6EECF244321}">
                <p14:modId xmlns:p14="http://schemas.microsoft.com/office/powerpoint/2010/main" val="426325890"/>
              </p:ext>
            </p:extLst>
          </p:nvPr>
        </p:nvGraphicFramePr>
        <p:xfrm>
          <a:off x="323528" y="3680447"/>
          <a:ext cx="1584176" cy="609570"/>
        </p:xfrm>
        <a:graphic>
          <a:graphicData uri="http://schemas.openxmlformats.org/drawingml/2006/table">
            <a:tbl>
              <a:tblPr>
                <a:noFill/>
                <a:tableStyleId>{43CAA94B-B715-4632-B5BF-48A9DB31B7B1}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Voie n°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La</a:t>
                      </a:r>
                      <a:r>
                        <a:rPr lang="fr" baseline="0" dirty="0"/>
                        <a:t> Plaine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8" name="Shape 113"/>
          <p:cNvGraphicFramePr/>
          <p:nvPr/>
        </p:nvGraphicFramePr>
        <p:xfrm>
          <a:off x="2843808" y="3680447"/>
          <a:ext cx="940625" cy="609570"/>
        </p:xfrm>
        <a:graphic>
          <a:graphicData uri="http://schemas.openxmlformats.org/drawingml/2006/table">
            <a:tbl>
              <a:tblPr>
                <a:noFill/>
                <a:tableStyleId>{27C62363-27EB-4CEE-9966-91392D26A173}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dirty="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" name="Shape 120"/>
          <p:cNvGraphicFramePr/>
          <p:nvPr/>
        </p:nvGraphicFramePr>
        <p:xfrm>
          <a:off x="5041358" y="3680447"/>
          <a:ext cx="940625" cy="609570"/>
        </p:xfrm>
        <a:graphic>
          <a:graphicData uri="http://schemas.openxmlformats.org/drawingml/2006/table">
            <a:tbl>
              <a:tblPr>
                <a:noFill/>
                <a:tableStyleId>{1EE9B362-4DEB-48F4-AEC1-4A9BFAE34245}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0" name="Shape 121"/>
          <p:cNvGraphicFramePr/>
          <p:nvPr/>
        </p:nvGraphicFramePr>
        <p:xfrm>
          <a:off x="3942583" y="3680447"/>
          <a:ext cx="940625" cy="609570"/>
        </p:xfrm>
        <a:graphic>
          <a:graphicData uri="http://schemas.openxmlformats.org/drawingml/2006/table">
            <a:tbl>
              <a:tblPr>
                <a:noFill/>
                <a:tableStyleId>{C589E353-CA7B-4E25-A6BA-B83F1234D629}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" name="Shape 122"/>
          <p:cNvGraphicFramePr/>
          <p:nvPr/>
        </p:nvGraphicFramePr>
        <p:xfrm>
          <a:off x="6140133" y="3680447"/>
          <a:ext cx="940625" cy="609570"/>
        </p:xfrm>
        <a:graphic>
          <a:graphicData uri="http://schemas.openxmlformats.org/drawingml/2006/table">
            <a:tbl>
              <a:tblPr>
                <a:noFill/>
                <a:tableStyleId>{BEDF2FC8-783C-4C3A-8350-6E225BC9B282}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2" name="Shape 123"/>
          <p:cNvGraphicFramePr/>
          <p:nvPr/>
        </p:nvGraphicFramePr>
        <p:xfrm>
          <a:off x="7238908" y="3690372"/>
          <a:ext cx="940625" cy="609570"/>
        </p:xfrm>
        <a:graphic>
          <a:graphicData uri="http://schemas.openxmlformats.org/drawingml/2006/table">
            <a:tbl>
              <a:tblPr>
                <a:noFill/>
                <a:tableStyleId>{B24CEBF2-1EC4-4830-8545-6718CE9C6B49}</a:tableStyleId>
              </a:tblPr>
              <a:tblGrid>
                <a:gridCol w="9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/>
              <a:t>Mes compétitions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fr" dirty="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1335</TotalTime>
  <Words>502</Words>
  <Application>Microsoft Office PowerPoint</Application>
  <PresentationFormat>Affichage à l'écran (16:9)</PresentationFormat>
  <Paragraphs>190</Paragraphs>
  <Slides>20</Slides>
  <Notes>17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4" baseType="lpstr">
      <vt:lpstr>Arial</vt:lpstr>
      <vt:lpstr>Open Sans</vt:lpstr>
      <vt:lpstr>Economica</vt:lpstr>
      <vt:lpstr>luxe</vt:lpstr>
      <vt:lpstr>Mon carnet  d’escalade</vt:lpstr>
      <vt:lpstr>Ce carnet d’escalade va te suivre tout au long de ton cursus.   Tu devras le remplir et l’envoyer à virginielehenaff@gmail.com à la fin de chaque trimestre. </vt:lpstr>
      <vt:lpstr>Ma section</vt:lpstr>
      <vt:lpstr>Ma présentation</vt:lpstr>
      <vt:lpstr>Mes performances en moulinette</vt:lpstr>
      <vt:lpstr>Mes performances en tête</vt:lpstr>
      <vt:lpstr>Mes performances en bloc</vt:lpstr>
      <vt:lpstr>Mes performances en vitesse</vt:lpstr>
      <vt:lpstr>Mes compétitions</vt:lpstr>
      <vt:lpstr>Ma technique</vt:lpstr>
      <vt:lpstr>Ma technique </vt:lpstr>
      <vt:lpstr>Ma technique</vt:lpstr>
      <vt:lpstr>Mes techniques et manipulations</vt:lpstr>
      <vt:lpstr>Mes formations et validations</vt:lpstr>
      <vt:lpstr>Mon cumul d’ascensions</vt:lpstr>
      <vt:lpstr>Situations Défis</vt:lpstr>
      <vt:lpstr>Mes récompenses</vt:lpstr>
      <vt:lpstr>Mes sorties et lieux de grimpe</vt:lpstr>
      <vt:lpstr>Mes meilleurs souvenirs d’escalade</vt:lpstr>
      <vt:lpstr>Notice d’utilisation .. simple enfin normalement  :)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 carnet  d’escalade</dc:title>
  <dc:creator>virginie</dc:creator>
  <cp:lastModifiedBy>virginie le henaff</cp:lastModifiedBy>
  <cp:revision>135</cp:revision>
  <dcterms:modified xsi:type="dcterms:W3CDTF">2016-11-13T21:30:54Z</dcterms:modified>
</cp:coreProperties>
</file>