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7260E-F854-4117-81F8-33F95BA535F8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B8A7A-7AB4-4DDA-93C5-87FD4536B2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F3D4A-9B11-4B93-9C41-F7EF31D8B712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42014-BF30-4530-A62D-BD684602A5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 userDrawn="1"/>
        </p:nvGrpSpPr>
        <p:grpSpPr>
          <a:xfrm>
            <a:off x="0" y="-9710"/>
            <a:ext cx="9144000" cy="6844858"/>
            <a:chOff x="0" y="-9710"/>
            <a:chExt cx="9144000" cy="6844858"/>
          </a:xfrm>
        </p:grpSpPr>
        <p:sp>
          <p:nvSpPr>
            <p:cNvPr id="8" name="Arrondir un rectangle avec un coin du même côté 7"/>
            <p:cNvSpPr/>
            <p:nvPr userDrawn="1"/>
          </p:nvSpPr>
          <p:spPr>
            <a:xfrm>
              <a:off x="0" y="-3160"/>
              <a:ext cx="9144000" cy="850900"/>
            </a:xfrm>
            <a:prstGeom prst="round2SameRect">
              <a:avLst/>
            </a:prstGeom>
            <a:no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853448"/>
              <a:ext cx="9144000" cy="5981700"/>
            </a:xfrm>
            <a:prstGeom prst="rect">
              <a:avLst/>
            </a:prstGeom>
            <a:no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9"/>
            <p:cNvCxnSpPr/>
            <p:nvPr userDrawn="1"/>
          </p:nvCxnSpPr>
          <p:spPr>
            <a:xfrm rot="5400000">
              <a:off x="827632" y="422290"/>
              <a:ext cx="864000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65E53-474C-4905-8961-9B6233923F09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5"/>
          <p:cNvGrpSpPr/>
          <p:nvPr/>
        </p:nvGrpSpPr>
        <p:grpSpPr>
          <a:xfrm>
            <a:off x="143508" y="116632"/>
            <a:ext cx="8856984" cy="646331"/>
            <a:chOff x="107504" y="116632"/>
            <a:chExt cx="8856984" cy="646331"/>
          </a:xfrm>
        </p:grpSpPr>
        <p:sp>
          <p:nvSpPr>
            <p:cNvPr id="9" name="ZoneTexte 8"/>
            <p:cNvSpPr txBox="1"/>
            <p:nvPr/>
          </p:nvSpPr>
          <p:spPr>
            <a:xfrm>
              <a:off x="107504" y="116632"/>
              <a:ext cx="1008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dirty="0" smtClean="0">
                  <a:latin typeface="Arial Rounded MT Bold" pitchFamily="34" charset="0"/>
                </a:rPr>
                <a:t>V…</a:t>
              </a:r>
              <a:endParaRPr lang="fr-FR" sz="3600" dirty="0">
                <a:latin typeface="Arial Rounded MT Bold" pitchFamily="34" charset="0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1331640" y="116632"/>
              <a:ext cx="7632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smtClean="0">
                  <a:latin typeface="Arial Rounded MT Bold" pitchFamily="34" charset="0"/>
                </a:rPr>
                <a:t>Le dictionnaire et l’ordre alphabétique</a:t>
              </a:r>
              <a:endParaRPr lang="fr-FR" sz="2800" dirty="0">
                <a:latin typeface="Arial Rounded MT Bold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95536" y="1052736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Dans le dictionnaire, </a:t>
            </a:r>
            <a:r>
              <a:rPr lang="fr-FR" b="1" u="sng" dirty="0" smtClean="0"/>
              <a:t>les mots sont rangés par ordre alphabétique et expliqués par une définition.</a:t>
            </a:r>
          </a:p>
          <a:p>
            <a:r>
              <a:rPr lang="fr-FR" dirty="0" smtClean="0"/>
              <a:t>* </a:t>
            </a:r>
            <a:r>
              <a:rPr lang="fr-FR" b="1" u="sng" dirty="0" smtClean="0"/>
              <a:t>Pour chercher un mot </a:t>
            </a:r>
            <a:r>
              <a:rPr lang="fr-FR" dirty="0" smtClean="0"/>
              <a:t>dans le dictionnaire</a:t>
            </a:r>
            <a:r>
              <a:rPr lang="fr-FR" b="1" u="sng" dirty="0" smtClean="0"/>
              <a:t>, je regarde la première lettre du mot,</a:t>
            </a:r>
          </a:p>
          <a:p>
            <a:r>
              <a:rPr lang="fr-FR" b="1" u="sng" dirty="0" smtClean="0"/>
              <a:t>puis la seconde, puis la troisième</a:t>
            </a:r>
            <a:r>
              <a:rPr lang="fr-FR" dirty="0" smtClean="0"/>
              <a:t>....</a:t>
            </a:r>
          </a:p>
          <a:p>
            <a:r>
              <a:rPr lang="fr-FR" u="sng" dirty="0" smtClean="0"/>
              <a:t>Exemple</a:t>
            </a:r>
            <a:r>
              <a:rPr lang="fr-FR" dirty="0" smtClean="0"/>
              <a:t> : Si l’on cherche le mot « </a:t>
            </a:r>
            <a:r>
              <a:rPr lang="fr-FR" u="sng" dirty="0" smtClean="0"/>
              <a:t>brouette</a:t>
            </a:r>
            <a:r>
              <a:rPr lang="fr-FR" dirty="0" smtClean="0"/>
              <a:t> », on cherche la lettre </a:t>
            </a:r>
            <a:r>
              <a:rPr lang="fr-FR" u="sng" dirty="0" smtClean="0"/>
              <a:t>b,</a:t>
            </a:r>
            <a:r>
              <a:rPr lang="fr-FR" dirty="0" smtClean="0"/>
              <a:t> puis </a:t>
            </a:r>
            <a:r>
              <a:rPr lang="fr-FR" u="sng" dirty="0" err="1" smtClean="0"/>
              <a:t>br</a:t>
            </a:r>
            <a:r>
              <a:rPr lang="fr-FR" u="sng" dirty="0" smtClean="0"/>
              <a:t>,</a:t>
            </a:r>
            <a:r>
              <a:rPr lang="fr-FR" dirty="0" smtClean="0"/>
              <a:t> puis </a:t>
            </a:r>
            <a:r>
              <a:rPr lang="fr-FR" u="sng" dirty="0" err="1" smtClean="0"/>
              <a:t>bro</a:t>
            </a:r>
            <a:r>
              <a:rPr lang="fr-FR" dirty="0" smtClean="0"/>
              <a:t>, etc...</a:t>
            </a:r>
          </a:p>
          <a:p>
            <a:r>
              <a:rPr lang="fr-FR" dirty="0" smtClean="0"/>
              <a:t>* On peut également </a:t>
            </a:r>
            <a:r>
              <a:rPr lang="fr-FR" b="1" u="sng" dirty="0" smtClean="0"/>
              <a:t>se servir des mots repères </a:t>
            </a:r>
            <a:r>
              <a:rPr lang="fr-FR" dirty="0" smtClean="0"/>
              <a:t>qui se trouvent en haut de chaque double page. Ils indiquent le premier mot et le dernier mot de la double page.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39552" y="3429000"/>
            <a:ext cx="820891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Pour classer des mots dans l’ordre alphabétique, on regarde d’abord la première lettre du mot :</a:t>
            </a:r>
          </a:p>
          <a:p>
            <a:r>
              <a:rPr lang="fr-FR" dirty="0" smtClean="0"/>
              <a:t>Exemple: </a:t>
            </a:r>
            <a:r>
              <a:rPr lang="fr-FR" b="1" u="sng" dirty="0" smtClean="0"/>
              <a:t>t</a:t>
            </a:r>
            <a:r>
              <a:rPr lang="fr-FR" dirty="0" smtClean="0"/>
              <a:t>ortue, </a:t>
            </a:r>
            <a:r>
              <a:rPr lang="fr-FR" b="1" u="sng" dirty="0" smtClean="0"/>
              <a:t>z</a:t>
            </a:r>
            <a:r>
              <a:rPr lang="fr-FR" dirty="0" smtClean="0"/>
              <a:t>èbre, </a:t>
            </a:r>
            <a:r>
              <a:rPr lang="fr-FR" b="1" u="sng" dirty="0" smtClean="0"/>
              <a:t>é</a:t>
            </a:r>
            <a:r>
              <a:rPr lang="fr-FR" dirty="0" smtClean="0"/>
              <a:t>léphant          on regarde la première lettre .</a:t>
            </a:r>
          </a:p>
          <a:p>
            <a:r>
              <a:rPr lang="fr-FR" dirty="0" smtClean="0"/>
              <a:t>       → é est avant t, t est avant z</a:t>
            </a:r>
          </a:p>
          <a:p>
            <a:r>
              <a:rPr lang="fr-FR" dirty="0" smtClean="0"/>
              <a:t>       → </a:t>
            </a:r>
            <a:r>
              <a:rPr lang="fr-FR" b="1" u="sng" dirty="0" smtClean="0"/>
              <a:t>é</a:t>
            </a:r>
            <a:r>
              <a:rPr lang="fr-FR" dirty="0" smtClean="0"/>
              <a:t>léphant - </a:t>
            </a:r>
            <a:r>
              <a:rPr lang="fr-FR" b="1" u="sng" dirty="0" smtClean="0"/>
              <a:t>t</a:t>
            </a:r>
            <a:r>
              <a:rPr lang="fr-FR" dirty="0" smtClean="0"/>
              <a:t>ortue - </a:t>
            </a:r>
            <a:r>
              <a:rPr lang="fr-FR" b="1" u="sng" dirty="0" smtClean="0"/>
              <a:t>z</a:t>
            </a:r>
            <a:r>
              <a:rPr lang="fr-FR" dirty="0" smtClean="0"/>
              <a:t>èbre</a:t>
            </a:r>
          </a:p>
          <a:p>
            <a:endParaRPr lang="fr-FR" sz="900" dirty="0" smtClean="0"/>
          </a:p>
          <a:p>
            <a:r>
              <a:rPr lang="fr-FR" b="1" dirty="0" smtClean="0"/>
              <a:t>Quand les premières sont les mêmes, il faut regarder la seconde lettre.</a:t>
            </a:r>
          </a:p>
          <a:p>
            <a:r>
              <a:rPr lang="fr-FR" dirty="0" smtClean="0"/>
              <a:t>Exemple: m</a:t>
            </a:r>
            <a:r>
              <a:rPr lang="fr-FR" b="1" u="sng" dirty="0" smtClean="0"/>
              <a:t>o</a:t>
            </a:r>
            <a:r>
              <a:rPr lang="fr-FR" dirty="0" smtClean="0"/>
              <a:t>uche, m</a:t>
            </a:r>
            <a:r>
              <a:rPr lang="fr-FR" b="1" u="sng" dirty="0" smtClean="0"/>
              <a:t>a</a:t>
            </a:r>
            <a:r>
              <a:rPr lang="fr-FR" dirty="0" smtClean="0"/>
              <a:t>man , m</a:t>
            </a:r>
            <a:r>
              <a:rPr lang="fr-FR" b="1" u="sng" dirty="0" smtClean="0"/>
              <a:t>i</a:t>
            </a:r>
            <a:r>
              <a:rPr lang="fr-FR" dirty="0" smtClean="0"/>
              <a:t>ne         on regarde la deuxième lettre .</a:t>
            </a:r>
          </a:p>
          <a:p>
            <a:r>
              <a:rPr lang="fr-FR" dirty="0" smtClean="0"/>
              <a:t>       →a est avant i, i est avant o</a:t>
            </a:r>
          </a:p>
          <a:p>
            <a:r>
              <a:rPr lang="fr-FR" dirty="0" smtClean="0"/>
              <a:t>       →m</a:t>
            </a:r>
            <a:r>
              <a:rPr lang="fr-FR" b="1" u="sng" dirty="0" smtClean="0"/>
              <a:t>a</a:t>
            </a:r>
            <a:r>
              <a:rPr lang="fr-FR" dirty="0" smtClean="0"/>
              <a:t>man - m</a:t>
            </a:r>
            <a:r>
              <a:rPr lang="fr-FR" b="1" u="sng" dirty="0" smtClean="0"/>
              <a:t>i</a:t>
            </a:r>
            <a:r>
              <a:rPr lang="fr-FR" dirty="0" smtClean="0"/>
              <a:t>ne – m</a:t>
            </a:r>
            <a:r>
              <a:rPr lang="fr-FR" b="1" u="sng" dirty="0" smtClean="0"/>
              <a:t>o</a:t>
            </a:r>
            <a:r>
              <a:rPr lang="fr-FR" dirty="0" smtClean="0"/>
              <a:t>uche</a:t>
            </a:r>
          </a:p>
          <a:p>
            <a:endParaRPr lang="fr-FR" sz="900" dirty="0" smtClean="0"/>
          </a:p>
          <a:p>
            <a:r>
              <a:rPr lang="fr-FR" b="1" dirty="0" smtClean="0"/>
              <a:t>Quand les deux premières lettres sont les mêmes, il faut regarder la troisième lettre et ainsi de suite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179512" y="1008900"/>
            <a:ext cx="288032" cy="7357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1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79512" y="3645024"/>
            <a:ext cx="288032" cy="7357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2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Comic Sans MS" pitchFamily="66" charset="0"/>
              </a:rPr>
              <a:t>As-tu bien compris ?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fr-FR" sz="2400" b="1" u="sng" dirty="0" smtClean="0">
                <a:latin typeface="CrayonL" pitchFamily="2" charset="0"/>
              </a:rPr>
              <a:t>Trouve la page de ces mots </a:t>
            </a:r>
            <a:r>
              <a:rPr lang="fr-FR" sz="2400" dirty="0" smtClean="0"/>
              <a:t>:</a:t>
            </a:r>
          </a:p>
          <a:p>
            <a:r>
              <a:rPr lang="fr-FR" sz="2400" dirty="0" smtClean="0"/>
              <a:t>mandarine :</a:t>
            </a:r>
          </a:p>
          <a:p>
            <a:pPr>
              <a:buNone/>
            </a:pPr>
            <a:endParaRPr lang="fr-FR" sz="800" dirty="0" smtClean="0"/>
          </a:p>
          <a:p>
            <a:r>
              <a:rPr lang="fr-FR" sz="2400" dirty="0" smtClean="0"/>
              <a:t>tisane :</a:t>
            </a:r>
          </a:p>
          <a:p>
            <a:pPr>
              <a:buNone/>
            </a:pPr>
            <a:endParaRPr lang="fr-FR" sz="800" dirty="0" smtClean="0"/>
          </a:p>
          <a:p>
            <a:r>
              <a:rPr lang="fr-FR" sz="2400" dirty="0" smtClean="0"/>
              <a:t>bateau :</a:t>
            </a:r>
          </a:p>
          <a:p>
            <a:endParaRPr lang="fr-FR" sz="2400" dirty="0" smtClean="0"/>
          </a:p>
        </p:txBody>
      </p:sp>
      <p:sp>
        <p:nvSpPr>
          <p:cNvPr id="5" name="Arrondir un rectangle avec un coin diagonal 4"/>
          <p:cNvSpPr/>
          <p:nvPr/>
        </p:nvSpPr>
        <p:spPr>
          <a:xfrm>
            <a:off x="2987824" y="1484784"/>
            <a:ext cx="1152128" cy="576064"/>
          </a:xfrm>
          <a:prstGeom prst="round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rrondir un rectangle avec un coin diagonal 5"/>
          <p:cNvSpPr/>
          <p:nvPr/>
        </p:nvSpPr>
        <p:spPr>
          <a:xfrm>
            <a:off x="2195736" y="2132856"/>
            <a:ext cx="1152128" cy="576064"/>
          </a:xfrm>
          <a:prstGeom prst="round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Arrondir un rectangle avec un coin diagonal 6"/>
          <p:cNvSpPr/>
          <p:nvPr/>
        </p:nvSpPr>
        <p:spPr>
          <a:xfrm>
            <a:off x="2339752" y="2708920"/>
            <a:ext cx="1152128" cy="576064"/>
          </a:xfrm>
          <a:prstGeom prst="round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39552" y="3573016"/>
            <a:ext cx="4572000" cy="30623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400" b="1" u="sng" dirty="0" smtClean="0">
                <a:latin typeface="CrayonL" pitchFamily="2" charset="0"/>
              </a:rPr>
              <a:t>Classe les mots dans l’ordre</a:t>
            </a:r>
          </a:p>
          <a:p>
            <a:r>
              <a:rPr lang="fr-FR" sz="2400" b="1" u="sng" dirty="0" smtClean="0">
                <a:latin typeface="CrayonL" pitchFamily="2" charset="0"/>
              </a:rPr>
              <a:t>alphabétique :</a:t>
            </a:r>
          </a:p>
          <a:p>
            <a:endParaRPr lang="fr-FR" sz="100" b="1" u="sng" dirty="0" smtClean="0">
              <a:latin typeface="CrayonL" pitchFamily="2" charset="0"/>
            </a:endParaRPr>
          </a:p>
          <a:p>
            <a:r>
              <a:rPr lang="fr-FR" sz="2400" dirty="0" smtClean="0"/>
              <a:t>lune - soleil - mars</a:t>
            </a:r>
          </a:p>
          <a:p>
            <a:r>
              <a:rPr lang="fr-FR" sz="2400" dirty="0" smtClean="0"/>
              <a:t>……………………………………………………</a:t>
            </a:r>
          </a:p>
          <a:p>
            <a:r>
              <a:rPr lang="fr-FR" sz="2400" dirty="0" smtClean="0"/>
              <a:t>mine - manche – menu</a:t>
            </a:r>
          </a:p>
          <a:p>
            <a:r>
              <a:rPr lang="fr-FR" sz="2400" dirty="0" smtClean="0"/>
              <a:t>……………………………………………………</a:t>
            </a:r>
          </a:p>
          <a:p>
            <a:r>
              <a:rPr lang="fr-FR" sz="2400" dirty="0" smtClean="0"/>
              <a:t>chambre - chou – chaud</a:t>
            </a:r>
          </a:p>
          <a:p>
            <a:r>
              <a:rPr lang="fr-FR" sz="2400" dirty="0" smtClean="0"/>
              <a:t>…………………………………………………...</a:t>
            </a:r>
            <a:endParaRPr lang="fr-FR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076056" y="1124744"/>
            <a:ext cx="37444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latin typeface="CrayonL" pitchFamily="2" charset="0"/>
              </a:rPr>
              <a:t>Relie chaque mot à sa définition. </a:t>
            </a:r>
          </a:p>
          <a:p>
            <a:r>
              <a:rPr lang="fr-FR" sz="2400" b="1" u="sng" dirty="0" smtClean="0">
                <a:latin typeface="CrayonL" pitchFamily="2" charset="0"/>
              </a:rPr>
              <a:t>Aide-toi du dictionnaire</a:t>
            </a:r>
          </a:p>
          <a:p>
            <a:endParaRPr lang="fr-FR" sz="2400" b="1" u="sng" dirty="0" smtClean="0"/>
          </a:p>
          <a:p>
            <a:r>
              <a:rPr lang="fr-FR" sz="2400" dirty="0" smtClean="0">
                <a:latin typeface="Angsana New" pitchFamily="18" charset="-34"/>
                <a:cs typeface="Angsana New" pitchFamily="18" charset="-34"/>
              </a:rPr>
              <a:t>Chêne    </a:t>
            </a:r>
            <a:r>
              <a:rPr lang="fr-FR" sz="1400" dirty="0" smtClean="0">
                <a:latin typeface="Angsana New" pitchFamily="18" charset="-34"/>
                <a:cs typeface="Angsana New" pitchFamily="18" charset="-34"/>
                <a:sym typeface="Wingdings"/>
              </a:rPr>
              <a:t></a:t>
            </a:r>
            <a:r>
              <a:rPr lang="fr-FR" sz="2400" dirty="0" smtClean="0">
                <a:latin typeface="Angsana New" pitchFamily="18" charset="-34"/>
                <a:cs typeface="Angsana New" pitchFamily="18" charset="-34"/>
                <a:sym typeface="Wingdings"/>
              </a:rPr>
              <a:t>           </a:t>
            </a:r>
            <a:r>
              <a:rPr lang="fr-FR" sz="1400" dirty="0" smtClean="0">
                <a:latin typeface="Angsana New" pitchFamily="18" charset="-34"/>
                <a:cs typeface="Angsana New" pitchFamily="18" charset="-34"/>
                <a:sym typeface="Wingdings"/>
              </a:rPr>
              <a:t></a:t>
            </a:r>
            <a:r>
              <a:rPr lang="fr-FR" sz="2400" dirty="0" smtClean="0">
                <a:latin typeface="Angsana New" pitchFamily="18" charset="-34"/>
                <a:cs typeface="Angsana New" pitchFamily="18" charset="-34"/>
                <a:sym typeface="Wingdings"/>
              </a:rPr>
              <a:t> grand arbre énorme qui</a:t>
            </a:r>
          </a:p>
          <a:p>
            <a:r>
              <a:rPr lang="fr-FR" sz="2400" dirty="0" smtClean="0">
                <a:latin typeface="Angsana New" pitchFamily="18" charset="-34"/>
                <a:cs typeface="Angsana New" pitchFamily="18" charset="-34"/>
                <a:sym typeface="Wingdings"/>
              </a:rPr>
              <a:t>	              pousse en Afrique</a:t>
            </a:r>
            <a:r>
              <a:rPr lang="fr-FR" sz="2400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fr-FR" sz="2400" dirty="0" smtClean="0">
                <a:latin typeface="Angsana New" pitchFamily="18" charset="-34"/>
                <a:cs typeface="Angsana New" pitchFamily="18" charset="-34"/>
              </a:rPr>
              <a:t>Pin        </a:t>
            </a:r>
            <a:r>
              <a:rPr lang="fr-FR" sz="1400" dirty="0" smtClean="0">
                <a:latin typeface="Angsana New" pitchFamily="18" charset="-34"/>
                <a:cs typeface="Angsana New" pitchFamily="18" charset="-34"/>
                <a:sym typeface="Wingdings"/>
              </a:rPr>
              <a:t></a:t>
            </a:r>
            <a:r>
              <a:rPr lang="fr-FR" sz="2400" dirty="0" smtClean="0">
                <a:latin typeface="Angsana New" pitchFamily="18" charset="-34"/>
                <a:cs typeface="Angsana New" pitchFamily="18" charset="-34"/>
                <a:sym typeface="Wingdings"/>
              </a:rPr>
              <a:t>            </a:t>
            </a:r>
            <a:r>
              <a:rPr lang="fr-FR" sz="1400" dirty="0" smtClean="0">
                <a:latin typeface="Angsana New" pitchFamily="18" charset="-34"/>
                <a:cs typeface="Angsana New" pitchFamily="18" charset="-34"/>
                <a:sym typeface="Wingdings"/>
              </a:rPr>
              <a:t></a:t>
            </a:r>
            <a:r>
              <a:rPr lang="fr-FR" sz="2400" dirty="0" smtClean="0">
                <a:latin typeface="Angsana New" pitchFamily="18" charset="-34"/>
                <a:cs typeface="Angsana New" pitchFamily="18" charset="-34"/>
                <a:sym typeface="Wingdings"/>
              </a:rPr>
              <a:t> arbre qui a des aiguilles</a:t>
            </a:r>
            <a:endParaRPr lang="fr-FR" sz="24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fr-FR" sz="2400" dirty="0" smtClean="0">
                <a:latin typeface="Angsana New" pitchFamily="18" charset="-34"/>
                <a:cs typeface="Angsana New" pitchFamily="18" charset="-34"/>
              </a:rPr>
              <a:t>Baobab </a:t>
            </a:r>
            <a:r>
              <a:rPr lang="fr-FR" sz="1400" dirty="0" smtClean="0">
                <a:latin typeface="Angsana New" pitchFamily="18" charset="-34"/>
                <a:cs typeface="Angsana New" pitchFamily="18" charset="-34"/>
                <a:sym typeface="Wingdings"/>
              </a:rPr>
              <a:t></a:t>
            </a:r>
            <a:r>
              <a:rPr lang="fr-FR" sz="2400" dirty="0" smtClean="0">
                <a:latin typeface="Angsana New" pitchFamily="18" charset="-34"/>
                <a:cs typeface="Angsana New" pitchFamily="18" charset="-34"/>
                <a:sym typeface="Wingdings"/>
              </a:rPr>
              <a:t>            </a:t>
            </a:r>
            <a:r>
              <a:rPr lang="fr-FR" sz="1400" dirty="0" smtClean="0">
                <a:latin typeface="Angsana New" pitchFamily="18" charset="-34"/>
                <a:cs typeface="Angsana New" pitchFamily="18" charset="-34"/>
                <a:sym typeface="Wingdings"/>
              </a:rPr>
              <a:t></a:t>
            </a:r>
            <a:r>
              <a:rPr lang="fr-FR" sz="2400" dirty="0" smtClean="0">
                <a:latin typeface="Angsana New" pitchFamily="18" charset="-34"/>
                <a:cs typeface="Angsana New" pitchFamily="18" charset="-34"/>
                <a:sym typeface="Wingdings"/>
              </a:rPr>
              <a:t> grand arbre dont le</a:t>
            </a:r>
          </a:p>
          <a:p>
            <a:r>
              <a:rPr lang="fr-FR" sz="2400" dirty="0" smtClean="0">
                <a:latin typeface="Angsana New" pitchFamily="18" charset="-34"/>
                <a:cs typeface="Angsana New" pitchFamily="18" charset="-34"/>
                <a:sym typeface="Wingdings"/>
              </a:rPr>
              <a:t>	             fruit est le gland</a:t>
            </a:r>
            <a:endParaRPr lang="fr-FR" sz="2400" dirty="0" smtClean="0">
              <a:latin typeface="Angsana New" pitchFamily="18" charset="-34"/>
              <a:cs typeface="Angsana New" pitchFamily="18" charset="-34"/>
            </a:endParaRPr>
          </a:p>
          <a:p>
            <a:endParaRPr lang="fr-FR" sz="2400" b="1" u="sng" dirty="0" smtClean="0">
              <a:latin typeface="CrayonL" pitchFamily="2" charset="0"/>
            </a:endParaRPr>
          </a:p>
          <a:p>
            <a:endParaRPr lang="fr-FR" sz="2400" b="1" u="sng" dirty="0" smtClean="0">
              <a:latin typeface="CrayonL" pitchFamily="2" charset="0"/>
            </a:endParaRPr>
          </a:p>
          <a:p>
            <a:endParaRPr lang="fr-FR" sz="2400" b="1" u="sng" dirty="0" smtClean="0">
              <a:latin typeface="CrayonL" pitchFamily="2" charset="0"/>
            </a:endParaRPr>
          </a:p>
          <a:p>
            <a:endParaRPr lang="fr-FR" sz="2400" b="1" u="sng" dirty="0" smtClean="0">
              <a:latin typeface="CrayonL" pitchFamily="2" charset="0"/>
            </a:endParaRPr>
          </a:p>
          <a:p>
            <a:endParaRPr lang="fr-FR" sz="2400" b="1" u="sng" dirty="0" smtClean="0">
              <a:latin typeface="CrayonL" pitchFamily="2" charset="0"/>
            </a:endParaRPr>
          </a:p>
          <a:p>
            <a:endParaRPr lang="fr-FR" sz="2400" b="1" u="sng" dirty="0">
              <a:latin typeface="CrayonL" pitchFamily="2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5000" contrast="5000"/>
          </a:blip>
          <a:srcRect/>
          <a:stretch>
            <a:fillRect/>
          </a:stretch>
        </p:blipFill>
        <p:spPr bwMode="auto">
          <a:xfrm>
            <a:off x="7164288" y="404664"/>
            <a:ext cx="648071" cy="78834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280</Words>
  <Application>Microsoft Office PowerPoint</Application>
  <PresentationFormat>Affichage à l'écran 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As-tu bien compris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Morgane</dc:creator>
  <cp:lastModifiedBy>Severine</cp:lastModifiedBy>
  <cp:revision>28</cp:revision>
  <dcterms:created xsi:type="dcterms:W3CDTF">2011-02-15T20:04:30Z</dcterms:created>
  <dcterms:modified xsi:type="dcterms:W3CDTF">2013-10-29T10:57:28Z</dcterms:modified>
</cp:coreProperties>
</file>