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7260E-F854-4117-81F8-33F95BA535F8}" type="datetimeFigureOut">
              <a:rPr lang="fr-FR" smtClean="0"/>
              <a:t>29/10/2013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B8A7A-7AB4-4DDA-93C5-87FD4536B22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F3D4A-9B11-4B93-9C41-F7EF31D8B712}" type="datetimeFigureOut">
              <a:rPr lang="fr-FR" smtClean="0"/>
              <a:t>29/10/2013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42014-BF30-4530-A62D-BD684602A5D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42014-BF30-4530-A62D-BD684602A5D9}" type="slidenum">
              <a:rPr lang="fr-FR" smtClean="0"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42014-BF30-4530-A62D-BD684602A5D9}" type="slidenum">
              <a:rPr lang="fr-FR" smtClean="0"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 userDrawn="1"/>
        </p:nvGrpSpPr>
        <p:grpSpPr>
          <a:xfrm>
            <a:off x="0" y="-9710"/>
            <a:ext cx="9144000" cy="6844858"/>
            <a:chOff x="0" y="-9710"/>
            <a:chExt cx="9144000" cy="6844858"/>
          </a:xfrm>
        </p:grpSpPr>
        <p:sp>
          <p:nvSpPr>
            <p:cNvPr id="8" name="Arrondir un rectangle avec un coin du même côté 7"/>
            <p:cNvSpPr/>
            <p:nvPr userDrawn="1"/>
          </p:nvSpPr>
          <p:spPr>
            <a:xfrm>
              <a:off x="0" y="-3160"/>
              <a:ext cx="9144000" cy="850900"/>
            </a:xfrm>
            <a:prstGeom prst="round2SameRect">
              <a:avLst/>
            </a:prstGeom>
            <a:no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853448"/>
              <a:ext cx="9144000" cy="5981700"/>
            </a:xfrm>
            <a:prstGeom prst="rect">
              <a:avLst/>
            </a:prstGeom>
            <a:no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" name="Connecteur droit 9"/>
            <p:cNvCxnSpPr/>
            <p:nvPr userDrawn="1"/>
          </p:nvCxnSpPr>
          <p:spPr>
            <a:xfrm rot="5400000">
              <a:off x="827632" y="422290"/>
              <a:ext cx="864000" cy="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65E53-474C-4905-8961-9B6233923F09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5"/>
          <p:cNvGrpSpPr/>
          <p:nvPr/>
        </p:nvGrpSpPr>
        <p:grpSpPr>
          <a:xfrm>
            <a:off x="143508" y="116632"/>
            <a:ext cx="8856984" cy="646331"/>
            <a:chOff x="107504" y="116632"/>
            <a:chExt cx="8856984" cy="646331"/>
          </a:xfrm>
        </p:grpSpPr>
        <p:sp>
          <p:nvSpPr>
            <p:cNvPr id="9" name="ZoneTexte 8"/>
            <p:cNvSpPr txBox="1"/>
            <p:nvPr/>
          </p:nvSpPr>
          <p:spPr>
            <a:xfrm>
              <a:off x="107504" y="116632"/>
              <a:ext cx="10081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dirty="0" smtClean="0">
                  <a:latin typeface="Arial Rounded MT Bold" pitchFamily="34" charset="0"/>
                </a:rPr>
                <a:t>V…</a:t>
              </a:r>
              <a:endParaRPr lang="fr-FR" sz="3600" dirty="0">
                <a:latin typeface="Arial Rounded MT Bold" pitchFamily="34" charset="0"/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1331640" y="116632"/>
              <a:ext cx="7632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 smtClean="0">
                  <a:latin typeface="Arial Rounded MT Bold" pitchFamily="34" charset="0"/>
                </a:rPr>
                <a:t>Le dictionnaire et l’ordre alphabétique</a:t>
              </a:r>
              <a:endParaRPr lang="fr-FR" sz="2800" dirty="0">
                <a:latin typeface="Arial Rounded MT Bold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95536" y="1052736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Dans le dictionnaire, </a:t>
            </a:r>
            <a:r>
              <a:rPr lang="fr-FR" b="1" u="sng" dirty="0" smtClean="0"/>
              <a:t>les mots sont rangés par ordre alphabétique et expliqués par une définition.</a:t>
            </a:r>
          </a:p>
          <a:p>
            <a:r>
              <a:rPr lang="fr-FR" dirty="0" smtClean="0"/>
              <a:t>* </a:t>
            </a:r>
            <a:r>
              <a:rPr lang="fr-FR" b="1" u="sng" dirty="0" smtClean="0"/>
              <a:t>Pour chercher un mot </a:t>
            </a:r>
            <a:r>
              <a:rPr lang="fr-FR" dirty="0" smtClean="0"/>
              <a:t>dans le dictionnaire</a:t>
            </a:r>
            <a:r>
              <a:rPr lang="fr-FR" b="1" u="sng" dirty="0" smtClean="0"/>
              <a:t>, je regarde la première lettre du mot,</a:t>
            </a:r>
          </a:p>
          <a:p>
            <a:r>
              <a:rPr lang="fr-FR" b="1" u="sng" dirty="0" smtClean="0"/>
              <a:t>puis la seconde, puis la troisième</a:t>
            </a:r>
            <a:r>
              <a:rPr lang="fr-FR" dirty="0" smtClean="0"/>
              <a:t>....</a:t>
            </a:r>
          </a:p>
          <a:p>
            <a:r>
              <a:rPr lang="fr-FR" u="sng" dirty="0" smtClean="0"/>
              <a:t>Exemple</a:t>
            </a:r>
            <a:r>
              <a:rPr lang="fr-FR" dirty="0" smtClean="0"/>
              <a:t> : Si l’on cherche le mot « </a:t>
            </a:r>
            <a:r>
              <a:rPr lang="fr-FR" u="sng" dirty="0" smtClean="0"/>
              <a:t>brouette</a:t>
            </a:r>
            <a:r>
              <a:rPr lang="fr-FR" dirty="0" smtClean="0"/>
              <a:t> », on cherche la lettre </a:t>
            </a:r>
            <a:r>
              <a:rPr lang="fr-FR" u="sng" dirty="0" smtClean="0"/>
              <a:t>b,</a:t>
            </a:r>
            <a:r>
              <a:rPr lang="fr-FR" dirty="0" smtClean="0"/>
              <a:t> puis </a:t>
            </a:r>
            <a:r>
              <a:rPr lang="fr-FR" u="sng" dirty="0" err="1" smtClean="0"/>
              <a:t>br</a:t>
            </a:r>
            <a:r>
              <a:rPr lang="fr-FR" u="sng" dirty="0" smtClean="0"/>
              <a:t>,</a:t>
            </a:r>
            <a:r>
              <a:rPr lang="fr-FR" dirty="0" smtClean="0"/>
              <a:t> puis </a:t>
            </a:r>
            <a:r>
              <a:rPr lang="fr-FR" u="sng" dirty="0" err="1" smtClean="0"/>
              <a:t>bro</a:t>
            </a:r>
            <a:r>
              <a:rPr lang="fr-FR" dirty="0" smtClean="0"/>
              <a:t>, etc...</a:t>
            </a:r>
          </a:p>
          <a:p>
            <a:r>
              <a:rPr lang="fr-FR" dirty="0" smtClean="0"/>
              <a:t>* On peut également </a:t>
            </a:r>
            <a:r>
              <a:rPr lang="fr-FR" b="1" u="sng" dirty="0" smtClean="0"/>
              <a:t>se servir des mots repères </a:t>
            </a:r>
            <a:r>
              <a:rPr lang="fr-FR" dirty="0" smtClean="0"/>
              <a:t>qui se trouvent en haut de chaque double page. Ils indiquent le premier mot et le dernier mot de la double page.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39552" y="3429000"/>
            <a:ext cx="8208912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Pour classer des mots dans l’ordre alphabétique, on regarde d’abord la première lettre du mot :</a:t>
            </a:r>
          </a:p>
          <a:p>
            <a:r>
              <a:rPr lang="fr-FR" dirty="0" smtClean="0"/>
              <a:t>Exemple: </a:t>
            </a:r>
            <a:r>
              <a:rPr lang="fr-FR" b="1" u="sng" dirty="0" smtClean="0"/>
              <a:t>t</a:t>
            </a:r>
            <a:r>
              <a:rPr lang="fr-FR" dirty="0" smtClean="0"/>
              <a:t>ortue, </a:t>
            </a:r>
            <a:r>
              <a:rPr lang="fr-FR" b="1" u="sng" dirty="0" smtClean="0"/>
              <a:t>z</a:t>
            </a:r>
            <a:r>
              <a:rPr lang="fr-FR" dirty="0" smtClean="0"/>
              <a:t>èbre, </a:t>
            </a:r>
            <a:r>
              <a:rPr lang="fr-FR" b="1" u="sng" dirty="0" smtClean="0"/>
              <a:t>é</a:t>
            </a:r>
            <a:r>
              <a:rPr lang="fr-FR" dirty="0" smtClean="0"/>
              <a:t>léphant          on regarde la première lettre .</a:t>
            </a:r>
          </a:p>
          <a:p>
            <a:r>
              <a:rPr lang="fr-FR" dirty="0" smtClean="0"/>
              <a:t>       → é est avant t, t est avant z</a:t>
            </a:r>
          </a:p>
          <a:p>
            <a:r>
              <a:rPr lang="fr-FR" dirty="0" smtClean="0"/>
              <a:t>       → </a:t>
            </a:r>
            <a:r>
              <a:rPr lang="fr-FR" b="1" u="sng" dirty="0" smtClean="0"/>
              <a:t>é</a:t>
            </a:r>
            <a:r>
              <a:rPr lang="fr-FR" dirty="0" smtClean="0"/>
              <a:t>léphant - </a:t>
            </a:r>
            <a:r>
              <a:rPr lang="fr-FR" b="1" u="sng" dirty="0" smtClean="0"/>
              <a:t>t</a:t>
            </a:r>
            <a:r>
              <a:rPr lang="fr-FR" dirty="0" smtClean="0"/>
              <a:t>ortue - </a:t>
            </a:r>
            <a:r>
              <a:rPr lang="fr-FR" b="1" u="sng" dirty="0" smtClean="0"/>
              <a:t>z</a:t>
            </a:r>
            <a:r>
              <a:rPr lang="fr-FR" dirty="0" smtClean="0"/>
              <a:t>èbre</a:t>
            </a:r>
          </a:p>
          <a:p>
            <a:endParaRPr lang="fr-FR" sz="900" dirty="0" smtClean="0"/>
          </a:p>
          <a:p>
            <a:r>
              <a:rPr lang="fr-FR" b="1" dirty="0" smtClean="0"/>
              <a:t>Quand les premières sont les mêmes, il faut regarder la seconde lettre.</a:t>
            </a:r>
          </a:p>
          <a:p>
            <a:r>
              <a:rPr lang="fr-FR" dirty="0" smtClean="0"/>
              <a:t>Exemple: m</a:t>
            </a:r>
            <a:r>
              <a:rPr lang="fr-FR" b="1" u="sng" dirty="0" smtClean="0"/>
              <a:t>o</a:t>
            </a:r>
            <a:r>
              <a:rPr lang="fr-FR" dirty="0" smtClean="0"/>
              <a:t>uche, m</a:t>
            </a:r>
            <a:r>
              <a:rPr lang="fr-FR" b="1" u="sng" dirty="0" smtClean="0"/>
              <a:t>a</a:t>
            </a:r>
            <a:r>
              <a:rPr lang="fr-FR" dirty="0" smtClean="0"/>
              <a:t>man , m</a:t>
            </a:r>
            <a:r>
              <a:rPr lang="fr-FR" b="1" u="sng" dirty="0" smtClean="0"/>
              <a:t>i</a:t>
            </a:r>
            <a:r>
              <a:rPr lang="fr-FR" dirty="0" smtClean="0"/>
              <a:t>ne         on regarde la deuxième lettre .</a:t>
            </a:r>
          </a:p>
          <a:p>
            <a:r>
              <a:rPr lang="fr-FR" dirty="0" smtClean="0"/>
              <a:t>       →a est avant i, i est avant o</a:t>
            </a:r>
          </a:p>
          <a:p>
            <a:r>
              <a:rPr lang="fr-FR" dirty="0" smtClean="0"/>
              <a:t>       →m</a:t>
            </a:r>
            <a:r>
              <a:rPr lang="fr-FR" b="1" u="sng" dirty="0" smtClean="0"/>
              <a:t>a</a:t>
            </a:r>
            <a:r>
              <a:rPr lang="fr-FR" dirty="0" smtClean="0"/>
              <a:t>man - m</a:t>
            </a:r>
            <a:r>
              <a:rPr lang="fr-FR" b="1" u="sng" dirty="0" smtClean="0"/>
              <a:t>i</a:t>
            </a:r>
            <a:r>
              <a:rPr lang="fr-FR" dirty="0" smtClean="0"/>
              <a:t>ne – m</a:t>
            </a:r>
            <a:r>
              <a:rPr lang="fr-FR" b="1" u="sng" dirty="0" smtClean="0"/>
              <a:t>o</a:t>
            </a:r>
            <a:r>
              <a:rPr lang="fr-FR" dirty="0" smtClean="0"/>
              <a:t>uche</a:t>
            </a:r>
          </a:p>
          <a:p>
            <a:endParaRPr lang="fr-FR" sz="900" dirty="0" smtClean="0"/>
          </a:p>
          <a:p>
            <a:r>
              <a:rPr lang="fr-FR" b="1" dirty="0" smtClean="0"/>
              <a:t>Quand les deux premières lettres sont les mêmes, il faut regarder la troisième lettre et ainsi de suite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179512" y="1008900"/>
            <a:ext cx="288032" cy="73574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1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79512" y="3645024"/>
            <a:ext cx="288032" cy="73574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2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Comic Sans MS" pitchFamily="66" charset="0"/>
              </a:rPr>
              <a:t>As-tu bien compris ?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fr-FR" sz="2400" b="1" u="sng" dirty="0" smtClean="0">
                <a:latin typeface="CrayonL" pitchFamily="2" charset="0"/>
              </a:rPr>
              <a:t>Trouve la page de ces mots </a:t>
            </a:r>
            <a:r>
              <a:rPr lang="fr-FR" sz="2400" dirty="0" smtClean="0"/>
              <a:t>:</a:t>
            </a:r>
          </a:p>
          <a:p>
            <a:r>
              <a:rPr lang="fr-FR" sz="2400" dirty="0" smtClean="0"/>
              <a:t>mandarine :</a:t>
            </a:r>
          </a:p>
          <a:p>
            <a:pPr>
              <a:buNone/>
            </a:pPr>
            <a:endParaRPr lang="fr-FR" sz="800" dirty="0" smtClean="0"/>
          </a:p>
          <a:p>
            <a:r>
              <a:rPr lang="fr-FR" sz="2400" dirty="0" smtClean="0"/>
              <a:t>tisane :</a:t>
            </a:r>
          </a:p>
          <a:p>
            <a:pPr>
              <a:buNone/>
            </a:pPr>
            <a:endParaRPr lang="fr-FR" sz="800" dirty="0" smtClean="0"/>
          </a:p>
          <a:p>
            <a:r>
              <a:rPr lang="fr-FR" sz="2400" dirty="0" smtClean="0"/>
              <a:t>bateau :</a:t>
            </a:r>
          </a:p>
          <a:p>
            <a:endParaRPr lang="fr-FR" sz="2400" dirty="0" smtClean="0"/>
          </a:p>
        </p:txBody>
      </p:sp>
      <p:sp>
        <p:nvSpPr>
          <p:cNvPr id="5" name="Arrondir un rectangle avec un coin diagonal 4"/>
          <p:cNvSpPr/>
          <p:nvPr/>
        </p:nvSpPr>
        <p:spPr>
          <a:xfrm>
            <a:off x="2987824" y="1484784"/>
            <a:ext cx="1152128" cy="576064"/>
          </a:xfrm>
          <a:prstGeom prst="round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rrondir un rectangle avec un coin diagonal 5"/>
          <p:cNvSpPr/>
          <p:nvPr/>
        </p:nvSpPr>
        <p:spPr>
          <a:xfrm>
            <a:off x="2195736" y="2132856"/>
            <a:ext cx="1152128" cy="576064"/>
          </a:xfrm>
          <a:prstGeom prst="round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Arrondir un rectangle avec un coin diagonal 6"/>
          <p:cNvSpPr/>
          <p:nvPr/>
        </p:nvSpPr>
        <p:spPr>
          <a:xfrm>
            <a:off x="2339752" y="2708920"/>
            <a:ext cx="1152128" cy="576064"/>
          </a:xfrm>
          <a:prstGeom prst="round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39552" y="3573016"/>
            <a:ext cx="4572000" cy="30623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400" b="1" u="sng" dirty="0" smtClean="0">
                <a:latin typeface="CrayonL" pitchFamily="2" charset="0"/>
              </a:rPr>
              <a:t>Classe les mots dans l’ordre</a:t>
            </a:r>
          </a:p>
          <a:p>
            <a:r>
              <a:rPr lang="fr-FR" sz="2400" b="1" u="sng" dirty="0" smtClean="0">
                <a:latin typeface="CrayonL" pitchFamily="2" charset="0"/>
              </a:rPr>
              <a:t>alphabétique :</a:t>
            </a:r>
          </a:p>
          <a:p>
            <a:endParaRPr lang="fr-FR" sz="100" b="1" u="sng" dirty="0" smtClean="0">
              <a:latin typeface="CrayonL" pitchFamily="2" charset="0"/>
            </a:endParaRPr>
          </a:p>
          <a:p>
            <a:r>
              <a:rPr lang="fr-FR" sz="2400" dirty="0" smtClean="0"/>
              <a:t>lune - soleil - mars</a:t>
            </a:r>
          </a:p>
          <a:p>
            <a:r>
              <a:rPr lang="fr-FR" sz="2400" dirty="0" smtClean="0"/>
              <a:t>……………………………………………………</a:t>
            </a:r>
          </a:p>
          <a:p>
            <a:r>
              <a:rPr lang="fr-FR" sz="2400" dirty="0" smtClean="0"/>
              <a:t>mine - manche – menu</a:t>
            </a:r>
          </a:p>
          <a:p>
            <a:r>
              <a:rPr lang="fr-FR" sz="2400" dirty="0" smtClean="0"/>
              <a:t>……………………………………………………</a:t>
            </a:r>
          </a:p>
          <a:p>
            <a:r>
              <a:rPr lang="fr-FR" sz="2400" dirty="0" smtClean="0"/>
              <a:t>chambre - chou – chaud</a:t>
            </a:r>
          </a:p>
          <a:p>
            <a:r>
              <a:rPr lang="fr-FR" sz="2400" dirty="0" smtClean="0"/>
              <a:t>…………………………………………………...</a:t>
            </a:r>
            <a:endParaRPr lang="fr-FR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076056" y="1124744"/>
            <a:ext cx="37444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latin typeface="CrayonL" pitchFamily="2" charset="0"/>
              </a:rPr>
              <a:t>Relie chaque mot à sa définition. </a:t>
            </a:r>
          </a:p>
          <a:p>
            <a:r>
              <a:rPr lang="fr-FR" sz="2400" b="1" u="sng" dirty="0" smtClean="0">
                <a:latin typeface="CrayonL" pitchFamily="2" charset="0"/>
              </a:rPr>
              <a:t>Aide-toi du dictionnaire</a:t>
            </a:r>
          </a:p>
          <a:p>
            <a:endParaRPr lang="fr-FR" sz="2400" b="1" u="sng" dirty="0" smtClean="0"/>
          </a:p>
          <a:p>
            <a:r>
              <a:rPr lang="fr-FR" sz="2400" dirty="0" smtClean="0">
                <a:latin typeface="Angsana New" pitchFamily="18" charset="-34"/>
                <a:cs typeface="Angsana New" pitchFamily="18" charset="-34"/>
              </a:rPr>
              <a:t>Chêne    </a:t>
            </a:r>
            <a:r>
              <a:rPr lang="fr-FR" sz="1400" dirty="0" smtClean="0">
                <a:latin typeface="Angsana New" pitchFamily="18" charset="-34"/>
                <a:cs typeface="Angsana New" pitchFamily="18" charset="-34"/>
                <a:sym typeface="Wingdings"/>
              </a:rPr>
              <a:t></a:t>
            </a:r>
            <a:r>
              <a:rPr lang="fr-FR" sz="2400" dirty="0" smtClean="0">
                <a:latin typeface="Angsana New" pitchFamily="18" charset="-34"/>
                <a:cs typeface="Angsana New" pitchFamily="18" charset="-34"/>
                <a:sym typeface="Wingdings"/>
              </a:rPr>
              <a:t>           </a:t>
            </a:r>
            <a:r>
              <a:rPr lang="fr-FR" sz="1400" dirty="0" smtClean="0">
                <a:latin typeface="Angsana New" pitchFamily="18" charset="-34"/>
                <a:cs typeface="Angsana New" pitchFamily="18" charset="-34"/>
                <a:sym typeface="Wingdings"/>
              </a:rPr>
              <a:t></a:t>
            </a:r>
            <a:r>
              <a:rPr lang="fr-FR" sz="2400" dirty="0" smtClean="0">
                <a:latin typeface="Angsana New" pitchFamily="18" charset="-34"/>
                <a:cs typeface="Angsana New" pitchFamily="18" charset="-34"/>
                <a:sym typeface="Wingdings"/>
              </a:rPr>
              <a:t> grand arbre énorme qui</a:t>
            </a:r>
          </a:p>
          <a:p>
            <a:r>
              <a:rPr lang="fr-FR" sz="2400" dirty="0" smtClean="0">
                <a:latin typeface="Angsana New" pitchFamily="18" charset="-34"/>
                <a:cs typeface="Angsana New" pitchFamily="18" charset="-34"/>
                <a:sym typeface="Wingdings"/>
              </a:rPr>
              <a:t>	              pousse en Afrique</a:t>
            </a:r>
            <a:r>
              <a:rPr lang="fr-FR" sz="2400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r>
              <a:rPr lang="fr-FR" sz="2400" dirty="0" smtClean="0">
                <a:latin typeface="Angsana New" pitchFamily="18" charset="-34"/>
                <a:cs typeface="Angsana New" pitchFamily="18" charset="-34"/>
              </a:rPr>
              <a:t>Pin        </a:t>
            </a:r>
            <a:r>
              <a:rPr lang="fr-FR" sz="1400" dirty="0" smtClean="0">
                <a:latin typeface="Angsana New" pitchFamily="18" charset="-34"/>
                <a:cs typeface="Angsana New" pitchFamily="18" charset="-34"/>
                <a:sym typeface="Wingdings"/>
              </a:rPr>
              <a:t></a:t>
            </a:r>
            <a:r>
              <a:rPr lang="fr-FR" sz="2400" dirty="0" smtClean="0">
                <a:latin typeface="Angsana New" pitchFamily="18" charset="-34"/>
                <a:cs typeface="Angsana New" pitchFamily="18" charset="-34"/>
                <a:sym typeface="Wingdings"/>
              </a:rPr>
              <a:t>            </a:t>
            </a:r>
            <a:r>
              <a:rPr lang="fr-FR" sz="1400" dirty="0" smtClean="0">
                <a:latin typeface="Angsana New" pitchFamily="18" charset="-34"/>
                <a:cs typeface="Angsana New" pitchFamily="18" charset="-34"/>
                <a:sym typeface="Wingdings"/>
              </a:rPr>
              <a:t></a:t>
            </a:r>
            <a:r>
              <a:rPr lang="fr-FR" sz="2400" dirty="0" smtClean="0">
                <a:latin typeface="Angsana New" pitchFamily="18" charset="-34"/>
                <a:cs typeface="Angsana New" pitchFamily="18" charset="-34"/>
                <a:sym typeface="Wingdings"/>
              </a:rPr>
              <a:t> arbre qui a des aiguilles</a:t>
            </a:r>
            <a:endParaRPr lang="fr-FR" sz="24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fr-FR" sz="2400" dirty="0" smtClean="0">
                <a:latin typeface="Angsana New" pitchFamily="18" charset="-34"/>
                <a:cs typeface="Angsana New" pitchFamily="18" charset="-34"/>
              </a:rPr>
              <a:t>Baobab </a:t>
            </a:r>
            <a:r>
              <a:rPr lang="fr-FR" sz="1400" dirty="0" smtClean="0">
                <a:latin typeface="Angsana New" pitchFamily="18" charset="-34"/>
                <a:cs typeface="Angsana New" pitchFamily="18" charset="-34"/>
                <a:sym typeface="Wingdings"/>
              </a:rPr>
              <a:t></a:t>
            </a:r>
            <a:r>
              <a:rPr lang="fr-FR" sz="2400" dirty="0" smtClean="0">
                <a:latin typeface="Angsana New" pitchFamily="18" charset="-34"/>
                <a:cs typeface="Angsana New" pitchFamily="18" charset="-34"/>
                <a:sym typeface="Wingdings"/>
              </a:rPr>
              <a:t>            </a:t>
            </a:r>
            <a:r>
              <a:rPr lang="fr-FR" sz="1400" dirty="0" smtClean="0">
                <a:latin typeface="Angsana New" pitchFamily="18" charset="-34"/>
                <a:cs typeface="Angsana New" pitchFamily="18" charset="-34"/>
                <a:sym typeface="Wingdings"/>
              </a:rPr>
              <a:t></a:t>
            </a:r>
            <a:r>
              <a:rPr lang="fr-FR" sz="2400" dirty="0" smtClean="0">
                <a:latin typeface="Angsana New" pitchFamily="18" charset="-34"/>
                <a:cs typeface="Angsana New" pitchFamily="18" charset="-34"/>
                <a:sym typeface="Wingdings"/>
              </a:rPr>
              <a:t> grand arbre dont le</a:t>
            </a:r>
          </a:p>
          <a:p>
            <a:r>
              <a:rPr lang="fr-FR" sz="2400" dirty="0" smtClean="0">
                <a:latin typeface="Angsana New" pitchFamily="18" charset="-34"/>
                <a:cs typeface="Angsana New" pitchFamily="18" charset="-34"/>
                <a:sym typeface="Wingdings"/>
              </a:rPr>
              <a:t>	             fruit est le gland</a:t>
            </a:r>
            <a:endParaRPr lang="fr-FR" sz="2400" dirty="0" smtClean="0">
              <a:latin typeface="Angsana New" pitchFamily="18" charset="-34"/>
              <a:cs typeface="Angsana New" pitchFamily="18" charset="-34"/>
            </a:endParaRPr>
          </a:p>
          <a:p>
            <a:endParaRPr lang="fr-FR" sz="2400" b="1" u="sng" dirty="0" smtClean="0">
              <a:latin typeface="CrayonL" pitchFamily="2" charset="0"/>
            </a:endParaRPr>
          </a:p>
          <a:p>
            <a:endParaRPr lang="fr-FR" sz="2400" b="1" u="sng" dirty="0" smtClean="0">
              <a:latin typeface="CrayonL" pitchFamily="2" charset="0"/>
            </a:endParaRPr>
          </a:p>
          <a:p>
            <a:endParaRPr lang="fr-FR" sz="2400" b="1" u="sng" dirty="0" smtClean="0">
              <a:latin typeface="CrayonL" pitchFamily="2" charset="0"/>
            </a:endParaRPr>
          </a:p>
          <a:p>
            <a:endParaRPr lang="fr-FR" sz="2400" b="1" u="sng" dirty="0" smtClean="0">
              <a:latin typeface="CrayonL" pitchFamily="2" charset="0"/>
            </a:endParaRPr>
          </a:p>
          <a:p>
            <a:endParaRPr lang="fr-FR" sz="2400" b="1" u="sng" dirty="0" smtClean="0">
              <a:latin typeface="CrayonL" pitchFamily="2" charset="0"/>
            </a:endParaRPr>
          </a:p>
          <a:p>
            <a:endParaRPr lang="fr-FR" sz="2400" b="1" u="sng" dirty="0">
              <a:latin typeface="CrayonL" pitchFamily="2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5000" contrast="5000"/>
          </a:blip>
          <a:srcRect/>
          <a:stretch>
            <a:fillRect/>
          </a:stretch>
        </p:blipFill>
        <p:spPr bwMode="auto">
          <a:xfrm>
            <a:off x="7164288" y="404664"/>
            <a:ext cx="648071" cy="78834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908720"/>
            <a:ext cx="864096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ym typeface="Wingdings"/>
              </a:rPr>
              <a:t></a:t>
            </a:r>
            <a:r>
              <a:rPr lang="fr-FR" sz="2400" b="1" dirty="0" smtClean="0"/>
              <a:t> Les mots sont composés de syllabes</a:t>
            </a:r>
          </a:p>
          <a:p>
            <a:pPr>
              <a:buNone/>
            </a:pPr>
            <a:r>
              <a:rPr lang="fr-FR" sz="2400" dirty="0" smtClean="0"/>
              <a:t>    ex: trou a 1 syllabe</a:t>
            </a:r>
          </a:p>
          <a:p>
            <a:pPr>
              <a:buNone/>
            </a:pPr>
            <a:r>
              <a:rPr lang="fr-FR" sz="2400" dirty="0" smtClean="0"/>
              <a:t>          méchant a 2 syllabes : </a:t>
            </a:r>
            <a:r>
              <a:rPr lang="fr-FR" sz="2400" dirty="0" err="1" smtClean="0"/>
              <a:t>mé</a:t>
            </a:r>
            <a:r>
              <a:rPr lang="fr-FR" sz="2400" dirty="0" smtClean="0"/>
              <a:t> / chant</a:t>
            </a:r>
          </a:p>
          <a:p>
            <a:pPr>
              <a:buNone/>
            </a:pPr>
            <a:r>
              <a:rPr lang="fr-FR" sz="2400" dirty="0" smtClean="0"/>
              <a:t>          magasin a 3 syllabes :  ma / </a:t>
            </a:r>
            <a:r>
              <a:rPr lang="fr-FR" sz="2400" dirty="0" err="1" smtClean="0"/>
              <a:t>ga</a:t>
            </a:r>
            <a:r>
              <a:rPr lang="fr-FR" sz="2400" dirty="0" smtClean="0"/>
              <a:t> / sin</a:t>
            </a:r>
          </a:p>
          <a:p>
            <a:pPr>
              <a:buNone/>
            </a:pPr>
            <a:endParaRPr lang="fr-FR" sz="2400" dirty="0" smtClean="0"/>
          </a:p>
          <a:p>
            <a:pPr>
              <a:buFont typeface="Wingdings"/>
              <a:buChar char="l"/>
            </a:pPr>
            <a:r>
              <a:rPr lang="fr-FR" sz="2400" b="1" dirty="0" smtClean="0"/>
              <a:t>Quand on écrit et qu’on arrive à la fin d’une ligne</a:t>
            </a:r>
            <a:r>
              <a:rPr lang="fr-FR" sz="2400" dirty="0" smtClean="0"/>
              <a:t>, on ne peut pas couper les mots comme on le souhaite: </a:t>
            </a:r>
            <a:r>
              <a:rPr lang="fr-FR" sz="2400" b="1" dirty="0" smtClean="0"/>
              <a:t>il faut couper les mots entre deux syllabes</a:t>
            </a:r>
          </a:p>
          <a:p>
            <a:pPr>
              <a:buFont typeface="Wingdings"/>
              <a:buChar char="l"/>
            </a:pPr>
            <a:endParaRPr lang="fr-FR" sz="2400" b="1" dirty="0" smtClean="0"/>
          </a:p>
          <a:p>
            <a:pPr>
              <a:buFont typeface="Wingdings"/>
              <a:buChar char="l"/>
            </a:pPr>
            <a:r>
              <a:rPr lang="fr-FR" sz="2400" b="1" dirty="0" smtClean="0"/>
              <a:t>Les mots d’une seule syllabe ne peuvent pas être coupés</a:t>
            </a:r>
          </a:p>
          <a:p>
            <a:pPr>
              <a:buFont typeface="Wingdings"/>
              <a:buChar char="l"/>
            </a:pPr>
            <a:endParaRPr lang="fr-FR" sz="2400" b="1" dirty="0" smtClean="0"/>
          </a:p>
          <a:p>
            <a:r>
              <a:rPr lang="fr-FR" sz="2400" b="1" dirty="0" smtClean="0">
                <a:sym typeface="Wingdings"/>
              </a:rPr>
              <a:t> </a:t>
            </a:r>
            <a:r>
              <a:rPr lang="fr-FR" sz="2400" b="1" dirty="0" smtClean="0"/>
              <a:t>Les mots qui ont une double consonne doivent être coupés entre les deux consonnes</a:t>
            </a:r>
          </a:p>
          <a:p>
            <a:pPr>
              <a:buNone/>
            </a:pPr>
            <a:r>
              <a:rPr lang="fr-FR" sz="2400" dirty="0" smtClean="0"/>
              <a:t>       ex: chantonner: </a:t>
            </a:r>
            <a:r>
              <a:rPr lang="fr-FR" sz="2400" dirty="0" err="1" smtClean="0"/>
              <a:t>chanton</a:t>
            </a:r>
            <a:r>
              <a:rPr lang="fr-FR" sz="2400" dirty="0" smtClean="0"/>
              <a:t> / </a:t>
            </a:r>
            <a:r>
              <a:rPr lang="fr-FR" sz="2400" dirty="0" err="1" smtClean="0"/>
              <a:t>ner</a:t>
            </a:r>
            <a:r>
              <a:rPr lang="fr-FR" sz="2400" dirty="0" smtClean="0"/>
              <a:t>	    apprendre: </a:t>
            </a:r>
            <a:r>
              <a:rPr lang="fr-FR" sz="2400" dirty="0" err="1" smtClean="0"/>
              <a:t>ap</a:t>
            </a:r>
            <a:r>
              <a:rPr lang="fr-FR" sz="2400" dirty="0" smtClean="0"/>
              <a:t> / prendre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11876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 smtClean="0"/>
              <a:t>V</a:t>
            </a:r>
            <a:endParaRPr lang="fr-FR" sz="60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403648" y="188640"/>
            <a:ext cx="774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Le mot et les syllabes: comment couper les mots</a:t>
            </a:r>
            <a:endParaRPr lang="fr-FR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As-tu bien compris ?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ln w="1905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endParaRPr lang="fr-FR" sz="2400" b="1" u="sng" dirty="0" smtClean="0">
              <a:latin typeface="CrayonL" pitchFamily="2" charset="0"/>
            </a:endParaRPr>
          </a:p>
          <a:p>
            <a:r>
              <a:rPr lang="fr-FR" sz="2400" b="1" u="sng" dirty="0" smtClean="0">
                <a:latin typeface="CrayonL" pitchFamily="2" charset="0"/>
              </a:rPr>
              <a:t>Entoure les mots que tu ne peux pas couper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   chambre     lumière     jour     soleil    eau     son    rire    bien   maman    figue</a:t>
            </a:r>
          </a:p>
          <a:p>
            <a:pPr>
              <a:lnSpc>
                <a:spcPct val="150000"/>
              </a:lnSpc>
              <a:buNone/>
            </a:pPr>
            <a:endParaRPr lang="fr-FR" sz="2400" b="1" u="sng" dirty="0" smtClean="0">
              <a:latin typeface="CrayonL" pitchFamily="2" charset="0"/>
            </a:endParaRPr>
          </a:p>
          <a:p>
            <a:r>
              <a:rPr lang="fr-FR" sz="2400" b="1" u="sng" dirty="0" smtClean="0">
                <a:latin typeface="CrayonL" pitchFamily="2" charset="0"/>
              </a:rPr>
              <a:t>Sépare</a:t>
            </a:r>
            <a:r>
              <a:rPr lang="fr-FR" u="sng" dirty="0" smtClean="0"/>
              <a:t> </a:t>
            </a:r>
            <a:r>
              <a:rPr lang="fr-FR" sz="2400" b="1" u="sng" dirty="0" smtClean="0">
                <a:latin typeface="CrayonL" pitchFamily="2" charset="0"/>
              </a:rPr>
              <a:t>les mots en syllabes en plaçant des traits</a:t>
            </a:r>
          </a:p>
          <a:p>
            <a:pPr>
              <a:lnSpc>
                <a:spcPct val="150000"/>
              </a:lnSpc>
              <a:buNone/>
            </a:pPr>
            <a:r>
              <a:rPr lang="fr-FR" sz="2400" i="1" dirty="0" smtClean="0"/>
              <a:t>                            ex: bonjour  :    </a:t>
            </a:r>
            <a:r>
              <a:rPr lang="fr-FR" sz="2400" i="1" dirty="0" err="1" smtClean="0"/>
              <a:t>bon|jour</a:t>
            </a:r>
            <a:endParaRPr lang="fr-FR" sz="2400" i="1" dirty="0" smtClean="0"/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 marchand	affiche   	                caramel	                 lapin	        balai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   jouet		carnet		parapluie	chocolat	</a:t>
            </a:r>
          </a:p>
          <a:p>
            <a:pPr>
              <a:lnSpc>
                <a:spcPct val="150000"/>
              </a:lnSpc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   </a:t>
            </a:r>
          </a:p>
          <a:p>
            <a:endParaRPr lang="fr-FR" sz="2400" b="1" u="sng" dirty="0" smtClean="0">
              <a:latin typeface="CrayonL" pitchFamily="2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5000" contrast="5000"/>
          </a:blip>
          <a:srcRect/>
          <a:stretch>
            <a:fillRect/>
          </a:stretch>
        </p:blipFill>
        <p:spPr bwMode="auto">
          <a:xfrm>
            <a:off x="7524328" y="836712"/>
            <a:ext cx="1084659" cy="131943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8864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G……</a:t>
            </a:r>
            <a:endParaRPr lang="fr-FR" sz="2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403648" y="1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Les formes de phrases: </a:t>
            </a:r>
          </a:p>
          <a:p>
            <a:pPr algn="ctr"/>
            <a:r>
              <a:rPr lang="fr-FR" sz="2800" b="1" dirty="0" smtClean="0"/>
              <a:t>la phrase affirmative et la phrase négative</a:t>
            </a:r>
            <a:endParaRPr lang="fr-FR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5"/>
            <a:ext cx="6624736" cy="72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395536" y="105273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ym typeface="Wingdings"/>
              </a:rPr>
              <a:t> </a:t>
            </a:r>
            <a:r>
              <a:rPr lang="fr-FR" b="1" u="sng" dirty="0" smtClean="0">
                <a:sym typeface="Wingdings"/>
              </a:rPr>
              <a:t>La phrase affirmative dit OUI </a:t>
            </a:r>
            <a:endParaRPr lang="fr-FR" b="1" u="sng" dirty="0"/>
          </a:p>
        </p:txBody>
      </p:sp>
      <p:sp>
        <p:nvSpPr>
          <p:cNvPr id="10" name="ZoneTexte 9"/>
          <p:cNvSpPr txBox="1"/>
          <p:nvPr/>
        </p:nvSpPr>
        <p:spPr>
          <a:xfrm>
            <a:off x="395536" y="2204864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ym typeface="Wingdings"/>
              </a:rPr>
              <a:t> </a:t>
            </a:r>
            <a:r>
              <a:rPr lang="fr-FR" b="1" u="sng" dirty="0" smtClean="0">
                <a:sym typeface="Wingdings"/>
              </a:rPr>
              <a:t>La phrase négative dit NON</a:t>
            </a:r>
            <a:endParaRPr lang="fr-FR" b="1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708920"/>
            <a:ext cx="65436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oneTexte 11"/>
          <p:cNvSpPr txBox="1"/>
          <p:nvPr/>
        </p:nvSpPr>
        <p:spPr>
          <a:xfrm>
            <a:off x="611560" y="3284984"/>
            <a:ext cx="8208912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 2"/>
              <a:buChar char="u"/>
            </a:pPr>
            <a:r>
              <a:rPr lang="fr-FR" b="1" u="sng" dirty="0" smtClean="0">
                <a:sym typeface="Wingdings"/>
              </a:rPr>
              <a:t>Pour écrire une phrase à la forme négative on ajoute une négation </a:t>
            </a:r>
            <a:r>
              <a:rPr lang="fr-FR" dirty="0" smtClean="0">
                <a:sym typeface="Wingdings"/>
              </a:rPr>
              <a:t>(2 petits mots)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sym typeface="Wingdings"/>
              </a:rPr>
              <a:t>	</a:t>
            </a:r>
            <a:r>
              <a:rPr lang="fr-FR" b="1" dirty="0" smtClean="0">
                <a:sym typeface="Wingdings"/>
              </a:rPr>
              <a:t>ne</a:t>
            </a:r>
            <a:r>
              <a:rPr lang="fr-FR" dirty="0" smtClean="0">
                <a:sym typeface="Wingdings"/>
              </a:rPr>
              <a:t> ………. </a:t>
            </a:r>
            <a:r>
              <a:rPr lang="fr-FR" b="1" dirty="0" smtClean="0">
                <a:sym typeface="Wingdings"/>
              </a:rPr>
              <a:t>pas</a:t>
            </a:r>
            <a:r>
              <a:rPr lang="fr-FR" dirty="0" smtClean="0">
                <a:sym typeface="Wingdings"/>
              </a:rPr>
              <a:t>     ou       </a:t>
            </a:r>
            <a:r>
              <a:rPr lang="fr-FR" b="1" dirty="0" smtClean="0">
                <a:sym typeface="Wingdings"/>
              </a:rPr>
              <a:t>n’</a:t>
            </a:r>
            <a:r>
              <a:rPr lang="fr-FR" dirty="0" smtClean="0">
                <a:sym typeface="Wingdings"/>
              </a:rPr>
              <a:t>……. </a:t>
            </a:r>
            <a:r>
              <a:rPr lang="fr-FR" b="1" dirty="0" smtClean="0">
                <a:sym typeface="Wingdings"/>
              </a:rPr>
              <a:t>pas</a:t>
            </a:r>
            <a:r>
              <a:rPr lang="fr-FR" dirty="0" smtClean="0">
                <a:sym typeface="Wingdings"/>
              </a:rPr>
              <a:t> </a:t>
            </a:r>
            <a:r>
              <a:rPr lang="fr-FR" sz="1200" dirty="0" smtClean="0">
                <a:sym typeface="Wingdings"/>
              </a:rPr>
              <a:t>(devant une voyelle ou un h)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sym typeface="Wingdings"/>
              </a:rPr>
              <a:t>     </a:t>
            </a:r>
            <a:r>
              <a:rPr lang="fr-FR" sz="1600" dirty="0" smtClean="0">
                <a:sym typeface="Wingdings"/>
              </a:rPr>
              <a:t>ex: Tu parles.   Tu </a:t>
            </a:r>
            <a:r>
              <a:rPr lang="fr-FR" sz="1600" b="1" u="sng" dirty="0" smtClean="0">
                <a:sym typeface="Wingdings"/>
              </a:rPr>
              <a:t>ne</a:t>
            </a:r>
            <a:r>
              <a:rPr lang="fr-FR" sz="1600" dirty="0" smtClean="0">
                <a:sym typeface="Wingdings"/>
              </a:rPr>
              <a:t> parles </a:t>
            </a:r>
            <a:r>
              <a:rPr lang="fr-FR" sz="1600" b="1" u="sng" dirty="0" smtClean="0">
                <a:sym typeface="Wingdings"/>
              </a:rPr>
              <a:t>pas</a:t>
            </a:r>
            <a:r>
              <a:rPr lang="fr-FR" sz="1600" dirty="0" smtClean="0">
                <a:sym typeface="Wingdings"/>
              </a:rPr>
              <a:t>.                        </a:t>
            </a:r>
            <a:r>
              <a:rPr lang="fr-FR" sz="2000" dirty="0" smtClean="0">
                <a:latin typeface="bajconsigne"/>
                <a:sym typeface="Wingdings"/>
              </a:rPr>
              <a:t>z</a:t>
            </a:r>
            <a:r>
              <a:rPr lang="fr-FR" dirty="0" smtClean="0">
                <a:sym typeface="Wingdings"/>
              </a:rPr>
              <a:t>  </a:t>
            </a:r>
            <a:r>
              <a:rPr lang="fr-FR" sz="1400" dirty="0" smtClean="0">
                <a:sym typeface="Wingdings"/>
              </a:rPr>
              <a:t>On utilise souvent « pas » </a:t>
            </a:r>
          </a:p>
          <a:p>
            <a:r>
              <a:rPr lang="fr-FR" sz="1400" dirty="0" smtClean="0">
                <a:sym typeface="Wingdings"/>
              </a:rPr>
              <a:t>         </a:t>
            </a:r>
            <a:r>
              <a:rPr lang="fr-FR" sz="1600" dirty="0" smtClean="0">
                <a:sym typeface="Wingdings"/>
              </a:rPr>
              <a:t>Léa écoute.  Léa </a:t>
            </a:r>
            <a:r>
              <a:rPr lang="fr-FR" sz="1600" b="1" u="sng" dirty="0" smtClean="0">
                <a:sym typeface="Wingdings"/>
              </a:rPr>
              <a:t>n’</a:t>
            </a:r>
            <a:r>
              <a:rPr lang="fr-FR" sz="1600" dirty="0" smtClean="0">
                <a:sym typeface="Wingdings"/>
              </a:rPr>
              <a:t>écoute </a:t>
            </a:r>
            <a:r>
              <a:rPr lang="fr-FR" sz="1600" b="1" u="sng" dirty="0" smtClean="0">
                <a:sym typeface="Wingdings"/>
              </a:rPr>
              <a:t>pas</a:t>
            </a:r>
            <a:r>
              <a:rPr lang="fr-FR" sz="1600" dirty="0" smtClean="0">
                <a:sym typeface="Wingdings"/>
              </a:rPr>
              <a:t>. </a:t>
            </a:r>
            <a:r>
              <a:rPr lang="fr-FR" sz="1400" dirty="0" smtClean="0">
                <a:sym typeface="Wingdings"/>
              </a:rPr>
              <a:t>	     mais on peut aussi utiliser « plus » , « rien »</a:t>
            </a:r>
          </a:p>
          <a:p>
            <a:r>
              <a:rPr lang="fr-FR" sz="1400" dirty="0" smtClean="0">
                <a:sym typeface="Wingdings"/>
              </a:rPr>
              <a:t>                                                                                                 ou  « jamais »</a:t>
            </a:r>
            <a:r>
              <a:rPr lang="fr-FR" dirty="0" smtClean="0">
                <a:sym typeface="Wingdings"/>
              </a:rPr>
              <a:t> </a:t>
            </a:r>
          </a:p>
          <a:p>
            <a:endParaRPr lang="fr-FR" sz="1400" dirty="0" smtClean="0">
              <a:sym typeface="Wingdings"/>
            </a:endParaRPr>
          </a:p>
          <a:p>
            <a:r>
              <a:rPr lang="fr-FR" b="1" dirty="0" smtClean="0">
                <a:sym typeface="Wingdings"/>
              </a:rPr>
              <a:t></a:t>
            </a:r>
            <a:r>
              <a:rPr lang="fr-FR" b="1" u="sng" dirty="0" smtClean="0">
                <a:sym typeface="Wingdings"/>
              </a:rPr>
              <a:t>Le verbe se trouve toujours entre les deux mots </a:t>
            </a:r>
            <a:r>
              <a:rPr lang="fr-FR" b="1" dirty="0" smtClean="0">
                <a:sym typeface="Wingdings"/>
              </a:rPr>
              <a:t>« </a:t>
            </a:r>
            <a:r>
              <a:rPr lang="fr-FR" b="1" u="sng" dirty="0" smtClean="0">
                <a:sym typeface="Wingdings"/>
              </a:rPr>
              <a:t>ne</a:t>
            </a:r>
            <a:r>
              <a:rPr lang="fr-FR" b="1" dirty="0" smtClean="0">
                <a:sym typeface="Wingdings"/>
              </a:rPr>
              <a:t> …… </a:t>
            </a:r>
            <a:r>
              <a:rPr lang="fr-FR" b="1" u="sng" dirty="0" smtClean="0">
                <a:sym typeface="Wingdings"/>
              </a:rPr>
              <a:t>pas</a:t>
            </a:r>
            <a:r>
              <a:rPr lang="fr-FR" b="1" dirty="0" smtClean="0">
                <a:sym typeface="Wingdings"/>
              </a:rPr>
              <a:t> »</a:t>
            </a:r>
          </a:p>
          <a:p>
            <a:pPr>
              <a:lnSpc>
                <a:spcPct val="150000"/>
              </a:lnSpc>
            </a:pPr>
            <a:r>
              <a:rPr lang="fr-FR" b="1" dirty="0" smtClean="0">
                <a:sym typeface="Wingdings"/>
              </a:rPr>
              <a:t>    Pour trouver le verbe dans la phrase, on peut donc utiliser la forme négative.</a:t>
            </a:r>
          </a:p>
          <a:p>
            <a:pPr>
              <a:lnSpc>
                <a:spcPct val="150000"/>
              </a:lnSpc>
            </a:pPr>
            <a:r>
              <a:rPr lang="fr-FR" sz="1600" dirty="0" smtClean="0">
                <a:sym typeface="Wingdings"/>
              </a:rPr>
              <a:t>    ex: Oncle Tom change l’ampoule du salon  Oncle Tom </a:t>
            </a:r>
            <a:r>
              <a:rPr lang="fr-FR" sz="1600" b="1" u="sng" dirty="0" smtClean="0">
                <a:sym typeface="Wingdings"/>
              </a:rPr>
              <a:t>ne</a:t>
            </a:r>
            <a:r>
              <a:rPr lang="fr-FR" sz="1600" dirty="0" smtClean="0">
                <a:sym typeface="Wingdings"/>
              </a:rPr>
              <a:t> change </a:t>
            </a:r>
            <a:r>
              <a:rPr lang="fr-FR" sz="1600" b="1" u="sng" dirty="0" smtClean="0">
                <a:sym typeface="Wingdings"/>
              </a:rPr>
              <a:t>pas</a:t>
            </a:r>
            <a:r>
              <a:rPr lang="fr-FR" sz="1600" dirty="0" smtClean="0">
                <a:sym typeface="Wingdings"/>
              </a:rPr>
              <a:t> l’ampoule du salon.</a:t>
            </a:r>
          </a:p>
          <a:p>
            <a:pPr>
              <a:buFont typeface="Wingdings"/>
              <a:buChar char=""/>
            </a:pPr>
            <a:endParaRPr lang="fr-FR" sz="20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6381328"/>
            <a:ext cx="288032" cy="2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ogner et arrondir un rectangle à un seul coin 15"/>
          <p:cNvSpPr/>
          <p:nvPr/>
        </p:nvSpPr>
        <p:spPr>
          <a:xfrm>
            <a:off x="4283968" y="4221088"/>
            <a:ext cx="4032448" cy="936104"/>
          </a:xfrm>
          <a:prstGeom prst="snipRoundRect">
            <a:avLst>
              <a:gd name="adj1" fmla="val 50000"/>
              <a:gd name="adj2" fmla="val 124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As-tu bien compris ?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Ecris N si la phrase est Négative et A si elle est Affirmative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ln w="1905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1800" dirty="0" smtClean="0"/>
              <a:t>Mon frère chante une chanson. ____</a:t>
            </a:r>
          </a:p>
          <a:p>
            <a:pPr>
              <a:lnSpc>
                <a:spcPct val="150000"/>
              </a:lnSpc>
            </a:pPr>
            <a:r>
              <a:rPr lang="fr-FR" sz="1800" dirty="0" smtClean="0"/>
              <a:t>Léa n’aime pas les épinards. ____</a:t>
            </a:r>
          </a:p>
          <a:p>
            <a:pPr>
              <a:lnSpc>
                <a:spcPct val="150000"/>
              </a:lnSpc>
            </a:pPr>
            <a:r>
              <a:rPr lang="fr-FR" sz="1800" dirty="0" smtClean="0"/>
              <a:t>Il ne joue plus dehors. ____</a:t>
            </a:r>
          </a:p>
          <a:p>
            <a:pPr>
              <a:lnSpc>
                <a:spcPct val="150000"/>
              </a:lnSpc>
            </a:pPr>
            <a:r>
              <a:rPr lang="fr-FR" sz="1800" dirty="0" smtClean="0"/>
              <a:t>Tom joue au ballon. ____</a:t>
            </a:r>
          </a:p>
          <a:p>
            <a:pPr>
              <a:lnSpc>
                <a:spcPct val="150000"/>
              </a:lnSpc>
            </a:pPr>
            <a:r>
              <a:rPr lang="fr-FR" sz="1800" dirty="0" smtClean="0"/>
              <a:t>Vous n’avez pas de chance. ____</a:t>
            </a:r>
          </a:p>
          <a:p>
            <a:pPr>
              <a:lnSpc>
                <a:spcPct val="150000"/>
              </a:lnSpc>
            </a:pPr>
            <a:r>
              <a:rPr lang="fr-FR" sz="1800" dirty="0" smtClean="0"/>
              <a:t>Il ne pleut jamais. ____</a:t>
            </a:r>
          </a:p>
          <a:p>
            <a:pPr>
              <a:lnSpc>
                <a:spcPct val="150000"/>
              </a:lnSpc>
            </a:pPr>
            <a:r>
              <a:rPr lang="fr-FR" sz="1800" dirty="0" smtClean="0"/>
              <a:t>Bastien a été malade. ____</a:t>
            </a:r>
            <a:endParaRPr lang="fr-FR" sz="18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Entoure les négations (ne/n’…pas) et souligne le verbe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ln w="1905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1800" dirty="0" smtClean="0"/>
              <a:t>Les enfants ne font plus de peinture.</a:t>
            </a:r>
          </a:p>
          <a:p>
            <a:pPr>
              <a:lnSpc>
                <a:spcPct val="150000"/>
              </a:lnSpc>
            </a:pPr>
            <a:r>
              <a:rPr lang="fr-FR" sz="1800" dirty="0" smtClean="0"/>
              <a:t>Il ne regarde pas la télévision.</a:t>
            </a:r>
          </a:p>
          <a:p>
            <a:pPr>
              <a:lnSpc>
                <a:spcPct val="150000"/>
              </a:lnSpc>
            </a:pPr>
            <a:r>
              <a:rPr lang="fr-FR" sz="1800" dirty="0" smtClean="0"/>
              <a:t>Vous n’avez rien pêché.</a:t>
            </a:r>
          </a:p>
          <a:p>
            <a:pPr>
              <a:lnSpc>
                <a:spcPct val="150000"/>
              </a:lnSpc>
            </a:pPr>
            <a:r>
              <a:rPr lang="fr-FR" sz="1800" dirty="0" smtClean="0"/>
              <a:t>Tu ne dois pas jouer en classe.</a:t>
            </a:r>
          </a:p>
          <a:p>
            <a:pPr>
              <a:lnSpc>
                <a:spcPct val="150000"/>
              </a:lnSpc>
            </a:pPr>
            <a:r>
              <a:rPr lang="fr-FR" sz="1800" dirty="0" smtClean="0"/>
              <a:t>La photocopieuse ne marche plus.</a:t>
            </a:r>
          </a:p>
          <a:p>
            <a:pPr>
              <a:lnSpc>
                <a:spcPct val="150000"/>
              </a:lnSpc>
            </a:pPr>
            <a:r>
              <a:rPr lang="fr-FR" sz="1800" dirty="0" smtClean="0"/>
              <a:t>Mathieu ne rit pas. </a:t>
            </a:r>
          </a:p>
          <a:p>
            <a:pPr>
              <a:lnSpc>
                <a:spcPct val="150000"/>
              </a:lnSpc>
            </a:pPr>
            <a:r>
              <a:rPr lang="fr-FR" sz="1800" dirty="0" smtClean="0"/>
              <a:t>Il ne reste plus de fromage !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5000" contrast="5000"/>
          </a:blip>
          <a:srcRect/>
          <a:stretch>
            <a:fillRect/>
          </a:stretch>
        </p:blipFill>
        <p:spPr bwMode="auto">
          <a:xfrm>
            <a:off x="7668344" y="404664"/>
            <a:ext cx="1084659" cy="131943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03648" y="0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/>
              <a:t>Le nom:</a:t>
            </a:r>
            <a:br>
              <a:rPr lang="fr-FR" sz="2400" b="1" dirty="0" smtClean="0"/>
            </a:br>
            <a:r>
              <a:rPr lang="fr-FR" sz="2400" b="1" dirty="0" smtClean="0"/>
              <a:t>nom commun et nom propre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0" y="188640"/>
            <a:ext cx="1259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G….</a:t>
            </a:r>
            <a:endParaRPr lang="fr-FR" sz="28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0" y="836712"/>
            <a:ext cx="914400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ym typeface="Wingdings"/>
              </a:rPr>
              <a:t> </a:t>
            </a:r>
            <a:r>
              <a:rPr lang="fr-FR" sz="1600" b="1" u="sng" dirty="0" smtClean="0"/>
              <a:t>Le nom permet de savoir de qui ou de quoi on parle</a:t>
            </a:r>
            <a:r>
              <a:rPr lang="fr-FR" sz="1600" dirty="0" smtClean="0"/>
              <a:t>.</a:t>
            </a:r>
          </a:p>
          <a:p>
            <a:r>
              <a:rPr lang="fr-FR" sz="1600" dirty="0" smtClean="0"/>
              <a:t>Il peut se trouver avant le verbe (on parle alors du sujet du verbe) ou après.</a:t>
            </a:r>
          </a:p>
          <a:p>
            <a:endParaRPr lang="fr-FR" sz="1600" dirty="0" smtClean="0"/>
          </a:p>
          <a:p>
            <a:pPr>
              <a:buFont typeface="Wingdings"/>
              <a:buChar char="l"/>
            </a:pPr>
            <a:r>
              <a:rPr lang="fr-FR" sz="1600" b="1" dirty="0" smtClean="0"/>
              <a:t>Un nom est un mot qui désigne une personne, un animal, une chose ou un lieu</a:t>
            </a:r>
            <a:r>
              <a:rPr lang="fr-FR" sz="1600" dirty="0" smtClean="0"/>
              <a:t>.</a:t>
            </a:r>
            <a:endParaRPr lang="fr-FR" sz="1600" dirty="0" smtClean="0"/>
          </a:p>
          <a:p>
            <a:pPr>
              <a:buFont typeface="Wingdings"/>
              <a:buChar char="l"/>
            </a:pPr>
            <a:endParaRPr lang="fr-FR" dirty="0" smtClean="0"/>
          </a:p>
          <a:p>
            <a:pPr>
              <a:buFont typeface="Wingdings"/>
              <a:buChar char="l"/>
            </a:pPr>
            <a:endParaRPr lang="fr-FR" dirty="0" smtClean="0"/>
          </a:p>
          <a:p>
            <a:endParaRPr lang="fr-FR" dirty="0" smtClean="0"/>
          </a:p>
          <a:p>
            <a:r>
              <a:rPr lang="fr-FR" sz="1600" dirty="0" smtClean="0"/>
              <a:t>			    un </a:t>
            </a:r>
            <a:r>
              <a:rPr lang="fr-FR" sz="1600" u="sng" dirty="0" smtClean="0"/>
              <a:t>enfant </a:t>
            </a:r>
            <a:r>
              <a:rPr lang="fr-FR" sz="1600" dirty="0" smtClean="0"/>
              <a:t>     un </a:t>
            </a:r>
            <a:r>
              <a:rPr lang="fr-FR" sz="1600" u="sng" dirty="0" smtClean="0"/>
              <a:t>écureuil</a:t>
            </a:r>
            <a:r>
              <a:rPr lang="fr-FR" sz="1600" dirty="0" smtClean="0"/>
              <a:t> </a:t>
            </a:r>
            <a:r>
              <a:rPr lang="fr-FR" sz="1600" dirty="0" smtClean="0"/>
              <a:t>  une </a:t>
            </a:r>
            <a:r>
              <a:rPr lang="fr-FR" sz="1600" u="sng" dirty="0" smtClean="0"/>
              <a:t>maison </a:t>
            </a:r>
            <a:r>
              <a:rPr lang="fr-FR" sz="1600" dirty="0" smtClean="0"/>
              <a:t>   la </a:t>
            </a:r>
            <a:r>
              <a:rPr lang="fr-FR" sz="1600" u="sng" dirty="0" smtClean="0"/>
              <a:t>France</a:t>
            </a:r>
          </a:p>
          <a:p>
            <a:endParaRPr lang="fr-FR" sz="1600" dirty="0" smtClean="0"/>
          </a:p>
          <a:p>
            <a:pPr>
              <a:buFont typeface="Wingdings"/>
              <a:buChar char="l"/>
            </a:pPr>
            <a:r>
              <a:rPr lang="fr-FR" sz="1600" dirty="0" smtClean="0"/>
              <a:t> </a:t>
            </a:r>
            <a:r>
              <a:rPr lang="fr-FR" sz="1600" b="1" dirty="0" smtClean="0"/>
              <a:t>Il existe 2 sortes de noms</a:t>
            </a:r>
            <a:r>
              <a:rPr lang="fr-FR" sz="1600" dirty="0" smtClean="0"/>
              <a:t>:</a:t>
            </a:r>
          </a:p>
          <a:p>
            <a:pPr lvl="1">
              <a:buFont typeface="Wingdings"/>
              <a:buChar char="l"/>
            </a:pPr>
            <a:r>
              <a:rPr lang="fr-FR" sz="1600" dirty="0" smtClean="0"/>
              <a:t> </a:t>
            </a:r>
            <a:r>
              <a:rPr lang="fr-FR" sz="1600" dirty="0" smtClean="0"/>
              <a:t>le </a:t>
            </a:r>
            <a:r>
              <a:rPr lang="fr-FR" sz="1600" b="1" u="sng" dirty="0" smtClean="0"/>
              <a:t>nom commun</a:t>
            </a:r>
            <a:r>
              <a:rPr lang="fr-FR" sz="1600" dirty="0" smtClean="0"/>
              <a:t> est un nom général: </a:t>
            </a:r>
            <a:r>
              <a:rPr lang="fr-FR" sz="1600" b="1" dirty="0" smtClean="0"/>
              <a:t>on peut mettre des petits mots devant comme un, une, </a:t>
            </a:r>
            <a:r>
              <a:rPr lang="fr-FR" sz="1600" dirty="0" smtClean="0"/>
              <a:t>des, les , mes, mon, sa, l’…. (des déterminants)</a:t>
            </a:r>
          </a:p>
          <a:p>
            <a:pPr marL="174625" lvl="1"/>
            <a:r>
              <a:rPr lang="fr-FR" sz="1600" b="1" dirty="0" smtClean="0"/>
              <a:t>Cela peut être des noms d’objets</a:t>
            </a:r>
            <a:r>
              <a:rPr lang="fr-FR" sz="1600" dirty="0" smtClean="0"/>
              <a:t>: table, chaise, cartable…</a:t>
            </a:r>
          </a:p>
          <a:p>
            <a:pPr marL="174625" lvl="1"/>
            <a:r>
              <a:rPr lang="fr-FR" sz="1600" dirty="0" smtClean="0"/>
              <a:t>	 </a:t>
            </a:r>
            <a:r>
              <a:rPr lang="fr-FR" sz="1600" dirty="0" smtClean="0"/>
              <a:t>         </a:t>
            </a:r>
            <a:r>
              <a:rPr lang="fr-FR" sz="1600" b="1" dirty="0" smtClean="0"/>
              <a:t>des noms de personne</a:t>
            </a:r>
            <a:r>
              <a:rPr lang="fr-FR" sz="1600" dirty="0" smtClean="0"/>
              <a:t>: fille, garçon, tante, frère, cousin…</a:t>
            </a:r>
          </a:p>
          <a:p>
            <a:pPr marL="174625" lvl="1"/>
            <a:r>
              <a:rPr lang="fr-FR" sz="1600" dirty="0" smtClean="0"/>
              <a:t>	 </a:t>
            </a:r>
            <a:r>
              <a:rPr lang="fr-FR" sz="1600" dirty="0" smtClean="0"/>
              <a:t>         </a:t>
            </a:r>
            <a:r>
              <a:rPr lang="fr-FR" sz="1600" b="1" dirty="0" smtClean="0"/>
              <a:t>des nom d’animaux</a:t>
            </a:r>
            <a:r>
              <a:rPr lang="fr-FR" sz="1600" dirty="0" smtClean="0"/>
              <a:t>: chat, chien, souris, ours….</a:t>
            </a:r>
          </a:p>
          <a:p>
            <a:pPr marL="174625" lvl="1"/>
            <a:endParaRPr lang="fr-FR" sz="1600" dirty="0" smtClean="0"/>
          </a:p>
          <a:p>
            <a:pPr marL="174625" lvl="1"/>
            <a:r>
              <a:rPr lang="fr-FR" sz="1600" dirty="0" smtClean="0">
                <a:sym typeface="Wingdings"/>
              </a:rPr>
              <a:t> </a:t>
            </a:r>
            <a:r>
              <a:rPr lang="fr-FR" sz="1600" dirty="0" smtClean="0">
                <a:sym typeface="Wingdings"/>
              </a:rPr>
              <a:t>     le </a:t>
            </a:r>
            <a:r>
              <a:rPr lang="fr-FR" sz="1600" b="1" u="sng" dirty="0" smtClean="0">
                <a:sym typeface="Wingdings"/>
              </a:rPr>
              <a:t>nom propre </a:t>
            </a:r>
            <a:r>
              <a:rPr lang="fr-FR" sz="1600" dirty="0" smtClean="0">
                <a:sym typeface="Wingdings"/>
              </a:rPr>
              <a:t>est un nom particulier: il </a:t>
            </a:r>
            <a:r>
              <a:rPr lang="fr-FR" sz="1600" b="1" u="sng" dirty="0" smtClean="0">
                <a:sym typeface="Wingdings"/>
              </a:rPr>
              <a:t>désigne une personne ou un lieu particulier </a:t>
            </a:r>
            <a:r>
              <a:rPr lang="fr-FR" sz="1600" dirty="0" smtClean="0">
                <a:sym typeface="Wingdings"/>
              </a:rPr>
              <a:t>et il </a:t>
            </a:r>
            <a:r>
              <a:rPr lang="fr-FR" sz="1600" b="1" u="sng" dirty="0" smtClean="0">
                <a:sym typeface="Wingdings"/>
              </a:rPr>
              <a:t>commence toujours par une majuscule</a:t>
            </a:r>
          </a:p>
          <a:p>
            <a:pPr marL="174625" lvl="1"/>
            <a:r>
              <a:rPr lang="fr-FR" sz="1600" b="1" dirty="0" smtClean="0">
                <a:sym typeface="Wingdings"/>
              </a:rPr>
              <a:t>Cela peut être des prénoms</a:t>
            </a:r>
            <a:r>
              <a:rPr lang="fr-FR" sz="1600" dirty="0" smtClean="0">
                <a:sym typeface="Wingdings"/>
              </a:rPr>
              <a:t>: Emma, Tom…</a:t>
            </a:r>
          </a:p>
          <a:p>
            <a:pPr marL="174625" lvl="1"/>
            <a:r>
              <a:rPr lang="fr-FR" sz="1600" dirty="0" smtClean="0">
                <a:sym typeface="Wingdings"/>
              </a:rPr>
              <a:t>	 </a:t>
            </a:r>
            <a:r>
              <a:rPr lang="fr-FR" sz="1600" dirty="0" smtClean="0">
                <a:sym typeface="Wingdings"/>
              </a:rPr>
              <a:t>          </a:t>
            </a:r>
            <a:r>
              <a:rPr lang="fr-FR" sz="1600" b="1" dirty="0" smtClean="0">
                <a:sym typeface="Wingdings"/>
              </a:rPr>
              <a:t>des noms de famille</a:t>
            </a:r>
            <a:r>
              <a:rPr lang="fr-FR" sz="1600" dirty="0" smtClean="0">
                <a:sym typeface="Wingdings"/>
              </a:rPr>
              <a:t>: Durand….</a:t>
            </a:r>
          </a:p>
          <a:p>
            <a:pPr marL="174625" lvl="1"/>
            <a:r>
              <a:rPr lang="fr-FR" sz="1600" dirty="0" smtClean="0">
                <a:sym typeface="Wingdings"/>
              </a:rPr>
              <a:t>	 </a:t>
            </a:r>
            <a:r>
              <a:rPr lang="fr-FR" sz="1600" dirty="0" smtClean="0">
                <a:sym typeface="Wingdings"/>
              </a:rPr>
              <a:t>          </a:t>
            </a:r>
            <a:r>
              <a:rPr lang="fr-FR" sz="1600" b="1" dirty="0" smtClean="0">
                <a:sym typeface="Wingdings"/>
              </a:rPr>
              <a:t>des noms de ville, de pays, de rivières ou montagnes</a:t>
            </a:r>
            <a:r>
              <a:rPr lang="fr-FR" sz="1600" dirty="0" smtClean="0">
                <a:sym typeface="Wingdings"/>
              </a:rPr>
              <a:t>: France, Paris, la Loire, les Alpes…</a:t>
            </a:r>
          </a:p>
          <a:p>
            <a:pPr marL="0" lvl="1"/>
            <a:r>
              <a:rPr lang="fr-FR" sz="1600" dirty="0" smtClean="0">
                <a:sym typeface="Wingdings"/>
              </a:rPr>
              <a:t>Exemple:  </a:t>
            </a:r>
            <a:r>
              <a:rPr lang="fr-FR" sz="1600" u="sng" dirty="0" err="1" smtClean="0">
                <a:sym typeface="Wingdings"/>
              </a:rPr>
              <a:t>Roxie</a:t>
            </a:r>
            <a:r>
              <a:rPr lang="fr-FR" sz="1600" dirty="0" smtClean="0">
                <a:sym typeface="Wingdings"/>
              </a:rPr>
              <a:t>, le </a:t>
            </a:r>
            <a:r>
              <a:rPr lang="fr-FR" sz="1600" u="sng" dirty="0" smtClean="0">
                <a:sym typeface="Wingdings"/>
              </a:rPr>
              <a:t>chien</a:t>
            </a:r>
            <a:r>
              <a:rPr lang="fr-FR" sz="1600" dirty="0" smtClean="0">
                <a:sym typeface="Wingdings"/>
              </a:rPr>
              <a:t>, dort dans sa </a:t>
            </a:r>
            <a:r>
              <a:rPr lang="fr-FR" sz="1600" u="sng" dirty="0" smtClean="0">
                <a:sym typeface="Wingdings"/>
              </a:rPr>
              <a:t>niche</a:t>
            </a:r>
            <a:r>
              <a:rPr lang="fr-FR" sz="1600" dirty="0" smtClean="0">
                <a:sym typeface="Wingdings"/>
              </a:rPr>
              <a:t>.</a:t>
            </a:r>
          </a:p>
          <a:p>
            <a:pPr marL="174625" lvl="1"/>
            <a:endParaRPr lang="fr-FR" sz="1600" dirty="0" smtClean="0"/>
          </a:p>
          <a:p>
            <a:pPr marL="174625" lvl="1"/>
            <a:endParaRPr lang="fr-FR" dirty="0" smtClean="0"/>
          </a:p>
          <a:p>
            <a:pPr marL="174625" lvl="1"/>
            <a:endParaRPr lang="fr-FR" dirty="0" smtClean="0"/>
          </a:p>
          <a:p>
            <a:pPr marL="174625" lvl="1"/>
            <a:endParaRPr lang="fr-F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844824"/>
            <a:ext cx="623414" cy="854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844824"/>
            <a:ext cx="74621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1844824"/>
            <a:ext cx="1008112" cy="838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1844824"/>
            <a:ext cx="99746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872" y="2996952"/>
            <a:ext cx="34319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99993" y="2983910"/>
            <a:ext cx="360040" cy="377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52120" y="2996952"/>
            <a:ext cx="360040" cy="377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88224" y="2996952"/>
            <a:ext cx="360040" cy="377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40352" y="260648"/>
            <a:ext cx="109822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Forme libre 18"/>
          <p:cNvSpPr/>
          <p:nvPr/>
        </p:nvSpPr>
        <p:spPr>
          <a:xfrm>
            <a:off x="1403684" y="6142121"/>
            <a:ext cx="259012" cy="246647"/>
          </a:xfrm>
          <a:custGeom>
            <a:avLst/>
            <a:gdLst>
              <a:gd name="connsiteX0" fmla="*/ 16042 w 259012"/>
              <a:gd name="connsiteY0" fmla="*/ 6016 h 246647"/>
              <a:gd name="connsiteX1" fmla="*/ 112295 w 259012"/>
              <a:gd name="connsiteY1" fmla="*/ 18047 h 246647"/>
              <a:gd name="connsiteX2" fmla="*/ 148390 w 259012"/>
              <a:gd name="connsiteY2" fmla="*/ 30079 h 246647"/>
              <a:gd name="connsiteX3" fmla="*/ 244642 w 259012"/>
              <a:gd name="connsiteY3" fmla="*/ 42111 h 246647"/>
              <a:gd name="connsiteX4" fmla="*/ 256674 w 259012"/>
              <a:gd name="connsiteY4" fmla="*/ 90237 h 246647"/>
              <a:gd name="connsiteX5" fmla="*/ 232611 w 259012"/>
              <a:gd name="connsiteY5" fmla="*/ 126332 h 246647"/>
              <a:gd name="connsiteX6" fmla="*/ 220579 w 259012"/>
              <a:gd name="connsiteY6" fmla="*/ 162426 h 246647"/>
              <a:gd name="connsiteX7" fmla="*/ 232611 w 259012"/>
              <a:gd name="connsiteY7" fmla="*/ 198521 h 246647"/>
              <a:gd name="connsiteX8" fmla="*/ 160421 w 259012"/>
              <a:gd name="connsiteY8" fmla="*/ 246647 h 246647"/>
              <a:gd name="connsiteX9" fmla="*/ 40105 w 259012"/>
              <a:gd name="connsiteY9" fmla="*/ 198521 h 246647"/>
              <a:gd name="connsiteX10" fmla="*/ 28074 w 259012"/>
              <a:gd name="connsiteY10" fmla="*/ 90237 h 246647"/>
              <a:gd name="connsiteX11" fmla="*/ 16042 w 259012"/>
              <a:gd name="connsiteY11" fmla="*/ 54142 h 246647"/>
              <a:gd name="connsiteX12" fmla="*/ 16042 w 259012"/>
              <a:gd name="connsiteY12" fmla="*/ 6016 h 246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9012" h="246647">
                <a:moveTo>
                  <a:pt x="16042" y="6016"/>
                </a:moveTo>
                <a:cubicBezTo>
                  <a:pt x="32084" y="0"/>
                  <a:pt x="80483" y="12263"/>
                  <a:pt x="112295" y="18047"/>
                </a:cubicBezTo>
                <a:cubicBezTo>
                  <a:pt x="124773" y="20316"/>
                  <a:pt x="135912" y="27810"/>
                  <a:pt x="148390" y="30079"/>
                </a:cubicBezTo>
                <a:cubicBezTo>
                  <a:pt x="180202" y="35863"/>
                  <a:pt x="212558" y="38100"/>
                  <a:pt x="244642" y="42111"/>
                </a:cubicBezTo>
                <a:cubicBezTo>
                  <a:pt x="248653" y="58153"/>
                  <a:pt x="259012" y="73867"/>
                  <a:pt x="256674" y="90237"/>
                </a:cubicBezTo>
                <a:cubicBezTo>
                  <a:pt x="254629" y="104552"/>
                  <a:pt x="239078" y="113398"/>
                  <a:pt x="232611" y="126332"/>
                </a:cubicBezTo>
                <a:cubicBezTo>
                  <a:pt x="226939" y="137675"/>
                  <a:pt x="224590" y="150395"/>
                  <a:pt x="220579" y="162426"/>
                </a:cubicBezTo>
                <a:cubicBezTo>
                  <a:pt x="224590" y="174458"/>
                  <a:pt x="239983" y="188201"/>
                  <a:pt x="232611" y="198521"/>
                </a:cubicBezTo>
                <a:cubicBezTo>
                  <a:pt x="215801" y="222054"/>
                  <a:pt x="160421" y="246647"/>
                  <a:pt x="160421" y="246647"/>
                </a:cubicBezTo>
                <a:cubicBezTo>
                  <a:pt x="53164" y="219833"/>
                  <a:pt x="87555" y="245969"/>
                  <a:pt x="40105" y="198521"/>
                </a:cubicBezTo>
                <a:cubicBezTo>
                  <a:pt x="12031" y="114300"/>
                  <a:pt x="8021" y="150395"/>
                  <a:pt x="28074" y="90237"/>
                </a:cubicBezTo>
                <a:cubicBezTo>
                  <a:pt x="24063" y="78205"/>
                  <a:pt x="10370" y="65486"/>
                  <a:pt x="16042" y="54142"/>
                </a:cubicBezTo>
                <a:cubicBezTo>
                  <a:pt x="42060" y="2106"/>
                  <a:pt x="0" y="12032"/>
                  <a:pt x="16042" y="6016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 19"/>
          <p:cNvSpPr/>
          <p:nvPr/>
        </p:nvSpPr>
        <p:spPr>
          <a:xfrm>
            <a:off x="2987824" y="6165304"/>
            <a:ext cx="259012" cy="246647"/>
          </a:xfrm>
          <a:custGeom>
            <a:avLst/>
            <a:gdLst>
              <a:gd name="connsiteX0" fmla="*/ 16042 w 259012"/>
              <a:gd name="connsiteY0" fmla="*/ 6016 h 246647"/>
              <a:gd name="connsiteX1" fmla="*/ 112295 w 259012"/>
              <a:gd name="connsiteY1" fmla="*/ 18047 h 246647"/>
              <a:gd name="connsiteX2" fmla="*/ 148390 w 259012"/>
              <a:gd name="connsiteY2" fmla="*/ 30079 h 246647"/>
              <a:gd name="connsiteX3" fmla="*/ 244642 w 259012"/>
              <a:gd name="connsiteY3" fmla="*/ 42111 h 246647"/>
              <a:gd name="connsiteX4" fmla="*/ 256674 w 259012"/>
              <a:gd name="connsiteY4" fmla="*/ 90237 h 246647"/>
              <a:gd name="connsiteX5" fmla="*/ 232611 w 259012"/>
              <a:gd name="connsiteY5" fmla="*/ 126332 h 246647"/>
              <a:gd name="connsiteX6" fmla="*/ 220579 w 259012"/>
              <a:gd name="connsiteY6" fmla="*/ 162426 h 246647"/>
              <a:gd name="connsiteX7" fmla="*/ 232611 w 259012"/>
              <a:gd name="connsiteY7" fmla="*/ 198521 h 246647"/>
              <a:gd name="connsiteX8" fmla="*/ 160421 w 259012"/>
              <a:gd name="connsiteY8" fmla="*/ 246647 h 246647"/>
              <a:gd name="connsiteX9" fmla="*/ 40105 w 259012"/>
              <a:gd name="connsiteY9" fmla="*/ 198521 h 246647"/>
              <a:gd name="connsiteX10" fmla="*/ 28074 w 259012"/>
              <a:gd name="connsiteY10" fmla="*/ 90237 h 246647"/>
              <a:gd name="connsiteX11" fmla="*/ 16042 w 259012"/>
              <a:gd name="connsiteY11" fmla="*/ 54142 h 246647"/>
              <a:gd name="connsiteX12" fmla="*/ 16042 w 259012"/>
              <a:gd name="connsiteY12" fmla="*/ 6016 h 246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9012" h="246647">
                <a:moveTo>
                  <a:pt x="16042" y="6016"/>
                </a:moveTo>
                <a:cubicBezTo>
                  <a:pt x="32084" y="0"/>
                  <a:pt x="80483" y="12263"/>
                  <a:pt x="112295" y="18047"/>
                </a:cubicBezTo>
                <a:cubicBezTo>
                  <a:pt x="124773" y="20316"/>
                  <a:pt x="135912" y="27810"/>
                  <a:pt x="148390" y="30079"/>
                </a:cubicBezTo>
                <a:cubicBezTo>
                  <a:pt x="180202" y="35863"/>
                  <a:pt x="212558" y="38100"/>
                  <a:pt x="244642" y="42111"/>
                </a:cubicBezTo>
                <a:cubicBezTo>
                  <a:pt x="248653" y="58153"/>
                  <a:pt x="259012" y="73867"/>
                  <a:pt x="256674" y="90237"/>
                </a:cubicBezTo>
                <a:cubicBezTo>
                  <a:pt x="254629" y="104552"/>
                  <a:pt x="239078" y="113398"/>
                  <a:pt x="232611" y="126332"/>
                </a:cubicBezTo>
                <a:cubicBezTo>
                  <a:pt x="226939" y="137675"/>
                  <a:pt x="224590" y="150395"/>
                  <a:pt x="220579" y="162426"/>
                </a:cubicBezTo>
                <a:cubicBezTo>
                  <a:pt x="224590" y="174458"/>
                  <a:pt x="239983" y="188201"/>
                  <a:pt x="232611" y="198521"/>
                </a:cubicBezTo>
                <a:cubicBezTo>
                  <a:pt x="215801" y="222054"/>
                  <a:pt x="160421" y="246647"/>
                  <a:pt x="160421" y="246647"/>
                </a:cubicBezTo>
                <a:cubicBezTo>
                  <a:pt x="53164" y="219833"/>
                  <a:pt x="87555" y="245969"/>
                  <a:pt x="40105" y="198521"/>
                </a:cubicBezTo>
                <a:cubicBezTo>
                  <a:pt x="12031" y="114300"/>
                  <a:pt x="8021" y="150395"/>
                  <a:pt x="28074" y="90237"/>
                </a:cubicBezTo>
                <a:cubicBezTo>
                  <a:pt x="24063" y="78205"/>
                  <a:pt x="10370" y="65486"/>
                  <a:pt x="16042" y="54142"/>
                </a:cubicBezTo>
                <a:cubicBezTo>
                  <a:pt x="42060" y="2106"/>
                  <a:pt x="0" y="12032"/>
                  <a:pt x="16042" y="6016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ogner un rectangle à un seul coin 20"/>
          <p:cNvSpPr/>
          <p:nvPr/>
        </p:nvSpPr>
        <p:spPr>
          <a:xfrm>
            <a:off x="251520" y="6453336"/>
            <a:ext cx="1152128" cy="288032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/>
                </a:solidFill>
              </a:rPr>
              <a:t>nom propre (NP)</a:t>
            </a:r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22" name="Rogner un rectangle à un seul coin 21"/>
          <p:cNvSpPr/>
          <p:nvPr/>
        </p:nvSpPr>
        <p:spPr>
          <a:xfrm>
            <a:off x="2051720" y="6453336"/>
            <a:ext cx="1368152" cy="288032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/>
                </a:solidFill>
              </a:rPr>
              <a:t>nom commun (NC)</a:t>
            </a:r>
            <a:endParaRPr lang="fr-FR" sz="1050" dirty="0">
              <a:solidFill>
                <a:schemeClr val="tx1"/>
              </a:solidFill>
            </a:endParaRPr>
          </a:p>
        </p:txBody>
      </p:sp>
      <p:cxnSp>
        <p:nvCxnSpPr>
          <p:cNvPr id="24" name="Connecteur droit avec flèche 23"/>
          <p:cNvCxnSpPr/>
          <p:nvPr/>
        </p:nvCxnSpPr>
        <p:spPr>
          <a:xfrm flipV="1">
            <a:off x="683568" y="6309320"/>
            <a:ext cx="288032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 flipV="1">
            <a:off x="2051720" y="6309320"/>
            <a:ext cx="216024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3275856" y="6309320"/>
            <a:ext cx="144016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Comic Sans MS" pitchFamily="66" charset="0"/>
              </a:rPr>
              <a:t>As-tu bien compris ?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b="1" dirty="0" smtClean="0">
                <a:latin typeface="bajconsigne"/>
              </a:rPr>
              <a:t>1 </a:t>
            </a:r>
            <a:r>
              <a:rPr lang="fr-FR" sz="1800" b="1" dirty="0" smtClean="0"/>
              <a:t>Dans les groupes de mots</a:t>
            </a:r>
            <a:r>
              <a:rPr lang="fr-FR" sz="1800" dirty="0" smtClean="0"/>
              <a:t>:</a:t>
            </a:r>
            <a:endParaRPr lang="fr-FR" sz="2000" dirty="0" smtClean="0"/>
          </a:p>
          <a:p>
            <a:pPr lvl="1">
              <a:buNone/>
            </a:pPr>
            <a:r>
              <a:rPr lang="fr-FR" sz="1800" dirty="0" smtClean="0">
                <a:latin typeface="bajconsigne"/>
              </a:rPr>
              <a:t>	g </a:t>
            </a:r>
            <a:r>
              <a:rPr lang="fr-FR" sz="1800" b="1" dirty="0" smtClean="0"/>
              <a:t>Entoure les noms communs </a:t>
            </a:r>
            <a:r>
              <a:rPr lang="fr-FR" sz="1800" dirty="0" smtClean="0"/>
              <a:t>(NC)</a:t>
            </a:r>
            <a:endParaRPr lang="fr-FR" sz="1800" dirty="0" smtClean="0">
              <a:latin typeface="bajconsigne"/>
            </a:endParaRPr>
          </a:p>
          <a:p>
            <a:pPr lvl="1">
              <a:buNone/>
            </a:pPr>
            <a:r>
              <a:rPr lang="fr-FR" sz="1800" dirty="0" smtClean="0">
                <a:latin typeface="bajconsigne"/>
              </a:rPr>
              <a:t>	p </a:t>
            </a:r>
            <a:r>
              <a:rPr lang="fr-FR" sz="1800" b="1" dirty="0" smtClean="0"/>
              <a:t>Souligne les noms propres </a:t>
            </a:r>
            <a:r>
              <a:rPr lang="fr-FR" sz="1800" dirty="0" smtClean="0"/>
              <a:t>(NP)</a:t>
            </a:r>
          </a:p>
          <a:p>
            <a:pPr marL="285750" lvl="1">
              <a:buNone/>
            </a:pPr>
            <a:endParaRPr lang="fr-FR" sz="1800" dirty="0" smtClean="0">
              <a:latin typeface="bajconsigne"/>
            </a:endParaRPr>
          </a:p>
          <a:p>
            <a:pPr marL="285750" lvl="1">
              <a:buNone/>
            </a:pPr>
            <a:r>
              <a:rPr lang="fr-FR" sz="1800" dirty="0" smtClean="0"/>
              <a:t>Marlène		le chat noir	les enfants	Toulouse	</a:t>
            </a:r>
          </a:p>
          <a:p>
            <a:pPr marL="285750" lvl="1">
              <a:buNone/>
            </a:pPr>
            <a:endParaRPr lang="fr-FR" sz="1800" dirty="0" smtClean="0"/>
          </a:p>
          <a:p>
            <a:pPr marL="285750" lvl="1">
              <a:buNone/>
            </a:pPr>
            <a:r>
              <a:rPr lang="fr-FR" sz="1800" dirty="0" smtClean="0"/>
              <a:t>un œuf dure	trois crayons	Astérix et Obélix 	une petite fleur</a:t>
            </a:r>
          </a:p>
          <a:p>
            <a:pPr marL="285750" lvl="1">
              <a:buNone/>
            </a:pPr>
            <a:endParaRPr lang="fr-FR" sz="1800" dirty="0" smtClean="0"/>
          </a:p>
          <a:p>
            <a:pPr marL="285750" lvl="1">
              <a:buNone/>
            </a:pPr>
            <a:r>
              <a:rPr lang="fr-FR" sz="1800" dirty="0" smtClean="0"/>
              <a:t>L’Angleterre</a:t>
            </a:r>
          </a:p>
          <a:p>
            <a:pPr marL="285750" lvl="1">
              <a:buNone/>
            </a:pPr>
            <a:endParaRPr lang="fr-FR" sz="1800" dirty="0" smtClean="0"/>
          </a:p>
          <a:p>
            <a:pPr marL="285750" lvl="1">
              <a:buNone/>
            </a:pPr>
            <a:r>
              <a:rPr lang="fr-FR" sz="1800" dirty="0" smtClean="0">
                <a:latin typeface="bajconsigne"/>
              </a:rPr>
              <a:t>2 </a:t>
            </a:r>
            <a:r>
              <a:rPr lang="fr-FR" sz="1800" b="1" dirty="0" smtClean="0"/>
              <a:t>Dans cette phrase, </a:t>
            </a:r>
            <a:r>
              <a:rPr lang="fr-FR" sz="1800" dirty="0" smtClean="0">
                <a:latin typeface="bajconsigne"/>
              </a:rPr>
              <a:t>g </a:t>
            </a:r>
            <a:r>
              <a:rPr lang="fr-FR" sz="1800" b="1" dirty="0" smtClean="0"/>
              <a:t>entoure </a:t>
            </a:r>
            <a:r>
              <a:rPr lang="fr-FR" sz="1800" b="1" dirty="0" smtClean="0"/>
              <a:t>les noms </a:t>
            </a:r>
            <a:r>
              <a:rPr lang="fr-FR" sz="1800" b="1" dirty="0" smtClean="0"/>
              <a:t>et </a:t>
            </a:r>
            <a:r>
              <a:rPr lang="fr-FR" sz="1800" dirty="0" smtClean="0">
                <a:latin typeface="bajconsigne"/>
              </a:rPr>
              <a:t>p </a:t>
            </a:r>
            <a:r>
              <a:rPr lang="fr-FR" sz="1800" b="1" dirty="0" smtClean="0"/>
              <a:t>souligne les déterminants.</a:t>
            </a:r>
          </a:p>
          <a:p>
            <a:pPr marL="285750" lvl="1">
              <a:buNone/>
            </a:pPr>
            <a:endParaRPr lang="fr-FR" sz="1800" b="1" dirty="0" smtClean="0"/>
          </a:p>
          <a:p>
            <a:pPr marL="285750" lvl="1" algn="ctr">
              <a:buNone/>
            </a:pPr>
            <a:r>
              <a:rPr lang="fr-FR" sz="3200" b="1" dirty="0" smtClean="0">
                <a:latin typeface="CrayonL" pitchFamily="2" charset="0"/>
              </a:rPr>
              <a:t>Pierre colle sa leçon dans le cahier.</a:t>
            </a:r>
            <a:endParaRPr lang="fr-FR" sz="3200" dirty="0" smtClean="0">
              <a:latin typeface="CrayonL" pitchFamily="2" charset="0"/>
            </a:endParaRPr>
          </a:p>
          <a:p>
            <a:pPr marL="285750" lvl="1">
              <a:buNone/>
            </a:pPr>
            <a:endParaRPr lang="fr-FR" sz="1800" dirty="0" smtClean="0"/>
          </a:p>
          <a:p>
            <a:pPr marL="285750" lvl="1">
              <a:buNone/>
            </a:pPr>
            <a:endParaRPr lang="fr-FR" sz="18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467544" y="2204864"/>
            <a:ext cx="820891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467544" y="42210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467544" y="4869160"/>
            <a:ext cx="820891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5000" contrast="5000"/>
          </a:blip>
          <a:srcRect/>
          <a:stretch>
            <a:fillRect/>
          </a:stretch>
        </p:blipFill>
        <p:spPr bwMode="auto">
          <a:xfrm>
            <a:off x="7236296" y="476672"/>
            <a:ext cx="1084659" cy="1319434"/>
          </a:xfrm>
          <a:prstGeom prst="rect">
            <a:avLst/>
          </a:prstGeom>
          <a:solidFill>
            <a:schemeClr val="bg1"/>
          </a:solidFill>
          <a:ln w="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675</Words>
  <Application>Microsoft Office PowerPoint</Application>
  <PresentationFormat>Affichage à l'écran (4:3)</PresentationFormat>
  <Paragraphs>147</Paragraphs>
  <Slides>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As-tu bien compris ?</vt:lpstr>
      <vt:lpstr>Diapositive 3</vt:lpstr>
      <vt:lpstr>As-tu bien compris ?</vt:lpstr>
      <vt:lpstr>Diapositive 5</vt:lpstr>
      <vt:lpstr>As-tu bien compris ?</vt:lpstr>
      <vt:lpstr>Diapositive 7</vt:lpstr>
      <vt:lpstr>As-tu bien compris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Morgane</dc:creator>
  <cp:lastModifiedBy>Severine</cp:lastModifiedBy>
  <cp:revision>27</cp:revision>
  <dcterms:created xsi:type="dcterms:W3CDTF">2011-02-15T20:04:30Z</dcterms:created>
  <dcterms:modified xsi:type="dcterms:W3CDTF">2013-10-29T10:44:31Z</dcterms:modified>
</cp:coreProperties>
</file>