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63" r:id="rId3"/>
    <p:sldId id="270" r:id="rId4"/>
    <p:sldId id="257" r:id="rId5"/>
    <p:sldId id="260" r:id="rId6"/>
    <p:sldId id="261" r:id="rId7"/>
    <p:sldId id="262" r:id="rId8"/>
    <p:sldId id="264" r:id="rId9"/>
    <p:sldId id="265" r:id="rId10"/>
    <p:sldId id="268" r:id="rId11"/>
    <p:sldId id="266" r:id="rId12"/>
    <p:sldId id="271" r:id="rId13"/>
    <p:sldId id="258" r:id="rId14"/>
    <p:sldId id="269" r:id="rId15"/>
    <p:sldId id="259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2867B0-FC0D-431D-A36E-4AA8C194B2A6}" type="datetimeFigureOut">
              <a:rPr lang="fr-FR" smtClean="0"/>
              <a:t>15/03/2013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4EB677-D636-4E17-801D-BE64F922DD37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A5BDF46-B2AC-4A28-A6B3-E81AB1B83864}" type="datetime1">
              <a:rPr lang="fr-FR" smtClean="0"/>
              <a:t>15/03/2013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r>
              <a:rPr lang="fr-FR" smtClean="0"/>
              <a:t>Régis gaudemer. Isfec Normandie.</a:t>
            </a:r>
            <a:endParaRPr lang="fr-FR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cteur droit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cteur droit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9CE3974-0774-4764-8D9C-5BC3D7E4A708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E8AFE-5D76-4706-8A3B-5AF96B914090}" type="datetime1">
              <a:rPr lang="fr-FR" smtClean="0"/>
              <a:t>15/03/2013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Régis gaudemer. Isfec Normandie.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E3974-0774-4764-8D9C-5BC3D7E4A70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B52FE-60C4-4DB6-A8D5-775FBD4518C9}" type="datetime1">
              <a:rPr lang="fr-FR" smtClean="0"/>
              <a:t>15/03/2013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Régis gaudemer. Isfec Normandie.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E3974-0774-4764-8D9C-5BC3D7E4A70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E4D6F78-A32C-46A1-9BB5-FDBF4337D976}" type="datetime1">
              <a:rPr lang="fr-FR" smtClean="0"/>
              <a:t>15/03/2013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9CE3974-0774-4764-8D9C-5BC3D7E4A708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fr-FR" smtClean="0"/>
              <a:t>Régis gaudemer. Isfec Normandie.</a:t>
            </a: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90E0CD6-1940-4AAD-9806-0330243128D3}" type="datetime1">
              <a:rPr lang="fr-FR" smtClean="0"/>
              <a:t>15/03/2013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fr-FR" smtClean="0"/>
              <a:t>Régis gaudemer. Isfec Normandie.</a:t>
            </a:r>
            <a:endParaRPr lang="fr-FR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cteur droit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cteur droit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cteur droit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9CE3974-0774-4764-8D9C-5BC3D7E4A708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3B48-8C25-4160-B230-B48F4088F09D}" type="datetime1">
              <a:rPr lang="fr-FR" smtClean="0"/>
              <a:t>15/03/2013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Régis gaudemer. Isfec Normandie.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E3974-0774-4764-8D9C-5BC3D7E4A708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49380-A2A0-4885-8671-406BF5CC74C2}" type="datetime1">
              <a:rPr lang="fr-FR" smtClean="0"/>
              <a:t>15/03/2013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Régis gaudemer. Isfec Normandie.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E3974-0774-4764-8D9C-5BC3D7E4A708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73989E4-88C4-4459-8CBF-3F10AB7E95C2}" type="datetime1">
              <a:rPr lang="fr-FR" smtClean="0"/>
              <a:t>15/03/2013</a:t>
            </a:fld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9CE3974-0774-4764-8D9C-5BC3D7E4A708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fr-FR" smtClean="0"/>
              <a:t>Régis gaudemer. Isfec Normandie.</a:t>
            </a: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CC4BF-64D4-4699-9AC9-4EDE0B7EE194}" type="datetime1">
              <a:rPr lang="fr-FR" smtClean="0"/>
              <a:t>15/03/2013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Régis gaudemer. Isfec Normandie.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E3974-0774-4764-8D9C-5BC3D7E4A70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81348B4-6EA5-4636-99BA-EDCD48EB4A18}" type="datetime1">
              <a:rPr lang="fr-FR" smtClean="0"/>
              <a:t>15/03/2013</a:t>
            </a:fld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9CE3974-0774-4764-8D9C-5BC3D7E4A708}" type="slidenum">
              <a:rPr lang="fr-FR" smtClean="0"/>
              <a:t>‹N°›</a:t>
            </a:fld>
            <a:endParaRPr lang="fr-FR"/>
          </a:p>
        </p:txBody>
      </p:sp>
      <p:sp>
        <p:nvSpPr>
          <p:cNvPr id="23" name="Espace réservé du pied de pag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fr-FR" smtClean="0"/>
              <a:t>Régis gaudemer. Isfec Normandie.</a:t>
            </a:r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cteur droit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FAC7080-1290-4FDD-A78C-14CCC13C6530}" type="datetime1">
              <a:rPr lang="fr-FR" smtClean="0"/>
              <a:t>15/03/2013</a:t>
            </a:fld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9CE3974-0774-4764-8D9C-5BC3D7E4A708}" type="slidenum">
              <a:rPr lang="fr-FR" smtClean="0"/>
              <a:t>‹N°›</a:t>
            </a:fld>
            <a:endParaRPr lang="fr-FR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fr-FR" smtClean="0"/>
              <a:t>Régis gaudemer. Isfec Normandie.</a:t>
            </a:r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EF04F09-77F1-4E52-91A2-2260CCB3E279}" type="datetime1">
              <a:rPr lang="fr-FR" smtClean="0"/>
              <a:t>15/03/2013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Régis gaudemer. Isfec Normandie.</a:t>
            </a:r>
            <a:endParaRPr lang="fr-FR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9CE3974-0774-4764-8D9C-5BC3D7E4A708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Office_Word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La romanisation.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2 situations complexes 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Régis gaudemer. Isfec Normandie.</a:t>
            </a:r>
            <a:endParaRPr lang="fr-F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51520" y="332656"/>
            <a:ext cx="8424936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/>
              <a:t>Casus belli</a:t>
            </a:r>
            <a:r>
              <a:rPr lang="fr-FR" sz="1400" dirty="0" smtClean="0"/>
              <a:t>  « Cas de guerre. » Situation, événement susceptible d'entraîner une guerre. </a:t>
            </a:r>
          </a:p>
          <a:p>
            <a:endParaRPr lang="fr-FR" sz="1400" dirty="0" smtClean="0"/>
          </a:p>
          <a:p>
            <a:r>
              <a:rPr lang="fr-FR" sz="1400" i="1" dirty="0" smtClean="0"/>
              <a:t>Curriculum vitæ</a:t>
            </a:r>
            <a:r>
              <a:rPr lang="fr-FR" sz="1400" dirty="0" smtClean="0"/>
              <a:t>  :  Le </a:t>
            </a:r>
            <a:r>
              <a:rPr lang="fr-FR" sz="1400" i="1" dirty="0" smtClean="0"/>
              <a:t>Curriculum vitae</a:t>
            </a:r>
            <a:r>
              <a:rPr lang="fr-FR" sz="1400" dirty="0" smtClean="0"/>
              <a:t> résume l'expérience professionnelle par exemple. </a:t>
            </a:r>
          </a:p>
          <a:p>
            <a:endParaRPr lang="fr-FR" sz="1400" i="1" dirty="0" smtClean="0"/>
          </a:p>
          <a:p>
            <a:r>
              <a:rPr lang="fr-FR" sz="1400" i="1" dirty="0" smtClean="0"/>
              <a:t>De facto</a:t>
            </a:r>
            <a:r>
              <a:rPr lang="fr-FR" sz="1400" dirty="0" smtClean="0"/>
              <a:t>  « De fait ; dans les faits. » Tout de suite, immédiatement. </a:t>
            </a:r>
          </a:p>
          <a:p>
            <a:endParaRPr lang="fr-FR" sz="1400" dirty="0" smtClean="0"/>
          </a:p>
          <a:p>
            <a:r>
              <a:rPr lang="fr-FR" sz="1400" i="1" dirty="0" smtClean="0"/>
              <a:t>De visu</a:t>
            </a:r>
            <a:r>
              <a:rPr lang="fr-FR" sz="1400" dirty="0" smtClean="0"/>
              <a:t>  « De ma propre vue ; pour l'avoir vu. » </a:t>
            </a:r>
          </a:p>
          <a:p>
            <a:endParaRPr lang="fr-FR" sz="1400" dirty="0" smtClean="0"/>
          </a:p>
          <a:p>
            <a:r>
              <a:rPr lang="la-Latn" sz="1400" i="1" dirty="0" smtClean="0"/>
              <a:t>Dixit</a:t>
            </a:r>
            <a:r>
              <a:rPr lang="la-Latn" sz="1400" dirty="0" smtClean="0"/>
              <a:t>  « Il a dit. » </a:t>
            </a:r>
            <a:r>
              <a:rPr lang="fr-FR" sz="1400" dirty="0" smtClean="0"/>
              <a:t>Permet de faire une citation. « Aléa jacta est » dixit César !</a:t>
            </a:r>
          </a:p>
          <a:p>
            <a:endParaRPr lang="fr-FR" sz="1400" dirty="0" smtClean="0"/>
          </a:p>
          <a:p>
            <a:r>
              <a:rPr lang="la-Latn" sz="1400" i="1" dirty="0" smtClean="0"/>
              <a:t>Errare humanum est</a:t>
            </a:r>
            <a:r>
              <a:rPr lang="fr-FR" sz="1400" i="1" dirty="0" smtClean="0"/>
              <a:t> : </a:t>
            </a:r>
            <a:r>
              <a:rPr lang="fr-FR" sz="1400" dirty="0" smtClean="0"/>
              <a:t>l’erreur est humaine. </a:t>
            </a:r>
          </a:p>
          <a:p>
            <a:endParaRPr lang="fr-FR" sz="1400" dirty="0" smtClean="0"/>
          </a:p>
          <a:p>
            <a:r>
              <a:rPr lang="la-Latn" sz="1400" i="1" dirty="0" smtClean="0"/>
              <a:t>Et cetera</a:t>
            </a:r>
            <a:r>
              <a:rPr lang="fr-FR" sz="1400" i="1" dirty="0" smtClean="0"/>
              <a:t> : etc. </a:t>
            </a:r>
            <a:r>
              <a:rPr lang="fr-FR" sz="1400" dirty="0" smtClean="0"/>
              <a:t>Et d’autres choses encore. </a:t>
            </a:r>
          </a:p>
          <a:p>
            <a:endParaRPr lang="fr-FR" sz="1400" dirty="0" smtClean="0"/>
          </a:p>
          <a:p>
            <a:r>
              <a:rPr lang="la-Latn" sz="1400" i="1" dirty="0" smtClean="0"/>
              <a:t>Exit</a:t>
            </a:r>
            <a:r>
              <a:rPr lang="la-Latn" sz="1400" dirty="0" smtClean="0"/>
              <a:t> </a:t>
            </a:r>
            <a:r>
              <a:rPr lang="fr-FR" sz="1400" dirty="0" smtClean="0"/>
              <a:t> : La sortie</a:t>
            </a:r>
          </a:p>
          <a:p>
            <a:endParaRPr lang="fr-FR" sz="1400" dirty="0" smtClean="0"/>
          </a:p>
          <a:p>
            <a:r>
              <a:rPr lang="fr-FR" sz="1400" i="1" dirty="0" smtClean="0"/>
              <a:t>Fac </a:t>
            </a:r>
            <a:r>
              <a:rPr lang="fr-FR" sz="1400" i="1" dirty="0" err="1" smtClean="0"/>
              <a:t>simile</a:t>
            </a:r>
            <a:r>
              <a:rPr lang="fr-FR" sz="1400" dirty="0" smtClean="0"/>
              <a:t> « Fait à l'identique. » Des reproductions. A donner le mot : Fax. </a:t>
            </a:r>
          </a:p>
          <a:p>
            <a:endParaRPr lang="fr-FR" sz="1400" dirty="0" smtClean="0"/>
          </a:p>
          <a:p>
            <a:r>
              <a:rPr lang="fr-FR" sz="1400" i="1" dirty="0" smtClean="0"/>
              <a:t>Grosso modo</a:t>
            </a:r>
            <a:r>
              <a:rPr lang="fr-FR" sz="1400" dirty="0" smtClean="0"/>
              <a:t>  Littéralement : « De manière grossière. » En gros ; approximativement.</a:t>
            </a:r>
          </a:p>
          <a:p>
            <a:endParaRPr lang="fr-FR" sz="1400" dirty="0" smtClean="0"/>
          </a:p>
          <a:p>
            <a:r>
              <a:rPr lang="fr-FR" sz="1400" i="1" dirty="0" smtClean="0"/>
              <a:t>Hic et nunc</a:t>
            </a:r>
            <a:r>
              <a:rPr lang="fr-FR" sz="1400" dirty="0" smtClean="0"/>
              <a:t>  « Ici et maintenant. »  </a:t>
            </a:r>
          </a:p>
          <a:p>
            <a:endParaRPr lang="fr-FR" sz="1400" dirty="0" smtClean="0"/>
          </a:p>
          <a:p>
            <a:r>
              <a:rPr lang="fr-FR" sz="1400" i="1" dirty="0" smtClean="0"/>
              <a:t>In extremis</a:t>
            </a:r>
            <a:r>
              <a:rPr lang="fr-FR" sz="1400" dirty="0" smtClean="0"/>
              <a:t>  « En dernière extrémité ; de justesse. » </a:t>
            </a:r>
          </a:p>
          <a:p>
            <a:endParaRPr lang="fr-FR" sz="1400" dirty="0" smtClean="0"/>
          </a:p>
          <a:p>
            <a:r>
              <a:rPr lang="fr-FR" sz="1400" i="1" dirty="0" smtClean="0"/>
              <a:t>In fine</a:t>
            </a:r>
            <a:r>
              <a:rPr lang="fr-FR" sz="1400" dirty="0" smtClean="0"/>
              <a:t>  « À la fin ; en dernier ; finalement ; en conclusion. » </a:t>
            </a:r>
          </a:p>
          <a:p>
            <a:endParaRPr lang="fr-FR" sz="1400" dirty="0" smtClean="0"/>
          </a:p>
          <a:p>
            <a:r>
              <a:rPr lang="fr-FR" sz="1400" i="1" dirty="0" smtClean="0"/>
              <a:t>Mare </a:t>
            </a:r>
            <a:r>
              <a:rPr lang="fr-FR" sz="1400" i="1" dirty="0" err="1" smtClean="0"/>
              <a:t>nostrum</a:t>
            </a:r>
            <a:r>
              <a:rPr lang="fr-FR" sz="1400" dirty="0" smtClean="0"/>
              <a:t> « Notre mer. » La Méditerranée, considérée comme un lac intérieur par l'Empire romain. </a:t>
            </a:r>
          </a:p>
          <a:p>
            <a:endParaRPr lang="fr-FR" sz="1400" dirty="0" smtClean="0"/>
          </a:p>
          <a:p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Régis gaudemer. Isfec Normandie.</a:t>
            </a:r>
            <a:endParaRPr lang="fr-F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51520" y="404664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/>
              <a:t>Mea culpa</a:t>
            </a:r>
            <a:r>
              <a:rPr lang="fr-FR" sz="1600" dirty="0" smtClean="0"/>
              <a:t>  « C'est ma faute. »</a:t>
            </a:r>
          </a:p>
          <a:p>
            <a:endParaRPr lang="fr-FR" sz="1600" dirty="0" smtClean="0"/>
          </a:p>
          <a:p>
            <a:r>
              <a:rPr lang="fr-FR" sz="1600" i="1" dirty="0" smtClean="0"/>
              <a:t>Nec plus ultra</a:t>
            </a:r>
            <a:r>
              <a:rPr lang="fr-FR" sz="1600" dirty="0" smtClean="0"/>
              <a:t>  « Rien de mieux. » </a:t>
            </a:r>
            <a:r>
              <a:rPr lang="fr-FR" sz="1600" i="1" dirty="0" smtClean="0"/>
              <a:t>Ce char est le nec plus ultra de l’empire !</a:t>
            </a:r>
          </a:p>
          <a:p>
            <a:endParaRPr lang="fr-FR" sz="1600" dirty="0" smtClean="0"/>
          </a:p>
          <a:p>
            <a:r>
              <a:rPr lang="fr-FR" sz="1600" i="1" dirty="0" smtClean="0"/>
              <a:t>Nota bene</a:t>
            </a:r>
            <a:r>
              <a:rPr lang="fr-FR" sz="1600" dirty="0" smtClean="0"/>
              <a:t>  « Note bien. » Pointe une remarque importante. Abrégé "N.B." </a:t>
            </a:r>
          </a:p>
          <a:p>
            <a:endParaRPr lang="fr-FR" sz="1600" i="1" dirty="0" smtClean="0"/>
          </a:p>
          <a:p>
            <a:r>
              <a:rPr lang="fr-FR" sz="1600" i="1" dirty="0" smtClean="0"/>
              <a:t>Post </a:t>
            </a:r>
            <a:r>
              <a:rPr lang="fr-FR" sz="1600" i="1" dirty="0" err="1" smtClean="0"/>
              <a:t>scriptum</a:t>
            </a:r>
            <a:r>
              <a:rPr lang="fr-FR" sz="1600" dirty="0" smtClean="0"/>
              <a:t> « Écrit après. » Abrégé en P.S. Utilisé aujourd'hui pour introduire une remarque, une note, un complément après la signature d'un document.</a:t>
            </a:r>
          </a:p>
          <a:p>
            <a:endParaRPr lang="fr-FR" sz="1600" dirty="0" smtClean="0"/>
          </a:p>
          <a:p>
            <a:r>
              <a:rPr lang="fr-FR" sz="1600" i="1" dirty="0" smtClean="0"/>
              <a:t>Sine die</a:t>
            </a:r>
            <a:r>
              <a:rPr lang="fr-FR" sz="1600" dirty="0" smtClean="0"/>
              <a:t>  « Sans date précise. » </a:t>
            </a:r>
          </a:p>
          <a:p>
            <a:endParaRPr lang="fr-FR" sz="1600" dirty="0" smtClean="0"/>
          </a:p>
          <a:p>
            <a:r>
              <a:rPr lang="fr-FR" sz="1600" i="1" dirty="0" smtClean="0"/>
              <a:t>Terra </a:t>
            </a:r>
            <a:r>
              <a:rPr lang="fr-FR" sz="1600" i="1" dirty="0" err="1" smtClean="0"/>
              <a:t>incognita</a:t>
            </a:r>
            <a:r>
              <a:rPr lang="fr-FR" sz="1600" dirty="0" smtClean="0"/>
              <a:t> « Terre, lieu inconnu ; à découvrir. » </a:t>
            </a:r>
          </a:p>
          <a:p>
            <a:endParaRPr lang="fr-FR" sz="1600" dirty="0" smtClean="0"/>
          </a:p>
          <a:p>
            <a:r>
              <a:rPr lang="fr-FR" sz="1600" i="1" dirty="0" smtClean="0"/>
              <a:t>Vade </a:t>
            </a:r>
            <a:r>
              <a:rPr lang="fr-FR" sz="1600" i="1" dirty="0" err="1" smtClean="0"/>
              <a:t>mecum</a:t>
            </a:r>
            <a:r>
              <a:rPr lang="fr-FR" sz="1600" dirty="0" smtClean="0"/>
              <a:t> « Viens avec moi. » Un </a:t>
            </a:r>
            <a:r>
              <a:rPr lang="fr-FR" sz="1600" b="1" dirty="0" smtClean="0"/>
              <a:t>vade-mecum</a:t>
            </a:r>
            <a:r>
              <a:rPr lang="fr-FR" sz="1600" dirty="0" smtClean="0"/>
              <a:t> est un aide-mémoire, un ouvrage indispensable que l'on garde à portée de main ou un petit bagage que l'on emporte avec soi. </a:t>
            </a:r>
          </a:p>
          <a:p>
            <a:endParaRPr lang="fr-FR" sz="1600" dirty="0" smtClean="0"/>
          </a:p>
          <a:p>
            <a:r>
              <a:rPr lang="fr-FR" sz="1600" i="1" dirty="0" err="1" smtClean="0"/>
              <a:t>Veni</a:t>
            </a:r>
            <a:r>
              <a:rPr lang="fr-FR" sz="1600" i="1" dirty="0" smtClean="0"/>
              <a:t> </a:t>
            </a:r>
            <a:r>
              <a:rPr lang="fr-FR" sz="1600" i="1" dirty="0" err="1" smtClean="0"/>
              <a:t>vidi</a:t>
            </a:r>
            <a:r>
              <a:rPr lang="fr-FR" sz="1600" i="1" dirty="0" smtClean="0"/>
              <a:t> </a:t>
            </a:r>
            <a:r>
              <a:rPr lang="fr-FR" sz="1600" i="1" dirty="0" err="1" smtClean="0"/>
              <a:t>vici</a:t>
            </a:r>
            <a:r>
              <a:rPr lang="fr-FR" sz="1600" dirty="0" smtClean="0"/>
              <a:t> « Je suis venu, j'ai vu, j'ai vaincu. » César</a:t>
            </a:r>
          </a:p>
          <a:p>
            <a:endParaRPr lang="fr-FR" sz="1600" dirty="0" smtClean="0"/>
          </a:p>
          <a:p>
            <a:r>
              <a:rPr lang="la-Latn" sz="1600" i="1" dirty="0" smtClean="0"/>
              <a:t>Veto</a:t>
            </a:r>
            <a:r>
              <a:rPr lang="la-Latn" sz="1600" dirty="0" smtClean="0"/>
              <a:t> « Je m’oppose. » </a:t>
            </a:r>
            <a:r>
              <a:rPr lang="fr-FR" sz="1600" dirty="0" smtClean="0"/>
              <a:t> Je pose mon veto. </a:t>
            </a:r>
          </a:p>
          <a:p>
            <a:endParaRPr lang="fr-FR" sz="1600" dirty="0" smtClean="0"/>
          </a:p>
          <a:p>
            <a:r>
              <a:rPr lang="la-Latn" sz="1600" i="1" dirty="0" smtClean="0"/>
              <a:t>Vice versa</a:t>
            </a:r>
            <a:r>
              <a:rPr lang="la-Latn" sz="1600" dirty="0" smtClean="0"/>
              <a:t>  « Réciproquement. » </a:t>
            </a:r>
            <a:r>
              <a:rPr lang="fr-FR" sz="1600" dirty="0" smtClean="0"/>
              <a:t>Marie aime Jules et vice versa (Jules aime Marie)</a:t>
            </a:r>
          </a:p>
          <a:p>
            <a:endParaRPr lang="fr-FR" sz="160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Régis gaudemer. Isfec Normandie.</a:t>
            </a:r>
            <a:endParaRPr lang="fr-F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Régis gaudemer. Isfec Normandie.</a:t>
            </a:r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23528" y="1412776"/>
            <a:ext cx="208823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/>
              <a:t>Aemilia</a:t>
            </a:r>
            <a:r>
              <a:rPr lang="fr-FR" sz="1400" dirty="0" smtClean="0"/>
              <a:t> (</a:t>
            </a:r>
            <a:r>
              <a:rPr lang="fr-FR" sz="1400" dirty="0" err="1" smtClean="0"/>
              <a:t>feminin</a:t>
            </a:r>
            <a:r>
              <a:rPr lang="fr-FR" sz="1400" dirty="0" smtClean="0"/>
              <a:t>)</a:t>
            </a:r>
          </a:p>
          <a:p>
            <a:r>
              <a:rPr lang="fr-FR" sz="1400" dirty="0" smtClean="0"/>
              <a:t>Agrippa (masculin)</a:t>
            </a:r>
          </a:p>
          <a:p>
            <a:r>
              <a:rPr lang="fr-FR" sz="1400" dirty="0" err="1" smtClean="0"/>
              <a:t>Agrippina</a:t>
            </a:r>
            <a:r>
              <a:rPr lang="fr-FR" sz="1400" dirty="0" smtClean="0"/>
              <a:t> (</a:t>
            </a:r>
            <a:r>
              <a:rPr lang="fr-FR" sz="1400" dirty="0" err="1" smtClean="0"/>
              <a:t>feminin</a:t>
            </a:r>
            <a:r>
              <a:rPr lang="fr-FR" sz="1400" dirty="0" smtClean="0"/>
              <a:t>)</a:t>
            </a:r>
          </a:p>
          <a:p>
            <a:r>
              <a:rPr lang="fr-FR" sz="1400" dirty="0" smtClean="0"/>
              <a:t>Antonia (</a:t>
            </a:r>
            <a:r>
              <a:rPr lang="fr-FR" sz="1400" dirty="0" err="1" smtClean="0"/>
              <a:t>feminin</a:t>
            </a:r>
            <a:r>
              <a:rPr lang="fr-FR" sz="1400" dirty="0" smtClean="0"/>
              <a:t>)</a:t>
            </a:r>
          </a:p>
          <a:p>
            <a:r>
              <a:rPr lang="fr-FR" sz="1400" dirty="0" err="1" smtClean="0"/>
              <a:t>Antonius</a:t>
            </a:r>
            <a:r>
              <a:rPr lang="fr-FR" sz="1400" dirty="0" smtClean="0"/>
              <a:t> (masculin)</a:t>
            </a:r>
          </a:p>
          <a:p>
            <a:r>
              <a:rPr lang="fr-FR" sz="1400" dirty="0" smtClean="0"/>
              <a:t>Augustus (masculin)</a:t>
            </a:r>
          </a:p>
          <a:p>
            <a:r>
              <a:rPr lang="fr-FR" sz="1400" dirty="0" err="1" smtClean="0"/>
              <a:t>Aurelia</a:t>
            </a:r>
            <a:r>
              <a:rPr lang="fr-FR" sz="1400" dirty="0" smtClean="0"/>
              <a:t> (</a:t>
            </a:r>
            <a:r>
              <a:rPr lang="fr-FR" sz="1400" dirty="0" err="1" smtClean="0"/>
              <a:t>feminin</a:t>
            </a:r>
            <a:r>
              <a:rPr lang="fr-FR" sz="1400" dirty="0" smtClean="0"/>
              <a:t>)</a:t>
            </a:r>
          </a:p>
          <a:p>
            <a:r>
              <a:rPr lang="fr-FR" sz="1400" dirty="0" err="1" smtClean="0"/>
              <a:t>Aurelius</a:t>
            </a:r>
            <a:r>
              <a:rPr lang="fr-FR" sz="1400" dirty="0" smtClean="0"/>
              <a:t> (masculin)</a:t>
            </a:r>
          </a:p>
          <a:p>
            <a:r>
              <a:rPr lang="fr-FR" sz="1400" dirty="0" smtClean="0"/>
              <a:t>Brutus (masculin)</a:t>
            </a:r>
          </a:p>
          <a:p>
            <a:r>
              <a:rPr lang="fr-FR" sz="1400" dirty="0" smtClean="0"/>
              <a:t>Caesar (masculin)</a:t>
            </a:r>
          </a:p>
          <a:p>
            <a:r>
              <a:rPr lang="fr-FR" sz="1400" dirty="0" smtClean="0"/>
              <a:t>Caius (masculin)</a:t>
            </a:r>
          </a:p>
          <a:p>
            <a:r>
              <a:rPr lang="fr-FR" sz="1400" dirty="0" smtClean="0"/>
              <a:t>Camilla (</a:t>
            </a:r>
            <a:r>
              <a:rPr lang="fr-FR" sz="1400" dirty="0" err="1" smtClean="0"/>
              <a:t>feminin</a:t>
            </a:r>
            <a:r>
              <a:rPr lang="fr-FR" sz="1400" dirty="0" smtClean="0"/>
              <a:t>)</a:t>
            </a:r>
          </a:p>
          <a:p>
            <a:r>
              <a:rPr lang="fr-FR" sz="1400" dirty="0" smtClean="0"/>
              <a:t>Camillus (masculin)</a:t>
            </a:r>
          </a:p>
          <a:p>
            <a:r>
              <a:rPr lang="fr-FR" sz="1400" dirty="0" smtClean="0"/>
              <a:t>Claudia (</a:t>
            </a:r>
            <a:r>
              <a:rPr lang="fr-FR" sz="1400" dirty="0" err="1" smtClean="0"/>
              <a:t>feminin</a:t>
            </a:r>
            <a:r>
              <a:rPr lang="fr-FR" sz="1400" dirty="0" smtClean="0"/>
              <a:t>)</a:t>
            </a:r>
          </a:p>
          <a:p>
            <a:r>
              <a:rPr lang="fr-FR" sz="1400" dirty="0" smtClean="0"/>
              <a:t>Claudius (masculin)</a:t>
            </a:r>
          </a:p>
          <a:p>
            <a:r>
              <a:rPr lang="fr-FR" sz="1400" dirty="0" smtClean="0"/>
              <a:t>Cornelia (</a:t>
            </a:r>
            <a:r>
              <a:rPr lang="fr-FR" sz="1400" dirty="0" err="1" smtClean="0"/>
              <a:t>feminin</a:t>
            </a:r>
            <a:r>
              <a:rPr lang="fr-FR" sz="1400" dirty="0" smtClean="0"/>
              <a:t>)</a:t>
            </a:r>
          </a:p>
          <a:p>
            <a:endParaRPr lang="fr-FR" sz="1400" dirty="0"/>
          </a:p>
        </p:txBody>
      </p:sp>
      <p:sp>
        <p:nvSpPr>
          <p:cNvPr id="4" name="ZoneTexte 3"/>
          <p:cNvSpPr txBox="1"/>
          <p:nvPr/>
        </p:nvSpPr>
        <p:spPr>
          <a:xfrm>
            <a:off x="2555776" y="692696"/>
            <a:ext cx="216024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Cornelius (masculin)</a:t>
            </a:r>
          </a:p>
          <a:p>
            <a:r>
              <a:rPr lang="fr-FR" sz="1400" dirty="0" err="1" smtClean="0"/>
              <a:t>Fabia</a:t>
            </a:r>
            <a:r>
              <a:rPr lang="fr-FR" sz="1400" dirty="0" smtClean="0"/>
              <a:t> (</a:t>
            </a:r>
            <a:r>
              <a:rPr lang="fr-FR" sz="1400" dirty="0" err="1" smtClean="0"/>
              <a:t>feminin</a:t>
            </a:r>
            <a:r>
              <a:rPr lang="fr-FR" sz="1400" dirty="0" smtClean="0"/>
              <a:t>)</a:t>
            </a:r>
          </a:p>
          <a:p>
            <a:r>
              <a:rPr lang="fr-FR" sz="1400" dirty="0" smtClean="0"/>
              <a:t>Fabius (masculin)</a:t>
            </a:r>
          </a:p>
          <a:p>
            <a:r>
              <a:rPr lang="fr-FR" sz="1400" dirty="0" err="1" smtClean="0"/>
              <a:t>Faustina</a:t>
            </a:r>
            <a:r>
              <a:rPr lang="fr-FR" sz="1400" dirty="0" smtClean="0"/>
              <a:t> (</a:t>
            </a:r>
            <a:r>
              <a:rPr lang="fr-FR" sz="1400" dirty="0" err="1" smtClean="0"/>
              <a:t>feminin</a:t>
            </a:r>
            <a:r>
              <a:rPr lang="fr-FR" sz="1400" dirty="0" smtClean="0"/>
              <a:t>)</a:t>
            </a:r>
          </a:p>
          <a:p>
            <a:r>
              <a:rPr lang="fr-FR" sz="1400" dirty="0" err="1" smtClean="0"/>
              <a:t>Faustus</a:t>
            </a:r>
            <a:r>
              <a:rPr lang="fr-FR" sz="1400" dirty="0" smtClean="0"/>
              <a:t> (masculin)</a:t>
            </a:r>
          </a:p>
          <a:p>
            <a:r>
              <a:rPr lang="fr-FR" sz="1400" dirty="0" err="1" smtClean="0"/>
              <a:t>Felicia</a:t>
            </a:r>
            <a:r>
              <a:rPr lang="fr-FR" sz="1400" dirty="0" smtClean="0"/>
              <a:t> (</a:t>
            </a:r>
            <a:r>
              <a:rPr lang="fr-FR" sz="1400" dirty="0" err="1" smtClean="0"/>
              <a:t>feminin</a:t>
            </a:r>
            <a:r>
              <a:rPr lang="fr-FR" sz="1400" dirty="0" smtClean="0"/>
              <a:t>)</a:t>
            </a:r>
          </a:p>
          <a:p>
            <a:r>
              <a:rPr lang="fr-FR" sz="1400" dirty="0" err="1" smtClean="0"/>
              <a:t>Felix</a:t>
            </a:r>
            <a:r>
              <a:rPr lang="fr-FR" sz="1400" dirty="0" smtClean="0"/>
              <a:t> (masculin)</a:t>
            </a:r>
          </a:p>
          <a:p>
            <a:r>
              <a:rPr lang="fr-FR" sz="1400" dirty="0" err="1" smtClean="0"/>
              <a:t>Flavia</a:t>
            </a:r>
            <a:r>
              <a:rPr lang="fr-FR" sz="1400" dirty="0" smtClean="0"/>
              <a:t> (</a:t>
            </a:r>
            <a:r>
              <a:rPr lang="fr-FR" sz="1400" dirty="0" err="1" smtClean="0"/>
              <a:t>feminin</a:t>
            </a:r>
            <a:r>
              <a:rPr lang="fr-FR" sz="1400" dirty="0" smtClean="0"/>
              <a:t>)</a:t>
            </a:r>
          </a:p>
          <a:p>
            <a:r>
              <a:rPr lang="fr-FR" sz="1400" dirty="0" err="1" smtClean="0"/>
              <a:t>Flavius</a:t>
            </a:r>
            <a:r>
              <a:rPr lang="fr-FR" sz="1400" dirty="0" smtClean="0"/>
              <a:t> (masculin)</a:t>
            </a:r>
          </a:p>
          <a:p>
            <a:r>
              <a:rPr lang="fr-FR" sz="1400" dirty="0" err="1" smtClean="0"/>
              <a:t>Florentina</a:t>
            </a:r>
            <a:r>
              <a:rPr lang="fr-FR" sz="1400" dirty="0" smtClean="0"/>
              <a:t> (</a:t>
            </a:r>
            <a:r>
              <a:rPr lang="fr-FR" sz="1400" dirty="0" err="1" smtClean="0"/>
              <a:t>feminin</a:t>
            </a:r>
            <a:r>
              <a:rPr lang="fr-FR" sz="1400" dirty="0" smtClean="0"/>
              <a:t>)</a:t>
            </a:r>
          </a:p>
          <a:p>
            <a:r>
              <a:rPr lang="fr-FR" sz="1400" dirty="0" smtClean="0"/>
              <a:t>Gaius (masculin)</a:t>
            </a:r>
          </a:p>
          <a:p>
            <a:r>
              <a:rPr lang="fr-FR" sz="1400" dirty="0" err="1" smtClean="0"/>
              <a:t>Horatia</a:t>
            </a:r>
            <a:r>
              <a:rPr lang="fr-FR" sz="1400" dirty="0" smtClean="0"/>
              <a:t> (</a:t>
            </a:r>
            <a:r>
              <a:rPr lang="fr-FR" sz="1400" dirty="0" err="1" smtClean="0"/>
              <a:t>feminin</a:t>
            </a:r>
            <a:r>
              <a:rPr lang="fr-FR" sz="1400" dirty="0" smtClean="0"/>
              <a:t>)</a:t>
            </a:r>
          </a:p>
          <a:p>
            <a:r>
              <a:rPr lang="fr-FR" sz="1400" dirty="0" err="1" smtClean="0"/>
              <a:t>Horatius</a:t>
            </a:r>
            <a:r>
              <a:rPr lang="fr-FR" sz="1400" dirty="0" smtClean="0"/>
              <a:t> (masculin)</a:t>
            </a:r>
          </a:p>
          <a:p>
            <a:r>
              <a:rPr lang="fr-FR" sz="1400" dirty="0" smtClean="0"/>
              <a:t>Hortensia (</a:t>
            </a:r>
            <a:r>
              <a:rPr lang="fr-FR" sz="1400" dirty="0" err="1" smtClean="0"/>
              <a:t>feminin</a:t>
            </a:r>
            <a:r>
              <a:rPr lang="fr-FR" sz="1400" dirty="0" smtClean="0"/>
              <a:t>)</a:t>
            </a:r>
          </a:p>
          <a:p>
            <a:r>
              <a:rPr lang="fr-FR" sz="1400" dirty="0" smtClean="0"/>
              <a:t>Julia (</a:t>
            </a:r>
            <a:r>
              <a:rPr lang="fr-FR" sz="1400" dirty="0" err="1" smtClean="0"/>
              <a:t>feminin</a:t>
            </a:r>
            <a:r>
              <a:rPr lang="fr-FR" sz="1400" dirty="0" smtClean="0"/>
              <a:t>)</a:t>
            </a:r>
          </a:p>
          <a:p>
            <a:r>
              <a:rPr lang="fr-FR" sz="1400" dirty="0" smtClean="0"/>
              <a:t>Juliana (</a:t>
            </a:r>
            <a:r>
              <a:rPr lang="fr-FR" sz="1400" dirty="0" err="1" smtClean="0"/>
              <a:t>feminin</a:t>
            </a:r>
            <a:r>
              <a:rPr lang="fr-FR" sz="1400" dirty="0" smtClean="0"/>
              <a:t>)</a:t>
            </a:r>
          </a:p>
          <a:p>
            <a:r>
              <a:rPr lang="fr-FR" sz="1400" dirty="0" smtClean="0"/>
              <a:t>Julius (masculin)</a:t>
            </a:r>
          </a:p>
          <a:p>
            <a:r>
              <a:rPr lang="fr-FR" sz="1400" dirty="0" err="1" smtClean="0"/>
              <a:t>Justina</a:t>
            </a:r>
            <a:r>
              <a:rPr lang="fr-FR" sz="1400" dirty="0" smtClean="0"/>
              <a:t> (</a:t>
            </a:r>
            <a:r>
              <a:rPr lang="fr-FR" sz="1400" dirty="0" err="1" smtClean="0"/>
              <a:t>feminin</a:t>
            </a:r>
            <a:r>
              <a:rPr lang="fr-FR" sz="1400" dirty="0" smtClean="0"/>
              <a:t>)</a:t>
            </a:r>
          </a:p>
          <a:p>
            <a:r>
              <a:rPr lang="fr-FR" sz="1400" dirty="0" smtClean="0"/>
              <a:t>Justus (masculin)</a:t>
            </a:r>
          </a:p>
          <a:p>
            <a:r>
              <a:rPr lang="fr-FR" sz="1400" dirty="0" err="1" smtClean="0"/>
              <a:t>Laelia</a:t>
            </a:r>
            <a:r>
              <a:rPr lang="fr-FR" sz="1400" dirty="0" smtClean="0"/>
              <a:t> (</a:t>
            </a:r>
            <a:r>
              <a:rPr lang="fr-FR" sz="1400" dirty="0" err="1" smtClean="0"/>
              <a:t>feminin</a:t>
            </a:r>
            <a:r>
              <a:rPr lang="fr-FR" sz="1400" dirty="0" smtClean="0"/>
              <a:t>)</a:t>
            </a:r>
          </a:p>
          <a:p>
            <a:r>
              <a:rPr lang="fr-FR" sz="1400" dirty="0" err="1" smtClean="0"/>
              <a:t>Lucilla</a:t>
            </a:r>
            <a:r>
              <a:rPr lang="fr-FR" sz="1400" dirty="0" smtClean="0"/>
              <a:t> (</a:t>
            </a:r>
            <a:r>
              <a:rPr lang="fr-FR" sz="1400" dirty="0" err="1" smtClean="0"/>
              <a:t>feminin</a:t>
            </a:r>
            <a:r>
              <a:rPr lang="fr-FR" sz="1400" dirty="0" smtClean="0"/>
              <a:t>)</a:t>
            </a:r>
          </a:p>
          <a:p>
            <a:r>
              <a:rPr lang="fr-FR" sz="1400" dirty="0" smtClean="0"/>
              <a:t>Lucius (masculin)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860032" y="0"/>
            <a:ext cx="1944216" cy="7325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Lucretia (</a:t>
            </a:r>
            <a:r>
              <a:rPr lang="fr-FR" sz="1400" dirty="0" err="1" smtClean="0"/>
              <a:t>feminin</a:t>
            </a:r>
            <a:r>
              <a:rPr lang="fr-FR" sz="1400" dirty="0" smtClean="0"/>
              <a:t>)</a:t>
            </a:r>
          </a:p>
          <a:p>
            <a:r>
              <a:rPr lang="fr-FR" sz="1400" dirty="0" smtClean="0"/>
              <a:t>Marcus (masculin)</a:t>
            </a:r>
          </a:p>
          <a:p>
            <a:r>
              <a:rPr lang="fr-FR" sz="1400" dirty="0" smtClean="0"/>
              <a:t>Marina (</a:t>
            </a:r>
            <a:r>
              <a:rPr lang="fr-FR" sz="1400" dirty="0" err="1" smtClean="0"/>
              <a:t>feminin</a:t>
            </a:r>
            <a:r>
              <a:rPr lang="fr-FR" sz="1400" dirty="0" smtClean="0"/>
              <a:t>)</a:t>
            </a:r>
          </a:p>
          <a:p>
            <a:r>
              <a:rPr lang="fr-FR" sz="1400" dirty="0" err="1" smtClean="0"/>
              <a:t>Marinus</a:t>
            </a:r>
            <a:r>
              <a:rPr lang="fr-FR" sz="1400" dirty="0" smtClean="0"/>
              <a:t> (masculin)</a:t>
            </a:r>
          </a:p>
          <a:p>
            <a:r>
              <a:rPr lang="fr-FR" sz="1400" dirty="0" smtClean="0"/>
              <a:t>Marius (masculin)</a:t>
            </a:r>
          </a:p>
          <a:p>
            <a:r>
              <a:rPr lang="fr-FR" sz="1400" dirty="0" smtClean="0"/>
              <a:t>Martina (</a:t>
            </a:r>
            <a:r>
              <a:rPr lang="fr-FR" sz="1400" dirty="0" err="1" smtClean="0"/>
              <a:t>feminin</a:t>
            </a:r>
            <a:r>
              <a:rPr lang="fr-FR" sz="1400" dirty="0" smtClean="0"/>
              <a:t>)</a:t>
            </a:r>
          </a:p>
          <a:p>
            <a:r>
              <a:rPr lang="fr-FR" sz="1400" dirty="0" err="1" smtClean="0"/>
              <a:t>Maximus</a:t>
            </a:r>
            <a:r>
              <a:rPr lang="fr-FR" sz="1400" dirty="0" smtClean="0"/>
              <a:t> (masculin)</a:t>
            </a:r>
          </a:p>
          <a:p>
            <a:r>
              <a:rPr lang="fr-FR" sz="1400" dirty="0" err="1" smtClean="0"/>
              <a:t>Octavius</a:t>
            </a:r>
            <a:r>
              <a:rPr lang="fr-FR" sz="1400" dirty="0" smtClean="0"/>
              <a:t> (masculin)</a:t>
            </a:r>
          </a:p>
          <a:p>
            <a:r>
              <a:rPr lang="fr-FR" sz="1400" dirty="0" smtClean="0"/>
              <a:t>Patricia (</a:t>
            </a:r>
            <a:r>
              <a:rPr lang="fr-FR" sz="1400" dirty="0" err="1" smtClean="0"/>
              <a:t>feminin</a:t>
            </a:r>
            <a:r>
              <a:rPr lang="fr-FR" sz="1400" dirty="0" smtClean="0"/>
              <a:t>)</a:t>
            </a:r>
          </a:p>
          <a:p>
            <a:r>
              <a:rPr lang="fr-FR" sz="1400" dirty="0" smtClean="0"/>
              <a:t>Paula (</a:t>
            </a:r>
            <a:r>
              <a:rPr lang="fr-FR" sz="1400" dirty="0" err="1" smtClean="0"/>
              <a:t>feminin</a:t>
            </a:r>
            <a:r>
              <a:rPr lang="fr-FR" sz="1400" dirty="0" smtClean="0"/>
              <a:t>)</a:t>
            </a:r>
          </a:p>
          <a:p>
            <a:r>
              <a:rPr lang="fr-FR" sz="1400" dirty="0" err="1" smtClean="0"/>
              <a:t>Paulina</a:t>
            </a:r>
            <a:r>
              <a:rPr lang="fr-FR" sz="1400" dirty="0" smtClean="0"/>
              <a:t> (</a:t>
            </a:r>
            <a:r>
              <a:rPr lang="fr-FR" sz="1400" dirty="0" err="1" smtClean="0"/>
              <a:t>feminin</a:t>
            </a:r>
            <a:r>
              <a:rPr lang="fr-FR" sz="1400" dirty="0" smtClean="0"/>
              <a:t>)</a:t>
            </a:r>
          </a:p>
          <a:p>
            <a:r>
              <a:rPr lang="fr-FR" sz="1400" dirty="0" smtClean="0"/>
              <a:t>Priscilla (</a:t>
            </a:r>
            <a:r>
              <a:rPr lang="fr-FR" sz="1400" dirty="0" err="1" smtClean="0"/>
              <a:t>feminin</a:t>
            </a:r>
            <a:r>
              <a:rPr lang="fr-FR" sz="1400" dirty="0" smtClean="0"/>
              <a:t>)</a:t>
            </a:r>
          </a:p>
          <a:p>
            <a:r>
              <a:rPr lang="fr-FR" sz="1400" dirty="0" err="1" smtClean="0"/>
              <a:t>Septima</a:t>
            </a:r>
            <a:r>
              <a:rPr lang="fr-FR" sz="1400" dirty="0" smtClean="0"/>
              <a:t> (</a:t>
            </a:r>
            <a:r>
              <a:rPr lang="fr-FR" sz="1400" dirty="0" err="1" smtClean="0"/>
              <a:t>feminin</a:t>
            </a:r>
            <a:r>
              <a:rPr lang="fr-FR" sz="1400" dirty="0" smtClean="0"/>
              <a:t>)</a:t>
            </a:r>
          </a:p>
          <a:p>
            <a:r>
              <a:rPr lang="fr-FR" sz="1400" dirty="0" err="1" smtClean="0"/>
              <a:t>Septimus</a:t>
            </a:r>
            <a:r>
              <a:rPr lang="fr-FR" sz="1400" dirty="0" smtClean="0"/>
              <a:t> (masculin)</a:t>
            </a:r>
          </a:p>
          <a:p>
            <a:r>
              <a:rPr lang="fr-FR" sz="1400" dirty="0" smtClean="0"/>
              <a:t>Sergius (masculin)</a:t>
            </a:r>
          </a:p>
          <a:p>
            <a:r>
              <a:rPr lang="fr-FR" sz="1400" dirty="0" err="1" smtClean="0"/>
              <a:t>Severina</a:t>
            </a:r>
            <a:r>
              <a:rPr lang="fr-FR" sz="1400" dirty="0" smtClean="0"/>
              <a:t> (</a:t>
            </a:r>
            <a:r>
              <a:rPr lang="fr-FR" sz="1400" dirty="0" err="1" smtClean="0"/>
              <a:t>feminin</a:t>
            </a:r>
            <a:r>
              <a:rPr lang="fr-FR" sz="1400" dirty="0" smtClean="0"/>
              <a:t>)</a:t>
            </a:r>
          </a:p>
          <a:p>
            <a:r>
              <a:rPr lang="fr-FR" sz="1400" dirty="0" err="1" smtClean="0"/>
              <a:t>Sextus</a:t>
            </a:r>
            <a:r>
              <a:rPr lang="fr-FR" sz="1400" dirty="0" smtClean="0"/>
              <a:t> (masculin)</a:t>
            </a:r>
          </a:p>
          <a:p>
            <a:r>
              <a:rPr lang="fr-FR" sz="1400" dirty="0" smtClean="0"/>
              <a:t>Silvia (</a:t>
            </a:r>
            <a:r>
              <a:rPr lang="fr-FR" sz="1400" dirty="0" err="1" smtClean="0"/>
              <a:t>feminin</a:t>
            </a:r>
            <a:r>
              <a:rPr lang="fr-FR" sz="1400" dirty="0" smtClean="0"/>
              <a:t>)</a:t>
            </a:r>
          </a:p>
          <a:p>
            <a:r>
              <a:rPr lang="fr-FR" sz="1400" dirty="0" smtClean="0"/>
              <a:t>Tatiana (</a:t>
            </a:r>
            <a:r>
              <a:rPr lang="fr-FR" sz="1400" dirty="0" err="1" smtClean="0"/>
              <a:t>feminin</a:t>
            </a:r>
            <a:r>
              <a:rPr lang="fr-FR" sz="1400" dirty="0" smtClean="0"/>
              <a:t>)</a:t>
            </a:r>
          </a:p>
          <a:p>
            <a:r>
              <a:rPr lang="fr-FR" sz="1400" dirty="0" err="1" smtClean="0"/>
              <a:t>Tiberius</a:t>
            </a:r>
            <a:r>
              <a:rPr lang="fr-FR" sz="1400" dirty="0" smtClean="0"/>
              <a:t> (masculin)</a:t>
            </a:r>
          </a:p>
          <a:p>
            <a:r>
              <a:rPr lang="fr-FR" sz="1400" dirty="0" smtClean="0"/>
              <a:t>Titus (masculin)</a:t>
            </a:r>
          </a:p>
          <a:p>
            <a:r>
              <a:rPr lang="fr-FR" sz="1400" dirty="0" smtClean="0"/>
              <a:t>Valentina (</a:t>
            </a:r>
            <a:r>
              <a:rPr lang="fr-FR" sz="1400" dirty="0" err="1" smtClean="0"/>
              <a:t>feminin</a:t>
            </a:r>
            <a:r>
              <a:rPr lang="fr-FR" sz="1400" dirty="0" smtClean="0"/>
              <a:t>)</a:t>
            </a:r>
          </a:p>
          <a:p>
            <a:r>
              <a:rPr lang="fr-FR" sz="1400" dirty="0" err="1" smtClean="0"/>
              <a:t>Valeria</a:t>
            </a:r>
            <a:r>
              <a:rPr lang="fr-FR" sz="1400" dirty="0" smtClean="0"/>
              <a:t> (</a:t>
            </a:r>
            <a:r>
              <a:rPr lang="fr-FR" sz="1400" dirty="0" err="1" smtClean="0"/>
              <a:t>feminin</a:t>
            </a:r>
            <a:r>
              <a:rPr lang="fr-FR" sz="1400" dirty="0" smtClean="0"/>
              <a:t>)</a:t>
            </a:r>
          </a:p>
          <a:p>
            <a:r>
              <a:rPr lang="fr-FR" sz="1400" dirty="0" err="1" smtClean="0"/>
              <a:t>Valerius</a:t>
            </a:r>
            <a:r>
              <a:rPr lang="fr-FR" sz="1400" dirty="0" smtClean="0"/>
              <a:t> (masculin)</a:t>
            </a:r>
          </a:p>
          <a:p>
            <a:r>
              <a:rPr lang="fr-FR" sz="1400" dirty="0" smtClean="0"/>
              <a:t>Victoria (</a:t>
            </a:r>
            <a:r>
              <a:rPr lang="fr-FR" sz="1400" dirty="0" err="1" smtClean="0"/>
              <a:t>feminin</a:t>
            </a:r>
            <a:r>
              <a:rPr lang="fr-FR" sz="1400" dirty="0" smtClean="0"/>
              <a:t>)</a:t>
            </a:r>
          </a:p>
          <a:p>
            <a:r>
              <a:rPr lang="fr-FR" sz="1400" dirty="0" err="1" smtClean="0"/>
              <a:t>Victorius</a:t>
            </a:r>
            <a:r>
              <a:rPr lang="fr-FR" sz="1400" dirty="0" smtClean="0"/>
              <a:t> (masculin)</a:t>
            </a:r>
          </a:p>
          <a:p>
            <a:r>
              <a:rPr lang="fr-FR" sz="1400" dirty="0" smtClean="0"/>
              <a:t>Virginia (</a:t>
            </a:r>
            <a:r>
              <a:rPr lang="fr-FR" sz="1400" dirty="0" err="1" smtClean="0"/>
              <a:t>feminin</a:t>
            </a:r>
            <a:r>
              <a:rPr lang="fr-FR" sz="1400" dirty="0" smtClean="0"/>
              <a:t>)</a:t>
            </a:r>
          </a:p>
          <a:p>
            <a:r>
              <a:rPr lang="fr-FR" sz="1400" dirty="0" smtClean="0"/>
              <a:t>Vita (</a:t>
            </a:r>
            <a:r>
              <a:rPr lang="fr-FR" sz="1400" dirty="0" err="1" smtClean="0"/>
              <a:t>feminin</a:t>
            </a:r>
            <a:r>
              <a:rPr lang="fr-FR" sz="1400" dirty="0" smtClean="0"/>
              <a:t>)</a:t>
            </a:r>
          </a:p>
          <a:p>
            <a:r>
              <a:rPr lang="fr-FR" sz="1400" dirty="0" err="1" smtClean="0"/>
              <a:t>Vitus</a:t>
            </a:r>
            <a:r>
              <a:rPr lang="fr-FR" sz="1400" dirty="0" smtClean="0"/>
              <a:t> (masculin)</a:t>
            </a:r>
          </a:p>
          <a:p>
            <a:r>
              <a:rPr lang="fr-FR" sz="1400" dirty="0" smtClean="0"/>
              <a:t>Viviana (</a:t>
            </a:r>
            <a:r>
              <a:rPr lang="fr-FR" sz="1400" dirty="0" err="1" smtClean="0"/>
              <a:t>feminin</a:t>
            </a:r>
            <a:r>
              <a:rPr lang="fr-FR" sz="1400" dirty="0" smtClean="0"/>
              <a:t>)</a:t>
            </a:r>
          </a:p>
          <a:p>
            <a:endParaRPr lang="fr-FR" sz="1400" dirty="0" smtClean="0"/>
          </a:p>
          <a:p>
            <a:endParaRPr lang="fr-FR" sz="1400" dirty="0" smtClean="0"/>
          </a:p>
          <a:p>
            <a:endParaRPr lang="fr-FR" dirty="0" smtClean="0"/>
          </a:p>
        </p:txBody>
      </p:sp>
      <p:sp>
        <p:nvSpPr>
          <p:cNvPr id="7" name="ZoneTexte 6"/>
          <p:cNvSpPr txBox="1"/>
          <p:nvPr/>
        </p:nvSpPr>
        <p:spPr>
          <a:xfrm>
            <a:off x="539552" y="594928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Quelques prénoms romains</a:t>
            </a:r>
            <a:endParaRPr lang="fr-F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8820471" cy="5823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rme libre 2"/>
          <p:cNvSpPr/>
          <p:nvPr/>
        </p:nvSpPr>
        <p:spPr>
          <a:xfrm>
            <a:off x="2161309" y="700644"/>
            <a:ext cx="4560125" cy="4215740"/>
          </a:xfrm>
          <a:custGeom>
            <a:avLst/>
            <a:gdLst>
              <a:gd name="connsiteX0" fmla="*/ 4120738 w 4560125"/>
              <a:gd name="connsiteY0" fmla="*/ 4215740 h 4215740"/>
              <a:gd name="connsiteX1" fmla="*/ 4560125 w 4560125"/>
              <a:gd name="connsiteY1" fmla="*/ 3740727 h 4215740"/>
              <a:gd name="connsiteX2" fmla="*/ 3823855 w 4560125"/>
              <a:gd name="connsiteY2" fmla="*/ 3170712 h 4215740"/>
              <a:gd name="connsiteX3" fmla="*/ 3621974 w 4560125"/>
              <a:gd name="connsiteY3" fmla="*/ 3277590 h 4215740"/>
              <a:gd name="connsiteX4" fmla="*/ 2565070 w 4560125"/>
              <a:gd name="connsiteY4" fmla="*/ 2529444 h 4215740"/>
              <a:gd name="connsiteX5" fmla="*/ 2446317 w 4560125"/>
              <a:gd name="connsiteY5" fmla="*/ 2446317 h 4215740"/>
              <a:gd name="connsiteX6" fmla="*/ 2161309 w 4560125"/>
              <a:gd name="connsiteY6" fmla="*/ 2541320 h 4215740"/>
              <a:gd name="connsiteX7" fmla="*/ 1816925 w 4560125"/>
              <a:gd name="connsiteY7" fmla="*/ 2375065 h 4215740"/>
              <a:gd name="connsiteX8" fmla="*/ 1425039 w 4560125"/>
              <a:gd name="connsiteY8" fmla="*/ 2636322 h 4215740"/>
              <a:gd name="connsiteX9" fmla="*/ 807522 w 4560125"/>
              <a:gd name="connsiteY9" fmla="*/ 2398816 h 4215740"/>
              <a:gd name="connsiteX10" fmla="*/ 1175657 w 4560125"/>
              <a:gd name="connsiteY10" fmla="*/ 1805050 h 4215740"/>
              <a:gd name="connsiteX11" fmla="*/ 1793174 w 4560125"/>
              <a:gd name="connsiteY11" fmla="*/ 2090057 h 4215740"/>
              <a:gd name="connsiteX12" fmla="*/ 3241964 w 4560125"/>
              <a:gd name="connsiteY12" fmla="*/ 1282535 h 4215740"/>
              <a:gd name="connsiteX13" fmla="*/ 3277590 w 4560125"/>
              <a:gd name="connsiteY13" fmla="*/ 534390 h 4215740"/>
              <a:gd name="connsiteX14" fmla="*/ 2208810 w 4560125"/>
              <a:gd name="connsiteY14" fmla="*/ 676894 h 4215740"/>
              <a:gd name="connsiteX15" fmla="*/ 1757548 w 4560125"/>
              <a:gd name="connsiteY15" fmla="*/ 249382 h 4215740"/>
              <a:gd name="connsiteX16" fmla="*/ 1341912 w 4560125"/>
              <a:gd name="connsiteY16" fmla="*/ 605642 h 4215740"/>
              <a:gd name="connsiteX17" fmla="*/ 0 w 4560125"/>
              <a:gd name="connsiteY17" fmla="*/ 0 h 4215740"/>
              <a:gd name="connsiteX18" fmla="*/ 0 w 4560125"/>
              <a:gd name="connsiteY18" fmla="*/ 0 h 4215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560125" h="4215740">
                <a:moveTo>
                  <a:pt x="4120738" y="4215740"/>
                </a:moveTo>
                <a:lnTo>
                  <a:pt x="4560125" y="3740727"/>
                </a:lnTo>
                <a:lnTo>
                  <a:pt x="3823855" y="3170712"/>
                </a:lnTo>
                <a:lnTo>
                  <a:pt x="3621974" y="3277590"/>
                </a:lnTo>
                <a:lnTo>
                  <a:pt x="2565070" y="2529444"/>
                </a:lnTo>
                <a:lnTo>
                  <a:pt x="2446317" y="2446317"/>
                </a:lnTo>
                <a:lnTo>
                  <a:pt x="2161309" y="2541320"/>
                </a:lnTo>
                <a:lnTo>
                  <a:pt x="1816925" y="2375065"/>
                </a:lnTo>
                <a:lnTo>
                  <a:pt x="1425039" y="2636322"/>
                </a:lnTo>
                <a:lnTo>
                  <a:pt x="807522" y="2398816"/>
                </a:lnTo>
                <a:lnTo>
                  <a:pt x="1175657" y="1805050"/>
                </a:lnTo>
                <a:lnTo>
                  <a:pt x="1793174" y="2090057"/>
                </a:lnTo>
                <a:lnTo>
                  <a:pt x="3241964" y="1282535"/>
                </a:lnTo>
                <a:lnTo>
                  <a:pt x="3277590" y="534390"/>
                </a:lnTo>
                <a:lnTo>
                  <a:pt x="2208810" y="676894"/>
                </a:lnTo>
                <a:lnTo>
                  <a:pt x="1757548" y="249382"/>
                </a:lnTo>
                <a:lnTo>
                  <a:pt x="1341912" y="605642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835696" y="4581128"/>
            <a:ext cx="7920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1835696" y="4437112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2627784" y="4437112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1763688" y="465313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100 m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>
          <a:xfrm>
            <a:off x="3923928" y="6492875"/>
            <a:ext cx="2895600" cy="365125"/>
          </a:xfrm>
        </p:spPr>
        <p:txBody>
          <a:bodyPr/>
          <a:lstStyle/>
          <a:p>
            <a:r>
              <a:rPr lang="fr-FR" smtClean="0"/>
              <a:t>Régis gaudemer. Isfec Normandie.</a:t>
            </a:r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539552" y="602128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Trajet d’un élève.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83568" y="394692"/>
            <a:ext cx="7344816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Exemple d’une lettre d’un élève de ce2 : </a:t>
            </a:r>
          </a:p>
          <a:p>
            <a:endParaRPr lang="fr-FR" dirty="0"/>
          </a:p>
          <a:p>
            <a:r>
              <a:rPr lang="fr-FR" sz="1600" dirty="0" smtClean="0">
                <a:latin typeface="Lucida Calligraphy" pitchFamily="66" charset="0"/>
              </a:rPr>
              <a:t>Bonjour Claudia, </a:t>
            </a:r>
          </a:p>
          <a:p>
            <a:endParaRPr lang="fr-FR" sz="1600" dirty="0">
              <a:latin typeface="Lucida Calligraphy" pitchFamily="66" charset="0"/>
            </a:endParaRPr>
          </a:p>
          <a:p>
            <a:r>
              <a:rPr lang="fr-FR" sz="1600" dirty="0" smtClean="0">
                <a:latin typeface="Lucida Calligraphy" pitchFamily="66" charset="0"/>
              </a:rPr>
              <a:t>Je suis arrivé hier dans la ville de Lugdunum. Je vais te raconter grosso modo ce que j’ai fait. </a:t>
            </a:r>
          </a:p>
          <a:p>
            <a:r>
              <a:rPr lang="fr-FR" sz="1600" dirty="0" smtClean="0">
                <a:latin typeface="Lucida Calligraphy" pitchFamily="66" charset="0"/>
              </a:rPr>
              <a:t>Je suis rentré par la grande porte de la ville . A posteriori je peux dire qu’elle est très grande. Ensuite j’ai été dans le temple pour prier. C’est un fac </a:t>
            </a:r>
            <a:r>
              <a:rPr lang="fr-FR" sz="1600" dirty="0" err="1" smtClean="0">
                <a:latin typeface="Lucida Calligraphy" pitchFamily="66" charset="0"/>
              </a:rPr>
              <a:t>simile</a:t>
            </a:r>
            <a:r>
              <a:rPr lang="fr-FR" sz="1600" dirty="0" smtClean="0">
                <a:latin typeface="Lucida Calligraphy" pitchFamily="66" charset="0"/>
              </a:rPr>
              <a:t> de notre temple à Rome. </a:t>
            </a:r>
          </a:p>
          <a:p>
            <a:r>
              <a:rPr lang="fr-FR" sz="1600" dirty="0" smtClean="0">
                <a:latin typeface="Lucida Calligraphy" pitchFamily="66" charset="0"/>
              </a:rPr>
              <a:t>Je suis arrivé in extremis pour  voir les spectacles du cirque. Les chars sont le nec plus ultra. Dans les arènes, j’ai vu de visu </a:t>
            </a:r>
            <a:r>
              <a:rPr lang="fr-FR" sz="1600" dirty="0">
                <a:latin typeface="Lucida Calligraphy" pitchFamily="66" charset="0"/>
              </a:rPr>
              <a:t>l</a:t>
            </a:r>
            <a:r>
              <a:rPr lang="fr-FR" sz="1600" dirty="0" smtClean="0">
                <a:latin typeface="Lucida Calligraphy" pitchFamily="66" charset="0"/>
              </a:rPr>
              <a:t>es gladiateurs </a:t>
            </a:r>
            <a:r>
              <a:rPr lang="fr-FR" sz="1600" dirty="0" err="1" smtClean="0">
                <a:latin typeface="Lucida Calligraphy" pitchFamily="66" charset="0"/>
              </a:rPr>
              <a:t>Ribéry</a:t>
            </a:r>
            <a:r>
              <a:rPr lang="fr-FR" sz="1600" dirty="0" smtClean="0">
                <a:latin typeface="Lucida Calligraphy" pitchFamily="66" charset="0"/>
              </a:rPr>
              <a:t> et </a:t>
            </a:r>
            <a:r>
              <a:rPr lang="fr-FR" sz="1600" dirty="0" err="1" smtClean="0">
                <a:latin typeface="Lucida Calligraphy" pitchFamily="66" charset="0"/>
              </a:rPr>
              <a:t>Messi</a:t>
            </a:r>
            <a:r>
              <a:rPr lang="fr-FR" sz="1600" dirty="0" smtClean="0">
                <a:latin typeface="Lucida Calligraphy" pitchFamily="66" charset="0"/>
              </a:rPr>
              <a:t> se battre. In fine, c’est </a:t>
            </a:r>
            <a:r>
              <a:rPr lang="fr-FR" sz="1600" dirty="0" err="1" smtClean="0">
                <a:latin typeface="Lucida Calligraphy" pitchFamily="66" charset="0"/>
              </a:rPr>
              <a:t>Messi</a:t>
            </a:r>
            <a:r>
              <a:rPr lang="fr-FR" sz="1600" dirty="0" smtClean="0">
                <a:latin typeface="Lucida Calligraphy" pitchFamily="66" charset="0"/>
              </a:rPr>
              <a:t> qui a gagné comme d’habitude.  </a:t>
            </a:r>
          </a:p>
          <a:p>
            <a:r>
              <a:rPr lang="fr-FR" sz="1600" dirty="0" smtClean="0">
                <a:latin typeface="Lucida Calligraphy" pitchFamily="66" charset="0"/>
              </a:rPr>
              <a:t>Dans l’amphithéâtre, j’ai écouté un spectacle ennuyeux. Les comédiens n’avait pas bien appris leur texte : errare humanum est ! </a:t>
            </a:r>
          </a:p>
          <a:p>
            <a:r>
              <a:rPr lang="fr-FR" sz="1600" dirty="0" smtClean="0">
                <a:latin typeface="Lucida Calligraphy" pitchFamily="66" charset="0"/>
              </a:rPr>
              <a:t>En fin d’après midi je me suis promené au bord de l’eau à côté d’un grand aqueduc.</a:t>
            </a:r>
          </a:p>
          <a:p>
            <a:r>
              <a:rPr lang="fr-FR" sz="1600" dirty="0" smtClean="0">
                <a:latin typeface="Lucida Calligraphy" pitchFamily="66" charset="0"/>
              </a:rPr>
              <a:t>A bientôt. </a:t>
            </a:r>
          </a:p>
          <a:p>
            <a:r>
              <a:rPr lang="fr-FR" sz="1600" dirty="0" smtClean="0">
                <a:latin typeface="Lucida Calligraphy" pitchFamily="66" charset="0"/>
              </a:rPr>
              <a:t>Julius. </a:t>
            </a:r>
          </a:p>
          <a:p>
            <a:endParaRPr lang="fr-FR" sz="1600" dirty="0" smtClean="0">
              <a:latin typeface="Lucida Calligraphy" pitchFamily="66" charset="0"/>
            </a:endParaRPr>
          </a:p>
          <a:p>
            <a:r>
              <a:rPr lang="fr-FR" sz="1600" dirty="0" smtClean="0">
                <a:latin typeface="Lucida Calligraphy" pitchFamily="66" charset="0"/>
              </a:rPr>
              <a:t>Post </a:t>
            </a:r>
            <a:r>
              <a:rPr lang="fr-FR" sz="1600" dirty="0" err="1" smtClean="0">
                <a:latin typeface="Lucida Calligraphy" pitchFamily="66" charset="0"/>
              </a:rPr>
              <a:t>scriptum</a:t>
            </a:r>
            <a:r>
              <a:rPr lang="fr-FR" sz="1600" dirty="0" smtClean="0">
                <a:latin typeface="Lucida Calligraphy" pitchFamily="66" charset="0"/>
              </a:rPr>
              <a:t> : Excuse moi de ne pas t’écrire plus : mea culpa. </a:t>
            </a:r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Régis gaudemer. Isfec Normandie.</a:t>
            </a:r>
            <a:endParaRPr lang="fr-F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Régis gaudemer. Isfec Normandie.</a:t>
            </a:r>
            <a:endParaRPr lang="fr-FR"/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/>
        </p:nvGraphicFramePr>
        <p:xfrm>
          <a:off x="1979712" y="0"/>
          <a:ext cx="5038725" cy="6858000"/>
        </p:xfrm>
        <a:graphic>
          <a:graphicData uri="http://schemas.openxmlformats.org/presentationml/2006/ole">
            <p:oleObj spid="_x0000_s1027" name="Document" r:id="rId3" imgW="6875287" imgH="9358702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fr-FR" dirty="0" smtClean="0"/>
              <a:t>Situation 1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79512" y="1340768"/>
            <a:ext cx="8229600" cy="5112568"/>
          </a:xfrm>
        </p:spPr>
        <p:txBody>
          <a:bodyPr>
            <a:normAutofit/>
          </a:bodyPr>
          <a:lstStyle/>
          <a:p>
            <a:r>
              <a:rPr lang="fr-FR" dirty="0" smtClean="0"/>
              <a:t>Dessine une ville romaine avec au moins 4 constructions de cette époque. Utilise règles, compas, équerres pour respecter l’orthogonalités des plans. </a:t>
            </a:r>
          </a:p>
          <a:p>
            <a:r>
              <a:rPr lang="fr-FR" dirty="0" smtClean="0"/>
              <a:t>1 cm sur ta carte représentera 20 m dans la réalité. </a:t>
            </a:r>
          </a:p>
          <a:p>
            <a:r>
              <a:rPr lang="fr-FR" dirty="0" smtClean="0"/>
              <a:t>Inspire toi des exemples réels présentés en classe. </a:t>
            </a:r>
          </a:p>
          <a:p>
            <a:r>
              <a:rPr lang="fr-FR" dirty="0" smtClean="0"/>
              <a:t>Quand tu as fini</a:t>
            </a:r>
            <a:r>
              <a:rPr lang="fr-FR" dirty="0"/>
              <a:t> </a:t>
            </a:r>
            <a:r>
              <a:rPr lang="fr-FR" dirty="0" smtClean="0"/>
              <a:t>tu</a:t>
            </a:r>
            <a:r>
              <a:rPr lang="fr-FR" dirty="0" smtClean="0"/>
              <a:t> peux construire ta ville aussi sur ce site  : </a:t>
            </a:r>
          </a:p>
          <a:p>
            <a:pPr>
              <a:buNone/>
            </a:pPr>
            <a:r>
              <a:rPr lang="fr-FR" sz="1900" dirty="0"/>
              <a:t>	</a:t>
            </a:r>
            <a:r>
              <a:rPr lang="fr-FR" sz="1900" dirty="0" smtClean="0"/>
              <a:t>	</a:t>
            </a:r>
            <a:r>
              <a:rPr lang="fr-FR" sz="1900" dirty="0" smtClean="0"/>
              <a:t>http://education.francetv.fr/serious-game/cite-romaine-o1711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smtClean="0"/>
              <a:t>Régis gaudemer. Isfec Normandie.</a:t>
            </a:r>
            <a:endParaRPr 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Quelques dimensions de monuments (en moyenne).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fr-FR" dirty="0" smtClean="0"/>
              <a:t>Amphithéâtre et théâtre : 120 mètres de diamètre. </a:t>
            </a:r>
          </a:p>
          <a:p>
            <a:r>
              <a:rPr lang="fr-FR" dirty="0" smtClean="0"/>
              <a:t>Arènes : 140 mètre de diamètre. </a:t>
            </a:r>
          </a:p>
          <a:p>
            <a:r>
              <a:rPr lang="fr-FR" dirty="0" smtClean="0"/>
              <a:t>Le cirque : 300 mètres de long et 100 mètres de large. </a:t>
            </a:r>
          </a:p>
          <a:p>
            <a:r>
              <a:rPr lang="fr-FR" dirty="0" smtClean="0"/>
              <a:t>Un aqueduc : 20 km</a:t>
            </a:r>
          </a:p>
          <a:p>
            <a:r>
              <a:rPr lang="fr-FR" dirty="0" smtClean="0"/>
              <a:t>Un forum : 120 mètres de long et 40 mètres de large. </a:t>
            </a:r>
          </a:p>
          <a:p>
            <a:r>
              <a:rPr lang="fr-FR" dirty="0" smtClean="0"/>
              <a:t>Un temple : 40 mètre de long et 20 mètres de large. </a:t>
            </a:r>
          </a:p>
          <a:p>
            <a:r>
              <a:rPr lang="fr-FR" dirty="0" smtClean="0"/>
              <a:t>Les thermes : 40 mètres de long et 20 mètres de large. (avec une piscine de 12 m sur 7)</a:t>
            </a:r>
          </a:p>
          <a:p>
            <a:r>
              <a:rPr lang="fr-FR" dirty="0" err="1" smtClean="0"/>
              <a:t>Domus</a:t>
            </a:r>
            <a:r>
              <a:rPr lang="fr-FR" dirty="0" smtClean="0"/>
              <a:t> (maison familiale) : 30 mètres sur 20 mètres. 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smtClean="0"/>
              <a:t>Régis gaudemer. Isfec Normandie.</a:t>
            </a:r>
            <a:endParaRPr lang="fr-F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0"/>
            <a:ext cx="6948264" cy="5664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100392" y="5661248"/>
            <a:ext cx="643508" cy="643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Régis gaudemer. Isfec Normandie.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lan de Pompei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7884368" cy="5224958"/>
          </a:xfrm>
          <a:prstGeom prst="rect">
            <a:avLst/>
          </a:prstGeom>
          <a:noFill/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Régis gaudemer. Isfec Normandie.</a:t>
            </a:r>
            <a:endParaRPr lang="fr-F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librairie.immateriel.fr/baw/9782130584551/images/e9782130609803_i00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6264696" cy="6405794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6372200" y="260648"/>
            <a:ext cx="23042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Timgad (Algérie), ville romaine. On remarque l’orthogonalité de la ville. 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Régis gaudemer. Isfec Normandie.</a:t>
            </a:r>
            <a:endParaRPr lang="fr-F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aurelienloriau.free.fr/sixi%E8me/histoire/empire%20romain/images/timgad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260648"/>
            <a:ext cx="7632848" cy="5703798"/>
          </a:xfrm>
          <a:prstGeom prst="rect">
            <a:avLst/>
          </a:prstGeom>
          <a:noFill/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Régis gaudemer. Isfec Normandie.</a:t>
            </a:r>
            <a:endParaRPr lang="fr-F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27584" y="1772816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Situation 2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683568" y="2420889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Tu es un soldat romain qui écrit à sa femme (ou une femme romaine qui écrit à son mari).</a:t>
            </a:r>
          </a:p>
          <a:p>
            <a:endParaRPr lang="fr-FR" dirty="0"/>
          </a:p>
          <a:p>
            <a:r>
              <a:rPr lang="fr-FR" dirty="0" smtClean="0"/>
              <a:t>Trace ton trajet sur le plan et raconte ce que tu as vu ! Tu dois utiliser au moins 8 expressions  latines de ton choix et écrire au passé.  </a:t>
            </a:r>
          </a:p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Régis gaudemer. Isfec Normandie.</a:t>
            </a:r>
            <a:endParaRPr lang="fr-F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51520" y="692696"/>
            <a:ext cx="889248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a-Latn" sz="1600" i="1" dirty="0" smtClean="0"/>
              <a:t>A contrario</a:t>
            </a:r>
            <a:r>
              <a:rPr lang="fr-FR" sz="1600" i="1" dirty="0" smtClean="0"/>
              <a:t> : à l’inverse</a:t>
            </a:r>
          </a:p>
          <a:p>
            <a:endParaRPr lang="fr-FR" sz="1600" dirty="0" smtClean="0"/>
          </a:p>
          <a:p>
            <a:r>
              <a:rPr lang="la-Latn" sz="1600" i="1" dirty="0" smtClean="0"/>
              <a:t>A fortiori</a:t>
            </a:r>
            <a:r>
              <a:rPr lang="fr-FR" sz="1600" i="1" dirty="0" smtClean="0"/>
              <a:t> : A plus forte raison</a:t>
            </a:r>
          </a:p>
          <a:p>
            <a:endParaRPr lang="fr-FR" sz="1600" dirty="0" smtClean="0"/>
          </a:p>
          <a:p>
            <a:r>
              <a:rPr lang="la-Latn" sz="1600" i="1" dirty="0" smtClean="0"/>
              <a:t>A minima</a:t>
            </a:r>
            <a:r>
              <a:rPr lang="fr-FR" sz="1600" i="1" dirty="0" smtClean="0"/>
              <a:t>: au minimum</a:t>
            </a:r>
          </a:p>
          <a:p>
            <a:endParaRPr lang="fr-FR" sz="1600" dirty="0" smtClean="0"/>
          </a:p>
          <a:p>
            <a:r>
              <a:rPr lang="la-Latn" sz="1600" i="1" dirty="0" smtClean="0"/>
              <a:t>A posteriori</a:t>
            </a:r>
            <a:r>
              <a:rPr lang="fr-FR" sz="1600" i="1" dirty="0" smtClean="0"/>
              <a:t> : après l’expérience; après avoir vu…</a:t>
            </a:r>
          </a:p>
          <a:p>
            <a:endParaRPr lang="fr-FR" sz="1600" dirty="0" smtClean="0"/>
          </a:p>
          <a:p>
            <a:r>
              <a:rPr lang="la-Latn" sz="1600" i="1" dirty="0" smtClean="0"/>
              <a:t>A priori</a:t>
            </a:r>
            <a:r>
              <a:rPr lang="fr-FR" sz="1600" i="1" dirty="0" smtClean="0"/>
              <a:t> : sans expérience; Sans avoir vu…</a:t>
            </a:r>
          </a:p>
          <a:p>
            <a:endParaRPr lang="fr-FR" sz="1600" dirty="0" smtClean="0"/>
          </a:p>
          <a:p>
            <a:r>
              <a:rPr lang="la-Latn" sz="1600" i="1" dirty="0" smtClean="0"/>
              <a:t>Ad libitum</a:t>
            </a:r>
            <a:r>
              <a:rPr lang="fr-FR" sz="1600" dirty="0" smtClean="0"/>
              <a:t> : « Au choix ; à volonté. » Abrégé en : </a:t>
            </a:r>
            <a:r>
              <a:rPr lang="fr-FR" sz="1600" i="1" dirty="0" smtClean="0"/>
              <a:t>ad lib.</a:t>
            </a:r>
            <a:r>
              <a:rPr lang="fr-FR" sz="1600" dirty="0" smtClean="0"/>
              <a:t> </a:t>
            </a:r>
          </a:p>
          <a:p>
            <a:endParaRPr lang="fr-FR" sz="1600" dirty="0" smtClean="0"/>
          </a:p>
          <a:p>
            <a:r>
              <a:rPr lang="fr-FR" sz="1600" i="1" dirty="0" smtClean="0"/>
              <a:t>Ad vitam æternam</a:t>
            </a:r>
            <a:r>
              <a:rPr lang="fr-FR" sz="1600" dirty="0" smtClean="0"/>
              <a:t> : « Vers la vie éternelle ; vers l'éternité.  » Pour l’éternité.</a:t>
            </a:r>
          </a:p>
          <a:p>
            <a:endParaRPr lang="fr-FR" sz="1600" dirty="0" smtClean="0"/>
          </a:p>
          <a:p>
            <a:r>
              <a:rPr lang="fr-FR" sz="1600" i="1" dirty="0" smtClean="0"/>
              <a:t>Alea jacta est</a:t>
            </a:r>
            <a:r>
              <a:rPr lang="fr-FR" sz="1600" dirty="0" smtClean="0"/>
              <a:t>  « Les dés sont jetés ! ». Il n’y a plus rien à faire. </a:t>
            </a:r>
          </a:p>
          <a:p>
            <a:endParaRPr lang="fr-FR" sz="1600" dirty="0" smtClean="0"/>
          </a:p>
          <a:p>
            <a:r>
              <a:rPr lang="fr-FR" sz="1600" i="1" dirty="0" smtClean="0"/>
              <a:t>Alibi</a:t>
            </a:r>
            <a:r>
              <a:rPr lang="fr-FR" sz="1600" dirty="0" smtClean="0"/>
              <a:t>  « Ailleurs. » : Preuve qu'un personne se trouvait ailleurs au moment des faits.</a:t>
            </a:r>
          </a:p>
          <a:p>
            <a:endParaRPr lang="fr-FR" sz="1600" dirty="0" smtClean="0"/>
          </a:p>
          <a:p>
            <a:r>
              <a:rPr lang="fr-FR" sz="1600" i="1" dirty="0" smtClean="0"/>
              <a:t>Alter ego</a:t>
            </a:r>
            <a:r>
              <a:rPr lang="fr-FR" sz="1600" dirty="0" smtClean="0"/>
              <a:t> « Un autre moi-même. » </a:t>
            </a:r>
          </a:p>
          <a:p>
            <a:endParaRPr lang="fr-FR" sz="1600" dirty="0" smtClean="0"/>
          </a:p>
          <a:p>
            <a:r>
              <a:rPr lang="fr-FR" sz="1600" i="1" dirty="0" smtClean="0"/>
              <a:t>Ave </a:t>
            </a:r>
            <a:r>
              <a:rPr lang="fr-FR" sz="1600" i="1" dirty="0" err="1" smtClean="0"/>
              <a:t>Cæsar</a:t>
            </a:r>
            <a:r>
              <a:rPr lang="fr-FR" sz="1600" i="1" dirty="0" smtClean="0"/>
              <a:t>, </a:t>
            </a:r>
            <a:r>
              <a:rPr lang="fr-FR" sz="1600" i="1" dirty="0" err="1" smtClean="0"/>
              <a:t>morituri</a:t>
            </a:r>
            <a:r>
              <a:rPr lang="fr-FR" sz="1600" i="1" dirty="0" smtClean="0"/>
              <a:t> te </a:t>
            </a:r>
            <a:r>
              <a:rPr lang="fr-FR" sz="1600" i="1" dirty="0" err="1" smtClean="0"/>
              <a:t>salutant</a:t>
            </a:r>
            <a:r>
              <a:rPr lang="fr-FR" sz="1600" dirty="0" smtClean="0"/>
              <a:t>  « Salut César, ceux qui s'attendent à mourir te saluent. » Formule de salutation supposée, probablement à tort, des gladiateurs avant leur combat.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907704" y="188640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Expressions latines pour écrire ta lettre</a:t>
            </a:r>
            <a:endParaRPr lang="fr-FR" b="1" u="sng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Régis gaudemer. Isfec Normandie.</a:t>
            </a:r>
            <a:endParaRPr lang="fr-FR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204</TotalTime>
  <Words>838</Words>
  <Application>Microsoft Office PowerPoint</Application>
  <PresentationFormat>Affichage à l'écran (4:3)</PresentationFormat>
  <Paragraphs>192</Paragraphs>
  <Slides>15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7" baseType="lpstr">
      <vt:lpstr>Oriel</vt:lpstr>
      <vt:lpstr>Document Microsoft Office Word</vt:lpstr>
      <vt:lpstr>La romanisation. </vt:lpstr>
      <vt:lpstr>Situation 1</vt:lpstr>
      <vt:lpstr>Quelques dimensions de monuments (en moyenne). 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romanisation.</dc:title>
  <dc:creator>régis-icfp</dc:creator>
  <cp:lastModifiedBy>régis-icfp</cp:lastModifiedBy>
  <cp:revision>18</cp:revision>
  <dcterms:created xsi:type="dcterms:W3CDTF">2013-03-15T08:04:59Z</dcterms:created>
  <dcterms:modified xsi:type="dcterms:W3CDTF">2013-03-15T11:29:37Z</dcterms:modified>
</cp:coreProperties>
</file>