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46" d="100"/>
          <a:sy n="46" d="100"/>
        </p:scale>
        <p:origin x="1302" y="60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9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CBC15-BD79-4FD4-B050-D78D73096B9E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39775"/>
            <a:ext cx="25828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ECF6-F629-40DC-9E7C-029ED5651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54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ECF6-F629-40DC-9E7C-029ED565121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117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ECF6-F629-40DC-9E7C-029ED565121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596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08000" y="133153"/>
            <a:ext cx="2113310" cy="628834"/>
          </a:xfrm>
          <a:prstGeom prst="round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08000" y="126405"/>
            <a:ext cx="2147927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Warung Kopi" panose="02000800000000000000" pitchFamily="2" charset="0"/>
              </a:rPr>
              <a:t>Prénom</a:t>
            </a:r>
            <a:r>
              <a:rPr lang="fr-FR" sz="1400" dirty="0" smtClean="0">
                <a:latin typeface="Warung Kopi" panose="02000800000000000000" pitchFamily="2" charset="0"/>
              </a:rPr>
              <a:t>  :</a:t>
            </a:r>
            <a:r>
              <a:rPr lang="fr-FR" sz="1600" dirty="0" smtClean="0">
                <a:latin typeface="Warung Kopi" panose="02000800000000000000" pitchFamily="2" charset="0"/>
              </a:rPr>
              <a:t> </a:t>
            </a:r>
            <a:r>
              <a:rPr lang="fr-FR" sz="1200" dirty="0" smtClean="0">
                <a:latin typeface="Warung Kopi" panose="02000800000000000000" pitchFamily="2" charset="0"/>
              </a:rPr>
              <a:t>__________________</a:t>
            </a:r>
            <a:endParaRPr lang="fr-FR" sz="1600" dirty="0" smtClean="0">
              <a:latin typeface="Warung Kopi" panose="020008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Warung Kopi" panose="02000800000000000000" pitchFamily="2" charset="0"/>
              </a:rPr>
              <a:t>Date</a:t>
            </a:r>
            <a:r>
              <a:rPr lang="fr-FR" sz="1400" dirty="0" smtClean="0">
                <a:latin typeface="Warung Kopi" panose="02000800000000000000" pitchFamily="2" charset="0"/>
              </a:rPr>
              <a:t> :  </a:t>
            </a:r>
            <a:r>
              <a:rPr lang="fr-FR" sz="1200" dirty="0" smtClean="0">
                <a:latin typeface="Warung Kopi" panose="02000800000000000000" pitchFamily="2" charset="0"/>
              </a:rPr>
              <a:t>____________________</a:t>
            </a:r>
            <a:endParaRPr lang="fr-FR" sz="1600" dirty="0">
              <a:latin typeface="Warung Kopi" panose="02000800000000000000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08000" y="1516750"/>
            <a:ext cx="2113310" cy="543999"/>
          </a:xfrm>
          <a:prstGeom prst="roundRect">
            <a:avLst>
              <a:gd name="adj" fmla="val 20341"/>
            </a:avLst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89998" y="1516623"/>
            <a:ext cx="7534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Warung Kopi" panose="02000800000000000000" pitchFamily="2" charset="0"/>
              </a:rPr>
              <a:t>Signature des parents</a:t>
            </a:r>
            <a:endParaRPr lang="fr-FR" sz="1000" dirty="0">
              <a:latin typeface="Warung Kopi" panose="02000800000000000000" pitchFamily="2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351130" y="126405"/>
            <a:ext cx="4935010" cy="1934344"/>
          </a:xfrm>
          <a:prstGeom prst="roundRect">
            <a:avLst>
              <a:gd name="adj" fmla="val 10054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à coins arrondis 64"/>
          <p:cNvSpPr/>
          <p:nvPr/>
        </p:nvSpPr>
        <p:spPr>
          <a:xfrm>
            <a:off x="108000" y="846486"/>
            <a:ext cx="2113310" cy="576064"/>
          </a:xfrm>
          <a:prstGeom prst="roundRect">
            <a:avLst>
              <a:gd name="adj" fmla="val 20341"/>
            </a:avLst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116662" y="824607"/>
            <a:ext cx="10617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 smtClean="0">
                <a:latin typeface="Warung Kopi" panose="02000800000000000000" pitchFamily="2" charset="0"/>
              </a:rPr>
              <a:t>Appréciation</a:t>
            </a:r>
            <a:endParaRPr lang="fr-FR" sz="1000" dirty="0">
              <a:latin typeface="Warung Kopi" panose="020008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47378" y="102505"/>
            <a:ext cx="37687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rung Kopi" panose="02000800000000000000" pitchFamily="2" charset="0"/>
              </a:rPr>
              <a:t>Evaluation d’anglais</a:t>
            </a:r>
          </a:p>
          <a:p>
            <a:pPr algn="ctr"/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rung Kopi" panose="02000800000000000000" pitchFamily="2" charset="0"/>
              </a:rPr>
              <a:t>L’Irlande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arung Kopi" panose="02000800000000000000" pitchFamily="2" charset="0"/>
            </a:endParaRPr>
          </a:p>
        </p:txBody>
      </p:sp>
      <p:sp>
        <p:nvSpPr>
          <p:cNvPr id="18" name="Ellipse 17"/>
          <p:cNvSpPr/>
          <p:nvPr/>
        </p:nvSpPr>
        <p:spPr>
          <a:xfrm rot="19813919">
            <a:off x="2417310" y="200157"/>
            <a:ext cx="497338" cy="259335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19813919">
            <a:off x="2406533" y="185023"/>
            <a:ext cx="500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Fineliner Script" pitchFamily="50" charset="0"/>
              </a:rPr>
              <a:t>CM2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472783" y="972209"/>
            <a:ext cx="3010318" cy="1016085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r>
              <a:rPr lang="fr-FR" sz="1600" dirty="0" smtClean="0">
                <a:latin typeface="Fineliner Script" pitchFamily="50" charset="0"/>
                <a:ea typeface="Clensey" panose="02000603000000000000" pitchFamily="2" charset="0"/>
              </a:rPr>
              <a:t>Compétences évaluées </a:t>
            </a:r>
            <a:r>
              <a:rPr lang="fr-FR" sz="1600" dirty="0">
                <a:latin typeface="Fineliner Script" pitchFamily="50" charset="0"/>
                <a:ea typeface="Clensey" panose="02000603000000000000" pitchFamily="2" charset="0"/>
              </a:rPr>
              <a:t>:</a:t>
            </a:r>
          </a:p>
          <a:p>
            <a:pPr>
              <a:lnSpc>
                <a:spcPct val="90000"/>
              </a:lnSpc>
            </a:pPr>
            <a:endParaRPr lang="fr-FR" sz="900" dirty="0" smtClean="0">
              <a:latin typeface="Short Stack" panose="02010500040000000007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200" kern="1400" dirty="0">
                <a:solidFill>
                  <a:srgbClr val="000000"/>
                </a:solidFill>
                <a:latin typeface="Warung Kopi Light" panose="02000500000000000000" pitchFamily="2" charset="0"/>
              </a:rPr>
              <a:t>Commencer à acquérir une culture anglo-saxonne (alimentation, fête, géographie, chants</a:t>
            </a:r>
            <a:r>
              <a:rPr lang="fr-FR" sz="1200" kern="1400" dirty="0" smtClean="0">
                <a:solidFill>
                  <a:srgbClr val="000000"/>
                </a:solidFill>
                <a:latin typeface="Warung Kopi Light" panose="02000500000000000000" pitchFamily="2" charset="0"/>
              </a:rPr>
              <a:t>…) : l'Irlande</a:t>
            </a:r>
            <a:endParaRPr lang="fr-FR" sz="1200" kern="1400" dirty="0">
              <a:solidFill>
                <a:srgbClr val="000000"/>
              </a:solidFill>
              <a:latin typeface="Warung Kopi Light" panose="02000500000000000000" pitchFamily="2" charset="0"/>
            </a:endParaRPr>
          </a:p>
        </p:txBody>
      </p:sp>
      <p:sp>
        <p:nvSpPr>
          <p:cNvPr id="60" name="Rectangle à coins arrondis 59"/>
          <p:cNvSpPr/>
          <p:nvPr/>
        </p:nvSpPr>
        <p:spPr>
          <a:xfrm>
            <a:off x="6416356" y="1112399"/>
            <a:ext cx="715106" cy="85054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rtlCol="0" anchor="ctr"/>
          <a:lstStyle/>
          <a:p>
            <a:pPr algn="ctr"/>
            <a:endParaRPr lang="fr-FR"/>
          </a:p>
        </p:txBody>
      </p:sp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438636"/>
              </p:ext>
            </p:extLst>
          </p:nvPr>
        </p:nvGraphicFramePr>
        <p:xfrm>
          <a:off x="6418567" y="1122104"/>
          <a:ext cx="713392" cy="829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6"/>
                <a:gridCol w="507646"/>
              </a:tblGrid>
              <a:tr h="210563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1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109" marR="90109" marT="45406" marB="45406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109" marR="90109" marT="45406" marB="45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6758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2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109" marR="90109" marT="45406" marB="45406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109" marR="90109" marT="45406" marB="45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563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3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109" marR="90109" marT="45406" marB="45406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109" marR="90109" marT="45406" marB="45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563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4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109" marR="90109" marT="45406" marB="45406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109" marR="90109" marT="45406" marB="45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4" name="Rectangle 63"/>
          <p:cNvSpPr/>
          <p:nvPr/>
        </p:nvSpPr>
        <p:spPr>
          <a:xfrm>
            <a:off x="6584373" y="1338988"/>
            <a:ext cx="561946" cy="198938"/>
          </a:xfrm>
          <a:prstGeom prst="rect">
            <a:avLst/>
          </a:prstGeom>
        </p:spPr>
        <p:txBody>
          <a:bodyPr wrap="none" lIns="90334" tIns="45167" rIns="90334" bIns="45167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à renforcer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588511" y="1501807"/>
            <a:ext cx="592555" cy="285115"/>
          </a:xfrm>
          <a:prstGeom prst="rect">
            <a:avLst/>
          </a:prstGeom>
        </p:spPr>
        <p:txBody>
          <a:bodyPr wrap="none" lIns="90334" tIns="45167" rIns="90334" bIns="45167">
            <a:spAutoFit/>
          </a:bodyPr>
          <a:lstStyle/>
          <a:p>
            <a:pPr lvl="0">
              <a:lnSpc>
                <a:spcPct val="80000"/>
              </a:lnSpc>
            </a:pPr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en cours </a:t>
            </a:r>
          </a:p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d’acquisition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603688" y="1755083"/>
            <a:ext cx="526502" cy="198938"/>
          </a:xfrm>
          <a:prstGeom prst="rect">
            <a:avLst/>
          </a:prstGeom>
        </p:spPr>
        <p:txBody>
          <a:bodyPr wrap="none" lIns="90334" tIns="45167" rIns="90334" bIns="45167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non acquis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578260" y="1121958"/>
            <a:ext cx="387952" cy="198938"/>
          </a:xfrm>
          <a:prstGeom prst="rect">
            <a:avLst/>
          </a:prstGeom>
        </p:spPr>
        <p:txBody>
          <a:bodyPr wrap="none" lIns="90334" tIns="45167" rIns="90334" bIns="45167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acquis</a:t>
            </a:r>
          </a:p>
        </p:txBody>
      </p:sp>
      <p:sp>
        <p:nvSpPr>
          <p:cNvPr id="84" name="Rectangle à coins arrondis 83"/>
          <p:cNvSpPr/>
          <p:nvPr/>
        </p:nvSpPr>
        <p:spPr>
          <a:xfrm>
            <a:off x="5551091" y="1480251"/>
            <a:ext cx="461565" cy="42530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à coins arrondis 60"/>
          <p:cNvSpPr/>
          <p:nvPr/>
        </p:nvSpPr>
        <p:spPr>
          <a:xfrm>
            <a:off x="631251" y="2151048"/>
            <a:ext cx="6645842" cy="8416517"/>
          </a:xfrm>
          <a:prstGeom prst="roundRect">
            <a:avLst>
              <a:gd name="adj" fmla="val 2105"/>
            </a:avLst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Larme 61"/>
          <p:cNvSpPr/>
          <p:nvPr/>
        </p:nvSpPr>
        <p:spPr>
          <a:xfrm>
            <a:off x="714770" y="2223614"/>
            <a:ext cx="299411" cy="289824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018456" y="2214637"/>
            <a:ext cx="1840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Fineliner Script" panose="02000000000000000000" pitchFamily="50" charset="0"/>
              </a:rPr>
              <a:t>Complète ce texte.</a:t>
            </a:r>
            <a:endParaRPr lang="fr-FR" sz="1600" b="1" dirty="0">
              <a:latin typeface="Fineliner Script" panose="02000000000000000000" pitchFamily="50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89595" y="2236438"/>
            <a:ext cx="361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1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89999" y="2151048"/>
            <a:ext cx="450050" cy="8416515"/>
          </a:xfrm>
          <a:prstGeom prst="roundRect">
            <a:avLst>
              <a:gd name="adj" fmla="val 22098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 rot="16200000">
            <a:off x="-3828659" y="6252600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b="1" spc="300" dirty="0" smtClean="0">
                <a:latin typeface="Fineliner Script" panose="02000000000000000000" pitchFamily="50" charset="0"/>
              </a:rPr>
              <a:t>L’Irlande</a:t>
            </a:r>
            <a:endParaRPr lang="fr-FR" b="1" spc="300" dirty="0">
              <a:latin typeface="Fineliner Script" panose="02000000000000000000" pitchFamily="50" charset="0"/>
            </a:endParaRPr>
          </a:p>
        </p:txBody>
      </p:sp>
      <p:sp>
        <p:nvSpPr>
          <p:cNvPr id="79" name="Larme 78"/>
          <p:cNvSpPr/>
          <p:nvPr/>
        </p:nvSpPr>
        <p:spPr>
          <a:xfrm>
            <a:off x="714770" y="7109389"/>
            <a:ext cx="299411" cy="289824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1018614" y="7082869"/>
            <a:ext cx="2432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Fineliner Script" panose="02000000000000000000" pitchFamily="50" charset="0"/>
              </a:rPr>
              <a:t>Réponds aux questions</a:t>
            </a:r>
            <a:endParaRPr lang="fr-FR" sz="1600" b="1" dirty="0">
              <a:latin typeface="Fineliner Script" panose="02000000000000000000" pitchFamily="50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89595" y="7122213"/>
            <a:ext cx="361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4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21619" y="7391950"/>
            <a:ext cx="6555473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300" dirty="0" smtClean="0">
                <a:latin typeface="Warung Kopi Light" panose="02000500000000000000" pitchFamily="2" charset="0"/>
              </a:rPr>
              <a:t>1) Quelle est la date de la St Patrick ? ___________________________________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300" dirty="0" smtClean="0">
                <a:latin typeface="Warung Kopi Light" panose="02000500000000000000" pitchFamily="2" charset="0"/>
              </a:rPr>
              <a:t>2) Où a-t-elle eu lieu pour la première fois ? _______________________________________________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300" dirty="0" smtClean="0">
                <a:latin typeface="Warung Kopi Light" panose="02000500000000000000" pitchFamily="2" charset="0"/>
              </a:rPr>
              <a:t>3) Que fait la population ce jour-là ? ____________________________________________________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300" dirty="0" smtClean="0">
                <a:latin typeface="Warung Kopi Light" panose="02000500000000000000" pitchFamily="2" charset="0"/>
              </a:rPr>
              <a:t>_________________________________________________________________________________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300" dirty="0" smtClean="0">
                <a:latin typeface="Warung Kopi Light" panose="02000500000000000000" pitchFamily="2" charset="0"/>
              </a:rPr>
              <a:t>_________________________________________________________________________________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300" dirty="0" smtClean="0">
                <a:latin typeface="Warung Kopi Light" panose="02000500000000000000" pitchFamily="2" charset="0"/>
              </a:rPr>
              <a:t>4) Quels sont les 4 symboles de l’Irlande ?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300" dirty="0" smtClean="0">
                <a:latin typeface="Warung Kopi Light" panose="02000500000000000000" pitchFamily="2" charset="0"/>
              </a:rPr>
              <a:t>_____________________________</a:t>
            </a:r>
            <a:r>
              <a:rPr lang="fr-FR" sz="1300" dirty="0">
                <a:latin typeface="Warung Kopi Light" panose="02000500000000000000" pitchFamily="2" charset="0"/>
              </a:rPr>
              <a:t>	 </a:t>
            </a:r>
            <a:r>
              <a:rPr lang="fr-FR" sz="1300" dirty="0" smtClean="0">
                <a:latin typeface="Warung Kopi Light" panose="02000500000000000000" pitchFamily="2" charset="0"/>
              </a:rPr>
              <a:t>_____________________________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300" dirty="0">
                <a:latin typeface="Warung Kopi Light" panose="02000500000000000000" pitchFamily="2" charset="0"/>
              </a:rPr>
              <a:t>_____________________________	 </a:t>
            </a:r>
            <a:r>
              <a:rPr lang="fr-FR" sz="1300" dirty="0" smtClean="0">
                <a:latin typeface="Warung Kopi Light" panose="02000500000000000000" pitchFamily="2" charset="0"/>
              </a:rPr>
              <a:t>_____________________________</a:t>
            </a:r>
            <a:endParaRPr lang="fr-FR" sz="1300" dirty="0">
              <a:latin typeface="Warung Kopi Light" panose="02000500000000000000" pitchFamily="2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85447" y="2358652"/>
            <a:ext cx="36724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300" dirty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L’Irlande est une île située à l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’___________ </a:t>
            </a:r>
            <a:r>
              <a:rPr lang="fr-FR" altLang="fr-FR" sz="1300" dirty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de la 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____________ _________________ . </a:t>
            </a:r>
            <a:r>
              <a:rPr lang="fr-FR" altLang="fr-FR" sz="1300" dirty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L’île est partagée en 2 territoires : 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la ______________________ _________________ dont </a:t>
            </a:r>
            <a:r>
              <a:rPr lang="fr-FR" altLang="fr-FR" sz="1300" dirty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la capitale est 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___________ et 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cs typeface="Arial" pitchFamily="34" charset="0"/>
              </a:rPr>
              <a:t>_____________ ____ ________ , </a:t>
            </a:r>
            <a:r>
              <a:rPr lang="fr-FR" altLang="fr-FR" sz="1300" dirty="0">
                <a:solidFill>
                  <a:prstClr val="black"/>
                </a:solidFill>
                <a:latin typeface="Warung Kopi Light" panose="02000500000000000000" pitchFamily="2" charset="0"/>
                <a:cs typeface="Arial" pitchFamily="34" charset="0"/>
              </a:rPr>
              <a:t>rattachée au Royaume-Uni, dont la capitale est 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cs typeface="Arial" pitchFamily="34" charset="0"/>
              </a:rPr>
              <a:t>____________ . </a:t>
            </a:r>
            <a:endParaRPr lang="fr-FR" altLang="fr-FR" sz="1300" dirty="0">
              <a:solidFill>
                <a:prstClr val="black"/>
              </a:solidFill>
              <a:latin typeface="Warung Kopi Light" panose="02000500000000000000" pitchFamily="2" charset="0"/>
              <a:cs typeface="Arial" pitchFamily="34" charset="0"/>
            </a:endParaRPr>
          </a:p>
        </p:txBody>
      </p:sp>
      <p:sp>
        <p:nvSpPr>
          <p:cNvPr id="89" name="Larme 88"/>
          <p:cNvSpPr/>
          <p:nvPr/>
        </p:nvSpPr>
        <p:spPr>
          <a:xfrm>
            <a:off x="4453655" y="2241212"/>
            <a:ext cx="299411" cy="289824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428480" y="2254036"/>
            <a:ext cx="361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2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2" name="Larme 91"/>
          <p:cNvSpPr/>
          <p:nvPr/>
        </p:nvSpPr>
        <p:spPr>
          <a:xfrm>
            <a:off x="705337" y="4900733"/>
            <a:ext cx="299411" cy="289824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1018456" y="4878932"/>
            <a:ext cx="3617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Fineliner Script" panose="02000000000000000000" pitchFamily="50" charset="0"/>
              </a:rPr>
              <a:t>Colorie les drapeaux et indique à quel pays il appartient</a:t>
            </a:r>
            <a:endParaRPr lang="fr-FR" sz="1600" b="1" dirty="0">
              <a:latin typeface="Fineliner Script" panose="02000000000000000000" pitchFamily="50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89595" y="4900733"/>
            <a:ext cx="361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3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51" y="5527005"/>
            <a:ext cx="1842079" cy="95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698" y="5528123"/>
            <a:ext cx="1901413" cy="95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2998" y="439906"/>
            <a:ext cx="1039468" cy="539918"/>
          </a:xfrm>
          <a:prstGeom prst="rect">
            <a:avLst/>
          </a:prstGeom>
        </p:spPr>
      </p:pic>
      <p:pic>
        <p:nvPicPr>
          <p:cNvPr id="98" name="Image 9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6716" y="2644495"/>
            <a:ext cx="2279496" cy="2809874"/>
          </a:xfrm>
          <a:prstGeom prst="rect">
            <a:avLst/>
          </a:prstGeom>
        </p:spPr>
      </p:pic>
      <p:sp>
        <p:nvSpPr>
          <p:cNvPr id="99" name="ZoneTexte 98"/>
          <p:cNvSpPr txBox="1"/>
          <p:nvPr/>
        </p:nvSpPr>
        <p:spPr>
          <a:xfrm>
            <a:off x="6376856" y="4003365"/>
            <a:ext cx="355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ym typeface="Wingdings" panose="05000000000000000000" pitchFamily="2" charset="2"/>
              </a:rPr>
              <a:t></a:t>
            </a:r>
            <a:endParaRPr lang="fr-FR" sz="1100" dirty="0"/>
          </a:p>
        </p:txBody>
      </p:sp>
      <p:sp>
        <p:nvSpPr>
          <p:cNvPr id="100" name="ZoneTexte 99"/>
          <p:cNvSpPr txBox="1"/>
          <p:nvPr/>
        </p:nvSpPr>
        <p:spPr>
          <a:xfrm>
            <a:off x="6527093" y="3053858"/>
            <a:ext cx="355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ym typeface="Wingdings" panose="05000000000000000000" pitchFamily="2" charset="2"/>
              </a:rPr>
              <a:t></a:t>
            </a:r>
            <a:endParaRPr lang="fr-FR" sz="1100" dirty="0"/>
          </a:p>
        </p:txBody>
      </p:sp>
      <p:sp>
        <p:nvSpPr>
          <p:cNvPr id="101" name="Rectangle à coins arrondis 100"/>
          <p:cNvSpPr/>
          <p:nvPr/>
        </p:nvSpPr>
        <p:spPr>
          <a:xfrm>
            <a:off x="5724624" y="5054704"/>
            <a:ext cx="1440160" cy="4723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à coins arrondis 123"/>
          <p:cNvSpPr/>
          <p:nvPr/>
        </p:nvSpPr>
        <p:spPr>
          <a:xfrm>
            <a:off x="4645959" y="3065859"/>
            <a:ext cx="1440160" cy="45874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6249187" y="2815446"/>
            <a:ext cx="818433" cy="27130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à coins arrondis 126"/>
          <p:cNvSpPr/>
          <p:nvPr/>
        </p:nvSpPr>
        <p:spPr>
          <a:xfrm>
            <a:off x="5967639" y="4187312"/>
            <a:ext cx="818433" cy="27130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8" name="Connecteur droit avec flèche 127"/>
          <p:cNvCxnSpPr>
            <a:stCxn id="124" idx="3"/>
          </p:cNvCxnSpPr>
          <p:nvPr/>
        </p:nvCxnSpPr>
        <p:spPr>
          <a:xfrm flipV="1">
            <a:off x="6086119" y="3295232"/>
            <a:ext cx="29073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avec flèche 128"/>
          <p:cNvCxnSpPr/>
          <p:nvPr/>
        </p:nvCxnSpPr>
        <p:spPr>
          <a:xfrm flipH="1" flipV="1">
            <a:off x="5826464" y="4775740"/>
            <a:ext cx="141175" cy="27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ZoneTexte 129"/>
          <p:cNvSpPr txBox="1"/>
          <p:nvPr/>
        </p:nvSpPr>
        <p:spPr>
          <a:xfrm>
            <a:off x="4635761" y="3033622"/>
            <a:ext cx="533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pays</a:t>
            </a:r>
            <a:endParaRPr lang="fr-FR" sz="1100" dirty="0"/>
          </a:p>
        </p:txBody>
      </p:sp>
      <p:sp>
        <p:nvSpPr>
          <p:cNvPr id="131" name="ZoneTexte 130"/>
          <p:cNvSpPr txBox="1"/>
          <p:nvPr/>
        </p:nvSpPr>
        <p:spPr>
          <a:xfrm>
            <a:off x="5719666" y="5015712"/>
            <a:ext cx="533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pays</a:t>
            </a:r>
            <a:endParaRPr lang="fr-FR" sz="10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5929790" y="4150944"/>
            <a:ext cx="533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ville</a:t>
            </a:r>
            <a:endParaRPr lang="fr-FR" sz="1100" dirty="0"/>
          </a:p>
        </p:txBody>
      </p:sp>
      <p:sp>
        <p:nvSpPr>
          <p:cNvPr id="133" name="ZoneTexte 132"/>
          <p:cNvSpPr txBox="1"/>
          <p:nvPr/>
        </p:nvSpPr>
        <p:spPr>
          <a:xfrm>
            <a:off x="6216138" y="2779078"/>
            <a:ext cx="533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ville</a:t>
            </a:r>
            <a:endParaRPr lang="fr-FR" sz="1100" dirty="0"/>
          </a:p>
        </p:txBody>
      </p:sp>
      <p:sp>
        <p:nvSpPr>
          <p:cNvPr id="90" name="ZoneTexte 89"/>
          <p:cNvSpPr txBox="1"/>
          <p:nvPr/>
        </p:nvSpPr>
        <p:spPr>
          <a:xfrm>
            <a:off x="4757341" y="2232235"/>
            <a:ext cx="25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Fineliner Script" panose="02000000000000000000" pitchFamily="50" charset="0"/>
              </a:rPr>
              <a:t>Complète les étiquettes de la carte</a:t>
            </a:r>
            <a:endParaRPr lang="fr-FR" sz="1600" dirty="0">
              <a:latin typeface="Fineliner Script" panose="02000000000000000000" pitchFamily="50" charset="0"/>
            </a:endParaRPr>
          </a:p>
        </p:txBody>
      </p:sp>
      <p:sp>
        <p:nvSpPr>
          <p:cNvPr id="134" name="Rectangle à coins arrondis 133"/>
          <p:cNvSpPr/>
          <p:nvPr/>
        </p:nvSpPr>
        <p:spPr>
          <a:xfrm>
            <a:off x="972096" y="6555812"/>
            <a:ext cx="1958230" cy="35319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à coins arrondis 134"/>
          <p:cNvSpPr/>
          <p:nvPr/>
        </p:nvSpPr>
        <p:spPr>
          <a:xfrm>
            <a:off x="3208289" y="6551806"/>
            <a:ext cx="1958230" cy="35319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790" y="10315921"/>
            <a:ext cx="1292388" cy="26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136569" y="126405"/>
            <a:ext cx="7149571" cy="1269530"/>
          </a:xfrm>
          <a:prstGeom prst="roundRect">
            <a:avLst>
              <a:gd name="adj" fmla="val 10054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824002" y="64103"/>
            <a:ext cx="37687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rung Kopi" panose="02000800000000000000" pitchFamily="2" charset="0"/>
              </a:rPr>
              <a:t>Evaluation d’anglais</a:t>
            </a:r>
          </a:p>
          <a:p>
            <a:pPr algn="ctr"/>
            <a:r>
              <a:rPr lang="fr-F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rung Kopi" panose="02000800000000000000" pitchFamily="2" charset="0"/>
              </a:rPr>
              <a:t>L’Irlande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arung Kopi" panose="02000800000000000000" pitchFamily="2" charset="0"/>
            </a:endParaRPr>
          </a:p>
        </p:txBody>
      </p:sp>
      <p:sp>
        <p:nvSpPr>
          <p:cNvPr id="18" name="Ellipse 17"/>
          <p:cNvSpPr/>
          <p:nvPr/>
        </p:nvSpPr>
        <p:spPr>
          <a:xfrm rot="19813919">
            <a:off x="237636" y="232755"/>
            <a:ext cx="497338" cy="259335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19813919">
            <a:off x="226859" y="217621"/>
            <a:ext cx="500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Fineliner Script" pitchFamily="50" charset="0"/>
              </a:rPr>
              <a:t>CM2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466395" y="842341"/>
            <a:ext cx="2484009" cy="522103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  <a:ea typeface="Clensey" panose="02000603000000000000" pitchFamily="2" charset="0"/>
              </a:rPr>
              <a:t>Correction</a:t>
            </a:r>
            <a:endParaRPr lang="fr-FR" kern="1400" dirty="0">
              <a:solidFill>
                <a:srgbClr val="000000"/>
              </a:solidFill>
              <a:latin typeface="Warung Kopi Light" panose="02000500000000000000" pitchFamily="2" charset="0"/>
            </a:endParaRPr>
          </a:p>
        </p:txBody>
      </p:sp>
      <p:sp>
        <p:nvSpPr>
          <p:cNvPr id="61" name="Rectangle à coins arrondis 60"/>
          <p:cNvSpPr/>
          <p:nvPr/>
        </p:nvSpPr>
        <p:spPr>
          <a:xfrm>
            <a:off x="631251" y="1566565"/>
            <a:ext cx="6645842" cy="8856984"/>
          </a:xfrm>
          <a:prstGeom prst="roundRect">
            <a:avLst>
              <a:gd name="adj" fmla="val 2105"/>
            </a:avLst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Larme 61"/>
          <p:cNvSpPr/>
          <p:nvPr/>
        </p:nvSpPr>
        <p:spPr>
          <a:xfrm>
            <a:off x="714770" y="1719558"/>
            <a:ext cx="299411" cy="289824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018456" y="1710581"/>
            <a:ext cx="1840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Fineliner Script" panose="02000000000000000000" pitchFamily="50" charset="0"/>
              </a:rPr>
              <a:t>Complète ce texte.</a:t>
            </a:r>
            <a:endParaRPr lang="fr-FR" sz="1600" b="1" dirty="0">
              <a:latin typeface="Fineliner Script" panose="02000000000000000000" pitchFamily="50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89595" y="1732382"/>
            <a:ext cx="361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1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136569" y="1566565"/>
            <a:ext cx="404910" cy="8856984"/>
          </a:xfrm>
          <a:prstGeom prst="roundRect">
            <a:avLst>
              <a:gd name="adj" fmla="val 22098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 rot="16200000">
            <a:off x="-3756651" y="6180593"/>
            <a:ext cx="8208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b="1" spc="300" dirty="0" smtClean="0">
                <a:latin typeface="Fineliner Script" panose="02000000000000000000" pitchFamily="50" charset="0"/>
              </a:rPr>
              <a:t>L’Irlande</a:t>
            </a:r>
            <a:endParaRPr lang="fr-FR" b="1" spc="300" dirty="0">
              <a:latin typeface="Fineliner Script" panose="02000000000000000000" pitchFamily="50" charset="0"/>
            </a:endParaRPr>
          </a:p>
        </p:txBody>
      </p:sp>
      <p:sp>
        <p:nvSpPr>
          <p:cNvPr id="79" name="Larme 78"/>
          <p:cNvSpPr/>
          <p:nvPr/>
        </p:nvSpPr>
        <p:spPr>
          <a:xfrm>
            <a:off x="714770" y="6896267"/>
            <a:ext cx="299411" cy="289824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1018614" y="6848698"/>
            <a:ext cx="2432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Fineliner Script" panose="02000000000000000000" pitchFamily="50" charset="0"/>
              </a:rPr>
              <a:t>Réponds aux questions</a:t>
            </a:r>
            <a:endParaRPr lang="fr-FR" sz="1600" b="1" dirty="0">
              <a:latin typeface="Fineliner Script" panose="02000000000000000000" pitchFamily="50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89595" y="6909091"/>
            <a:ext cx="361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4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21619" y="7157779"/>
            <a:ext cx="655547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300" dirty="0" smtClean="0">
                <a:latin typeface="Warung Kopi Light" panose="02000500000000000000" pitchFamily="2" charset="0"/>
              </a:rPr>
              <a:t>1) Quelle est la date de la St Patrick ? </a:t>
            </a:r>
            <a:r>
              <a:rPr lang="fr-FR" sz="13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17 mars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300" dirty="0" smtClean="0">
                <a:latin typeface="Warung Kopi Light" panose="02000500000000000000" pitchFamily="2" charset="0"/>
              </a:rPr>
              <a:t>2) Où a-t-elle eu lieu pour la première fois ? </a:t>
            </a:r>
            <a:r>
              <a:rPr lang="fr-FR" sz="13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Aux Etats-Unis, à Boston</a:t>
            </a:r>
          </a:p>
          <a:p>
            <a:pPr lvl="0" defTabSz="1016356">
              <a:lnSpc>
                <a:spcPct val="150000"/>
              </a:lnSpc>
            </a:pPr>
            <a:r>
              <a:rPr lang="fr-FR" sz="1300" dirty="0" smtClean="0">
                <a:latin typeface="Warung Kopi Light" panose="02000500000000000000" pitchFamily="2" charset="0"/>
              </a:rPr>
              <a:t>3) Que fait la population ce jour-là ? </a:t>
            </a:r>
            <a:r>
              <a:rPr lang="fr-FR" altLang="fr-FR" sz="1300" b="1" dirty="0">
                <a:solidFill>
                  <a:srgbClr val="FF0000"/>
                </a:solidFill>
                <a:latin typeface="Warung Kopi Light" panose="02000500000000000000" pitchFamily="2" charset="0"/>
                <a:cs typeface="Arial" pitchFamily="34" charset="0"/>
              </a:rPr>
              <a:t>Ce jour-là, des défilés immenses sont organisés dans plusieurs villes du monde. Celui de New-York réunit plus de 2 millions de spectateurs. Le vert devient omniprésent : vêtements, trèfle, perruques…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fr-FR" sz="1300" dirty="0" smtClean="0">
                <a:latin typeface="Warung Kopi Light" panose="02000500000000000000" pitchFamily="2" charset="0"/>
              </a:rPr>
              <a:t>4) Quels sont les 4 symboles de l’Irlande ?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3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Le trèfle à 3 feuilles</a:t>
            </a:r>
            <a:r>
              <a:rPr lang="fr-FR" sz="1300" dirty="0">
                <a:latin typeface="Warung Kopi Light" panose="02000500000000000000" pitchFamily="2" charset="0"/>
              </a:rPr>
              <a:t>	 </a:t>
            </a:r>
            <a:r>
              <a:rPr lang="fr-FR" sz="13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le </a:t>
            </a:r>
            <a:r>
              <a:rPr lang="fr-FR" sz="1300" b="1" dirty="0" err="1">
                <a:solidFill>
                  <a:srgbClr val="FF0000"/>
                </a:solidFill>
                <a:latin typeface="Warung Kopi Light" panose="02000500000000000000" pitchFamily="2" charset="0"/>
              </a:rPr>
              <a:t>L</a:t>
            </a:r>
            <a:r>
              <a:rPr lang="fr-FR" sz="1300" b="1" dirty="0" err="1" smtClean="0">
                <a:solidFill>
                  <a:srgbClr val="FF0000"/>
                </a:solidFill>
                <a:latin typeface="Warung Kopi Light" panose="02000500000000000000" pitchFamily="2" charset="0"/>
              </a:rPr>
              <a:t>eprechaun</a:t>
            </a:r>
            <a:endParaRPr lang="fr-FR" sz="1300" b="1" dirty="0" smtClean="0">
              <a:solidFill>
                <a:srgbClr val="FF0000"/>
              </a:solidFill>
              <a:latin typeface="Warung Kopi Light" panose="02000500000000000000" pitchFamily="2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3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La harpe</a:t>
            </a:r>
            <a:r>
              <a:rPr lang="fr-FR" sz="1300" dirty="0">
                <a:latin typeface="Warung Kopi Light" panose="02000500000000000000" pitchFamily="2" charset="0"/>
              </a:rPr>
              <a:t>	 </a:t>
            </a:r>
            <a:r>
              <a:rPr lang="fr-FR" sz="1300" dirty="0" smtClean="0">
                <a:latin typeface="Warung Kopi Light" panose="02000500000000000000" pitchFamily="2" charset="0"/>
              </a:rPr>
              <a:t>	</a:t>
            </a:r>
            <a:r>
              <a:rPr lang="fr-FR" sz="13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le mouton</a:t>
            </a:r>
            <a:endParaRPr lang="fr-FR" sz="1300" b="1" dirty="0">
              <a:solidFill>
                <a:srgbClr val="FF0000"/>
              </a:solidFill>
              <a:latin typeface="Warung Kopi Light" panose="02000500000000000000" pitchFamily="2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85447" y="1940999"/>
            <a:ext cx="367240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300" dirty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L’Irlande est une île située à 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fr-FR" altLang="fr-FR" sz="1300" b="1" dirty="0" smtClean="0">
                <a:solidFill>
                  <a:srgbClr val="FF0000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’Ouest 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de </a:t>
            </a:r>
            <a:r>
              <a:rPr lang="fr-FR" altLang="fr-FR" sz="1300" dirty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la </a:t>
            </a:r>
            <a:r>
              <a:rPr lang="fr-FR" altLang="fr-FR" sz="1300" b="1" dirty="0" smtClean="0">
                <a:solidFill>
                  <a:srgbClr val="FF0000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Grande Bretagne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fr-FR" altLang="fr-FR" sz="1300" dirty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L’île est partagée en 2 territoires : 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la </a:t>
            </a:r>
            <a:r>
              <a:rPr lang="fr-FR" altLang="fr-FR" sz="1300" b="1" dirty="0" smtClean="0">
                <a:solidFill>
                  <a:srgbClr val="FF0000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République d’Irlande 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dont </a:t>
            </a:r>
            <a:r>
              <a:rPr lang="fr-FR" altLang="fr-FR" sz="1300" dirty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la capitale est </a:t>
            </a:r>
            <a:r>
              <a:rPr lang="fr-FR" altLang="fr-FR" sz="1300" b="1" dirty="0" smtClean="0">
                <a:solidFill>
                  <a:srgbClr val="FF0000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Dublin 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ea typeface="Times New Roman" pitchFamily="18" charset="0"/>
                <a:cs typeface="Arial" pitchFamily="34" charset="0"/>
              </a:rPr>
              <a:t>et </a:t>
            </a:r>
            <a:r>
              <a:rPr lang="fr-FR" altLang="fr-FR" sz="1300" b="1" dirty="0" smtClean="0">
                <a:solidFill>
                  <a:srgbClr val="FF0000"/>
                </a:solidFill>
                <a:latin typeface="Warung Kopi Light" panose="02000500000000000000" pitchFamily="2" charset="0"/>
                <a:cs typeface="Arial" pitchFamily="34" charset="0"/>
              </a:rPr>
              <a:t>L’Irlande du Nord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cs typeface="Arial" pitchFamily="34" charset="0"/>
              </a:rPr>
              <a:t>, </a:t>
            </a:r>
            <a:r>
              <a:rPr lang="fr-FR" altLang="fr-FR" sz="1300" dirty="0">
                <a:solidFill>
                  <a:prstClr val="black"/>
                </a:solidFill>
                <a:latin typeface="Warung Kopi Light" panose="02000500000000000000" pitchFamily="2" charset="0"/>
                <a:cs typeface="Arial" pitchFamily="34" charset="0"/>
              </a:rPr>
              <a:t>rattachée au Royaume-Uni, dont la capitale est </a:t>
            </a:r>
            <a:r>
              <a:rPr lang="fr-FR" altLang="fr-FR" sz="1300" b="1" dirty="0" smtClean="0">
                <a:solidFill>
                  <a:srgbClr val="FF0000"/>
                </a:solidFill>
                <a:latin typeface="Warung Kopi Light" panose="02000500000000000000" pitchFamily="2" charset="0"/>
                <a:cs typeface="Arial" pitchFamily="34" charset="0"/>
              </a:rPr>
              <a:t>Belfast</a:t>
            </a:r>
            <a:r>
              <a:rPr lang="fr-FR" altLang="fr-FR" sz="1300" dirty="0" smtClean="0">
                <a:solidFill>
                  <a:prstClr val="black"/>
                </a:solidFill>
                <a:latin typeface="Warung Kopi Light" panose="02000500000000000000" pitchFamily="2" charset="0"/>
                <a:cs typeface="Arial" pitchFamily="34" charset="0"/>
              </a:rPr>
              <a:t>. </a:t>
            </a:r>
            <a:endParaRPr lang="fr-FR" altLang="fr-FR" sz="1300" dirty="0">
              <a:solidFill>
                <a:prstClr val="black"/>
              </a:solidFill>
              <a:latin typeface="Warung Kopi Light" panose="02000500000000000000" pitchFamily="2" charset="0"/>
              <a:cs typeface="Arial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716" y="2099615"/>
            <a:ext cx="2279496" cy="2809874"/>
          </a:xfrm>
          <a:prstGeom prst="rect">
            <a:avLst/>
          </a:prstGeom>
        </p:spPr>
      </p:pic>
      <p:sp>
        <p:nvSpPr>
          <p:cNvPr id="89" name="Larme 88"/>
          <p:cNvSpPr/>
          <p:nvPr/>
        </p:nvSpPr>
        <p:spPr>
          <a:xfrm>
            <a:off x="4453655" y="1737156"/>
            <a:ext cx="299411" cy="289824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4757341" y="1728179"/>
            <a:ext cx="251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Fineliner Script" panose="02000000000000000000" pitchFamily="50" charset="0"/>
              </a:rPr>
              <a:t>Complète les étiquettes de la carte</a:t>
            </a:r>
            <a:endParaRPr lang="fr-FR" sz="1600" dirty="0">
              <a:latin typeface="Fineliner Script" panose="02000000000000000000" pitchFamily="50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428480" y="1749980"/>
            <a:ext cx="361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2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76856" y="3458485"/>
            <a:ext cx="355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ym typeface="Wingdings" panose="05000000000000000000" pitchFamily="2" charset="2"/>
              </a:rPr>
              <a:t></a:t>
            </a:r>
            <a:endParaRPr lang="fr-FR" sz="1100" dirty="0"/>
          </a:p>
        </p:txBody>
      </p:sp>
      <p:sp>
        <p:nvSpPr>
          <p:cNvPr id="97" name="ZoneTexte 96"/>
          <p:cNvSpPr txBox="1"/>
          <p:nvPr/>
        </p:nvSpPr>
        <p:spPr>
          <a:xfrm>
            <a:off x="6527093" y="2508978"/>
            <a:ext cx="355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ym typeface="Wingdings" panose="05000000000000000000" pitchFamily="2" charset="2"/>
              </a:rPr>
              <a:t></a:t>
            </a:r>
            <a:endParaRPr lang="fr-FR" sz="11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724624" y="4509824"/>
            <a:ext cx="1440160" cy="4723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4645959" y="2520979"/>
            <a:ext cx="1440160" cy="45874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à coins arrondis 46"/>
          <p:cNvSpPr/>
          <p:nvPr/>
        </p:nvSpPr>
        <p:spPr>
          <a:xfrm>
            <a:off x="6249187" y="2270566"/>
            <a:ext cx="818433" cy="27130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5967639" y="3642432"/>
            <a:ext cx="818433" cy="27130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avec flèche 13"/>
          <p:cNvCxnSpPr>
            <a:stCxn id="46" idx="3"/>
          </p:cNvCxnSpPr>
          <p:nvPr/>
        </p:nvCxnSpPr>
        <p:spPr>
          <a:xfrm flipV="1">
            <a:off x="6086119" y="2750352"/>
            <a:ext cx="29073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 flipV="1">
            <a:off x="5826464" y="4230860"/>
            <a:ext cx="141175" cy="27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635761" y="2488742"/>
            <a:ext cx="533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pays</a:t>
            </a:r>
            <a:endParaRPr lang="fr-FR" sz="1100" dirty="0"/>
          </a:p>
        </p:txBody>
      </p:sp>
      <p:sp>
        <p:nvSpPr>
          <p:cNvPr id="54" name="ZoneTexte 53"/>
          <p:cNvSpPr txBox="1"/>
          <p:nvPr/>
        </p:nvSpPr>
        <p:spPr>
          <a:xfrm>
            <a:off x="5719666" y="4470832"/>
            <a:ext cx="533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pays</a:t>
            </a:r>
            <a:endParaRPr lang="fr-FR" sz="1100" dirty="0"/>
          </a:p>
        </p:txBody>
      </p:sp>
      <p:sp>
        <p:nvSpPr>
          <p:cNvPr id="55" name="ZoneTexte 54"/>
          <p:cNvSpPr txBox="1"/>
          <p:nvPr/>
        </p:nvSpPr>
        <p:spPr>
          <a:xfrm>
            <a:off x="5929790" y="3606064"/>
            <a:ext cx="533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ville</a:t>
            </a:r>
            <a:endParaRPr lang="fr-FR" sz="1100" dirty="0"/>
          </a:p>
        </p:txBody>
      </p:sp>
      <p:sp>
        <p:nvSpPr>
          <p:cNvPr id="56" name="ZoneTexte 55"/>
          <p:cNvSpPr txBox="1"/>
          <p:nvPr/>
        </p:nvSpPr>
        <p:spPr>
          <a:xfrm>
            <a:off x="6216138" y="2234198"/>
            <a:ext cx="533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ville</a:t>
            </a:r>
            <a:endParaRPr lang="fr-FR" sz="11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076552" y="2541874"/>
            <a:ext cx="926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Irlande du Nord</a:t>
            </a:r>
            <a:endParaRPr lang="fr-FR" sz="1200" b="1" dirty="0">
              <a:solidFill>
                <a:srgbClr val="FF0000"/>
              </a:solidFill>
              <a:latin typeface="Warung Kopi Light" panose="02000500000000000000" pitchFamily="2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6164864" y="4515033"/>
            <a:ext cx="926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République d’Irlande</a:t>
            </a:r>
            <a:endParaRPr lang="fr-FR" sz="1200" b="1" dirty="0">
              <a:solidFill>
                <a:srgbClr val="FF0000"/>
              </a:solidFill>
              <a:latin typeface="Warung Kopi Light" panose="02000500000000000000" pitchFamily="2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6216138" y="3666964"/>
            <a:ext cx="569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Dublin</a:t>
            </a:r>
            <a:endParaRPr lang="fr-FR" sz="1200" b="1" dirty="0">
              <a:solidFill>
                <a:srgbClr val="FF0000"/>
              </a:solidFill>
              <a:latin typeface="Warung Kopi Light" panose="02000500000000000000" pitchFamily="2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516988" y="2293503"/>
            <a:ext cx="569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Belfast</a:t>
            </a:r>
            <a:endParaRPr lang="fr-FR" sz="1200" b="1" dirty="0">
              <a:solidFill>
                <a:srgbClr val="FF0000"/>
              </a:solidFill>
              <a:latin typeface="Warung Kopi Light" panose="02000500000000000000" pitchFamily="2" charset="0"/>
            </a:endParaRPr>
          </a:p>
        </p:txBody>
      </p:sp>
      <p:sp>
        <p:nvSpPr>
          <p:cNvPr id="70" name="Larme 69"/>
          <p:cNvSpPr/>
          <p:nvPr/>
        </p:nvSpPr>
        <p:spPr>
          <a:xfrm>
            <a:off x="705337" y="4309028"/>
            <a:ext cx="299411" cy="289824"/>
          </a:xfrm>
          <a:prstGeom prst="teardrop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1018456" y="4287227"/>
            <a:ext cx="3617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Fineliner Script" panose="02000000000000000000" pitchFamily="50" charset="0"/>
              </a:rPr>
              <a:t>Colorie les drapeaux et indique à quel pays il appartient</a:t>
            </a:r>
            <a:endParaRPr lang="fr-FR" sz="1600" b="1" dirty="0">
              <a:latin typeface="Fineliner Script" panose="02000000000000000000" pitchFamily="50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89595" y="4309028"/>
            <a:ext cx="361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3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7" y="5093165"/>
            <a:ext cx="1842079" cy="95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674" y="5094283"/>
            <a:ext cx="1901413" cy="95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Rectangle à coins arrondis 80"/>
          <p:cNvSpPr/>
          <p:nvPr/>
        </p:nvSpPr>
        <p:spPr>
          <a:xfrm>
            <a:off x="756072" y="6121972"/>
            <a:ext cx="1958230" cy="35319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à coins arrondis 81"/>
          <p:cNvSpPr/>
          <p:nvPr/>
        </p:nvSpPr>
        <p:spPr>
          <a:xfrm>
            <a:off x="2992265" y="6117966"/>
            <a:ext cx="1958230" cy="35319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3020674" y="6146856"/>
            <a:ext cx="1845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FF0000"/>
                </a:solidFill>
                <a:latin typeface="Warung Kopi Light" panose="02000500000000000000" pitchFamily="2" charset="0"/>
              </a:rPr>
              <a:t>Irlande du Nord</a:t>
            </a:r>
          </a:p>
          <a:p>
            <a:pPr algn="ctr"/>
            <a:endParaRPr lang="fr-FR" sz="1200" b="1" dirty="0">
              <a:solidFill>
                <a:srgbClr val="FF0000"/>
              </a:solidFill>
              <a:latin typeface="Warung Kopi Light" panose="02000500000000000000" pitchFamily="2" charset="0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794322" y="5395694"/>
            <a:ext cx="1811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  Vert         blanc       orange</a:t>
            </a:r>
            <a:endParaRPr lang="fr-FR" sz="1200" b="1" dirty="0">
              <a:solidFill>
                <a:srgbClr val="FF0000"/>
              </a:solidFill>
              <a:latin typeface="Warung Kopi Light" panose="02000500000000000000" pitchFamily="2" charset="0"/>
            </a:endParaRPr>
          </a:p>
        </p:txBody>
      </p:sp>
      <p:sp>
        <p:nvSpPr>
          <p:cNvPr id="100" name="ZoneTexte 99"/>
          <p:cNvSpPr txBox="1"/>
          <p:nvPr/>
        </p:nvSpPr>
        <p:spPr>
          <a:xfrm rot="19980103">
            <a:off x="3670126" y="5407441"/>
            <a:ext cx="583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rouge</a:t>
            </a:r>
            <a:endParaRPr lang="fr-FR" sz="1200" b="1" dirty="0">
              <a:solidFill>
                <a:srgbClr val="FF0000"/>
              </a:solidFill>
              <a:latin typeface="Warung Kopi Light" panose="02000500000000000000" pitchFamily="2" charset="0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3715934" y="5778796"/>
            <a:ext cx="583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blanc</a:t>
            </a:r>
            <a:endParaRPr lang="fr-FR" sz="1200" b="1" dirty="0">
              <a:solidFill>
                <a:srgbClr val="FF0000"/>
              </a:solidFill>
              <a:latin typeface="Warung Kopi Light" panose="02000500000000000000" pitchFamily="2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4395109" y="5420122"/>
            <a:ext cx="583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blanc</a:t>
            </a:r>
            <a:endParaRPr lang="fr-FR" sz="1200" b="1" dirty="0">
              <a:solidFill>
                <a:srgbClr val="FF0000"/>
              </a:solidFill>
              <a:latin typeface="Warung Kopi Light" panose="02000500000000000000" pitchFamily="2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732626" y="5118176"/>
            <a:ext cx="583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blanc</a:t>
            </a:r>
            <a:endParaRPr lang="fr-FR" sz="1200" b="1" dirty="0">
              <a:solidFill>
                <a:srgbClr val="FF0000"/>
              </a:solidFill>
              <a:latin typeface="Warung Kopi Light" panose="02000500000000000000" pitchFamily="2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3020674" y="5429737"/>
            <a:ext cx="583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Warung Kopi Light" panose="02000500000000000000" pitchFamily="2" charset="0"/>
              </a:rPr>
              <a:t>blanc</a:t>
            </a:r>
            <a:endParaRPr lang="fr-FR" sz="1200" b="1" dirty="0">
              <a:solidFill>
                <a:srgbClr val="FF0000"/>
              </a:solidFill>
              <a:latin typeface="Warung Kopi Light" panose="02000500000000000000" pitchFamily="2" charset="0"/>
            </a:endParaRPr>
          </a:p>
        </p:txBody>
      </p:sp>
      <p:pic>
        <p:nvPicPr>
          <p:cNvPr id="105" name="Image 10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396" y="10174418"/>
            <a:ext cx="1292388" cy="2659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75381" y="6170259"/>
            <a:ext cx="13484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200" b="1" dirty="0">
                <a:solidFill>
                  <a:srgbClr val="FF0000"/>
                </a:solidFill>
                <a:latin typeface="Warung Kopi Light" panose="02000500000000000000" pitchFamily="2" charset="0"/>
              </a:rPr>
              <a:t>République d’Irlande</a:t>
            </a:r>
            <a:endParaRPr lang="fr-FR" sz="1200" b="1" dirty="0">
              <a:solidFill>
                <a:srgbClr val="FF0000"/>
              </a:solidFill>
              <a:latin typeface="Warung Kopi Ligh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1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5362</TotalTime>
  <Words>363</Words>
  <Application>Microsoft Office PowerPoint</Application>
  <PresentationFormat>Personnalisé</PresentationFormat>
  <Paragraphs>83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4" baseType="lpstr">
      <vt:lpstr>Arial</vt:lpstr>
      <vt:lpstr>Calibri</vt:lpstr>
      <vt:lpstr>Clensey</vt:lpstr>
      <vt:lpstr>Fineliner Script</vt:lpstr>
      <vt:lpstr>Mrs Chocolat</vt:lpstr>
      <vt:lpstr>Patrick Hand</vt:lpstr>
      <vt:lpstr>Short Stack</vt:lpstr>
      <vt:lpstr>Times New Roman</vt:lpstr>
      <vt:lpstr>Warung Kopi</vt:lpstr>
      <vt:lpstr>Warung Kopi Light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194</cp:revision>
  <cp:lastPrinted>2013-11-12T08:48:42Z</cp:lastPrinted>
  <dcterms:created xsi:type="dcterms:W3CDTF">2013-09-23T11:54:35Z</dcterms:created>
  <dcterms:modified xsi:type="dcterms:W3CDTF">2018-03-20T14:17:19Z</dcterms:modified>
</cp:coreProperties>
</file>