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4" r:id="rId4"/>
    <p:sldId id="269" r:id="rId5"/>
    <p:sldId id="258" r:id="rId6"/>
    <p:sldId id="265" r:id="rId7"/>
    <p:sldId id="266" r:id="rId8"/>
    <p:sldId id="267" r:id="rId9"/>
    <p:sldId id="268" r:id="rId10"/>
    <p:sldId id="263" r:id="rId11"/>
  </p:sldIdLst>
  <p:sldSz cx="7561263" cy="10693400"/>
  <p:notesSz cx="6858000" cy="9144000"/>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9" autoAdjust="0"/>
    <p:restoredTop sz="94660"/>
  </p:normalViewPr>
  <p:slideViewPr>
    <p:cSldViewPr>
      <p:cViewPr>
        <p:scale>
          <a:sx n="100" d="100"/>
          <a:sy n="100" d="100"/>
        </p:scale>
        <p:origin x="1170" y="72"/>
      </p:cViewPr>
      <p:guideLst>
        <p:guide orient="horz" pos="3369"/>
        <p:guide pos="2382"/>
      </p:guideLst>
    </p:cSldViewPr>
  </p:slideViewPr>
  <p:notesTextViewPr>
    <p:cViewPr>
      <p:scale>
        <a:sx n="1" d="1"/>
        <a:sy n="1" d="1"/>
      </p:scale>
      <p:origin x="0" y="0"/>
    </p:cViewPr>
  </p:notesTextViewPr>
  <p:notesViewPr>
    <p:cSldViewPr>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ACF656-070F-4E9B-B58A-3F0476E04A4D}" type="datetimeFigureOut">
              <a:rPr lang="fr-FR" smtClean="0"/>
              <a:t>18/07/2018</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21E4F0-42CC-4F01-B271-6028E714DD14}" type="slidenum">
              <a:rPr lang="fr-FR" smtClean="0"/>
              <a:t>‹N°›</a:t>
            </a:fld>
            <a:endParaRPr lang="fr-FR"/>
          </a:p>
        </p:txBody>
      </p:sp>
    </p:spTree>
    <p:extLst>
      <p:ext uri="{BB962C8B-B14F-4D97-AF65-F5344CB8AC3E}">
        <p14:creationId xmlns:p14="http://schemas.microsoft.com/office/powerpoint/2010/main" val="622902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C7C06-5A70-41C5-B51E-DA6B67038523}" type="datetimeFigureOut">
              <a:rPr lang="fr-FR" smtClean="0"/>
              <a:pPr/>
              <a:t>18/07/2018</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2E7A5-F210-4075-BADB-2A4B18F0789E}" type="slidenum">
              <a:rPr lang="fr-FR" smtClean="0"/>
              <a:pPr/>
              <a:t>‹N°›</a:t>
            </a:fld>
            <a:endParaRPr lang="fr-FR"/>
          </a:p>
        </p:txBody>
      </p:sp>
    </p:spTree>
    <p:extLst>
      <p:ext uri="{BB962C8B-B14F-4D97-AF65-F5344CB8AC3E}">
        <p14:creationId xmlns:p14="http://schemas.microsoft.com/office/powerpoint/2010/main" val="395400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15628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8641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1321" y="472787"/>
            <a:ext cx="1988770" cy="10059717"/>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42387" y="472787"/>
            <a:ext cx="5842913" cy="100597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14197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280333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403126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110391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4"/>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10948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76906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25805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5"/>
            <a:ext cx="2487603" cy="1811937"/>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27191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2"/>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pPr/>
              <a:t>18/07/2018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pPr/>
              <a:t>‹N°›</a:t>
            </a:fld>
            <a:endParaRPr lang="fr-FR"/>
          </a:p>
        </p:txBody>
      </p:sp>
    </p:spTree>
    <p:extLst>
      <p:ext uri="{BB962C8B-B14F-4D97-AF65-F5344CB8AC3E}">
        <p14:creationId xmlns:p14="http://schemas.microsoft.com/office/powerpoint/2010/main" val="164160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lang="fr-FR"/>
              <a:t>Modifiez le style du titre</a:t>
            </a: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328B0C3-1721-4935-BB56-F5521916FDD2}" type="datetimeFigureOut">
              <a:rPr lang="fr-FR" smtClean="0"/>
              <a:pPr/>
              <a:t>18/07/2018</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D0CF81C-6E7D-47AC-B6DB-A5E8059B02EA}" type="slidenum">
              <a:rPr lang="fr-FR" smtClean="0"/>
              <a:pPr/>
              <a:t>‹N°›</a:t>
            </a:fld>
            <a:endParaRPr lang="fr-FR"/>
          </a:p>
        </p:txBody>
      </p:sp>
    </p:spTree>
    <p:extLst>
      <p:ext uri="{BB962C8B-B14F-4D97-AF65-F5344CB8AC3E}">
        <p14:creationId xmlns:p14="http://schemas.microsoft.com/office/powerpoint/2010/main" val="32977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ndir un rectangle avec un coin du même côté 7"/>
          <p:cNvSpPr/>
          <p:nvPr/>
        </p:nvSpPr>
        <p:spPr>
          <a:xfrm flipV="1">
            <a:off x="252239" y="162124"/>
            <a:ext cx="6696744" cy="3960440"/>
          </a:xfrm>
          <a:prstGeom prst="round2SameRect">
            <a:avLst>
              <a:gd name="adj1" fmla="val 5156"/>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162127"/>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612007" y="166413"/>
            <a:ext cx="4608512" cy="584775"/>
          </a:xfrm>
          <a:prstGeom prst="rect">
            <a:avLst/>
          </a:prstGeom>
          <a:noFill/>
        </p:spPr>
        <p:txBody>
          <a:bodyPr wrap="square" rtlCol="0">
            <a:spAutoFit/>
          </a:bodyPr>
          <a:lstStyle/>
          <a:p>
            <a:pPr algn="ctr"/>
            <a:r>
              <a:rPr lang="fr-FR" sz="3200" dirty="0">
                <a:latin typeface="Fineliner Script" pitchFamily="50" charset="0"/>
              </a:rPr>
              <a:t>La transformation négative</a:t>
            </a:r>
          </a:p>
        </p:txBody>
      </p:sp>
      <p:sp>
        <p:nvSpPr>
          <p:cNvPr id="10" name="ZoneTexte 9"/>
          <p:cNvSpPr txBox="1"/>
          <p:nvPr/>
        </p:nvSpPr>
        <p:spPr>
          <a:xfrm>
            <a:off x="324246" y="882204"/>
            <a:ext cx="3393851" cy="1646605"/>
          </a:xfrm>
          <a:prstGeom prst="rect">
            <a:avLst/>
          </a:prstGeom>
          <a:noFill/>
        </p:spPr>
        <p:txBody>
          <a:bodyPr wrap="square" lIns="36000" rIns="36000" rtlCol="0">
            <a:spAutoFit/>
          </a:bodyPr>
          <a:lstStyle/>
          <a:p>
            <a:pPr>
              <a:spcAft>
                <a:spcPts val="600"/>
              </a:spcAft>
            </a:pPr>
            <a:r>
              <a:rPr lang="fr-FR" sz="1600" u="sng" dirty="0">
                <a:latin typeface="Fineliner Script" pitchFamily="50" charset="0"/>
              </a:rPr>
              <a:t>1. Indique si la phrase est affirmative ou négative</a:t>
            </a:r>
          </a:p>
          <a:p>
            <a:pPr marL="228600" indent="-228600">
              <a:spcAft>
                <a:spcPts val="600"/>
              </a:spcAft>
              <a:buAutoNum type="alphaLcParenR"/>
            </a:pPr>
            <a:r>
              <a:rPr lang="fr-FR" sz="1000" dirty="0">
                <a:latin typeface="Short Stack" panose="02010500040000000007" pitchFamily="2" charset="0"/>
              </a:rPr>
              <a:t>Cette élève parcourt une longue route tous les matins. ______</a:t>
            </a:r>
          </a:p>
          <a:p>
            <a:pPr marL="228600" indent="-228600">
              <a:spcAft>
                <a:spcPts val="600"/>
              </a:spcAft>
              <a:buAutoNum type="alphaLcParenR"/>
            </a:pPr>
            <a:r>
              <a:rPr lang="fr-FR" sz="1000" dirty="0">
                <a:latin typeface="Short Stack" panose="02010500040000000007" pitchFamily="2" charset="0"/>
              </a:rPr>
              <a:t>Son sac n’est pourtant pas léger. ______</a:t>
            </a:r>
          </a:p>
          <a:p>
            <a:pPr marL="228600" indent="-228600">
              <a:spcAft>
                <a:spcPts val="600"/>
              </a:spcAft>
              <a:buAutoNum type="alphaLcParenR"/>
            </a:pPr>
            <a:r>
              <a:rPr lang="fr-FR" sz="1000" dirty="0">
                <a:latin typeface="Short Stack" panose="02010500040000000007" pitchFamily="2" charset="0"/>
              </a:rPr>
              <a:t>Elle ne se plaint jamais. ______</a:t>
            </a:r>
          </a:p>
          <a:p>
            <a:pPr marL="228600" indent="-228600">
              <a:spcAft>
                <a:spcPts val="600"/>
              </a:spcAft>
              <a:buAutoNum type="alphaLcParenR"/>
            </a:pPr>
            <a:r>
              <a:rPr lang="fr-FR" sz="1000" dirty="0">
                <a:latin typeface="Short Stack" panose="02010500040000000007" pitchFamily="2" charset="0"/>
              </a:rPr>
              <a:t>Mais elle n’est guère souriante. ______</a:t>
            </a:r>
          </a:p>
          <a:p>
            <a:pPr marL="228600" indent="-228600">
              <a:spcAft>
                <a:spcPts val="600"/>
              </a:spcAft>
              <a:buAutoNum type="alphaLcParenR"/>
            </a:pPr>
            <a:r>
              <a:rPr lang="fr-FR" sz="1000" dirty="0">
                <a:latin typeface="Short Stack" panose="02010500040000000007" pitchFamily="2" charset="0"/>
              </a:rPr>
              <a:t>Peut-être n’a-t-elle pas le choix ? ______</a:t>
            </a:r>
          </a:p>
        </p:txBody>
      </p:sp>
      <p:sp>
        <p:nvSpPr>
          <p:cNvPr id="14" name="ZoneTexte 13"/>
          <p:cNvSpPr txBox="1"/>
          <p:nvPr/>
        </p:nvSpPr>
        <p:spPr>
          <a:xfrm>
            <a:off x="3708623" y="893436"/>
            <a:ext cx="3312368" cy="1289584"/>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 Ecris ces phrases affirmatives en négatives. </a:t>
            </a:r>
          </a:p>
          <a:p>
            <a:pPr marL="228600" indent="-228600">
              <a:buAutoNum type="alphaLcParenR"/>
            </a:pPr>
            <a:r>
              <a:rPr lang="fr-FR" sz="1000" dirty="0">
                <a:latin typeface="Short Stack" panose="02010500040000000007" pitchFamily="2" charset="0"/>
              </a:rPr>
              <a:t>Le facteur passe à vélo.</a:t>
            </a:r>
          </a:p>
          <a:p>
            <a:pPr marL="228600" indent="-228600">
              <a:buAutoNum type="alphaLcParenR"/>
            </a:pPr>
            <a:r>
              <a:rPr lang="fr-FR" sz="1000" dirty="0">
                <a:latin typeface="Short Stack" panose="02010500040000000007" pitchFamily="2" charset="0"/>
              </a:rPr>
              <a:t>Nous partirons.</a:t>
            </a:r>
          </a:p>
          <a:p>
            <a:pPr marL="228600" indent="-228600">
              <a:buAutoNum type="alphaLcParenR"/>
            </a:pPr>
            <a:r>
              <a:rPr lang="fr-FR" sz="1000" dirty="0">
                <a:latin typeface="Short Stack" panose="02010500040000000007" pitchFamily="2" charset="0"/>
              </a:rPr>
              <a:t>Il fait toujours beau.</a:t>
            </a:r>
          </a:p>
          <a:p>
            <a:pPr marL="228600" indent="-228600">
              <a:buAutoNum type="alphaLcParenR"/>
            </a:pPr>
            <a:r>
              <a:rPr lang="fr-FR" sz="1000" dirty="0">
                <a:latin typeface="Short Stack" panose="02010500040000000007" pitchFamily="2" charset="0"/>
              </a:rPr>
              <a:t>Vous voyagez en avion.</a:t>
            </a:r>
          </a:p>
          <a:p>
            <a:pPr marL="228600" indent="-228600">
              <a:buAutoNum type="alphaLcParenR"/>
            </a:pPr>
            <a:r>
              <a:rPr lang="fr-FR" sz="1000" dirty="0">
                <a:latin typeface="Short Stack" panose="02010500040000000007" pitchFamily="2" charset="0"/>
              </a:rPr>
              <a:t>Sommes-nous en retard ?</a:t>
            </a:r>
          </a:p>
          <a:p>
            <a:pPr marL="228600" indent="-228600">
              <a:buAutoNum type="alphaLcParenR"/>
            </a:pPr>
            <a:r>
              <a:rPr lang="fr-FR" sz="1000" dirty="0">
                <a:latin typeface="Short Stack" panose="02010500040000000007" pitchFamily="2" charset="0"/>
              </a:rPr>
              <a:t>Il reste encore des gâteaux?</a:t>
            </a:r>
          </a:p>
        </p:txBody>
      </p:sp>
      <p:sp>
        <p:nvSpPr>
          <p:cNvPr id="15" name="ZoneTexte 14"/>
          <p:cNvSpPr txBox="1"/>
          <p:nvPr/>
        </p:nvSpPr>
        <p:spPr>
          <a:xfrm>
            <a:off x="324246" y="2602148"/>
            <a:ext cx="3312368" cy="1520416"/>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2. Entoure les mots de négation</a:t>
            </a:r>
          </a:p>
          <a:p>
            <a:pPr>
              <a:lnSpc>
                <a:spcPct val="150000"/>
              </a:lnSpc>
            </a:pPr>
            <a:r>
              <a:rPr lang="fr-FR" sz="1000" dirty="0">
                <a:latin typeface="Short Stack" panose="02010500040000000007" pitchFamily="2" charset="0"/>
              </a:rPr>
              <a:t>On n’a pas souvent vu une pareille tempête. Tu n’es jamais en retard. Depuis hier, il n’a guère avancé dans son travail. Le maître n’y avait point pensé. Les sportifs ne peuvent plus courir. Je n’y vois plus rien. </a:t>
            </a:r>
          </a:p>
        </p:txBody>
      </p:sp>
      <p:sp>
        <p:nvSpPr>
          <p:cNvPr id="18" name="Arrondir un rectangle avec un coin du même côté 17"/>
          <p:cNvSpPr/>
          <p:nvPr/>
        </p:nvSpPr>
        <p:spPr>
          <a:xfrm flipV="1">
            <a:off x="252239" y="4554612"/>
            <a:ext cx="6696744" cy="5112568"/>
          </a:xfrm>
          <a:prstGeom prst="round2SameRect">
            <a:avLst>
              <a:gd name="adj1" fmla="val 4004"/>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4554615"/>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620391" y="4558901"/>
            <a:ext cx="4464496" cy="584775"/>
          </a:xfrm>
          <a:prstGeom prst="rect">
            <a:avLst/>
          </a:prstGeom>
          <a:noFill/>
        </p:spPr>
        <p:txBody>
          <a:bodyPr wrap="square" rtlCol="0">
            <a:spAutoFit/>
          </a:bodyPr>
          <a:lstStyle/>
          <a:p>
            <a:pPr algn="ctr"/>
            <a:r>
              <a:rPr lang="fr-FR" sz="3200" dirty="0">
                <a:latin typeface="Fineliner Script" pitchFamily="50" charset="0"/>
              </a:rPr>
              <a:t>La phrase interrogative</a:t>
            </a:r>
          </a:p>
        </p:txBody>
      </p:sp>
      <p:sp>
        <p:nvSpPr>
          <p:cNvPr id="22" name="ZoneTexte 21"/>
          <p:cNvSpPr txBox="1"/>
          <p:nvPr/>
        </p:nvSpPr>
        <p:spPr>
          <a:xfrm>
            <a:off x="324247" y="5331749"/>
            <a:ext cx="3312368" cy="1332673"/>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1. Transforme ces phrases en phrases interrogatives en commençant par « est-ce que »</a:t>
            </a:r>
          </a:p>
          <a:p>
            <a:pPr marL="228600" indent="-228600">
              <a:buAutoNum type="alphaLcParenR"/>
            </a:pPr>
            <a:r>
              <a:rPr lang="fr-FR" sz="1000" dirty="0">
                <a:latin typeface="Short Stack" panose="02010500040000000007" pitchFamily="2" charset="0"/>
              </a:rPr>
              <a:t>Tu as la grippe.</a:t>
            </a:r>
          </a:p>
          <a:p>
            <a:pPr marL="228600" indent="-228600">
              <a:buAutoNum type="alphaLcParenR"/>
            </a:pPr>
            <a:r>
              <a:rPr lang="fr-FR" sz="1000" dirty="0">
                <a:latin typeface="Short Stack" panose="02010500040000000007" pitchFamily="2" charset="0"/>
              </a:rPr>
              <a:t>Ce disque est rayé.</a:t>
            </a:r>
          </a:p>
          <a:p>
            <a:pPr marL="228600" indent="-228600">
              <a:buAutoNum type="alphaLcParenR"/>
            </a:pPr>
            <a:r>
              <a:rPr lang="fr-FR" sz="1000" dirty="0">
                <a:latin typeface="Short Stack" panose="02010500040000000007" pitchFamily="2" charset="0"/>
              </a:rPr>
              <a:t>Les élèves travaillent bien.</a:t>
            </a:r>
          </a:p>
          <a:p>
            <a:pPr marL="228600" indent="-228600">
              <a:buAutoNum type="alphaLcParenR"/>
            </a:pPr>
            <a:r>
              <a:rPr lang="fr-FR" sz="1000" dirty="0">
                <a:latin typeface="Short Stack" panose="02010500040000000007" pitchFamily="2" charset="0"/>
              </a:rPr>
              <a:t>Il vient souvent chez sa tante.</a:t>
            </a:r>
          </a:p>
          <a:p>
            <a:pPr marL="228600" indent="-228600">
              <a:buAutoNum type="alphaLcParenR"/>
            </a:pPr>
            <a:r>
              <a:rPr lang="fr-FR" sz="1000" dirty="0">
                <a:latin typeface="Short Stack" panose="02010500040000000007" pitchFamily="2" charset="0"/>
              </a:rPr>
              <a:t>Le garagiste répare ma voiture.</a:t>
            </a:r>
          </a:p>
        </p:txBody>
      </p:sp>
      <p:sp>
        <p:nvSpPr>
          <p:cNvPr id="23" name="ZoneTexte 22"/>
          <p:cNvSpPr txBox="1"/>
          <p:nvPr/>
        </p:nvSpPr>
        <p:spPr>
          <a:xfrm>
            <a:off x="3708623" y="5331749"/>
            <a:ext cx="3312368" cy="2366802"/>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 </a:t>
            </a:r>
            <a:r>
              <a:rPr lang="fr-FR" sz="1600" u="sng" spc="-150" dirty="0">
                <a:latin typeface="Fineliner Script" pitchFamily="50" charset="0"/>
              </a:rPr>
              <a:t>Associe</a:t>
            </a:r>
            <a:r>
              <a:rPr lang="fr-FR" sz="1600" u="sng" dirty="0">
                <a:latin typeface="Fineliner Script" pitchFamily="50" charset="0"/>
              </a:rPr>
              <a:t> la phrase interrogative à ses réponses</a:t>
            </a:r>
          </a:p>
          <a:p>
            <a:pPr marL="228600" indent="-228600">
              <a:buAutoNum type="alphaLcParenR"/>
            </a:pPr>
            <a:r>
              <a:rPr lang="fr-FR" sz="1000" dirty="0">
                <a:latin typeface="Short Stack" panose="02010500040000000007" pitchFamily="2" charset="0"/>
              </a:rPr>
              <a:t>Où est ta règle ?</a:t>
            </a:r>
          </a:p>
          <a:p>
            <a:pPr marL="228600" indent="-228600">
              <a:buAutoNum type="alphaLcParenR"/>
            </a:pPr>
            <a:r>
              <a:rPr lang="fr-FR" sz="1000" dirty="0">
                <a:latin typeface="Short Stack" panose="02010500040000000007" pitchFamily="2" charset="0"/>
              </a:rPr>
              <a:t>Quand mon père est-il rentré ?</a:t>
            </a:r>
          </a:p>
          <a:p>
            <a:pPr marL="228600" indent="-228600">
              <a:buAutoNum type="alphaLcParenR"/>
            </a:pPr>
            <a:r>
              <a:rPr lang="fr-FR" sz="1000" dirty="0">
                <a:latin typeface="Short Stack" panose="02010500040000000007" pitchFamily="2" charset="0"/>
              </a:rPr>
              <a:t>Que ranges-tu ?</a:t>
            </a:r>
          </a:p>
          <a:p>
            <a:pPr marL="228600" indent="-228600">
              <a:buAutoNum type="alphaLcParenR"/>
            </a:pPr>
            <a:r>
              <a:rPr lang="fr-FR" sz="1000" dirty="0">
                <a:latin typeface="Short Stack" panose="02010500040000000007" pitchFamily="2" charset="0"/>
              </a:rPr>
              <a:t>Combien de temps as-tu attendu ton bus ?</a:t>
            </a:r>
          </a:p>
          <a:p>
            <a:pPr marL="228600" indent="-228600">
              <a:buAutoNum type="alphaLcParenR"/>
            </a:pPr>
            <a:r>
              <a:rPr lang="fr-FR" sz="1000" dirty="0">
                <a:latin typeface="Short Stack" panose="02010500040000000007" pitchFamily="2" charset="0"/>
              </a:rPr>
              <a:t>Pourquoi ta mère est-elle en colère ?</a:t>
            </a:r>
          </a:p>
          <a:p>
            <a:endParaRPr lang="fr-FR" sz="700" dirty="0">
              <a:latin typeface="Short Stack" panose="02010500040000000007" pitchFamily="2" charset="0"/>
            </a:endParaRPr>
          </a:p>
          <a:p>
            <a:r>
              <a:rPr lang="fr-FR" sz="1000" dirty="0">
                <a:latin typeface="Short Stack" panose="02010500040000000007" pitchFamily="2" charset="0"/>
              </a:rPr>
              <a:t>Réponses :</a:t>
            </a:r>
          </a:p>
          <a:p>
            <a:pPr marL="228600" indent="-228600">
              <a:buAutoNum type="arabicParenR"/>
            </a:pPr>
            <a:r>
              <a:rPr lang="fr-FR" sz="1000" dirty="0">
                <a:latin typeface="Short Stack" panose="02010500040000000007" pitchFamily="2" charset="0"/>
              </a:rPr>
              <a:t>Parce que j’ai eu une mauvaise note.</a:t>
            </a:r>
          </a:p>
          <a:p>
            <a:pPr marL="228600" indent="-228600">
              <a:buAutoNum type="arabicParenR"/>
            </a:pPr>
            <a:r>
              <a:rPr lang="fr-FR" sz="1000" dirty="0">
                <a:latin typeface="Short Stack" panose="02010500040000000007" pitchFamily="2" charset="0"/>
              </a:rPr>
              <a:t>Dans mon cartable.</a:t>
            </a:r>
          </a:p>
          <a:p>
            <a:pPr marL="228600" indent="-228600">
              <a:buAutoNum type="arabicParenR"/>
            </a:pPr>
            <a:r>
              <a:rPr lang="fr-FR" sz="1000" dirty="0">
                <a:latin typeface="Short Stack" panose="02010500040000000007" pitchFamily="2" charset="0"/>
              </a:rPr>
              <a:t>Dans la soirée.</a:t>
            </a:r>
          </a:p>
          <a:p>
            <a:pPr marL="228600" indent="-228600">
              <a:buAutoNum type="arabicParenR"/>
            </a:pPr>
            <a:r>
              <a:rPr lang="fr-FR" sz="1000" dirty="0">
                <a:latin typeface="Short Stack" panose="02010500040000000007" pitchFamily="2" charset="0"/>
              </a:rPr>
              <a:t>Un quart d’heure</a:t>
            </a:r>
          </a:p>
          <a:p>
            <a:pPr marL="228600" indent="-228600">
              <a:buAutoNum type="arabicParenR"/>
            </a:pPr>
            <a:r>
              <a:rPr lang="fr-FR" sz="1000" dirty="0">
                <a:latin typeface="Short Stack" panose="02010500040000000007" pitchFamily="2" charset="0"/>
              </a:rPr>
              <a:t>Mon livre</a:t>
            </a:r>
          </a:p>
        </p:txBody>
      </p:sp>
      <p:sp>
        <p:nvSpPr>
          <p:cNvPr id="24" name="ZoneTexte 23"/>
          <p:cNvSpPr txBox="1"/>
          <p:nvPr/>
        </p:nvSpPr>
        <p:spPr>
          <a:xfrm>
            <a:off x="324247" y="8074756"/>
            <a:ext cx="6624736" cy="1520416"/>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 A partir des mots soulignés de la réponse, écris les questions correspondantes</a:t>
            </a:r>
          </a:p>
          <a:p>
            <a:pPr marL="228600" indent="-228600">
              <a:lnSpc>
                <a:spcPct val="150000"/>
              </a:lnSpc>
              <a:buAutoNum type="alphaLcParenR"/>
            </a:pPr>
            <a:r>
              <a:rPr lang="fr-FR" sz="1000" dirty="0">
                <a:latin typeface="Short Stack" panose="02010500040000000007" pitchFamily="2" charset="0"/>
              </a:rPr>
              <a:t>Ils sont partis </a:t>
            </a:r>
            <a:r>
              <a:rPr lang="fr-FR" sz="1000" u="sng" dirty="0">
                <a:latin typeface="Short Stack" panose="02010500040000000007" pitchFamily="2" charset="0"/>
              </a:rPr>
              <a:t>ce matin</a:t>
            </a:r>
            <a:r>
              <a:rPr lang="fr-FR" sz="1000" dirty="0">
                <a:latin typeface="Short Stack" panose="02010500040000000007" pitchFamily="2" charset="0"/>
              </a:rPr>
              <a:t> : ______________________________________________________</a:t>
            </a:r>
          </a:p>
          <a:p>
            <a:pPr marL="228600" indent="-228600">
              <a:lnSpc>
                <a:spcPct val="150000"/>
              </a:lnSpc>
              <a:buAutoNum type="alphaLcParenR"/>
            </a:pPr>
            <a:r>
              <a:rPr lang="fr-FR" sz="1000" dirty="0">
                <a:latin typeface="Short Stack" panose="02010500040000000007" pitchFamily="2" charset="0"/>
              </a:rPr>
              <a:t>Je suis contente </a:t>
            </a:r>
            <a:r>
              <a:rPr lang="fr-FR" sz="1000" u="sng" dirty="0">
                <a:latin typeface="Short Stack" panose="02010500040000000007" pitchFamily="2" charset="0"/>
              </a:rPr>
              <a:t>car j’ai réussi</a:t>
            </a:r>
            <a:r>
              <a:rPr lang="fr-FR" sz="1000" dirty="0">
                <a:latin typeface="Short Stack" panose="02010500040000000007" pitchFamily="2" charset="0"/>
              </a:rPr>
              <a:t> : _________________________________________________</a:t>
            </a:r>
          </a:p>
          <a:p>
            <a:pPr marL="228600" indent="-228600">
              <a:lnSpc>
                <a:spcPct val="150000"/>
              </a:lnSpc>
              <a:buAutoNum type="alphaLcParenR"/>
            </a:pPr>
            <a:r>
              <a:rPr lang="fr-FR" sz="1000" dirty="0">
                <a:latin typeface="Short Stack" panose="02010500040000000007" pitchFamily="2" charset="0"/>
              </a:rPr>
              <a:t>Je fais </a:t>
            </a:r>
            <a:r>
              <a:rPr lang="fr-FR" sz="1000" u="sng" dirty="0">
                <a:latin typeface="Short Stack" panose="02010500040000000007" pitchFamily="2" charset="0"/>
              </a:rPr>
              <a:t>mes devoirs</a:t>
            </a:r>
            <a:r>
              <a:rPr lang="fr-FR" sz="1000" dirty="0">
                <a:latin typeface="Short Stack" panose="02010500040000000007" pitchFamily="2" charset="0"/>
              </a:rPr>
              <a:t> : ___________________________________________________________</a:t>
            </a:r>
          </a:p>
          <a:p>
            <a:pPr marL="228600" indent="-228600">
              <a:lnSpc>
                <a:spcPct val="150000"/>
              </a:lnSpc>
              <a:buAutoNum type="alphaLcParenR"/>
            </a:pPr>
            <a:r>
              <a:rPr lang="fr-FR" sz="1000" dirty="0">
                <a:latin typeface="Short Stack" panose="02010500040000000007" pitchFamily="2" charset="0"/>
              </a:rPr>
              <a:t>Je m’appelle </a:t>
            </a:r>
            <a:r>
              <a:rPr lang="fr-FR" sz="1000" u="sng" dirty="0">
                <a:latin typeface="Short Stack" panose="02010500040000000007" pitchFamily="2" charset="0"/>
              </a:rPr>
              <a:t>Lucie</a:t>
            </a:r>
            <a:r>
              <a:rPr lang="fr-FR" sz="1000" dirty="0">
                <a:latin typeface="Short Stack" panose="02010500040000000007" pitchFamily="2" charset="0"/>
              </a:rPr>
              <a:t> : ____________________________________________________________</a:t>
            </a:r>
          </a:p>
          <a:p>
            <a:pPr marL="228600" indent="-228600">
              <a:lnSpc>
                <a:spcPct val="150000"/>
              </a:lnSpc>
              <a:buAutoNum type="alphaLcParenR"/>
            </a:pPr>
            <a:r>
              <a:rPr lang="fr-FR" sz="1000" dirty="0">
                <a:latin typeface="Short Stack" panose="02010500040000000007" pitchFamily="2" charset="0"/>
              </a:rPr>
              <a:t>Je jeu vaut </a:t>
            </a:r>
            <a:r>
              <a:rPr lang="fr-FR" sz="1000" u="sng" dirty="0">
                <a:latin typeface="Short Stack" panose="02010500040000000007" pitchFamily="2" charset="0"/>
              </a:rPr>
              <a:t>35 euros</a:t>
            </a:r>
            <a:r>
              <a:rPr lang="fr-FR" sz="1000" dirty="0">
                <a:latin typeface="Short Stack" panose="02010500040000000007" pitchFamily="2" charset="0"/>
              </a:rPr>
              <a:t> : __________________________________________________________</a:t>
            </a:r>
          </a:p>
        </p:txBody>
      </p:sp>
      <p:sp>
        <p:nvSpPr>
          <p:cNvPr id="29" name="ZoneTexte 28"/>
          <p:cNvSpPr txBox="1"/>
          <p:nvPr/>
        </p:nvSpPr>
        <p:spPr>
          <a:xfrm>
            <a:off x="291294" y="4621625"/>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30" name="ZoneTexte 29"/>
          <p:cNvSpPr txBox="1"/>
          <p:nvPr/>
        </p:nvSpPr>
        <p:spPr>
          <a:xfrm>
            <a:off x="288243" y="23413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27" name="ZoneTexte 26"/>
          <p:cNvSpPr txBox="1"/>
          <p:nvPr/>
        </p:nvSpPr>
        <p:spPr>
          <a:xfrm>
            <a:off x="3718098" y="2250356"/>
            <a:ext cx="3312368" cy="1794337"/>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 Associe la phrase affirmative à la phrase négative de même sens.</a:t>
            </a:r>
          </a:p>
          <a:p>
            <a:r>
              <a:rPr lang="fr-FR" sz="1000" b="1" dirty="0">
                <a:latin typeface="Short Stack" panose="02010500040000000007" pitchFamily="2" charset="0"/>
              </a:rPr>
              <a:t>Phrases affirmatives :</a:t>
            </a:r>
          </a:p>
          <a:p>
            <a:r>
              <a:rPr lang="fr-FR" sz="1000" dirty="0">
                <a:latin typeface="Short Stack" panose="02010500040000000007" pitchFamily="2" charset="0"/>
              </a:rPr>
              <a:t>a) c’est faux    b) c’est lourd    c) c’est beau</a:t>
            </a:r>
          </a:p>
          <a:p>
            <a:r>
              <a:rPr lang="fr-FR" sz="1000" dirty="0">
                <a:latin typeface="Short Stack" panose="02010500040000000007" pitchFamily="2" charset="0"/>
              </a:rPr>
              <a:t>d) c’est triste   e) c’est près</a:t>
            </a:r>
          </a:p>
          <a:p>
            <a:endParaRPr lang="fr-FR" sz="1000" dirty="0">
              <a:latin typeface="Short Stack" panose="02010500040000000007" pitchFamily="2" charset="0"/>
            </a:endParaRPr>
          </a:p>
          <a:p>
            <a:r>
              <a:rPr lang="fr-FR" sz="1000" b="1" dirty="0">
                <a:latin typeface="Short Stack" panose="02010500040000000007" pitchFamily="2" charset="0"/>
              </a:rPr>
              <a:t>Phrases négatives :</a:t>
            </a:r>
          </a:p>
          <a:p>
            <a:r>
              <a:rPr lang="fr-FR" sz="1000" dirty="0">
                <a:latin typeface="Short Stack" panose="02010500040000000007" pitchFamily="2" charset="0"/>
              </a:rPr>
              <a:t>1) ce n’est pas laid    2) ce n’est pas loin</a:t>
            </a:r>
          </a:p>
          <a:p>
            <a:r>
              <a:rPr lang="fr-FR" sz="1000" dirty="0">
                <a:latin typeface="Short Stack" panose="02010500040000000007" pitchFamily="2" charset="0"/>
              </a:rPr>
              <a:t>3) ce n’est pas vrai   4) ce n’est pas léger</a:t>
            </a:r>
          </a:p>
          <a:p>
            <a:r>
              <a:rPr lang="fr-FR" sz="1000" dirty="0">
                <a:latin typeface="Short Stack" panose="02010500040000000007" pitchFamily="2" charset="0"/>
              </a:rPr>
              <a:t>5) ce n’est pas gai</a:t>
            </a:r>
          </a:p>
        </p:txBody>
      </p:sp>
      <p:sp>
        <p:nvSpPr>
          <p:cNvPr id="31" name="ZoneTexte 30"/>
          <p:cNvSpPr txBox="1"/>
          <p:nvPr/>
        </p:nvSpPr>
        <p:spPr>
          <a:xfrm>
            <a:off x="324245" y="6694839"/>
            <a:ext cx="3384377" cy="1332673"/>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2. Transforme ces phrases en phrases interrogatives en inversant le sujet</a:t>
            </a:r>
          </a:p>
          <a:p>
            <a:pPr marL="228600" indent="-228600">
              <a:buAutoNum type="alphaLcParenR"/>
            </a:pPr>
            <a:r>
              <a:rPr lang="fr-FR" sz="1000" dirty="0">
                <a:latin typeface="Short Stack" panose="02010500040000000007" pitchFamily="2" charset="0"/>
              </a:rPr>
              <a:t>Ces enfants font souvent du sport.</a:t>
            </a:r>
          </a:p>
          <a:p>
            <a:pPr marL="228600" indent="-228600">
              <a:buAutoNum type="alphaLcParenR"/>
            </a:pPr>
            <a:r>
              <a:rPr lang="fr-FR" sz="1000" dirty="0">
                <a:latin typeface="Short Stack" panose="02010500040000000007" pitchFamily="2" charset="0"/>
              </a:rPr>
              <a:t>Les élèves lisent le Journal des Enfants.</a:t>
            </a:r>
          </a:p>
          <a:p>
            <a:pPr marL="228600" indent="-228600">
              <a:buAutoNum type="alphaLcParenR"/>
            </a:pPr>
            <a:r>
              <a:rPr lang="fr-FR" sz="1000" dirty="0">
                <a:latin typeface="Short Stack" panose="02010500040000000007" pitchFamily="2" charset="0"/>
              </a:rPr>
              <a:t>Elle corrige ses fautes.</a:t>
            </a:r>
          </a:p>
          <a:p>
            <a:pPr marL="228600" indent="-228600">
              <a:buAutoNum type="alphaLcParenR"/>
            </a:pPr>
            <a:r>
              <a:rPr lang="fr-FR" sz="1000" dirty="0">
                <a:latin typeface="Short Stack" panose="02010500040000000007" pitchFamily="2" charset="0"/>
              </a:rPr>
              <a:t>Ils mangent.</a:t>
            </a:r>
          </a:p>
          <a:p>
            <a:pPr marL="228600" indent="-228600">
              <a:buAutoNum type="alphaLcParenR"/>
            </a:pPr>
            <a:r>
              <a:rPr lang="fr-FR" sz="1000" dirty="0">
                <a:latin typeface="Short Stack" panose="02010500040000000007" pitchFamily="2" charset="0"/>
              </a:rPr>
              <a:t>Mes amis écoutent une histoire.</a:t>
            </a:r>
          </a:p>
        </p:txBody>
      </p:sp>
      <p:graphicFrame>
        <p:nvGraphicFramePr>
          <p:cNvPr id="2" name="Tableau 1"/>
          <p:cNvGraphicFramePr>
            <a:graphicFrameLocks noGrp="1"/>
          </p:cNvGraphicFramePr>
          <p:nvPr>
            <p:extLst>
              <p:ext uri="{D42A27DB-BD31-4B8C-83A1-F6EECF244321}">
                <p14:modId xmlns:p14="http://schemas.microsoft.com/office/powerpoint/2010/main" val="3880605556"/>
              </p:ext>
            </p:extLst>
          </p:nvPr>
        </p:nvGraphicFramePr>
        <p:xfrm>
          <a:off x="3790105" y="7655283"/>
          <a:ext cx="3086870" cy="370840"/>
        </p:xfrm>
        <a:graphic>
          <a:graphicData uri="http://schemas.openxmlformats.org/drawingml/2006/table">
            <a:tbl>
              <a:tblPr firstRow="1" bandRow="1">
                <a:tableStyleId>{5940675A-B579-460E-94D1-54222C63F5DA}</a:tableStyleId>
              </a:tblPr>
              <a:tblGrid>
                <a:gridCol w="308687">
                  <a:extLst>
                    <a:ext uri="{9D8B030D-6E8A-4147-A177-3AD203B41FA5}">
                      <a16:colId xmlns="" xmlns:a16="http://schemas.microsoft.com/office/drawing/2014/main" val="20000"/>
                    </a:ext>
                  </a:extLst>
                </a:gridCol>
                <a:gridCol w="308687">
                  <a:extLst>
                    <a:ext uri="{9D8B030D-6E8A-4147-A177-3AD203B41FA5}">
                      <a16:colId xmlns="" xmlns:a16="http://schemas.microsoft.com/office/drawing/2014/main" val="20001"/>
                    </a:ext>
                  </a:extLst>
                </a:gridCol>
                <a:gridCol w="308687">
                  <a:extLst>
                    <a:ext uri="{9D8B030D-6E8A-4147-A177-3AD203B41FA5}">
                      <a16:colId xmlns="" xmlns:a16="http://schemas.microsoft.com/office/drawing/2014/main" val="20002"/>
                    </a:ext>
                  </a:extLst>
                </a:gridCol>
                <a:gridCol w="308687">
                  <a:extLst>
                    <a:ext uri="{9D8B030D-6E8A-4147-A177-3AD203B41FA5}">
                      <a16:colId xmlns="" xmlns:a16="http://schemas.microsoft.com/office/drawing/2014/main" val="20003"/>
                    </a:ext>
                  </a:extLst>
                </a:gridCol>
                <a:gridCol w="308687">
                  <a:extLst>
                    <a:ext uri="{9D8B030D-6E8A-4147-A177-3AD203B41FA5}">
                      <a16:colId xmlns="" xmlns:a16="http://schemas.microsoft.com/office/drawing/2014/main" val="20004"/>
                    </a:ext>
                  </a:extLst>
                </a:gridCol>
                <a:gridCol w="308687">
                  <a:extLst>
                    <a:ext uri="{9D8B030D-6E8A-4147-A177-3AD203B41FA5}">
                      <a16:colId xmlns="" xmlns:a16="http://schemas.microsoft.com/office/drawing/2014/main" val="20005"/>
                    </a:ext>
                  </a:extLst>
                </a:gridCol>
                <a:gridCol w="308687">
                  <a:extLst>
                    <a:ext uri="{9D8B030D-6E8A-4147-A177-3AD203B41FA5}">
                      <a16:colId xmlns="" xmlns:a16="http://schemas.microsoft.com/office/drawing/2014/main" val="20006"/>
                    </a:ext>
                  </a:extLst>
                </a:gridCol>
                <a:gridCol w="308687">
                  <a:extLst>
                    <a:ext uri="{9D8B030D-6E8A-4147-A177-3AD203B41FA5}">
                      <a16:colId xmlns="" xmlns:a16="http://schemas.microsoft.com/office/drawing/2014/main" val="20007"/>
                    </a:ext>
                  </a:extLst>
                </a:gridCol>
                <a:gridCol w="308687">
                  <a:extLst>
                    <a:ext uri="{9D8B030D-6E8A-4147-A177-3AD203B41FA5}">
                      <a16:colId xmlns="" xmlns:a16="http://schemas.microsoft.com/office/drawing/2014/main" val="20008"/>
                    </a:ext>
                  </a:extLst>
                </a:gridCol>
                <a:gridCol w="308687">
                  <a:extLst>
                    <a:ext uri="{9D8B030D-6E8A-4147-A177-3AD203B41FA5}">
                      <a16:colId xmlns="" xmlns:a16="http://schemas.microsoft.com/office/drawing/2014/main" val="20009"/>
                    </a:ext>
                  </a:extLst>
                </a:gridCol>
              </a:tblGrid>
              <a:tr h="370840">
                <a:tc>
                  <a:txBody>
                    <a:bodyPr/>
                    <a:lstStyle/>
                    <a:p>
                      <a:pPr algn="ctr"/>
                      <a:r>
                        <a:rPr lang="fr-FR" sz="1200" dirty="0">
                          <a:latin typeface="Short Stack" panose="02010500040000000007" pitchFamily="2" charset="0"/>
                        </a:rPr>
                        <a:t>a</a:t>
                      </a:r>
                    </a:p>
                  </a:txBody>
                  <a:tcPr anchor="ctr"/>
                </a:tc>
                <a:tc>
                  <a:txBody>
                    <a:bodyPr/>
                    <a:lstStyle/>
                    <a:p>
                      <a:pPr algn="ctr"/>
                      <a:endParaRPr lang="fr-FR" sz="1200" dirty="0">
                        <a:latin typeface="Short Stack" panose="02010500040000000007" pitchFamily="2" charset="0"/>
                      </a:endParaRPr>
                    </a:p>
                  </a:txBody>
                  <a:tcPr anchor="ctr">
                    <a:lnR w="28575" cap="flat" cmpd="sng" algn="ctr">
                      <a:solidFill>
                        <a:schemeClr val="tx1"/>
                      </a:solidFill>
                      <a:prstDash val="solid"/>
                      <a:round/>
                      <a:headEnd type="none" w="med" len="med"/>
                      <a:tailEnd type="none" w="med" len="med"/>
                    </a:lnR>
                  </a:tcPr>
                </a:tc>
                <a:tc>
                  <a:txBody>
                    <a:bodyPr/>
                    <a:lstStyle/>
                    <a:p>
                      <a:pPr algn="ctr"/>
                      <a:r>
                        <a:rPr lang="fr-FR" sz="1200" dirty="0">
                          <a:latin typeface="Short Stack" panose="02010500040000000007" pitchFamily="2" charset="0"/>
                        </a:rPr>
                        <a:t>b</a:t>
                      </a:r>
                    </a:p>
                  </a:txBody>
                  <a:tcPr anchor="ctr">
                    <a:lnL w="28575" cap="flat" cmpd="sng" algn="ctr">
                      <a:solidFill>
                        <a:schemeClr val="tx1"/>
                      </a:solidFill>
                      <a:prstDash val="solid"/>
                      <a:round/>
                      <a:headEnd type="none" w="med" len="med"/>
                      <a:tailEnd type="none" w="med" len="med"/>
                    </a:lnL>
                  </a:tcPr>
                </a:tc>
                <a:tc>
                  <a:txBody>
                    <a:bodyPr/>
                    <a:lstStyle/>
                    <a:p>
                      <a:pPr algn="ctr"/>
                      <a:endParaRPr lang="fr-FR" sz="1200" dirty="0">
                        <a:latin typeface="Short Stack" panose="02010500040000000007" pitchFamily="2" charset="0"/>
                      </a:endParaRPr>
                    </a:p>
                  </a:txBody>
                  <a:tcPr anchor="ctr">
                    <a:lnR w="28575" cap="flat" cmpd="sng" algn="ctr">
                      <a:solidFill>
                        <a:schemeClr val="tx1"/>
                      </a:solidFill>
                      <a:prstDash val="solid"/>
                      <a:round/>
                      <a:headEnd type="none" w="med" len="med"/>
                      <a:tailEnd type="none" w="med" len="med"/>
                    </a:lnR>
                  </a:tcPr>
                </a:tc>
                <a:tc>
                  <a:txBody>
                    <a:bodyPr/>
                    <a:lstStyle/>
                    <a:p>
                      <a:pPr algn="ctr"/>
                      <a:r>
                        <a:rPr lang="fr-FR" sz="1200" dirty="0">
                          <a:latin typeface="Short Stack" panose="02010500040000000007" pitchFamily="2" charset="0"/>
                        </a:rPr>
                        <a:t>c</a:t>
                      </a:r>
                    </a:p>
                  </a:txBody>
                  <a:tcPr anchor="ctr">
                    <a:lnL w="28575" cap="flat" cmpd="sng" algn="ctr">
                      <a:solidFill>
                        <a:schemeClr val="tx1"/>
                      </a:solidFill>
                      <a:prstDash val="solid"/>
                      <a:round/>
                      <a:headEnd type="none" w="med" len="med"/>
                      <a:tailEnd type="none" w="med" len="med"/>
                    </a:lnL>
                  </a:tcPr>
                </a:tc>
                <a:tc>
                  <a:txBody>
                    <a:bodyPr/>
                    <a:lstStyle/>
                    <a:p>
                      <a:pPr algn="ctr"/>
                      <a:endParaRPr lang="fr-FR" sz="1200" dirty="0">
                        <a:latin typeface="Short Stack" panose="02010500040000000007" pitchFamily="2" charset="0"/>
                      </a:endParaRPr>
                    </a:p>
                  </a:txBody>
                  <a:tcPr anchor="ctr">
                    <a:lnR w="28575" cap="flat" cmpd="sng" algn="ctr">
                      <a:solidFill>
                        <a:schemeClr val="tx1"/>
                      </a:solidFill>
                      <a:prstDash val="solid"/>
                      <a:round/>
                      <a:headEnd type="none" w="med" len="med"/>
                      <a:tailEnd type="none" w="med" len="med"/>
                    </a:lnR>
                  </a:tcPr>
                </a:tc>
                <a:tc>
                  <a:txBody>
                    <a:bodyPr/>
                    <a:lstStyle/>
                    <a:p>
                      <a:pPr algn="ctr"/>
                      <a:r>
                        <a:rPr lang="fr-FR" sz="1200" dirty="0">
                          <a:latin typeface="Short Stack" panose="02010500040000000007" pitchFamily="2" charset="0"/>
                        </a:rPr>
                        <a:t>d</a:t>
                      </a:r>
                    </a:p>
                  </a:txBody>
                  <a:tcPr anchor="ctr">
                    <a:lnL w="28575" cap="flat" cmpd="sng" algn="ctr">
                      <a:solidFill>
                        <a:schemeClr val="tx1"/>
                      </a:solidFill>
                      <a:prstDash val="solid"/>
                      <a:round/>
                      <a:headEnd type="none" w="med" len="med"/>
                      <a:tailEnd type="none" w="med" len="med"/>
                    </a:lnL>
                  </a:tcPr>
                </a:tc>
                <a:tc>
                  <a:txBody>
                    <a:bodyPr/>
                    <a:lstStyle/>
                    <a:p>
                      <a:pPr algn="ctr"/>
                      <a:endParaRPr lang="fr-FR" sz="1200" dirty="0">
                        <a:latin typeface="Short Stack" panose="02010500040000000007" pitchFamily="2" charset="0"/>
                      </a:endParaRPr>
                    </a:p>
                  </a:txBody>
                  <a:tcPr anchor="ctr">
                    <a:lnR w="28575" cap="flat" cmpd="sng" algn="ctr">
                      <a:solidFill>
                        <a:schemeClr val="tx1"/>
                      </a:solidFill>
                      <a:prstDash val="solid"/>
                      <a:round/>
                      <a:headEnd type="none" w="med" len="med"/>
                      <a:tailEnd type="none" w="med" len="med"/>
                    </a:lnR>
                  </a:tcPr>
                </a:tc>
                <a:tc>
                  <a:txBody>
                    <a:bodyPr/>
                    <a:lstStyle/>
                    <a:p>
                      <a:pPr algn="ctr"/>
                      <a:r>
                        <a:rPr lang="fr-FR" sz="1200" dirty="0">
                          <a:latin typeface="Short Stack" panose="02010500040000000007" pitchFamily="2" charset="0"/>
                        </a:rPr>
                        <a:t>e</a:t>
                      </a:r>
                    </a:p>
                  </a:txBody>
                  <a:tcPr anchor="ctr">
                    <a:lnL w="28575" cap="flat" cmpd="sng" algn="ctr">
                      <a:solidFill>
                        <a:schemeClr val="tx1"/>
                      </a:solidFill>
                      <a:prstDash val="solid"/>
                      <a:round/>
                      <a:headEnd type="none" w="med" len="med"/>
                      <a:tailEnd type="none" w="med" len="med"/>
                    </a:lnL>
                  </a:tcPr>
                </a:tc>
                <a:tc>
                  <a:txBody>
                    <a:bodyPr/>
                    <a:lstStyle/>
                    <a:p>
                      <a:pPr algn="ctr"/>
                      <a:endParaRPr lang="fr-FR" sz="1200" dirty="0">
                        <a:latin typeface="Short Stack" panose="02010500040000000007" pitchFamily="2" charset="0"/>
                      </a:endParaRPr>
                    </a:p>
                  </a:txBody>
                  <a:tcPr anchor="ctr"/>
                </a:tc>
                <a:extLst>
                  <a:ext uri="{0D108BD9-81ED-4DB2-BD59-A6C34878D82A}">
                    <a16:rowId xmlns="" xmlns:a16="http://schemas.microsoft.com/office/drawing/2014/main" val="10000"/>
                  </a:ext>
                </a:extLst>
              </a:tr>
            </a:tbl>
          </a:graphicData>
        </a:graphic>
      </p:graphicFrame>
      <p:pic>
        <p:nvPicPr>
          <p:cNvPr id="28" name="Imag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46860" y="1724204"/>
            <a:ext cx="1337313" cy="275167"/>
          </a:xfrm>
          <a:prstGeom prst="rect">
            <a:avLst/>
          </a:prstGeom>
        </p:spPr>
      </p:pic>
      <p:pic>
        <p:nvPicPr>
          <p:cNvPr id="32" name="Imag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203218" y="6884491"/>
            <a:ext cx="1237002" cy="254527"/>
          </a:xfrm>
          <a:prstGeom prst="rect">
            <a:avLst/>
          </a:prstGeom>
        </p:spPr>
      </p:pic>
      <p:sp>
        <p:nvSpPr>
          <p:cNvPr id="33" name="Larme 32"/>
          <p:cNvSpPr/>
          <p:nvPr/>
        </p:nvSpPr>
        <p:spPr>
          <a:xfrm>
            <a:off x="6300911" y="4626049"/>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6300911" y="4626049"/>
            <a:ext cx="5760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G2</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35" name="Larme 34"/>
          <p:cNvSpPr/>
          <p:nvPr/>
        </p:nvSpPr>
        <p:spPr>
          <a:xfrm>
            <a:off x="6330329" y="229612"/>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6330329" y="229612"/>
            <a:ext cx="576064" cy="523220"/>
          </a:xfrm>
          <a:prstGeom prst="rect">
            <a:avLst/>
          </a:prstGeom>
          <a:noFill/>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G1</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Tree>
    <p:extLst>
      <p:ext uri="{BB962C8B-B14F-4D97-AF65-F5344CB8AC3E}">
        <p14:creationId xmlns:p14="http://schemas.microsoft.com/office/powerpoint/2010/main" val="91036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ndir un rectangle avec un coin du même côté 11"/>
          <p:cNvSpPr/>
          <p:nvPr/>
        </p:nvSpPr>
        <p:spPr>
          <a:xfrm flipV="1">
            <a:off x="288243" y="234132"/>
            <a:ext cx="6696744" cy="2839517"/>
          </a:xfrm>
          <a:prstGeom prst="round2SameRect">
            <a:avLst>
              <a:gd name="adj1" fmla="val 10207"/>
              <a:gd name="adj2" fmla="val 0"/>
            </a:avLst>
          </a:prstGeom>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302822" y="251936"/>
            <a:ext cx="6667586" cy="624147"/>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ZoneTexte 13"/>
          <p:cNvSpPr txBox="1"/>
          <p:nvPr/>
        </p:nvSpPr>
        <p:spPr>
          <a:xfrm>
            <a:off x="1656395" y="306140"/>
            <a:ext cx="4583824" cy="437043"/>
          </a:xfrm>
          <a:prstGeom prst="rect">
            <a:avLst/>
          </a:prstGeom>
          <a:noFill/>
        </p:spPr>
        <p:txBody>
          <a:bodyPr wrap="square" rtlCol="0">
            <a:spAutoFit/>
          </a:bodyPr>
          <a:lstStyle/>
          <a:p>
            <a:pPr algn="ctr">
              <a:lnSpc>
                <a:spcPct val="70000"/>
              </a:lnSpc>
            </a:pPr>
            <a:r>
              <a:rPr lang="fr-FR" sz="3200" dirty="0">
                <a:latin typeface="Fineliner Script" pitchFamily="50" charset="0"/>
              </a:rPr>
              <a:t>La proposition relative</a:t>
            </a:r>
          </a:p>
        </p:txBody>
      </p:sp>
      <p:sp>
        <p:nvSpPr>
          <p:cNvPr id="15" name="ZoneTexte 14"/>
          <p:cNvSpPr txBox="1"/>
          <p:nvPr/>
        </p:nvSpPr>
        <p:spPr>
          <a:xfrm>
            <a:off x="324247" y="956727"/>
            <a:ext cx="3393851" cy="2059025"/>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1. Indique si ces phrases sont actives ou passives.</a:t>
            </a:r>
          </a:p>
          <a:p>
            <a:pPr marL="228600" indent="-228600">
              <a:spcAft>
                <a:spcPts val="600"/>
              </a:spcAft>
              <a:buAutoNum type="alphaLcParenR"/>
            </a:pPr>
            <a:r>
              <a:rPr lang="fr-FR" sz="1000" dirty="0">
                <a:latin typeface="Short Stack" panose="02010500040000000007" pitchFamily="2" charset="0"/>
              </a:rPr>
              <a:t>Astérix et Obélix mangent du sanglier.</a:t>
            </a:r>
          </a:p>
          <a:p>
            <a:pPr marL="228600" indent="-228600">
              <a:spcAft>
                <a:spcPts val="600"/>
              </a:spcAft>
              <a:buAutoNum type="alphaLcParenR"/>
            </a:pPr>
            <a:r>
              <a:rPr lang="fr-FR" sz="1000" dirty="0">
                <a:latin typeface="Short Stack" panose="02010500040000000007" pitchFamily="2" charset="0"/>
              </a:rPr>
              <a:t>Les Romains sont toujours battus par ces irréductibles gaulois.</a:t>
            </a:r>
          </a:p>
          <a:p>
            <a:pPr marL="228600" indent="-228600">
              <a:spcAft>
                <a:spcPts val="600"/>
              </a:spcAft>
              <a:buAutoNum type="alphaLcParenR"/>
            </a:pPr>
            <a:r>
              <a:rPr lang="fr-FR" sz="1000" dirty="0">
                <a:latin typeface="Short Stack" panose="02010500040000000007" pitchFamily="2" charset="0"/>
              </a:rPr>
              <a:t>Ils ont construit un palais pour Cléopâtre. </a:t>
            </a:r>
          </a:p>
          <a:p>
            <a:pPr marL="228600" indent="-228600">
              <a:spcAft>
                <a:spcPts val="600"/>
              </a:spcAft>
              <a:buAutoNum type="alphaLcParenR"/>
            </a:pPr>
            <a:r>
              <a:rPr lang="fr-FR" sz="1000" dirty="0">
                <a:latin typeface="Short Stack" panose="02010500040000000007" pitchFamily="2" charset="0"/>
              </a:rPr>
              <a:t>Dans la pyramide ils ont été sauvés par </a:t>
            </a:r>
            <a:r>
              <a:rPr lang="fr-FR" sz="1000" dirty="0" err="1">
                <a:latin typeface="Short Stack" panose="02010500040000000007" pitchFamily="2" charset="0"/>
              </a:rPr>
              <a:t>Idéfix</a:t>
            </a:r>
            <a:r>
              <a:rPr lang="fr-FR" sz="1000" dirty="0">
                <a:latin typeface="Short Stack" panose="02010500040000000007" pitchFamily="2" charset="0"/>
              </a:rPr>
              <a:t>. </a:t>
            </a:r>
          </a:p>
          <a:p>
            <a:pPr marL="228600" indent="-228600">
              <a:spcAft>
                <a:spcPts val="600"/>
              </a:spcAft>
              <a:buAutoNum type="alphaLcParenR"/>
            </a:pPr>
            <a:r>
              <a:rPr lang="fr-FR" sz="1000" dirty="0">
                <a:latin typeface="Short Stack" panose="02010500040000000007" pitchFamily="2" charset="0"/>
              </a:rPr>
              <a:t>Les douze travaux ont été réussis par les deux gaulois.</a:t>
            </a:r>
          </a:p>
        </p:txBody>
      </p:sp>
      <p:sp>
        <p:nvSpPr>
          <p:cNvPr id="16" name="ZoneTexte 15"/>
          <p:cNvSpPr txBox="1"/>
          <p:nvPr/>
        </p:nvSpPr>
        <p:spPr>
          <a:xfrm>
            <a:off x="3744627" y="956727"/>
            <a:ext cx="3312368" cy="2025170"/>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2. Entoure le COD et transforme ces verbes à la voix passive. Souligne le complément d’agent.</a:t>
            </a:r>
            <a:endParaRPr lang="fr-FR" sz="1600" dirty="0">
              <a:latin typeface="Fineliner Script" pitchFamily="50" charset="0"/>
            </a:endParaRPr>
          </a:p>
          <a:p>
            <a:pPr marL="228600" indent="-228600">
              <a:spcAft>
                <a:spcPts val="600"/>
              </a:spcAft>
              <a:buAutoNum type="alphaLcParenR"/>
            </a:pPr>
            <a:r>
              <a:rPr lang="fr-FR" sz="1000" dirty="0" err="1">
                <a:latin typeface="Short Stack" panose="02010500040000000007" pitchFamily="2" charset="0"/>
              </a:rPr>
              <a:t>Panoramix</a:t>
            </a:r>
            <a:r>
              <a:rPr lang="fr-FR" sz="1000" dirty="0">
                <a:latin typeface="Short Stack" panose="02010500040000000007" pitchFamily="2" charset="0"/>
              </a:rPr>
              <a:t> le druide vénérable du village prépare des potions magiques.</a:t>
            </a:r>
          </a:p>
          <a:p>
            <a:pPr marL="228600" indent="-228600">
              <a:spcAft>
                <a:spcPts val="600"/>
              </a:spcAft>
              <a:buAutoNum type="alphaLcParenR"/>
            </a:pPr>
            <a:r>
              <a:rPr lang="fr-FR" sz="1000" dirty="0">
                <a:latin typeface="Short Stack" panose="02010500040000000007" pitchFamily="2" charset="0"/>
              </a:rPr>
              <a:t>Obélix livre les menhirs.</a:t>
            </a:r>
          </a:p>
          <a:p>
            <a:pPr marL="228600" indent="-228600">
              <a:spcAft>
                <a:spcPts val="600"/>
              </a:spcAft>
              <a:buAutoNum type="alphaLcParenR"/>
            </a:pPr>
            <a:r>
              <a:rPr lang="fr-FR" sz="1000" dirty="0">
                <a:latin typeface="Short Stack" panose="02010500040000000007" pitchFamily="2" charset="0"/>
              </a:rPr>
              <a:t>Ses fidèles serviteurs portent leur </a:t>
            </a:r>
            <a:r>
              <a:rPr lang="fr-FR" sz="1000" dirty="0" smtClean="0">
                <a:latin typeface="Short Stack" panose="02010500040000000007" pitchFamily="2" charset="0"/>
              </a:rPr>
              <a:t> chef </a:t>
            </a:r>
            <a:r>
              <a:rPr lang="fr-FR" sz="1000" dirty="0" err="1">
                <a:latin typeface="Short Stack" panose="02010500040000000007" pitchFamily="2" charset="0"/>
              </a:rPr>
              <a:t>Abraracourcix</a:t>
            </a:r>
            <a:r>
              <a:rPr lang="fr-FR" sz="1000" dirty="0">
                <a:latin typeface="Short Stack" panose="02010500040000000007" pitchFamily="2" charset="0"/>
              </a:rPr>
              <a:t> sur un bouclier.</a:t>
            </a:r>
          </a:p>
          <a:p>
            <a:pPr marL="228600" indent="-228600">
              <a:spcAft>
                <a:spcPts val="600"/>
              </a:spcAft>
              <a:buAutoNum type="alphaLcParenR"/>
            </a:pPr>
            <a:r>
              <a:rPr lang="fr-FR" sz="1000" dirty="0">
                <a:latin typeface="Short Stack" panose="02010500040000000007" pitchFamily="2" charset="0"/>
              </a:rPr>
              <a:t>Les jours de banquet, les habitants ligotent et </a:t>
            </a:r>
            <a:r>
              <a:rPr lang="fr-FR" sz="1000" dirty="0" err="1">
                <a:latin typeface="Short Stack" panose="02010500040000000007" pitchFamily="2" charset="0"/>
              </a:rPr>
              <a:t>baillonnent</a:t>
            </a:r>
            <a:r>
              <a:rPr lang="fr-FR" sz="1000" dirty="0">
                <a:latin typeface="Short Stack" panose="02010500040000000007" pitchFamily="2" charset="0"/>
              </a:rPr>
              <a:t> le barde </a:t>
            </a:r>
            <a:r>
              <a:rPr lang="fr-FR" sz="1000" dirty="0" err="1">
                <a:latin typeface="Short Stack" panose="02010500040000000007" pitchFamily="2" charset="0"/>
              </a:rPr>
              <a:t>Assurancetourix</a:t>
            </a:r>
            <a:r>
              <a:rPr lang="fr-FR" sz="1000" dirty="0">
                <a:latin typeface="Short Stack" panose="02010500040000000007" pitchFamily="2" charset="0"/>
              </a:rPr>
              <a:t>.</a:t>
            </a:r>
          </a:p>
        </p:txBody>
      </p:sp>
      <p:sp>
        <p:nvSpPr>
          <p:cNvPr id="19" name="ZoneTexte 18"/>
          <p:cNvSpPr txBox="1"/>
          <p:nvPr/>
        </p:nvSpPr>
        <p:spPr>
          <a:xfrm>
            <a:off x="360251" y="28926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26" name="Arrondir un rectangle avec un coin du même côté 25"/>
          <p:cNvSpPr/>
          <p:nvPr/>
        </p:nvSpPr>
        <p:spPr>
          <a:xfrm flipV="1">
            <a:off x="252239" y="3649052"/>
            <a:ext cx="6696744" cy="3641864"/>
          </a:xfrm>
          <a:prstGeom prst="round2SameRect">
            <a:avLst>
              <a:gd name="adj1" fmla="val 7879"/>
              <a:gd name="adj2" fmla="val 0"/>
            </a:avLst>
          </a:prstGeom>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70241" y="3666425"/>
            <a:ext cx="6660740" cy="68749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ZoneTexte 43"/>
          <p:cNvSpPr txBox="1"/>
          <p:nvPr/>
        </p:nvSpPr>
        <p:spPr>
          <a:xfrm>
            <a:off x="1548383" y="3653341"/>
            <a:ext cx="4536504" cy="584775"/>
          </a:xfrm>
          <a:prstGeom prst="rect">
            <a:avLst/>
          </a:prstGeom>
          <a:noFill/>
        </p:spPr>
        <p:txBody>
          <a:bodyPr wrap="square" rtlCol="0">
            <a:spAutoFit/>
          </a:bodyPr>
          <a:lstStyle/>
          <a:p>
            <a:pPr algn="ctr"/>
            <a:r>
              <a:rPr lang="fr-FR" sz="3200" dirty="0">
                <a:latin typeface="Fineliner Script" pitchFamily="50" charset="0"/>
              </a:rPr>
              <a:t>Révisions</a:t>
            </a:r>
          </a:p>
        </p:txBody>
      </p:sp>
      <p:sp>
        <p:nvSpPr>
          <p:cNvPr id="45" name="ZoneTexte 44"/>
          <p:cNvSpPr txBox="1"/>
          <p:nvPr/>
        </p:nvSpPr>
        <p:spPr>
          <a:xfrm>
            <a:off x="252240" y="4412220"/>
            <a:ext cx="3465858" cy="1486561"/>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1. Sépare les propositions et indique si elles sont coordonnées ou juxtaposées</a:t>
            </a:r>
          </a:p>
          <a:p>
            <a:pPr>
              <a:spcAft>
                <a:spcPts val="600"/>
              </a:spcAft>
            </a:pPr>
            <a:r>
              <a:rPr lang="fr-FR" sz="1000" dirty="0">
                <a:latin typeface="Short Stack" panose="02010500040000000007" pitchFamily="2" charset="0"/>
              </a:rPr>
              <a:t>Tout à coup, le vacarme se tut et le silence s’abattit de nouveau dans la nuit tiède. J’étais toujours immobile et muette. Un son faible et régulier attira mon attention et je reconnus le gémissement d’un chien resté sur le champ de bataille. </a:t>
            </a:r>
          </a:p>
        </p:txBody>
      </p:sp>
      <p:sp>
        <p:nvSpPr>
          <p:cNvPr id="46" name="ZoneTexte 45"/>
          <p:cNvSpPr txBox="1"/>
          <p:nvPr/>
        </p:nvSpPr>
        <p:spPr>
          <a:xfrm>
            <a:off x="3708623" y="4512737"/>
            <a:ext cx="3240360" cy="2563779"/>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 Indique la nature et la fonction de chaque mot souligné</a:t>
            </a:r>
          </a:p>
          <a:p>
            <a:pPr>
              <a:spcAft>
                <a:spcPts val="600"/>
              </a:spcAft>
            </a:pPr>
            <a:r>
              <a:rPr lang="fr-FR" sz="1000" dirty="0">
                <a:latin typeface="Short Stack" panose="02010500040000000007" pitchFamily="2" charset="0"/>
              </a:rPr>
              <a:t>Le </a:t>
            </a:r>
            <a:r>
              <a:rPr lang="fr-FR" sz="1000" u="sng" dirty="0">
                <a:latin typeface="Short Stack" panose="02010500040000000007" pitchFamily="2" charset="0"/>
              </a:rPr>
              <a:t>mauvais</a:t>
            </a:r>
            <a:r>
              <a:rPr lang="fr-FR" sz="1000" dirty="0">
                <a:latin typeface="Short Stack" panose="02010500040000000007" pitchFamily="2" charset="0"/>
              </a:rPr>
              <a:t> sort </a:t>
            </a:r>
            <a:r>
              <a:rPr lang="fr-FR" sz="1000" u="sng" dirty="0">
                <a:latin typeface="Short Stack" panose="02010500040000000007" pitchFamily="2" charset="0"/>
              </a:rPr>
              <a:t>les</a:t>
            </a:r>
            <a:r>
              <a:rPr lang="fr-FR" sz="1000" dirty="0">
                <a:latin typeface="Short Stack" panose="02010500040000000007" pitchFamily="2" charset="0"/>
              </a:rPr>
              <a:t> avais frappés pour la première fois l’été dernier avec la mort du père </a:t>
            </a:r>
            <a:r>
              <a:rPr lang="fr-FR" sz="1000" dirty="0" err="1">
                <a:latin typeface="Short Stack" panose="02010500040000000007" pitchFamily="2" charset="0"/>
              </a:rPr>
              <a:t>Punik</a:t>
            </a:r>
            <a:r>
              <a:rPr lang="fr-FR" sz="1000" dirty="0">
                <a:latin typeface="Short Stack" panose="02010500040000000007" pitchFamily="2" charset="0"/>
              </a:rPr>
              <a:t>. </a:t>
            </a:r>
          </a:p>
          <a:p>
            <a:pPr>
              <a:spcAft>
                <a:spcPts val="600"/>
              </a:spcAft>
            </a:pPr>
            <a:r>
              <a:rPr lang="fr-FR" sz="1000" dirty="0">
                <a:latin typeface="Short Stack" panose="02010500040000000007" pitchFamily="2" charset="0"/>
              </a:rPr>
              <a:t>Ils étaient </a:t>
            </a:r>
            <a:r>
              <a:rPr lang="fr-FR" sz="1000" u="sng" dirty="0">
                <a:latin typeface="Short Stack" panose="02010500040000000007" pitchFamily="2" charset="0"/>
              </a:rPr>
              <a:t>apeurés</a:t>
            </a:r>
            <a:r>
              <a:rPr lang="fr-FR" sz="1000" dirty="0">
                <a:latin typeface="Short Stack" panose="02010500040000000007" pitchFamily="2" charset="0"/>
              </a:rPr>
              <a:t>. </a:t>
            </a:r>
            <a:r>
              <a:rPr lang="fr-FR" sz="1000" u="sng" dirty="0">
                <a:latin typeface="Short Stack" panose="02010500040000000007" pitchFamily="2" charset="0"/>
              </a:rPr>
              <a:t>Cela</a:t>
            </a:r>
            <a:r>
              <a:rPr lang="fr-FR" sz="1000" dirty="0">
                <a:latin typeface="Short Stack" panose="02010500040000000007" pitchFamily="2" charset="0"/>
              </a:rPr>
              <a:t> s’était passé au moment </a:t>
            </a:r>
            <a:r>
              <a:rPr lang="fr-FR" sz="1000" u="sng" dirty="0">
                <a:latin typeface="Short Stack" panose="02010500040000000007" pitchFamily="2" charset="0"/>
              </a:rPr>
              <a:t>de la traversée</a:t>
            </a:r>
            <a:r>
              <a:rPr lang="fr-FR" sz="1000" dirty="0">
                <a:latin typeface="Short Stack" panose="02010500040000000007" pitchFamily="2" charset="0"/>
              </a:rPr>
              <a:t> d’une rivière au courant rapide, pendant une chasse au caribou. </a:t>
            </a:r>
          </a:p>
          <a:p>
            <a:pPr>
              <a:spcAft>
                <a:spcPts val="600"/>
              </a:spcAft>
            </a:pPr>
            <a:r>
              <a:rPr lang="fr-FR" sz="1000" u="sng" dirty="0">
                <a:latin typeface="Short Stack" panose="02010500040000000007" pitchFamily="2" charset="0"/>
              </a:rPr>
              <a:t>Tous ceux du campement</a:t>
            </a:r>
            <a:r>
              <a:rPr lang="fr-FR" sz="1000" dirty="0">
                <a:latin typeface="Short Stack" panose="02010500040000000007" pitchFamily="2" charset="0"/>
              </a:rPr>
              <a:t> venaient de marcher </a:t>
            </a:r>
            <a:r>
              <a:rPr lang="fr-FR" sz="1000" u="sng" dirty="0">
                <a:latin typeface="Short Stack" panose="02010500040000000007" pitchFamily="2" charset="0"/>
              </a:rPr>
              <a:t>durant de longs jours</a:t>
            </a:r>
            <a:r>
              <a:rPr lang="fr-FR" sz="1000" dirty="0">
                <a:latin typeface="Short Stack" panose="02010500040000000007" pitchFamily="2" charset="0"/>
              </a:rPr>
              <a:t> et de claires nuits blanches, rabattant avec précaution les rares caribous qui passaient </a:t>
            </a:r>
            <a:r>
              <a:rPr lang="fr-FR" sz="1000" u="sng" dirty="0">
                <a:latin typeface="Short Stack" panose="02010500040000000007" pitchFamily="2" charset="0"/>
              </a:rPr>
              <a:t>sur la toundra</a:t>
            </a:r>
            <a:r>
              <a:rPr lang="fr-FR" sz="1000" dirty="0">
                <a:latin typeface="Short Stack" panose="02010500040000000007" pitchFamily="2" charset="0"/>
              </a:rPr>
              <a:t>.</a:t>
            </a:r>
          </a:p>
        </p:txBody>
      </p:sp>
      <p:sp>
        <p:nvSpPr>
          <p:cNvPr id="47" name="ZoneTexte 46"/>
          <p:cNvSpPr txBox="1"/>
          <p:nvPr/>
        </p:nvSpPr>
        <p:spPr>
          <a:xfrm>
            <a:off x="275085" y="5924388"/>
            <a:ext cx="3312368" cy="1366528"/>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2, Indique le type et la forme de chaque phrase</a:t>
            </a:r>
          </a:p>
          <a:p>
            <a:pPr marL="228600" indent="-228600">
              <a:spcAft>
                <a:spcPts val="600"/>
              </a:spcAft>
              <a:buAutoNum type="alphaLcParenR"/>
            </a:pPr>
            <a:r>
              <a:rPr lang="fr-FR" sz="1000" dirty="0">
                <a:latin typeface="Short Stack" panose="02010500040000000007" pitchFamily="2" charset="0"/>
              </a:rPr>
              <a:t>Quel arbre magnifique !</a:t>
            </a:r>
          </a:p>
          <a:p>
            <a:pPr marL="228600" indent="-228600">
              <a:spcAft>
                <a:spcPts val="600"/>
              </a:spcAft>
              <a:buAutoNum type="alphaLcParenR"/>
            </a:pPr>
            <a:r>
              <a:rPr lang="fr-FR" sz="1000" dirty="0">
                <a:latin typeface="Short Stack" panose="02010500040000000007" pitchFamily="2" charset="0"/>
              </a:rPr>
              <a:t>Le chêne est un arbre majestueux.</a:t>
            </a:r>
          </a:p>
          <a:p>
            <a:pPr marL="228600" indent="-228600">
              <a:spcAft>
                <a:spcPts val="600"/>
              </a:spcAft>
              <a:buAutoNum type="alphaLcParenR"/>
            </a:pPr>
            <a:r>
              <a:rPr lang="fr-FR" sz="1000" dirty="0">
                <a:latin typeface="Short Stack" panose="02010500040000000007" pitchFamily="2" charset="0"/>
              </a:rPr>
              <a:t>Comment s’appelle le fruit du chêne ?</a:t>
            </a:r>
          </a:p>
          <a:p>
            <a:pPr marL="228600" indent="-228600">
              <a:spcAft>
                <a:spcPts val="600"/>
              </a:spcAft>
              <a:buAutoNum type="alphaLcParenR"/>
            </a:pPr>
            <a:r>
              <a:rPr lang="fr-FR" sz="1000" dirty="0">
                <a:latin typeface="Short Stack" panose="02010500040000000007" pitchFamily="2" charset="0"/>
              </a:rPr>
              <a:t>Ne reste pas sous l’arbre durant l’orage ?</a:t>
            </a:r>
          </a:p>
        </p:txBody>
      </p:sp>
      <p:sp>
        <p:nvSpPr>
          <p:cNvPr id="48" name="ZoneTexte 47"/>
          <p:cNvSpPr txBox="1"/>
          <p:nvPr/>
        </p:nvSpPr>
        <p:spPr>
          <a:xfrm>
            <a:off x="317401" y="3751828"/>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209035" y="6477131"/>
            <a:ext cx="1237002" cy="254527"/>
          </a:xfrm>
          <a:prstGeom prst="rect">
            <a:avLst/>
          </a:prstGeom>
        </p:spPr>
      </p:pic>
      <p:pic>
        <p:nvPicPr>
          <p:cNvPr id="21" name="Imag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239223" y="2233400"/>
            <a:ext cx="1237002" cy="254527"/>
          </a:xfrm>
          <a:prstGeom prst="rect">
            <a:avLst/>
          </a:prstGeom>
        </p:spPr>
      </p:pic>
      <p:sp>
        <p:nvSpPr>
          <p:cNvPr id="22" name="Larme 21"/>
          <p:cNvSpPr/>
          <p:nvPr/>
        </p:nvSpPr>
        <p:spPr>
          <a:xfrm>
            <a:off x="6120630" y="382012"/>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6158546" y="382012"/>
            <a:ext cx="6821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G12</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24" name="Larme 23"/>
          <p:cNvSpPr/>
          <p:nvPr/>
        </p:nvSpPr>
        <p:spPr>
          <a:xfrm>
            <a:off x="6115099" y="3889000"/>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6153015" y="3889000"/>
            <a:ext cx="6821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G13</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Tree>
    <p:extLst>
      <p:ext uri="{BB962C8B-B14F-4D97-AF65-F5344CB8AC3E}">
        <p14:creationId xmlns:p14="http://schemas.microsoft.com/office/powerpoint/2010/main" val="375979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4943572"/>
            <a:ext cx="6696744" cy="3715496"/>
          </a:xfrm>
          <a:prstGeom prst="round2SameRect">
            <a:avLst>
              <a:gd name="adj1" fmla="val 5243"/>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4943575"/>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48383" y="4947861"/>
            <a:ext cx="4752528" cy="584775"/>
          </a:xfrm>
          <a:prstGeom prst="rect">
            <a:avLst/>
          </a:prstGeom>
          <a:noFill/>
        </p:spPr>
        <p:txBody>
          <a:bodyPr wrap="square" rtlCol="0">
            <a:spAutoFit/>
          </a:bodyPr>
          <a:lstStyle/>
          <a:p>
            <a:pPr algn="ctr"/>
            <a:r>
              <a:rPr lang="fr-FR" sz="3200" dirty="0">
                <a:latin typeface="Fineliner Script" pitchFamily="50" charset="0"/>
              </a:rPr>
              <a:t>La phrase exclamative</a:t>
            </a:r>
          </a:p>
        </p:txBody>
      </p:sp>
      <p:sp>
        <p:nvSpPr>
          <p:cNvPr id="22" name="ZoneTexte 21"/>
          <p:cNvSpPr txBox="1"/>
          <p:nvPr/>
        </p:nvSpPr>
        <p:spPr>
          <a:xfrm>
            <a:off x="252240" y="5720709"/>
            <a:ext cx="3465858" cy="1332673"/>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1. Transforme ces phrases déclaratives en phrases exclamatives en utilisant que ou comme</a:t>
            </a:r>
          </a:p>
          <a:p>
            <a:pPr marL="228600" indent="-228600">
              <a:buAutoNum type="alphaLcParenR"/>
            </a:pPr>
            <a:r>
              <a:rPr lang="fr-FR" sz="1000" dirty="0">
                <a:latin typeface="Short Stack" panose="02010500040000000007" pitchFamily="2" charset="0"/>
              </a:rPr>
              <a:t>Ce bébé est mignon.</a:t>
            </a:r>
          </a:p>
          <a:p>
            <a:pPr marL="228600" indent="-228600">
              <a:buAutoNum type="alphaLcParenR"/>
            </a:pPr>
            <a:r>
              <a:rPr lang="fr-FR" sz="1000" dirty="0">
                <a:latin typeface="Short Stack" panose="02010500040000000007" pitchFamily="2" charset="0"/>
              </a:rPr>
              <a:t>Il fait froid ce matin.</a:t>
            </a:r>
          </a:p>
          <a:p>
            <a:pPr marL="228600" indent="-228600">
              <a:buAutoNum type="alphaLcParenR"/>
            </a:pPr>
            <a:r>
              <a:rPr lang="fr-FR" sz="1000" dirty="0">
                <a:latin typeface="Short Stack" panose="02010500040000000007" pitchFamily="2" charset="0"/>
              </a:rPr>
              <a:t>Ce problème est difficile.</a:t>
            </a:r>
          </a:p>
          <a:p>
            <a:pPr marL="228600" indent="-228600">
              <a:buAutoNum type="alphaLcParenR"/>
            </a:pPr>
            <a:r>
              <a:rPr lang="fr-FR" sz="1000" dirty="0">
                <a:latin typeface="Short Stack" panose="02010500040000000007" pitchFamily="2" charset="0"/>
              </a:rPr>
              <a:t>Cette robe te va bien.</a:t>
            </a:r>
          </a:p>
          <a:p>
            <a:pPr marL="228600" indent="-228600">
              <a:buAutoNum type="alphaLcParenR"/>
            </a:pPr>
            <a:r>
              <a:rPr lang="fr-FR" sz="1000" dirty="0">
                <a:latin typeface="Short Stack" panose="02010500040000000007" pitchFamily="2" charset="0"/>
              </a:rPr>
              <a:t>Je regrette de t’avoir contrarié.</a:t>
            </a:r>
          </a:p>
        </p:txBody>
      </p:sp>
      <p:sp>
        <p:nvSpPr>
          <p:cNvPr id="23" name="ZoneTexte 22"/>
          <p:cNvSpPr txBox="1"/>
          <p:nvPr/>
        </p:nvSpPr>
        <p:spPr>
          <a:xfrm>
            <a:off x="3708623" y="5720709"/>
            <a:ext cx="3312368" cy="1332673"/>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3. Indique si ces phrases sont exclamatives ou impératives</a:t>
            </a:r>
          </a:p>
          <a:p>
            <a:pPr marL="228600" indent="-228600">
              <a:buAutoNum type="alphaLcParenR"/>
            </a:pPr>
            <a:r>
              <a:rPr lang="fr-FR" sz="1000" dirty="0">
                <a:latin typeface="Short Stack" panose="02010500040000000007" pitchFamily="2" charset="0"/>
              </a:rPr>
              <a:t>Ferme la porte !</a:t>
            </a:r>
          </a:p>
          <a:p>
            <a:pPr marL="228600" indent="-228600">
              <a:buAutoNum type="alphaLcParenR"/>
            </a:pPr>
            <a:r>
              <a:rPr lang="fr-FR" sz="1000" dirty="0">
                <a:latin typeface="Short Stack" panose="02010500040000000007" pitchFamily="2" charset="0"/>
              </a:rPr>
              <a:t>On a gagné !</a:t>
            </a:r>
          </a:p>
          <a:p>
            <a:pPr marL="228600" indent="-228600">
              <a:buAutoNum type="alphaLcParenR"/>
            </a:pPr>
            <a:r>
              <a:rPr lang="fr-FR" sz="1000" dirty="0">
                <a:latin typeface="Short Stack" panose="02010500040000000007" pitchFamily="2" charset="0"/>
              </a:rPr>
              <a:t>Cesse de gesticuler !</a:t>
            </a:r>
          </a:p>
          <a:p>
            <a:pPr marL="228600" indent="-228600">
              <a:buAutoNum type="alphaLcParenR"/>
            </a:pPr>
            <a:r>
              <a:rPr lang="fr-FR" sz="1000" dirty="0">
                <a:latin typeface="Short Stack" panose="02010500040000000007" pitchFamily="2" charset="0"/>
              </a:rPr>
              <a:t>Cachons-nous ici !</a:t>
            </a:r>
          </a:p>
          <a:p>
            <a:pPr marL="228600" indent="-228600">
              <a:buAutoNum type="alphaLcParenR"/>
            </a:pPr>
            <a:r>
              <a:rPr lang="fr-FR" sz="1000" dirty="0">
                <a:latin typeface="Short Stack" panose="02010500040000000007" pitchFamily="2" charset="0"/>
              </a:rPr>
              <a:t>Qu’il est drôle !</a:t>
            </a:r>
          </a:p>
        </p:txBody>
      </p:sp>
      <p:sp>
        <p:nvSpPr>
          <p:cNvPr id="24" name="ZoneTexte 23"/>
          <p:cNvSpPr txBox="1"/>
          <p:nvPr/>
        </p:nvSpPr>
        <p:spPr>
          <a:xfrm>
            <a:off x="3697535" y="7074892"/>
            <a:ext cx="3312368" cy="1474250"/>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4. Recopie le bon mot à l’endroit correct.</a:t>
            </a:r>
          </a:p>
          <a:p>
            <a:pPr algn="ctr"/>
            <a:r>
              <a:rPr lang="fr-FR" sz="1200" dirty="0">
                <a:latin typeface="Amandine" pitchFamily="2" charset="0"/>
              </a:rPr>
              <a:t>Vite ! Tant pis ! Attention ! Courage !</a:t>
            </a:r>
          </a:p>
          <a:p>
            <a:pPr>
              <a:lnSpc>
                <a:spcPct val="150000"/>
              </a:lnSpc>
            </a:pPr>
            <a:r>
              <a:rPr lang="fr-FR" sz="1000" dirty="0">
                <a:latin typeface="Short Stack" panose="02010500040000000007" pitchFamily="2" charset="0"/>
              </a:rPr>
              <a:t>_____________ tu en choisiras une autre !</a:t>
            </a:r>
          </a:p>
          <a:p>
            <a:pPr>
              <a:lnSpc>
                <a:spcPct val="150000"/>
              </a:lnSpc>
            </a:pPr>
            <a:r>
              <a:rPr lang="fr-FR" sz="1000" dirty="0">
                <a:latin typeface="Short Stack" panose="02010500040000000007" pitchFamily="2" charset="0"/>
              </a:rPr>
              <a:t>_____________ Nous y sommes bientôt !</a:t>
            </a:r>
          </a:p>
          <a:p>
            <a:pPr>
              <a:lnSpc>
                <a:spcPct val="150000"/>
              </a:lnSpc>
            </a:pPr>
            <a:r>
              <a:rPr lang="fr-FR" sz="1000" dirty="0">
                <a:latin typeface="Short Stack" panose="02010500040000000007" pitchFamily="2" charset="0"/>
              </a:rPr>
              <a:t>_____________ laissez-les passer !</a:t>
            </a:r>
          </a:p>
          <a:p>
            <a:pPr>
              <a:lnSpc>
                <a:spcPct val="150000"/>
              </a:lnSpc>
            </a:pPr>
            <a:r>
              <a:rPr lang="fr-FR" sz="1000" dirty="0">
                <a:latin typeface="Short Stack" panose="02010500040000000007" pitchFamily="2" charset="0"/>
              </a:rPr>
              <a:t>_____________ cachons-nous là !</a:t>
            </a:r>
          </a:p>
        </p:txBody>
      </p:sp>
      <p:sp>
        <p:nvSpPr>
          <p:cNvPr id="33" name="Arrondir un rectangle avec un coin du même côté 32"/>
          <p:cNvSpPr/>
          <p:nvPr/>
        </p:nvSpPr>
        <p:spPr>
          <a:xfrm flipV="1">
            <a:off x="252239" y="234132"/>
            <a:ext cx="6696744" cy="4176464"/>
          </a:xfrm>
          <a:prstGeom prst="round2SameRect">
            <a:avLst>
              <a:gd name="adj1" fmla="val 5418"/>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234135"/>
            <a:ext cx="6696744" cy="60445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404367" y="298623"/>
            <a:ext cx="4824536" cy="437043"/>
          </a:xfrm>
          <a:prstGeom prst="rect">
            <a:avLst/>
          </a:prstGeom>
          <a:noFill/>
        </p:spPr>
        <p:txBody>
          <a:bodyPr wrap="square" rtlCol="0">
            <a:spAutoFit/>
          </a:bodyPr>
          <a:lstStyle/>
          <a:p>
            <a:pPr algn="ctr">
              <a:lnSpc>
                <a:spcPct val="70000"/>
              </a:lnSpc>
            </a:pPr>
            <a:r>
              <a:rPr lang="fr-FR" sz="3200" dirty="0">
                <a:latin typeface="Fineliner Script" pitchFamily="50" charset="0"/>
              </a:rPr>
              <a:t>La phrase impérative</a:t>
            </a:r>
          </a:p>
        </p:txBody>
      </p:sp>
      <p:sp>
        <p:nvSpPr>
          <p:cNvPr id="39" name="ZoneTexte 38"/>
          <p:cNvSpPr txBox="1"/>
          <p:nvPr/>
        </p:nvSpPr>
        <p:spPr>
          <a:xfrm>
            <a:off x="324247" y="882204"/>
            <a:ext cx="3312368" cy="1640449"/>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1. Indique si les phrases sont impératives ou déclaratives</a:t>
            </a:r>
          </a:p>
          <a:p>
            <a:pPr marL="228600" indent="-228600">
              <a:buAutoNum type="alphaLcParenR"/>
            </a:pPr>
            <a:r>
              <a:rPr lang="fr-FR" sz="1000" dirty="0">
                <a:latin typeface="Short Stack" panose="02010500040000000007" pitchFamily="2" charset="0"/>
              </a:rPr>
              <a:t>Il est conseillé de manger cinq fruits et légumes par jour.</a:t>
            </a:r>
          </a:p>
          <a:p>
            <a:pPr marL="228600" indent="-228600">
              <a:buAutoNum type="alphaLcParenR"/>
            </a:pPr>
            <a:r>
              <a:rPr lang="fr-FR" sz="1000" dirty="0">
                <a:latin typeface="Short Stack" panose="02010500040000000007" pitchFamily="2" charset="0"/>
              </a:rPr>
              <a:t>N’oublions pas nos chapeaux.</a:t>
            </a:r>
          </a:p>
          <a:p>
            <a:pPr marL="228600" indent="-228600">
              <a:buAutoNum type="alphaLcParenR"/>
            </a:pPr>
            <a:r>
              <a:rPr lang="fr-FR" sz="1000" dirty="0">
                <a:latin typeface="Short Stack" panose="02010500040000000007" pitchFamily="2" charset="0"/>
              </a:rPr>
              <a:t>Tracer un segment AB de 4 cm.</a:t>
            </a:r>
          </a:p>
          <a:p>
            <a:pPr marL="228600" indent="-228600">
              <a:buAutoNum type="alphaLcParenR"/>
            </a:pPr>
            <a:r>
              <a:rPr lang="fr-FR" sz="1000" dirty="0">
                <a:latin typeface="Short Stack" panose="02010500040000000007" pitchFamily="2" charset="0"/>
              </a:rPr>
              <a:t>Tu peux conserver ce livre.</a:t>
            </a:r>
          </a:p>
          <a:p>
            <a:pPr marL="228600" indent="-228600">
              <a:buAutoNum type="alphaLcParenR"/>
            </a:pPr>
            <a:r>
              <a:rPr lang="fr-FR" sz="1000" dirty="0">
                <a:latin typeface="Short Stack" panose="02010500040000000007" pitchFamily="2" charset="0"/>
              </a:rPr>
              <a:t>Vous devez songer à vos rendez-vous.</a:t>
            </a:r>
          </a:p>
          <a:p>
            <a:pPr marL="228600" indent="-228600">
              <a:buAutoNum type="alphaLcParenR"/>
            </a:pPr>
            <a:r>
              <a:rPr lang="fr-FR" sz="1000" dirty="0">
                <a:latin typeface="Short Stack" panose="02010500040000000007" pitchFamily="2" charset="0"/>
              </a:rPr>
              <a:t>Restez sages !</a:t>
            </a:r>
          </a:p>
        </p:txBody>
      </p:sp>
      <p:sp>
        <p:nvSpPr>
          <p:cNvPr id="40" name="ZoneTexte 39"/>
          <p:cNvSpPr txBox="1"/>
          <p:nvPr/>
        </p:nvSpPr>
        <p:spPr>
          <a:xfrm>
            <a:off x="324247" y="2538388"/>
            <a:ext cx="3312368" cy="1748171"/>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2. Transforme ces phrases déclaratives en phrases impératives</a:t>
            </a:r>
            <a:endParaRPr lang="fr-FR" sz="1600" dirty="0">
              <a:latin typeface="Fineliner Script" pitchFamily="50" charset="0"/>
            </a:endParaRPr>
          </a:p>
          <a:p>
            <a:pPr algn="ctr">
              <a:spcAft>
                <a:spcPts val="600"/>
              </a:spcAft>
            </a:pPr>
            <a:r>
              <a:rPr lang="fr-FR" sz="1200" dirty="0">
                <a:latin typeface="Amandine" pitchFamily="2" charset="0"/>
              </a:rPr>
              <a:t>Vous devez vous taire ! </a:t>
            </a:r>
            <a:r>
              <a:rPr lang="fr-FR" sz="1200" dirty="0">
                <a:latin typeface="Amandine" pitchFamily="2" charset="0"/>
                <a:sym typeface="Wingdings" panose="05000000000000000000" pitchFamily="2" charset="2"/>
              </a:rPr>
              <a:t> Taisez-vous !</a:t>
            </a:r>
            <a:endParaRPr lang="fr-FR" sz="1200" dirty="0">
              <a:latin typeface="Amandine" pitchFamily="2" charset="0"/>
            </a:endParaRPr>
          </a:p>
          <a:p>
            <a:pPr marL="228600" indent="-228600">
              <a:buAutoNum type="alphaLcParenR"/>
            </a:pPr>
            <a:r>
              <a:rPr lang="fr-FR" sz="1000" dirty="0">
                <a:latin typeface="Short Stack" panose="02010500040000000007" pitchFamily="2" charset="0"/>
              </a:rPr>
              <a:t>Tu dois ranger tous tes jouets dans le coffre.</a:t>
            </a:r>
          </a:p>
          <a:p>
            <a:pPr marL="228600" indent="-228600">
              <a:buAutoNum type="alphaLcParenR"/>
            </a:pPr>
            <a:r>
              <a:rPr lang="fr-FR" sz="1000" dirty="0">
                <a:latin typeface="Short Stack" panose="02010500040000000007" pitchFamily="2" charset="0"/>
              </a:rPr>
              <a:t>Tu ne dois pas te pencher à la fenêtre.</a:t>
            </a:r>
          </a:p>
          <a:p>
            <a:pPr marL="228600" indent="-228600">
              <a:buAutoNum type="alphaLcParenR"/>
            </a:pPr>
            <a:r>
              <a:rPr lang="fr-FR" sz="1000" dirty="0">
                <a:latin typeface="Short Stack" panose="02010500040000000007" pitchFamily="2" charset="0"/>
              </a:rPr>
              <a:t>Vous devez nettoyer vos chaussures !</a:t>
            </a:r>
          </a:p>
          <a:p>
            <a:pPr marL="228600" indent="-228600">
              <a:buAutoNum type="alphaLcParenR"/>
            </a:pPr>
            <a:r>
              <a:rPr lang="fr-FR" sz="1000" dirty="0">
                <a:latin typeface="Short Stack" panose="02010500040000000007" pitchFamily="2" charset="0"/>
              </a:rPr>
              <a:t>Nous devons aller chez le médecin.</a:t>
            </a:r>
          </a:p>
          <a:p>
            <a:pPr marL="228600" indent="-228600">
              <a:buAutoNum type="alphaLcParenR"/>
            </a:pPr>
            <a:r>
              <a:rPr lang="fr-FR" sz="1000" dirty="0">
                <a:latin typeface="Short Stack" panose="02010500040000000007" pitchFamily="2" charset="0"/>
              </a:rPr>
              <a:t>Tu dois répondre à ma question.</a:t>
            </a:r>
          </a:p>
        </p:txBody>
      </p:sp>
      <p:sp>
        <p:nvSpPr>
          <p:cNvPr id="44" name="ZoneTexte 43"/>
          <p:cNvSpPr txBox="1"/>
          <p:nvPr/>
        </p:nvSpPr>
        <p:spPr>
          <a:xfrm>
            <a:off x="291294" y="4991116"/>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45" name="ZoneTexte 44"/>
          <p:cNvSpPr txBox="1"/>
          <p:nvPr/>
        </p:nvSpPr>
        <p:spPr>
          <a:xfrm>
            <a:off x="288243" y="28926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34" name="ZoneTexte 33"/>
          <p:cNvSpPr txBox="1"/>
          <p:nvPr/>
        </p:nvSpPr>
        <p:spPr>
          <a:xfrm>
            <a:off x="3636615" y="897939"/>
            <a:ext cx="3312368" cy="1628138"/>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3. Transforme ces ordres en phrases impératives</a:t>
            </a:r>
          </a:p>
          <a:p>
            <a:pPr algn="ctr"/>
            <a:r>
              <a:rPr lang="fr-FR" sz="1200" dirty="0">
                <a:latin typeface="Amandine" pitchFamily="2" charset="0"/>
              </a:rPr>
              <a:t>Au travail ! </a:t>
            </a:r>
            <a:r>
              <a:rPr lang="fr-FR" sz="1200" dirty="0">
                <a:latin typeface="Amandine" pitchFamily="2" charset="0"/>
                <a:sym typeface="Wingdings" panose="05000000000000000000" pitchFamily="2" charset="2"/>
              </a:rPr>
              <a:t> Travaillez !</a:t>
            </a:r>
            <a:endParaRPr lang="fr-FR" sz="1200" dirty="0">
              <a:latin typeface="Amandine" pitchFamily="2" charset="0"/>
            </a:endParaRPr>
          </a:p>
          <a:p>
            <a:pPr marL="228600" indent="-228600">
              <a:buAutoNum type="alphaLcParenR"/>
            </a:pPr>
            <a:r>
              <a:rPr lang="fr-FR" sz="1000" dirty="0">
                <a:latin typeface="Short Stack" panose="02010500040000000007" pitchFamily="2" charset="0"/>
              </a:rPr>
              <a:t>Silence ! ____________________________</a:t>
            </a:r>
          </a:p>
          <a:p>
            <a:pPr marL="228600" indent="-228600">
              <a:lnSpc>
                <a:spcPct val="150000"/>
              </a:lnSpc>
              <a:buAutoNum type="alphaLcParenR"/>
            </a:pPr>
            <a:r>
              <a:rPr lang="fr-FR" sz="1000" dirty="0">
                <a:latin typeface="Short Stack" panose="02010500040000000007" pitchFamily="2" charset="0"/>
              </a:rPr>
              <a:t>Plus vite ! ___________________________</a:t>
            </a:r>
          </a:p>
          <a:p>
            <a:pPr marL="228600" indent="-228600">
              <a:lnSpc>
                <a:spcPct val="150000"/>
              </a:lnSpc>
              <a:buAutoNum type="alphaLcParenR"/>
            </a:pPr>
            <a:r>
              <a:rPr lang="fr-FR" sz="1000" dirty="0">
                <a:latin typeface="Short Stack" panose="02010500040000000007" pitchFamily="2" charset="0"/>
              </a:rPr>
              <a:t>Halte ! ______________________________</a:t>
            </a:r>
          </a:p>
          <a:p>
            <a:pPr marL="228600" indent="-228600">
              <a:lnSpc>
                <a:spcPct val="150000"/>
              </a:lnSpc>
              <a:buAutoNum type="alphaLcParenR"/>
            </a:pPr>
            <a:r>
              <a:rPr lang="fr-FR" sz="1000" dirty="0">
                <a:latin typeface="Short Stack" panose="02010500040000000007" pitchFamily="2" charset="0"/>
              </a:rPr>
              <a:t>Au lit ! ______________________________</a:t>
            </a:r>
          </a:p>
          <a:p>
            <a:pPr marL="228600" indent="-228600">
              <a:lnSpc>
                <a:spcPct val="150000"/>
              </a:lnSpc>
              <a:buAutoNum type="alphaLcParenR"/>
            </a:pPr>
            <a:r>
              <a:rPr lang="fr-FR" sz="1000" dirty="0">
                <a:latin typeface="Short Stack" panose="02010500040000000007" pitchFamily="2" charset="0"/>
              </a:rPr>
              <a:t>Plus près ! ___________________________</a:t>
            </a:r>
          </a:p>
        </p:txBody>
      </p:sp>
      <p:sp>
        <p:nvSpPr>
          <p:cNvPr id="35" name="ZoneTexte 34"/>
          <p:cNvSpPr txBox="1"/>
          <p:nvPr/>
        </p:nvSpPr>
        <p:spPr>
          <a:xfrm>
            <a:off x="3617726" y="2538388"/>
            <a:ext cx="3312368" cy="1825115"/>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 Récris cette recette en commençant chaque phrase par un infinitif</a:t>
            </a:r>
            <a:endParaRPr lang="fr-FR" sz="1600" dirty="0">
              <a:latin typeface="Fineliner Script" pitchFamily="50" charset="0"/>
            </a:endParaRPr>
          </a:p>
          <a:p>
            <a:pPr algn="ctr">
              <a:spcAft>
                <a:spcPts val="600"/>
              </a:spcAft>
            </a:pPr>
            <a:r>
              <a:rPr lang="fr-FR" sz="1200" dirty="0">
                <a:latin typeface="Amandine" pitchFamily="2" charset="0"/>
              </a:rPr>
              <a:t>Coupez le pain </a:t>
            </a:r>
            <a:r>
              <a:rPr lang="fr-FR" sz="1200" dirty="0">
                <a:latin typeface="Amandine" pitchFamily="2" charset="0"/>
                <a:sym typeface="Wingdings" panose="05000000000000000000" pitchFamily="2" charset="2"/>
              </a:rPr>
              <a:t> Couper le pain</a:t>
            </a:r>
            <a:endParaRPr lang="fr-FR" sz="1200" dirty="0">
              <a:latin typeface="Amandine" pitchFamily="2" charset="0"/>
            </a:endParaRPr>
          </a:p>
          <a:p>
            <a:r>
              <a:rPr lang="fr-FR" sz="1000" b="1" dirty="0">
                <a:latin typeface="Short Stack" panose="02010500040000000007" pitchFamily="2" charset="0"/>
              </a:rPr>
              <a:t>Le pain perdu</a:t>
            </a:r>
          </a:p>
          <a:p>
            <a:r>
              <a:rPr lang="fr-FR" sz="500" b="1" dirty="0">
                <a:latin typeface="Short Stack" panose="02010500040000000007" pitchFamily="2" charset="0"/>
              </a:rPr>
              <a:t>  </a:t>
            </a:r>
          </a:p>
          <a:p>
            <a:r>
              <a:rPr lang="fr-FR" sz="1000" dirty="0">
                <a:latin typeface="Short Stack" panose="02010500040000000007" pitchFamily="2" charset="0"/>
              </a:rPr>
              <a:t>Allumez le four en position grill. Dans le </a:t>
            </a:r>
            <a:r>
              <a:rPr lang="fr-FR" sz="1000" dirty="0" smtClean="0">
                <a:latin typeface="Short Stack" panose="02010500040000000007" pitchFamily="2" charset="0"/>
              </a:rPr>
              <a:t>  bol</a:t>
            </a:r>
            <a:r>
              <a:rPr lang="fr-FR" sz="1000" dirty="0">
                <a:latin typeface="Short Stack" panose="02010500040000000007" pitchFamily="2" charset="0"/>
              </a:rPr>
              <a:t>, battez les œufs et le lait. Utilisez une fourchette. Trempez dans le mélange les tranches de pain une à une. Laissez au grill. Saupoudrez de sucre. Servez chaud. </a:t>
            </a:r>
          </a:p>
        </p:txBody>
      </p:sp>
      <p:sp>
        <p:nvSpPr>
          <p:cNvPr id="37" name="ZoneTexte 36"/>
          <p:cNvSpPr txBox="1"/>
          <p:nvPr/>
        </p:nvSpPr>
        <p:spPr>
          <a:xfrm>
            <a:off x="287474" y="7074892"/>
            <a:ext cx="3465858" cy="1517338"/>
          </a:xfrm>
          <a:prstGeom prst="rect">
            <a:avLst/>
          </a:prstGeom>
          <a:noFill/>
        </p:spPr>
        <p:txBody>
          <a:bodyPr wrap="square" rtlCol="0">
            <a:spAutoFit/>
          </a:bodyPr>
          <a:lstStyle/>
          <a:p>
            <a:pPr>
              <a:lnSpc>
                <a:spcPct val="80000"/>
              </a:lnSpc>
              <a:spcAft>
                <a:spcPts val="600"/>
              </a:spcAft>
            </a:pPr>
            <a:r>
              <a:rPr lang="fr-FR" sz="1600" u="sng" dirty="0">
                <a:latin typeface="Fineliner Script" pitchFamily="50" charset="0"/>
              </a:rPr>
              <a:t>2. Transforme ces phrases déclaratives en phrases exclamatives comme l’exemple</a:t>
            </a:r>
          </a:p>
          <a:p>
            <a:pPr algn="ctr"/>
            <a:r>
              <a:rPr lang="fr-FR" sz="1200" dirty="0">
                <a:latin typeface="Amandine" pitchFamily="2" charset="0"/>
              </a:rPr>
              <a:t>Cette fleur est belle ! </a:t>
            </a:r>
            <a:r>
              <a:rPr lang="fr-FR" sz="1200" dirty="0">
                <a:latin typeface="Amandine" pitchFamily="2" charset="0"/>
                <a:sym typeface="Wingdings" panose="05000000000000000000" pitchFamily="2" charset="2"/>
              </a:rPr>
              <a:t> Quelle belle fleur !</a:t>
            </a:r>
          </a:p>
          <a:p>
            <a:endParaRPr lang="fr-FR" sz="1000" dirty="0">
              <a:latin typeface="Short Stack" panose="02010500040000000007" pitchFamily="2" charset="0"/>
              <a:sym typeface="Wingdings" panose="05000000000000000000" pitchFamily="2" charset="2"/>
            </a:endParaRPr>
          </a:p>
          <a:p>
            <a:pPr marL="228600" indent="-228600">
              <a:buAutoNum type="alphaLcParenR"/>
            </a:pPr>
            <a:r>
              <a:rPr lang="fr-FR" sz="1000" dirty="0">
                <a:latin typeface="Short Stack" panose="02010500040000000007" pitchFamily="2" charset="0"/>
                <a:sym typeface="Wingdings" panose="05000000000000000000" pitchFamily="2" charset="2"/>
              </a:rPr>
              <a:t>C’est un charmant camarade.</a:t>
            </a:r>
          </a:p>
          <a:p>
            <a:pPr marL="228600" indent="-228600">
              <a:buAutoNum type="alphaLcParenR"/>
            </a:pPr>
            <a:r>
              <a:rPr lang="fr-FR" sz="1000" dirty="0">
                <a:latin typeface="Short Stack" panose="02010500040000000007" pitchFamily="2" charset="0"/>
                <a:sym typeface="Wingdings" panose="05000000000000000000" pitchFamily="2" charset="2"/>
              </a:rPr>
              <a:t>Le paysage est superbe.</a:t>
            </a:r>
          </a:p>
          <a:p>
            <a:pPr marL="228600" indent="-228600">
              <a:buAutoNum type="alphaLcParenR"/>
            </a:pPr>
            <a:r>
              <a:rPr lang="fr-FR" sz="1000" dirty="0">
                <a:latin typeface="Short Stack" panose="02010500040000000007" pitchFamily="2" charset="0"/>
                <a:sym typeface="Wingdings" panose="05000000000000000000" pitchFamily="2" charset="2"/>
              </a:rPr>
              <a:t>Ce sont de beaux monuments.</a:t>
            </a:r>
          </a:p>
          <a:p>
            <a:pPr marL="228600" indent="-228600">
              <a:buAutoNum type="alphaLcParenR"/>
            </a:pPr>
            <a:r>
              <a:rPr lang="fr-FR" sz="1000" dirty="0">
                <a:latin typeface="Short Stack" panose="02010500040000000007" pitchFamily="2" charset="0"/>
                <a:sym typeface="Wingdings" panose="05000000000000000000" pitchFamily="2" charset="2"/>
              </a:rPr>
              <a:t>Cette aventure est incroyable.</a:t>
            </a:r>
            <a:endParaRPr lang="fr-FR" sz="1000" dirty="0">
              <a:latin typeface="Short Stack" panose="02010500040000000007" pitchFamily="2" charset="0"/>
            </a:endParaRPr>
          </a:p>
        </p:txBody>
      </p:sp>
      <p:pic>
        <p:nvPicPr>
          <p:cNvPr id="27" name="Imag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86466" y="6572237"/>
            <a:ext cx="1237002" cy="254527"/>
          </a:xfrm>
          <a:prstGeom prst="rect">
            <a:avLst/>
          </a:prstGeom>
        </p:spPr>
      </p:pic>
      <p:pic>
        <p:nvPicPr>
          <p:cNvPr id="28" name="Imag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229840" y="2966667"/>
            <a:ext cx="1237002" cy="254527"/>
          </a:xfrm>
          <a:prstGeom prst="rect">
            <a:avLst/>
          </a:prstGeom>
        </p:spPr>
      </p:pic>
      <p:sp>
        <p:nvSpPr>
          <p:cNvPr id="29" name="Larme 28"/>
          <p:cNvSpPr/>
          <p:nvPr/>
        </p:nvSpPr>
        <p:spPr>
          <a:xfrm>
            <a:off x="6300911" y="327626"/>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6300911" y="327626"/>
            <a:ext cx="5760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G3</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31" name="Larme 30"/>
          <p:cNvSpPr/>
          <p:nvPr/>
        </p:nvSpPr>
        <p:spPr>
          <a:xfrm>
            <a:off x="6300911" y="5022891"/>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300911" y="5022891"/>
            <a:ext cx="5760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G4</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Tree>
    <p:extLst>
      <p:ext uri="{BB962C8B-B14F-4D97-AF65-F5344CB8AC3E}">
        <p14:creationId xmlns:p14="http://schemas.microsoft.com/office/powerpoint/2010/main" val="426111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52239" y="111820"/>
            <a:ext cx="6696744" cy="5018855"/>
          </a:xfrm>
          <a:prstGeom prst="round2SameRect">
            <a:avLst>
              <a:gd name="adj1" fmla="val 2202"/>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7186" t="12113" r="8383"/>
          <a:stretch/>
        </p:blipFill>
        <p:spPr bwMode="auto">
          <a:xfrm>
            <a:off x="252239" y="111825"/>
            <a:ext cx="6696744" cy="62326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377068" y="90116"/>
            <a:ext cx="4752528" cy="600164"/>
          </a:xfrm>
          <a:prstGeom prst="rect">
            <a:avLst/>
          </a:prstGeom>
          <a:noFill/>
        </p:spPr>
        <p:txBody>
          <a:bodyPr wrap="square" rtlCol="0">
            <a:spAutoFit/>
          </a:bodyPr>
          <a:lstStyle/>
          <a:p>
            <a:pPr algn="ctr"/>
            <a:r>
              <a:rPr lang="fr-FR" sz="3300" b="1" dirty="0">
                <a:ln>
                  <a:solidFill>
                    <a:schemeClr val="accent5">
                      <a:lumMod val="50000"/>
                    </a:schemeClr>
                  </a:solidFill>
                </a:ln>
                <a:latin typeface="Fineliner Script" pitchFamily="50" charset="0"/>
                <a:ea typeface="Chewy" panose="02000000000000000000" pitchFamily="2" charset="0"/>
              </a:rPr>
              <a:t>Nature et fonction des mots</a:t>
            </a:r>
          </a:p>
        </p:txBody>
      </p:sp>
      <p:sp>
        <p:nvSpPr>
          <p:cNvPr id="22" name="ZoneTexte 21"/>
          <p:cNvSpPr txBox="1"/>
          <p:nvPr/>
        </p:nvSpPr>
        <p:spPr>
          <a:xfrm>
            <a:off x="252240" y="738188"/>
            <a:ext cx="6677854" cy="1335750"/>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1. Indique la nature des mots soulignés : nom ou verbe</a:t>
            </a:r>
          </a:p>
          <a:p>
            <a:pPr>
              <a:lnSpc>
                <a:spcPct val="150000"/>
              </a:lnSpc>
              <a:tabLst>
                <a:tab pos="266700" algn="l"/>
                <a:tab pos="3590925" algn="l"/>
              </a:tabLst>
            </a:pPr>
            <a:r>
              <a:rPr lang="fr-FR" sz="1050" dirty="0">
                <a:latin typeface="Short Stack" panose="02010500040000000007" pitchFamily="2" charset="0"/>
                <a:cs typeface="Dekko" panose="00000500000000000000" pitchFamily="2" charset="0"/>
              </a:rPr>
              <a:t>a) 	Mon </a:t>
            </a:r>
            <a:r>
              <a:rPr lang="fr-FR" sz="1050" u="sng" dirty="0">
                <a:latin typeface="Short Stack" panose="02010500040000000007" pitchFamily="2" charset="0"/>
                <a:cs typeface="Dekko" panose="00000500000000000000" pitchFamily="2" charset="0"/>
              </a:rPr>
              <a:t>lit</a:t>
            </a:r>
            <a:r>
              <a:rPr lang="fr-FR" sz="1050" dirty="0">
                <a:latin typeface="Short Stack" panose="02010500040000000007" pitchFamily="2" charset="0"/>
                <a:cs typeface="Dekko" panose="00000500000000000000" pitchFamily="2" charset="0"/>
              </a:rPr>
              <a:t> est confortable.   __________________    Que </a:t>
            </a:r>
            <a:r>
              <a:rPr lang="fr-FR" sz="1050" u="sng" dirty="0" err="1">
                <a:latin typeface="Short Stack" panose="02010500040000000007" pitchFamily="2" charset="0"/>
                <a:cs typeface="Dekko" panose="00000500000000000000" pitchFamily="2" charset="0"/>
              </a:rPr>
              <a:t>lit</a:t>
            </a:r>
            <a:r>
              <a:rPr lang="fr-FR" sz="1050" dirty="0" err="1">
                <a:latin typeface="Short Stack" panose="02010500040000000007" pitchFamily="2" charset="0"/>
                <a:cs typeface="Dekko" panose="00000500000000000000" pitchFamily="2" charset="0"/>
              </a:rPr>
              <a:t>-elle</a:t>
            </a:r>
            <a:r>
              <a:rPr lang="fr-FR" sz="1050" dirty="0">
                <a:latin typeface="Short Stack" panose="02010500040000000007" pitchFamily="2" charset="0"/>
                <a:cs typeface="Dekko" panose="00000500000000000000" pitchFamily="2" charset="0"/>
              </a:rPr>
              <a:t> ?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b) 	Mon voisin </a:t>
            </a:r>
            <a:r>
              <a:rPr lang="fr-FR" sz="1050" u="sng" dirty="0">
                <a:latin typeface="Short Stack" panose="02010500040000000007" pitchFamily="2" charset="0"/>
                <a:cs typeface="Dekko" panose="00000500000000000000" pitchFamily="2" charset="0"/>
              </a:rPr>
              <a:t>soupire</a:t>
            </a:r>
            <a:r>
              <a:rPr lang="fr-FR" sz="1050" dirty="0">
                <a:latin typeface="Short Stack" panose="02010500040000000007" pitchFamily="2" charset="0"/>
                <a:cs typeface="Dekko" panose="00000500000000000000" pitchFamily="2" charset="0"/>
              </a:rPr>
              <a:t> en lisant ses leçons.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	Il pousse un </a:t>
            </a:r>
            <a:r>
              <a:rPr lang="fr-FR" sz="1050" u="sng" dirty="0">
                <a:latin typeface="Short Stack" panose="02010500040000000007" pitchFamily="2" charset="0"/>
                <a:cs typeface="Dekko" panose="00000500000000000000" pitchFamily="2" charset="0"/>
              </a:rPr>
              <a:t>soupir</a:t>
            </a:r>
            <a:r>
              <a:rPr lang="fr-FR" sz="1050" dirty="0">
                <a:latin typeface="Short Stack" panose="02010500040000000007" pitchFamily="2" charset="0"/>
                <a:cs typeface="Dekko" panose="00000500000000000000" pitchFamily="2" charset="0"/>
              </a:rPr>
              <a:t> de soulagement.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c) 	Au fond des </a:t>
            </a:r>
            <a:r>
              <a:rPr lang="fr-FR" sz="1050" u="sng" dirty="0">
                <a:latin typeface="Short Stack" panose="02010500040000000007" pitchFamily="2" charset="0"/>
                <a:cs typeface="Dekko" panose="00000500000000000000" pitchFamily="2" charset="0"/>
              </a:rPr>
              <a:t>bois</a:t>
            </a:r>
            <a:r>
              <a:rPr lang="fr-FR" sz="1050" dirty="0">
                <a:latin typeface="Short Stack" panose="02010500040000000007" pitchFamily="2" charset="0"/>
                <a:cs typeface="Dekko" panose="00000500000000000000" pitchFamily="2" charset="0"/>
              </a:rPr>
              <a:t>, tu </a:t>
            </a:r>
            <a:r>
              <a:rPr lang="fr-FR" sz="1050" u="sng" dirty="0">
                <a:latin typeface="Short Stack" panose="02010500040000000007" pitchFamily="2" charset="0"/>
                <a:cs typeface="Dekko" panose="00000500000000000000" pitchFamily="2" charset="0"/>
              </a:rPr>
              <a:t>bois</a:t>
            </a:r>
            <a:r>
              <a:rPr lang="fr-FR" sz="1050" dirty="0">
                <a:latin typeface="Short Stack" panose="02010500040000000007" pitchFamily="2" charset="0"/>
                <a:cs typeface="Dekko" panose="00000500000000000000" pitchFamily="2" charset="0"/>
              </a:rPr>
              <a:t> un peu d’eau. _________________      _________________</a:t>
            </a:r>
          </a:p>
        </p:txBody>
      </p:sp>
      <p:sp>
        <p:nvSpPr>
          <p:cNvPr id="23" name="ZoneTexte 22"/>
          <p:cNvSpPr txBox="1"/>
          <p:nvPr/>
        </p:nvSpPr>
        <p:spPr>
          <a:xfrm>
            <a:off x="260573" y="2092371"/>
            <a:ext cx="3312368" cy="300019"/>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2. Classe les mots soulignés dans le tableau</a:t>
            </a:r>
          </a:p>
        </p:txBody>
      </p:sp>
      <p:sp>
        <p:nvSpPr>
          <p:cNvPr id="25" name="Larme 24"/>
          <p:cNvSpPr/>
          <p:nvPr/>
        </p:nvSpPr>
        <p:spPr>
          <a:xfrm>
            <a:off x="6300911" y="193054"/>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300911" y="193054"/>
            <a:ext cx="576064" cy="523220"/>
          </a:xfrm>
          <a:prstGeom prst="rect">
            <a:avLst/>
          </a:prstGeom>
          <a:noFill/>
        </p:spPr>
        <p:txBody>
          <a:bodyPr wrap="square" rtlCol="0">
            <a:spAutoFit/>
          </a:bodyPr>
          <a:lstStyle/>
          <a:p>
            <a:r>
              <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G5</a:t>
            </a:r>
          </a:p>
        </p:txBody>
      </p:sp>
      <p:sp>
        <p:nvSpPr>
          <p:cNvPr id="44" name="ZoneTexte 43"/>
          <p:cNvSpPr txBox="1"/>
          <p:nvPr/>
        </p:nvSpPr>
        <p:spPr>
          <a:xfrm>
            <a:off x="291294" y="159366"/>
            <a:ext cx="1224136" cy="461665"/>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200" dirty="0">
                <a:latin typeface="Dekko" panose="00000500000000000000" pitchFamily="2" charset="0"/>
                <a:ea typeface="Chewy" panose="02000000000000000000" pitchFamily="2" charset="0"/>
                <a:cs typeface="Dekko" panose="00000500000000000000" pitchFamily="2" charset="0"/>
              </a:rPr>
              <a:t>Exercices de grammaire CM1</a:t>
            </a:r>
          </a:p>
        </p:txBody>
      </p:sp>
      <p:sp>
        <p:nvSpPr>
          <p:cNvPr id="37" name="ZoneTexte 36"/>
          <p:cNvSpPr txBox="1"/>
          <p:nvPr/>
        </p:nvSpPr>
        <p:spPr>
          <a:xfrm>
            <a:off x="287473" y="3971793"/>
            <a:ext cx="6661509" cy="1093376"/>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3. Entoure le mot souligné s’il est un déterminant. Souligne le nom qu’il accompagne.</a:t>
            </a:r>
            <a:endParaRPr lang="fr-FR" sz="1000" b="1" dirty="0">
              <a:latin typeface="Fineliner Script" pitchFamily="50" charset="0"/>
              <a:sym typeface="Wingdings" panose="05000000000000000000" pitchFamily="2" charset="2"/>
            </a:endParaRPr>
          </a:p>
          <a:p>
            <a:pPr>
              <a:lnSpc>
                <a:spcPct val="150000"/>
              </a:lnSpc>
            </a:pPr>
            <a:r>
              <a:rPr lang="fr-FR" sz="1050" dirty="0">
                <a:latin typeface="Short Stack" panose="02010500040000000007" pitchFamily="2" charset="0"/>
                <a:cs typeface="Dekko" panose="00000500000000000000" pitchFamily="2" charset="0"/>
                <a:sym typeface="Wingdings" panose="05000000000000000000" pitchFamily="2" charset="2"/>
              </a:rPr>
              <a:t>* </a:t>
            </a:r>
            <a:r>
              <a:rPr lang="fr-FR" sz="1050" u="sng" dirty="0">
                <a:latin typeface="Short Stack" panose="02010500040000000007" pitchFamily="2" charset="0"/>
                <a:cs typeface="Dekko" panose="00000500000000000000" pitchFamily="2" charset="0"/>
                <a:sym typeface="Wingdings" panose="05000000000000000000" pitchFamily="2" charset="2"/>
              </a:rPr>
              <a:t>Les</a:t>
            </a:r>
            <a:r>
              <a:rPr lang="fr-FR" sz="1050" dirty="0">
                <a:latin typeface="Short Stack" panose="02010500040000000007" pitchFamily="2" charset="0"/>
                <a:cs typeface="Dekko" panose="00000500000000000000" pitchFamily="2" charset="0"/>
                <a:sym typeface="Wingdings" panose="05000000000000000000" pitchFamily="2" charset="2"/>
              </a:rPr>
              <a:t> élèves ont terminé leurs exercices. D’autres ne </a:t>
            </a:r>
            <a:r>
              <a:rPr lang="fr-FR" sz="1050" u="sng" dirty="0">
                <a:latin typeface="Short Stack" panose="02010500040000000007" pitchFamily="2" charset="0"/>
                <a:cs typeface="Dekko" panose="00000500000000000000" pitchFamily="2" charset="0"/>
                <a:sym typeface="Wingdings" panose="05000000000000000000" pitchFamily="2" charset="2"/>
              </a:rPr>
              <a:t>les</a:t>
            </a:r>
            <a:r>
              <a:rPr lang="fr-FR" sz="1050" dirty="0">
                <a:latin typeface="Short Stack" panose="02010500040000000007" pitchFamily="2" charset="0"/>
                <a:cs typeface="Dekko" panose="00000500000000000000" pitchFamily="2" charset="0"/>
                <a:sym typeface="Wingdings" panose="05000000000000000000" pitchFamily="2" charset="2"/>
              </a:rPr>
              <a:t> ont pas terminés. </a:t>
            </a:r>
          </a:p>
          <a:p>
            <a:pPr>
              <a:lnSpc>
                <a:spcPct val="150000"/>
              </a:lnSpc>
            </a:pPr>
            <a:r>
              <a:rPr lang="fr-FR" sz="1050" dirty="0">
                <a:latin typeface="Short Stack" panose="02010500040000000007" pitchFamily="2" charset="0"/>
                <a:cs typeface="Dekko" panose="00000500000000000000" pitchFamily="2" charset="0"/>
                <a:sym typeface="Wingdings" panose="05000000000000000000" pitchFamily="2" charset="2"/>
              </a:rPr>
              <a:t>* Prends </a:t>
            </a:r>
            <a:r>
              <a:rPr lang="fr-FR" sz="1050" u="sng" dirty="0">
                <a:latin typeface="Short Stack" panose="02010500040000000007" pitchFamily="2" charset="0"/>
                <a:cs typeface="Dekko" panose="00000500000000000000" pitchFamily="2" charset="0"/>
                <a:sym typeface="Wingdings" panose="05000000000000000000" pitchFamily="2" charset="2"/>
              </a:rPr>
              <a:t>le</a:t>
            </a:r>
            <a:r>
              <a:rPr lang="fr-FR" sz="1050" dirty="0">
                <a:latin typeface="Short Stack" panose="02010500040000000007" pitchFamily="2" charset="0"/>
                <a:cs typeface="Dekko" panose="00000500000000000000" pitchFamily="2" charset="0"/>
                <a:sym typeface="Wingdings" panose="05000000000000000000" pitchFamily="2" charset="2"/>
              </a:rPr>
              <a:t> verre dans l’évier. Rince-</a:t>
            </a:r>
            <a:r>
              <a:rPr lang="fr-FR" sz="1050" u="sng" dirty="0">
                <a:latin typeface="Short Stack" panose="02010500040000000007" pitchFamily="2" charset="0"/>
                <a:cs typeface="Dekko" panose="00000500000000000000" pitchFamily="2" charset="0"/>
                <a:sym typeface="Wingdings" panose="05000000000000000000" pitchFamily="2" charset="2"/>
              </a:rPr>
              <a:t>le</a:t>
            </a:r>
            <a:r>
              <a:rPr lang="fr-FR" sz="1050" dirty="0">
                <a:latin typeface="Short Stack" panose="02010500040000000007" pitchFamily="2" charset="0"/>
                <a:cs typeface="Dekko" panose="00000500000000000000" pitchFamily="2" charset="0"/>
                <a:sym typeface="Wingdings" panose="05000000000000000000" pitchFamily="2" charset="2"/>
              </a:rPr>
              <a:t>.</a:t>
            </a:r>
          </a:p>
          <a:p>
            <a:pPr>
              <a:lnSpc>
                <a:spcPct val="150000"/>
              </a:lnSpc>
            </a:pP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La</a:t>
            </a:r>
            <a:r>
              <a:rPr lang="fr-FR" sz="1050" dirty="0">
                <a:latin typeface="Short Stack" panose="02010500040000000007" pitchFamily="2" charset="0"/>
                <a:cs typeface="Dekko" panose="00000500000000000000" pitchFamily="2" charset="0"/>
              </a:rPr>
              <a:t> dictée est difficile. Les élèves doivent </a:t>
            </a:r>
            <a:r>
              <a:rPr lang="fr-FR" sz="1050" u="sng" dirty="0">
                <a:latin typeface="Short Stack" panose="02010500040000000007" pitchFamily="2" charset="0"/>
                <a:cs typeface="Dekko" panose="00000500000000000000" pitchFamily="2" charset="0"/>
              </a:rPr>
              <a:t>la</a:t>
            </a:r>
            <a:r>
              <a:rPr lang="fr-FR" sz="1050" dirty="0">
                <a:latin typeface="Short Stack" panose="02010500040000000007" pitchFamily="2" charset="0"/>
                <a:cs typeface="Dekko" panose="00000500000000000000" pitchFamily="2" charset="0"/>
              </a:rPr>
              <a:t> lire plusieurs fois.</a:t>
            </a:r>
          </a:p>
        </p:txBody>
      </p:sp>
      <p:graphicFrame>
        <p:nvGraphicFramePr>
          <p:cNvPr id="2" name="Tableau 1"/>
          <p:cNvGraphicFramePr>
            <a:graphicFrameLocks noGrp="1"/>
          </p:cNvGraphicFramePr>
          <p:nvPr>
            <p:extLst>
              <p:ext uri="{D42A27DB-BD31-4B8C-83A1-F6EECF244321}">
                <p14:modId xmlns:p14="http://schemas.microsoft.com/office/powerpoint/2010/main" val="3177344277"/>
              </p:ext>
            </p:extLst>
          </p:nvPr>
        </p:nvGraphicFramePr>
        <p:xfrm>
          <a:off x="2196454" y="2433723"/>
          <a:ext cx="4608513" cy="1386840"/>
        </p:xfrm>
        <a:graphic>
          <a:graphicData uri="http://schemas.openxmlformats.org/drawingml/2006/table">
            <a:tbl>
              <a:tblPr firstRow="1" bandRow="1">
                <a:tableStyleId>{5940675A-B579-460E-94D1-54222C63F5DA}</a:tableStyleId>
              </a:tblPr>
              <a:tblGrid>
                <a:gridCol w="1536171">
                  <a:extLst>
                    <a:ext uri="{9D8B030D-6E8A-4147-A177-3AD203B41FA5}">
                      <a16:colId xmlns="" xmlns:a16="http://schemas.microsoft.com/office/drawing/2014/main" val="20000"/>
                    </a:ext>
                  </a:extLst>
                </a:gridCol>
                <a:gridCol w="1536171">
                  <a:extLst>
                    <a:ext uri="{9D8B030D-6E8A-4147-A177-3AD203B41FA5}">
                      <a16:colId xmlns="" xmlns:a16="http://schemas.microsoft.com/office/drawing/2014/main" val="20001"/>
                    </a:ext>
                  </a:extLst>
                </a:gridCol>
                <a:gridCol w="1536171">
                  <a:extLst>
                    <a:ext uri="{9D8B030D-6E8A-4147-A177-3AD203B41FA5}">
                      <a16:colId xmlns="" xmlns:a16="http://schemas.microsoft.com/office/drawing/2014/main" val="20002"/>
                    </a:ext>
                  </a:extLst>
                </a:gridCol>
              </a:tblGrid>
              <a:tr h="210031">
                <a:tc>
                  <a:txBody>
                    <a:bodyPr/>
                    <a:lstStyle/>
                    <a:p>
                      <a:pPr algn="ctr"/>
                      <a:r>
                        <a:rPr lang="fr-FR" sz="1200" dirty="0">
                          <a:latin typeface="Dekko" panose="00000500000000000000" pitchFamily="2" charset="0"/>
                          <a:cs typeface="Dekko" panose="00000500000000000000" pitchFamily="2" charset="0"/>
                        </a:rPr>
                        <a:t>verbes</a:t>
                      </a:r>
                    </a:p>
                  </a:txBody>
                  <a:tcPr anchor="ctr"/>
                </a:tc>
                <a:tc>
                  <a:txBody>
                    <a:bodyPr/>
                    <a:lstStyle/>
                    <a:p>
                      <a:pPr algn="ctr"/>
                      <a:r>
                        <a:rPr lang="fr-FR" sz="1200" dirty="0">
                          <a:latin typeface="Dekko" panose="00000500000000000000" pitchFamily="2" charset="0"/>
                          <a:cs typeface="Dekko" panose="00000500000000000000" pitchFamily="2" charset="0"/>
                        </a:rPr>
                        <a:t>Pronoms personnels</a:t>
                      </a:r>
                    </a:p>
                  </a:txBody>
                  <a:tcPr anchor="ctr"/>
                </a:tc>
                <a:tc>
                  <a:txBody>
                    <a:bodyPr/>
                    <a:lstStyle/>
                    <a:p>
                      <a:pPr algn="ctr"/>
                      <a:r>
                        <a:rPr lang="fr-FR" sz="1200" dirty="0">
                          <a:latin typeface="Dekko" panose="00000500000000000000" pitchFamily="2" charset="0"/>
                          <a:cs typeface="Dekko" panose="00000500000000000000" pitchFamily="2" charset="0"/>
                        </a:rPr>
                        <a:t>nom</a:t>
                      </a:r>
                    </a:p>
                  </a:txBody>
                  <a:tcPr anchor="ctr"/>
                </a:tc>
                <a:extLst>
                  <a:ext uri="{0D108BD9-81ED-4DB2-BD59-A6C34878D82A}">
                    <a16:rowId xmlns="" xmlns:a16="http://schemas.microsoft.com/office/drawing/2014/main" val="10000"/>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1"/>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2"/>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3"/>
                  </a:ext>
                </a:extLst>
              </a:tr>
            </a:tbl>
          </a:graphicData>
        </a:graphic>
      </p:graphicFrame>
      <p:sp>
        <p:nvSpPr>
          <p:cNvPr id="3" name="ZoneTexte 2"/>
          <p:cNvSpPr txBox="1"/>
          <p:nvPr/>
        </p:nvSpPr>
        <p:spPr>
          <a:xfrm>
            <a:off x="291293" y="2380403"/>
            <a:ext cx="1905162" cy="1546577"/>
          </a:xfrm>
          <a:prstGeom prst="rect">
            <a:avLst/>
          </a:prstGeom>
          <a:noFill/>
        </p:spPr>
        <p:txBody>
          <a:bodyPr wrap="square" rtlCol="0">
            <a:spAutoFit/>
          </a:bodyPr>
          <a:lstStyle/>
          <a:p>
            <a:r>
              <a:rPr lang="fr-FR" sz="1050" u="sng" dirty="0">
                <a:latin typeface="Short Stack" panose="02010500040000000007" pitchFamily="2" charset="0"/>
                <a:cs typeface="Dekko" panose="00000500000000000000" pitchFamily="2" charset="0"/>
              </a:rPr>
              <a:t>Il</a:t>
            </a:r>
            <a:r>
              <a:rPr lang="fr-FR" sz="1050" dirty="0">
                <a:latin typeface="Short Stack" panose="02010500040000000007" pitchFamily="2" charset="0"/>
                <a:cs typeface="Dekko" panose="00000500000000000000" pitchFamily="2" charset="0"/>
              </a:rPr>
              <a:t> est fasciné par les </a:t>
            </a:r>
            <a:r>
              <a:rPr lang="fr-FR" sz="1050" u="sng" dirty="0">
                <a:latin typeface="Short Stack" panose="02010500040000000007" pitchFamily="2" charset="0"/>
                <a:cs typeface="Dekko" panose="00000500000000000000" pitchFamily="2" charset="0"/>
              </a:rPr>
              <a:t>pirates</a:t>
            </a:r>
            <a:r>
              <a:rPr lang="fr-FR" sz="1050" dirty="0">
                <a:latin typeface="Short Stack" panose="02010500040000000007" pitchFamily="2" charset="0"/>
                <a:cs typeface="Dekko" panose="00000500000000000000" pitchFamily="2" charset="0"/>
              </a:rPr>
              <a:t>. Les </a:t>
            </a:r>
            <a:r>
              <a:rPr lang="fr-FR" sz="1050" u="sng" dirty="0">
                <a:latin typeface="Short Stack" panose="02010500040000000007" pitchFamily="2" charset="0"/>
                <a:cs typeface="Dekko" panose="00000500000000000000" pitchFamily="2" charset="0"/>
              </a:rPr>
              <a:t>enfants</a:t>
            </a:r>
            <a:r>
              <a:rPr lang="fr-FR" sz="1050" dirty="0">
                <a:latin typeface="Short Stack" panose="02010500040000000007" pitchFamily="2" charset="0"/>
                <a:cs typeface="Dekko" panose="00000500000000000000" pitchFamily="2" charset="0"/>
              </a:rPr>
              <a:t> ont lu un </a:t>
            </a:r>
            <a:r>
              <a:rPr lang="fr-FR" sz="1050" u="sng" dirty="0">
                <a:latin typeface="Short Stack" panose="02010500040000000007" pitchFamily="2" charset="0"/>
                <a:cs typeface="Dekko" panose="00000500000000000000" pitchFamily="2" charset="0"/>
              </a:rPr>
              <a:t>conte</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Nous</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serons</a:t>
            </a:r>
            <a:r>
              <a:rPr lang="fr-FR" sz="1050" dirty="0">
                <a:latin typeface="Short Stack" panose="02010500040000000007" pitchFamily="2" charset="0"/>
                <a:cs typeface="Dekko" panose="00000500000000000000" pitchFamily="2" charset="0"/>
              </a:rPr>
              <a:t> demain en </a:t>
            </a:r>
            <a:r>
              <a:rPr lang="fr-FR" sz="1050" u="sng" dirty="0">
                <a:latin typeface="Short Stack" panose="02010500040000000007" pitchFamily="2" charset="0"/>
                <a:cs typeface="Dekko" panose="00000500000000000000" pitchFamily="2" charset="0"/>
              </a:rPr>
              <a:t>vacances</a:t>
            </a:r>
            <a:r>
              <a:rPr lang="fr-FR" sz="1050" dirty="0">
                <a:latin typeface="Short Stack" panose="02010500040000000007" pitchFamily="2" charset="0"/>
                <a:cs typeface="Dekko" panose="00000500000000000000" pitchFamily="2" charset="0"/>
              </a:rPr>
              <a:t>. Mes cousines </a:t>
            </a:r>
            <a:r>
              <a:rPr lang="fr-FR" sz="1050" u="sng" dirty="0">
                <a:latin typeface="Short Stack" panose="02010500040000000007" pitchFamily="2" charset="0"/>
                <a:cs typeface="Dekko" panose="00000500000000000000" pitchFamily="2" charset="0"/>
              </a:rPr>
              <a:t>possèdent</a:t>
            </a:r>
            <a:r>
              <a:rPr lang="fr-FR" sz="1050" dirty="0">
                <a:latin typeface="Short Stack" panose="02010500040000000007" pitchFamily="2" charset="0"/>
                <a:cs typeface="Dekko" panose="00000500000000000000" pitchFamily="2" charset="0"/>
              </a:rPr>
              <a:t> un voilier. </a:t>
            </a:r>
            <a:r>
              <a:rPr lang="fr-FR" sz="1050" u="sng" dirty="0">
                <a:latin typeface="Short Stack" panose="02010500040000000007" pitchFamily="2" charset="0"/>
                <a:cs typeface="Dekko" panose="00000500000000000000" pitchFamily="2" charset="0"/>
              </a:rPr>
              <a:t>Elles</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partent</a:t>
            </a:r>
            <a:r>
              <a:rPr lang="fr-FR" sz="1050" dirty="0">
                <a:latin typeface="Short Stack" panose="02010500040000000007" pitchFamily="2" charset="0"/>
                <a:cs typeface="Dekko" panose="00000500000000000000" pitchFamily="2" charset="0"/>
              </a:rPr>
              <a:t> naviguer en mer. </a:t>
            </a:r>
          </a:p>
        </p:txBody>
      </p:sp>
      <p:sp>
        <p:nvSpPr>
          <p:cNvPr id="28" name="Arrondir un rectangle avec un coin du même côté 27"/>
          <p:cNvSpPr/>
          <p:nvPr/>
        </p:nvSpPr>
        <p:spPr>
          <a:xfrm flipV="1">
            <a:off x="252239" y="5584429"/>
            <a:ext cx="6696744" cy="4970627"/>
          </a:xfrm>
          <a:prstGeom prst="round2SameRect">
            <a:avLst>
              <a:gd name="adj1" fmla="val 2202"/>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9" name="Picture 3"/>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7186" t="12113" r="8383"/>
          <a:stretch/>
        </p:blipFill>
        <p:spPr bwMode="auto">
          <a:xfrm>
            <a:off x="252239" y="5584434"/>
            <a:ext cx="6696744" cy="59688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377068" y="5562724"/>
            <a:ext cx="4752528" cy="600164"/>
          </a:xfrm>
          <a:prstGeom prst="rect">
            <a:avLst/>
          </a:prstGeom>
          <a:noFill/>
        </p:spPr>
        <p:txBody>
          <a:bodyPr wrap="square" rtlCol="0">
            <a:spAutoFit/>
          </a:bodyPr>
          <a:lstStyle/>
          <a:p>
            <a:pPr algn="ctr"/>
            <a:r>
              <a:rPr lang="fr-FR" sz="3300" b="1" dirty="0">
                <a:ln>
                  <a:solidFill>
                    <a:schemeClr val="accent5">
                      <a:lumMod val="50000"/>
                    </a:schemeClr>
                  </a:solidFill>
                </a:ln>
                <a:latin typeface="Fineliner Script" pitchFamily="50" charset="0"/>
                <a:ea typeface="Chewy" panose="02000000000000000000" pitchFamily="2" charset="0"/>
              </a:rPr>
              <a:t>Nature et fonction des mots</a:t>
            </a:r>
          </a:p>
        </p:txBody>
      </p:sp>
      <p:sp>
        <p:nvSpPr>
          <p:cNvPr id="31" name="ZoneTexte 30"/>
          <p:cNvSpPr txBox="1"/>
          <p:nvPr/>
        </p:nvSpPr>
        <p:spPr>
          <a:xfrm>
            <a:off x="252240" y="6246060"/>
            <a:ext cx="6677854" cy="1335750"/>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1. Indique la nature des mots soulignés : nom ou verbe</a:t>
            </a:r>
          </a:p>
          <a:p>
            <a:pPr>
              <a:lnSpc>
                <a:spcPct val="150000"/>
              </a:lnSpc>
              <a:tabLst>
                <a:tab pos="266700" algn="l"/>
                <a:tab pos="3590925" algn="l"/>
              </a:tabLst>
            </a:pPr>
            <a:r>
              <a:rPr lang="fr-FR" sz="1050" dirty="0">
                <a:latin typeface="Short Stack" panose="02010500040000000007" pitchFamily="2" charset="0"/>
                <a:cs typeface="Dekko" panose="00000500000000000000" pitchFamily="2" charset="0"/>
              </a:rPr>
              <a:t>a) 	Mon </a:t>
            </a:r>
            <a:r>
              <a:rPr lang="fr-FR" sz="1050" u="sng" dirty="0">
                <a:latin typeface="Short Stack" panose="02010500040000000007" pitchFamily="2" charset="0"/>
                <a:cs typeface="Dekko" panose="00000500000000000000" pitchFamily="2" charset="0"/>
              </a:rPr>
              <a:t>lit</a:t>
            </a:r>
            <a:r>
              <a:rPr lang="fr-FR" sz="1050" dirty="0">
                <a:latin typeface="Short Stack" panose="02010500040000000007" pitchFamily="2" charset="0"/>
                <a:cs typeface="Dekko" panose="00000500000000000000" pitchFamily="2" charset="0"/>
              </a:rPr>
              <a:t> est confortable.   __________________    Que </a:t>
            </a:r>
            <a:r>
              <a:rPr lang="fr-FR" sz="1050" u="sng" dirty="0" err="1">
                <a:latin typeface="Short Stack" panose="02010500040000000007" pitchFamily="2" charset="0"/>
                <a:cs typeface="Dekko" panose="00000500000000000000" pitchFamily="2" charset="0"/>
              </a:rPr>
              <a:t>lit</a:t>
            </a:r>
            <a:r>
              <a:rPr lang="fr-FR" sz="1050" dirty="0" err="1">
                <a:latin typeface="Short Stack" panose="02010500040000000007" pitchFamily="2" charset="0"/>
                <a:cs typeface="Dekko" panose="00000500000000000000" pitchFamily="2" charset="0"/>
              </a:rPr>
              <a:t>-elle</a:t>
            </a:r>
            <a:r>
              <a:rPr lang="fr-FR" sz="1050" dirty="0">
                <a:latin typeface="Short Stack" panose="02010500040000000007" pitchFamily="2" charset="0"/>
                <a:cs typeface="Dekko" panose="00000500000000000000" pitchFamily="2" charset="0"/>
              </a:rPr>
              <a:t> ?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b) 	Mon voisin </a:t>
            </a:r>
            <a:r>
              <a:rPr lang="fr-FR" sz="1050" u="sng" dirty="0">
                <a:latin typeface="Short Stack" panose="02010500040000000007" pitchFamily="2" charset="0"/>
                <a:cs typeface="Dekko" panose="00000500000000000000" pitchFamily="2" charset="0"/>
              </a:rPr>
              <a:t>soupire</a:t>
            </a:r>
            <a:r>
              <a:rPr lang="fr-FR" sz="1050" dirty="0">
                <a:latin typeface="Short Stack" panose="02010500040000000007" pitchFamily="2" charset="0"/>
                <a:cs typeface="Dekko" panose="00000500000000000000" pitchFamily="2" charset="0"/>
              </a:rPr>
              <a:t> en lisant ses leçons.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	Il pousse un </a:t>
            </a:r>
            <a:r>
              <a:rPr lang="fr-FR" sz="1050" u="sng" dirty="0">
                <a:latin typeface="Short Stack" panose="02010500040000000007" pitchFamily="2" charset="0"/>
                <a:cs typeface="Dekko" panose="00000500000000000000" pitchFamily="2" charset="0"/>
              </a:rPr>
              <a:t>soupir</a:t>
            </a:r>
            <a:r>
              <a:rPr lang="fr-FR" sz="1050" dirty="0">
                <a:latin typeface="Short Stack" panose="02010500040000000007" pitchFamily="2" charset="0"/>
                <a:cs typeface="Dekko" panose="00000500000000000000" pitchFamily="2" charset="0"/>
              </a:rPr>
              <a:t> de soulagement. __________________</a:t>
            </a:r>
          </a:p>
          <a:p>
            <a:pPr>
              <a:lnSpc>
                <a:spcPct val="150000"/>
              </a:lnSpc>
              <a:tabLst>
                <a:tab pos="266700" algn="l"/>
              </a:tabLst>
            </a:pPr>
            <a:r>
              <a:rPr lang="fr-FR" sz="1050" dirty="0">
                <a:latin typeface="Short Stack" panose="02010500040000000007" pitchFamily="2" charset="0"/>
                <a:cs typeface="Dekko" panose="00000500000000000000" pitchFamily="2" charset="0"/>
              </a:rPr>
              <a:t>c) 	Au fond des </a:t>
            </a:r>
            <a:r>
              <a:rPr lang="fr-FR" sz="1050" u="sng" dirty="0">
                <a:latin typeface="Short Stack" panose="02010500040000000007" pitchFamily="2" charset="0"/>
                <a:cs typeface="Dekko" panose="00000500000000000000" pitchFamily="2" charset="0"/>
              </a:rPr>
              <a:t>bois</a:t>
            </a:r>
            <a:r>
              <a:rPr lang="fr-FR" sz="1050" dirty="0">
                <a:latin typeface="Short Stack" panose="02010500040000000007" pitchFamily="2" charset="0"/>
                <a:cs typeface="Dekko" panose="00000500000000000000" pitchFamily="2" charset="0"/>
              </a:rPr>
              <a:t>, tu </a:t>
            </a:r>
            <a:r>
              <a:rPr lang="fr-FR" sz="1050" u="sng" dirty="0">
                <a:latin typeface="Short Stack" panose="02010500040000000007" pitchFamily="2" charset="0"/>
                <a:cs typeface="Dekko" panose="00000500000000000000" pitchFamily="2" charset="0"/>
              </a:rPr>
              <a:t>bois</a:t>
            </a:r>
            <a:r>
              <a:rPr lang="fr-FR" sz="1050" dirty="0">
                <a:latin typeface="Short Stack" panose="02010500040000000007" pitchFamily="2" charset="0"/>
                <a:cs typeface="Dekko" panose="00000500000000000000" pitchFamily="2" charset="0"/>
              </a:rPr>
              <a:t> un peu d’eau. _________________      _________________</a:t>
            </a:r>
          </a:p>
        </p:txBody>
      </p:sp>
      <p:sp>
        <p:nvSpPr>
          <p:cNvPr id="32" name="ZoneTexte 31"/>
          <p:cNvSpPr txBox="1"/>
          <p:nvPr/>
        </p:nvSpPr>
        <p:spPr>
          <a:xfrm>
            <a:off x="260573" y="7600243"/>
            <a:ext cx="3312368" cy="300019"/>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2. Classe les mots soulignés dans le tableau</a:t>
            </a:r>
          </a:p>
        </p:txBody>
      </p:sp>
      <p:sp>
        <p:nvSpPr>
          <p:cNvPr id="41" name="Larme 40"/>
          <p:cNvSpPr/>
          <p:nvPr/>
        </p:nvSpPr>
        <p:spPr>
          <a:xfrm>
            <a:off x="6300911" y="5665662"/>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6300911" y="5665662"/>
            <a:ext cx="576064" cy="523220"/>
          </a:xfrm>
          <a:prstGeom prst="rect">
            <a:avLst/>
          </a:prstGeom>
          <a:noFill/>
        </p:spPr>
        <p:txBody>
          <a:bodyPr wrap="square" rtlCol="0">
            <a:spAutoFit/>
          </a:bodyPr>
          <a:lstStyle/>
          <a:p>
            <a:r>
              <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G5</a:t>
            </a:r>
          </a:p>
        </p:txBody>
      </p:sp>
      <p:sp>
        <p:nvSpPr>
          <p:cNvPr id="43" name="ZoneTexte 42"/>
          <p:cNvSpPr txBox="1"/>
          <p:nvPr/>
        </p:nvSpPr>
        <p:spPr>
          <a:xfrm>
            <a:off x="291294" y="5631974"/>
            <a:ext cx="1224136" cy="461665"/>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200" dirty="0">
                <a:latin typeface="Dekko" panose="00000500000000000000" pitchFamily="2" charset="0"/>
                <a:ea typeface="Chewy" panose="02000000000000000000" pitchFamily="2" charset="0"/>
                <a:cs typeface="Dekko" panose="00000500000000000000" pitchFamily="2" charset="0"/>
              </a:rPr>
              <a:t>Exercices de grammaire CM1</a:t>
            </a:r>
          </a:p>
        </p:txBody>
      </p:sp>
      <p:sp>
        <p:nvSpPr>
          <p:cNvPr id="46" name="ZoneTexte 45"/>
          <p:cNvSpPr txBox="1"/>
          <p:nvPr/>
        </p:nvSpPr>
        <p:spPr>
          <a:xfrm>
            <a:off x="287473" y="9414412"/>
            <a:ext cx="6661509" cy="1093376"/>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3. Entoure le mot souligné s’il est un déterminant. Souligne le nom qu’il accompagne.</a:t>
            </a:r>
            <a:endParaRPr lang="fr-FR" sz="1000" b="1" dirty="0">
              <a:latin typeface="Fineliner Script" pitchFamily="50" charset="0"/>
              <a:sym typeface="Wingdings" panose="05000000000000000000" pitchFamily="2" charset="2"/>
            </a:endParaRPr>
          </a:p>
          <a:p>
            <a:pPr>
              <a:lnSpc>
                <a:spcPct val="150000"/>
              </a:lnSpc>
            </a:pPr>
            <a:r>
              <a:rPr lang="fr-FR" sz="1050" dirty="0">
                <a:latin typeface="Short Stack" panose="02010500040000000007" pitchFamily="2" charset="0"/>
                <a:cs typeface="Dekko" panose="00000500000000000000" pitchFamily="2" charset="0"/>
                <a:sym typeface="Wingdings" panose="05000000000000000000" pitchFamily="2" charset="2"/>
              </a:rPr>
              <a:t>* </a:t>
            </a:r>
            <a:r>
              <a:rPr lang="fr-FR" sz="1050" u="sng" dirty="0">
                <a:latin typeface="Short Stack" panose="02010500040000000007" pitchFamily="2" charset="0"/>
                <a:cs typeface="Dekko" panose="00000500000000000000" pitchFamily="2" charset="0"/>
                <a:sym typeface="Wingdings" panose="05000000000000000000" pitchFamily="2" charset="2"/>
              </a:rPr>
              <a:t>Les</a:t>
            </a:r>
            <a:r>
              <a:rPr lang="fr-FR" sz="1050" dirty="0">
                <a:latin typeface="Short Stack" panose="02010500040000000007" pitchFamily="2" charset="0"/>
                <a:cs typeface="Dekko" panose="00000500000000000000" pitchFamily="2" charset="0"/>
                <a:sym typeface="Wingdings" panose="05000000000000000000" pitchFamily="2" charset="2"/>
              </a:rPr>
              <a:t> élèves ont terminé leurs exercices. D’autres ne </a:t>
            </a:r>
            <a:r>
              <a:rPr lang="fr-FR" sz="1050" u="sng" dirty="0">
                <a:latin typeface="Short Stack" panose="02010500040000000007" pitchFamily="2" charset="0"/>
                <a:cs typeface="Dekko" panose="00000500000000000000" pitchFamily="2" charset="0"/>
                <a:sym typeface="Wingdings" panose="05000000000000000000" pitchFamily="2" charset="2"/>
              </a:rPr>
              <a:t>les</a:t>
            </a:r>
            <a:r>
              <a:rPr lang="fr-FR" sz="1050" dirty="0">
                <a:latin typeface="Short Stack" panose="02010500040000000007" pitchFamily="2" charset="0"/>
                <a:cs typeface="Dekko" panose="00000500000000000000" pitchFamily="2" charset="0"/>
                <a:sym typeface="Wingdings" panose="05000000000000000000" pitchFamily="2" charset="2"/>
              </a:rPr>
              <a:t> ont pas terminés. </a:t>
            </a:r>
          </a:p>
          <a:p>
            <a:pPr>
              <a:lnSpc>
                <a:spcPct val="150000"/>
              </a:lnSpc>
            </a:pPr>
            <a:r>
              <a:rPr lang="fr-FR" sz="1050" dirty="0">
                <a:latin typeface="Short Stack" panose="02010500040000000007" pitchFamily="2" charset="0"/>
                <a:cs typeface="Dekko" panose="00000500000000000000" pitchFamily="2" charset="0"/>
                <a:sym typeface="Wingdings" panose="05000000000000000000" pitchFamily="2" charset="2"/>
              </a:rPr>
              <a:t>* Prends </a:t>
            </a:r>
            <a:r>
              <a:rPr lang="fr-FR" sz="1050" u="sng" dirty="0">
                <a:latin typeface="Short Stack" panose="02010500040000000007" pitchFamily="2" charset="0"/>
                <a:cs typeface="Dekko" panose="00000500000000000000" pitchFamily="2" charset="0"/>
                <a:sym typeface="Wingdings" panose="05000000000000000000" pitchFamily="2" charset="2"/>
              </a:rPr>
              <a:t>le</a:t>
            </a:r>
            <a:r>
              <a:rPr lang="fr-FR" sz="1050" dirty="0">
                <a:latin typeface="Short Stack" panose="02010500040000000007" pitchFamily="2" charset="0"/>
                <a:cs typeface="Dekko" panose="00000500000000000000" pitchFamily="2" charset="0"/>
                <a:sym typeface="Wingdings" panose="05000000000000000000" pitchFamily="2" charset="2"/>
              </a:rPr>
              <a:t> verre dans l’évier. Rince-</a:t>
            </a:r>
            <a:r>
              <a:rPr lang="fr-FR" sz="1050" u="sng" dirty="0">
                <a:latin typeface="Short Stack" panose="02010500040000000007" pitchFamily="2" charset="0"/>
                <a:cs typeface="Dekko" panose="00000500000000000000" pitchFamily="2" charset="0"/>
                <a:sym typeface="Wingdings" panose="05000000000000000000" pitchFamily="2" charset="2"/>
              </a:rPr>
              <a:t>le</a:t>
            </a:r>
            <a:r>
              <a:rPr lang="fr-FR" sz="1050" dirty="0">
                <a:latin typeface="Short Stack" panose="02010500040000000007" pitchFamily="2" charset="0"/>
                <a:cs typeface="Dekko" panose="00000500000000000000" pitchFamily="2" charset="0"/>
                <a:sym typeface="Wingdings" panose="05000000000000000000" pitchFamily="2" charset="2"/>
              </a:rPr>
              <a:t>.</a:t>
            </a:r>
          </a:p>
          <a:p>
            <a:pPr>
              <a:lnSpc>
                <a:spcPct val="150000"/>
              </a:lnSpc>
            </a:pP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La</a:t>
            </a:r>
            <a:r>
              <a:rPr lang="fr-FR" sz="1050" dirty="0">
                <a:latin typeface="Short Stack" panose="02010500040000000007" pitchFamily="2" charset="0"/>
                <a:cs typeface="Dekko" panose="00000500000000000000" pitchFamily="2" charset="0"/>
              </a:rPr>
              <a:t> dictée est difficile. Les élèves doivent </a:t>
            </a:r>
            <a:r>
              <a:rPr lang="fr-FR" sz="1050" u="sng" dirty="0">
                <a:latin typeface="Short Stack" panose="02010500040000000007" pitchFamily="2" charset="0"/>
                <a:cs typeface="Dekko" panose="00000500000000000000" pitchFamily="2" charset="0"/>
              </a:rPr>
              <a:t>la</a:t>
            </a:r>
            <a:r>
              <a:rPr lang="fr-FR" sz="1050" dirty="0">
                <a:latin typeface="Short Stack" panose="02010500040000000007" pitchFamily="2" charset="0"/>
                <a:cs typeface="Dekko" panose="00000500000000000000" pitchFamily="2" charset="0"/>
              </a:rPr>
              <a:t> lire plusieurs fois.</a:t>
            </a:r>
          </a:p>
        </p:txBody>
      </p:sp>
      <p:graphicFrame>
        <p:nvGraphicFramePr>
          <p:cNvPr id="47" name="Tableau 46"/>
          <p:cNvGraphicFramePr>
            <a:graphicFrameLocks noGrp="1"/>
          </p:cNvGraphicFramePr>
          <p:nvPr>
            <p:extLst>
              <p:ext uri="{D42A27DB-BD31-4B8C-83A1-F6EECF244321}">
                <p14:modId xmlns:p14="http://schemas.microsoft.com/office/powerpoint/2010/main" val="323530613"/>
              </p:ext>
            </p:extLst>
          </p:nvPr>
        </p:nvGraphicFramePr>
        <p:xfrm>
          <a:off x="2196454" y="7941595"/>
          <a:ext cx="4608513" cy="1386840"/>
        </p:xfrm>
        <a:graphic>
          <a:graphicData uri="http://schemas.openxmlformats.org/drawingml/2006/table">
            <a:tbl>
              <a:tblPr firstRow="1" bandRow="1">
                <a:tableStyleId>{5940675A-B579-460E-94D1-54222C63F5DA}</a:tableStyleId>
              </a:tblPr>
              <a:tblGrid>
                <a:gridCol w="1536171">
                  <a:extLst>
                    <a:ext uri="{9D8B030D-6E8A-4147-A177-3AD203B41FA5}">
                      <a16:colId xmlns="" xmlns:a16="http://schemas.microsoft.com/office/drawing/2014/main" val="20000"/>
                    </a:ext>
                  </a:extLst>
                </a:gridCol>
                <a:gridCol w="1536171">
                  <a:extLst>
                    <a:ext uri="{9D8B030D-6E8A-4147-A177-3AD203B41FA5}">
                      <a16:colId xmlns="" xmlns:a16="http://schemas.microsoft.com/office/drawing/2014/main" val="20001"/>
                    </a:ext>
                  </a:extLst>
                </a:gridCol>
                <a:gridCol w="1536171">
                  <a:extLst>
                    <a:ext uri="{9D8B030D-6E8A-4147-A177-3AD203B41FA5}">
                      <a16:colId xmlns="" xmlns:a16="http://schemas.microsoft.com/office/drawing/2014/main" val="20002"/>
                    </a:ext>
                  </a:extLst>
                </a:gridCol>
              </a:tblGrid>
              <a:tr h="210031">
                <a:tc>
                  <a:txBody>
                    <a:bodyPr/>
                    <a:lstStyle/>
                    <a:p>
                      <a:pPr algn="ctr"/>
                      <a:r>
                        <a:rPr lang="fr-FR" sz="1200" dirty="0">
                          <a:latin typeface="Dekko" panose="00000500000000000000" pitchFamily="2" charset="0"/>
                          <a:cs typeface="Dekko" panose="00000500000000000000" pitchFamily="2" charset="0"/>
                        </a:rPr>
                        <a:t>verbes</a:t>
                      </a:r>
                    </a:p>
                  </a:txBody>
                  <a:tcPr anchor="ctr"/>
                </a:tc>
                <a:tc>
                  <a:txBody>
                    <a:bodyPr/>
                    <a:lstStyle/>
                    <a:p>
                      <a:pPr algn="ctr"/>
                      <a:r>
                        <a:rPr lang="fr-FR" sz="1200" dirty="0">
                          <a:latin typeface="Dekko" panose="00000500000000000000" pitchFamily="2" charset="0"/>
                          <a:cs typeface="Dekko" panose="00000500000000000000" pitchFamily="2" charset="0"/>
                        </a:rPr>
                        <a:t>Pronoms personnels</a:t>
                      </a:r>
                    </a:p>
                  </a:txBody>
                  <a:tcPr anchor="ctr"/>
                </a:tc>
                <a:tc>
                  <a:txBody>
                    <a:bodyPr/>
                    <a:lstStyle/>
                    <a:p>
                      <a:pPr algn="ctr"/>
                      <a:r>
                        <a:rPr lang="fr-FR" sz="1200" dirty="0">
                          <a:latin typeface="Dekko" panose="00000500000000000000" pitchFamily="2" charset="0"/>
                          <a:cs typeface="Dekko" panose="00000500000000000000" pitchFamily="2" charset="0"/>
                        </a:rPr>
                        <a:t>nom</a:t>
                      </a:r>
                    </a:p>
                  </a:txBody>
                  <a:tcPr anchor="ctr"/>
                </a:tc>
                <a:extLst>
                  <a:ext uri="{0D108BD9-81ED-4DB2-BD59-A6C34878D82A}">
                    <a16:rowId xmlns="" xmlns:a16="http://schemas.microsoft.com/office/drawing/2014/main" val="10000"/>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1"/>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2"/>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3"/>
                  </a:ext>
                </a:extLst>
              </a:tr>
            </a:tbl>
          </a:graphicData>
        </a:graphic>
      </p:graphicFrame>
      <p:sp>
        <p:nvSpPr>
          <p:cNvPr id="48" name="ZoneTexte 47"/>
          <p:cNvSpPr txBox="1"/>
          <p:nvPr/>
        </p:nvSpPr>
        <p:spPr>
          <a:xfrm>
            <a:off x="291293" y="7888275"/>
            <a:ext cx="1905162" cy="1546577"/>
          </a:xfrm>
          <a:prstGeom prst="rect">
            <a:avLst/>
          </a:prstGeom>
          <a:noFill/>
        </p:spPr>
        <p:txBody>
          <a:bodyPr wrap="square" rtlCol="0">
            <a:spAutoFit/>
          </a:bodyPr>
          <a:lstStyle/>
          <a:p>
            <a:r>
              <a:rPr lang="fr-FR" sz="1050" u="sng" dirty="0">
                <a:latin typeface="Short Stack" panose="02010500040000000007" pitchFamily="2" charset="0"/>
                <a:cs typeface="Dekko" panose="00000500000000000000" pitchFamily="2" charset="0"/>
              </a:rPr>
              <a:t>Il</a:t>
            </a:r>
            <a:r>
              <a:rPr lang="fr-FR" sz="1050" dirty="0">
                <a:latin typeface="Short Stack" panose="02010500040000000007" pitchFamily="2" charset="0"/>
                <a:cs typeface="Dekko" panose="00000500000000000000" pitchFamily="2" charset="0"/>
              </a:rPr>
              <a:t> est fasciné par les </a:t>
            </a:r>
            <a:r>
              <a:rPr lang="fr-FR" sz="1050" u="sng" dirty="0">
                <a:latin typeface="Short Stack" panose="02010500040000000007" pitchFamily="2" charset="0"/>
                <a:cs typeface="Dekko" panose="00000500000000000000" pitchFamily="2" charset="0"/>
              </a:rPr>
              <a:t>pirates</a:t>
            </a:r>
            <a:r>
              <a:rPr lang="fr-FR" sz="1050" dirty="0">
                <a:latin typeface="Short Stack" panose="02010500040000000007" pitchFamily="2" charset="0"/>
                <a:cs typeface="Dekko" panose="00000500000000000000" pitchFamily="2" charset="0"/>
              </a:rPr>
              <a:t>. Les </a:t>
            </a:r>
            <a:r>
              <a:rPr lang="fr-FR" sz="1050" u="sng" dirty="0">
                <a:latin typeface="Short Stack" panose="02010500040000000007" pitchFamily="2" charset="0"/>
                <a:cs typeface="Dekko" panose="00000500000000000000" pitchFamily="2" charset="0"/>
              </a:rPr>
              <a:t>enfants</a:t>
            </a:r>
            <a:r>
              <a:rPr lang="fr-FR" sz="1050" dirty="0">
                <a:latin typeface="Short Stack" panose="02010500040000000007" pitchFamily="2" charset="0"/>
                <a:cs typeface="Dekko" panose="00000500000000000000" pitchFamily="2" charset="0"/>
              </a:rPr>
              <a:t> ont lu un </a:t>
            </a:r>
            <a:r>
              <a:rPr lang="fr-FR" sz="1050" u="sng" dirty="0">
                <a:latin typeface="Short Stack" panose="02010500040000000007" pitchFamily="2" charset="0"/>
                <a:cs typeface="Dekko" panose="00000500000000000000" pitchFamily="2" charset="0"/>
              </a:rPr>
              <a:t>conte</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Nous</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serons</a:t>
            </a:r>
            <a:r>
              <a:rPr lang="fr-FR" sz="1050" dirty="0">
                <a:latin typeface="Short Stack" panose="02010500040000000007" pitchFamily="2" charset="0"/>
                <a:cs typeface="Dekko" panose="00000500000000000000" pitchFamily="2" charset="0"/>
              </a:rPr>
              <a:t> demain en </a:t>
            </a:r>
            <a:r>
              <a:rPr lang="fr-FR" sz="1050" u="sng" dirty="0">
                <a:latin typeface="Short Stack" panose="02010500040000000007" pitchFamily="2" charset="0"/>
                <a:cs typeface="Dekko" panose="00000500000000000000" pitchFamily="2" charset="0"/>
              </a:rPr>
              <a:t>vacances</a:t>
            </a:r>
            <a:r>
              <a:rPr lang="fr-FR" sz="1050" dirty="0">
                <a:latin typeface="Short Stack" panose="02010500040000000007" pitchFamily="2" charset="0"/>
                <a:cs typeface="Dekko" panose="00000500000000000000" pitchFamily="2" charset="0"/>
              </a:rPr>
              <a:t>. Mes cousines </a:t>
            </a:r>
            <a:r>
              <a:rPr lang="fr-FR" sz="1050" u="sng" dirty="0">
                <a:latin typeface="Short Stack" panose="02010500040000000007" pitchFamily="2" charset="0"/>
                <a:cs typeface="Dekko" panose="00000500000000000000" pitchFamily="2" charset="0"/>
              </a:rPr>
              <a:t>possèdent</a:t>
            </a:r>
            <a:r>
              <a:rPr lang="fr-FR" sz="1050" dirty="0">
                <a:latin typeface="Short Stack" panose="02010500040000000007" pitchFamily="2" charset="0"/>
                <a:cs typeface="Dekko" panose="00000500000000000000" pitchFamily="2" charset="0"/>
              </a:rPr>
              <a:t> un voilier. </a:t>
            </a:r>
            <a:r>
              <a:rPr lang="fr-FR" sz="1050" u="sng" dirty="0">
                <a:latin typeface="Short Stack" panose="02010500040000000007" pitchFamily="2" charset="0"/>
                <a:cs typeface="Dekko" panose="00000500000000000000" pitchFamily="2" charset="0"/>
              </a:rPr>
              <a:t>Elles</a:t>
            </a:r>
            <a:r>
              <a:rPr lang="fr-FR" sz="1050" dirty="0">
                <a:latin typeface="Short Stack" panose="02010500040000000007" pitchFamily="2" charset="0"/>
                <a:cs typeface="Dekko" panose="00000500000000000000" pitchFamily="2" charset="0"/>
              </a:rPr>
              <a:t> </a:t>
            </a:r>
            <a:r>
              <a:rPr lang="fr-FR" sz="1050" u="sng" dirty="0">
                <a:latin typeface="Short Stack" panose="02010500040000000007" pitchFamily="2" charset="0"/>
                <a:cs typeface="Dekko" panose="00000500000000000000" pitchFamily="2" charset="0"/>
              </a:rPr>
              <a:t>partent</a:t>
            </a:r>
            <a:r>
              <a:rPr lang="fr-FR" sz="1050" dirty="0">
                <a:latin typeface="Short Stack" panose="02010500040000000007" pitchFamily="2" charset="0"/>
                <a:cs typeface="Dekko" panose="00000500000000000000" pitchFamily="2" charset="0"/>
              </a:rPr>
              <a:t> naviguer en mer. </a:t>
            </a:r>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203219" y="4427899"/>
            <a:ext cx="1237002" cy="254527"/>
          </a:xfrm>
          <a:prstGeom prst="rect">
            <a:avLst/>
          </a:prstGeom>
        </p:spPr>
      </p:pic>
      <p:pic>
        <p:nvPicPr>
          <p:cNvPr id="27" name="Imag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203218" y="9809292"/>
            <a:ext cx="1237002" cy="254527"/>
          </a:xfrm>
          <a:prstGeom prst="rect">
            <a:avLst/>
          </a:prstGeom>
        </p:spPr>
      </p:pic>
    </p:spTree>
    <p:extLst>
      <p:ext uri="{BB962C8B-B14F-4D97-AF65-F5344CB8AC3E}">
        <p14:creationId xmlns:p14="http://schemas.microsoft.com/office/powerpoint/2010/main" val="141692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rrondir un rectangle avec un coin du même côté 32"/>
          <p:cNvSpPr/>
          <p:nvPr/>
        </p:nvSpPr>
        <p:spPr>
          <a:xfrm flipV="1">
            <a:off x="252239" y="4986660"/>
            <a:ext cx="6696744" cy="4176464"/>
          </a:xfrm>
          <a:prstGeom prst="round2SameRect">
            <a:avLst>
              <a:gd name="adj1" fmla="val 5418"/>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6"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4986663"/>
            <a:ext cx="6696744" cy="60445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ZoneTexte 37"/>
          <p:cNvSpPr txBox="1"/>
          <p:nvPr/>
        </p:nvSpPr>
        <p:spPr>
          <a:xfrm>
            <a:off x="1404367" y="5051151"/>
            <a:ext cx="4824536" cy="437043"/>
          </a:xfrm>
          <a:prstGeom prst="rect">
            <a:avLst/>
          </a:prstGeom>
          <a:noFill/>
        </p:spPr>
        <p:txBody>
          <a:bodyPr wrap="square" rtlCol="0">
            <a:spAutoFit/>
          </a:bodyPr>
          <a:lstStyle/>
          <a:p>
            <a:pPr algn="ctr">
              <a:lnSpc>
                <a:spcPct val="70000"/>
              </a:lnSpc>
            </a:pPr>
            <a:r>
              <a:rPr lang="fr-FR" sz="3200" dirty="0">
                <a:latin typeface="Fineliner Script" pitchFamily="50" charset="0"/>
              </a:rPr>
              <a:t>La fonction sujet</a:t>
            </a:r>
          </a:p>
        </p:txBody>
      </p:sp>
      <p:sp>
        <p:nvSpPr>
          <p:cNvPr id="39" name="ZoneTexte 38"/>
          <p:cNvSpPr txBox="1"/>
          <p:nvPr/>
        </p:nvSpPr>
        <p:spPr>
          <a:xfrm>
            <a:off x="324247" y="5634732"/>
            <a:ext cx="3312368" cy="1520416"/>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1. Entoure le sujet de chaque verbe souligné</a:t>
            </a:r>
          </a:p>
          <a:p>
            <a:pPr>
              <a:lnSpc>
                <a:spcPct val="150000"/>
              </a:lnSpc>
            </a:pPr>
            <a:r>
              <a:rPr lang="fr-FR" sz="1000" dirty="0">
                <a:latin typeface="Short Stack" panose="02010500040000000007" pitchFamily="2" charset="0"/>
              </a:rPr>
              <a:t>Ce matin, Vincent </a:t>
            </a:r>
            <a:r>
              <a:rPr lang="fr-FR" sz="1000" u="sng" dirty="0">
                <a:latin typeface="Short Stack" panose="02010500040000000007" pitchFamily="2" charset="0"/>
              </a:rPr>
              <a:t>écrit</a:t>
            </a:r>
            <a:r>
              <a:rPr lang="fr-FR" sz="1000" dirty="0">
                <a:latin typeface="Short Stack" panose="02010500040000000007" pitchFamily="2" charset="0"/>
              </a:rPr>
              <a:t> la date sur le tableau. * Dans la cour, des garçons </a:t>
            </a:r>
            <a:r>
              <a:rPr lang="fr-FR" sz="1000" u="sng" dirty="0">
                <a:latin typeface="Short Stack" panose="02010500040000000007" pitchFamily="2" charset="0"/>
              </a:rPr>
              <a:t>jouent</a:t>
            </a:r>
            <a:r>
              <a:rPr lang="fr-FR" sz="1000" dirty="0">
                <a:latin typeface="Short Stack" panose="02010500040000000007" pitchFamily="2" charset="0"/>
              </a:rPr>
              <a:t> aux billes. * D’autres élèves </a:t>
            </a:r>
            <a:r>
              <a:rPr lang="fr-FR" sz="1000" u="sng" dirty="0">
                <a:latin typeface="Short Stack" panose="02010500040000000007" pitchFamily="2" charset="0"/>
              </a:rPr>
              <a:t>courent</a:t>
            </a:r>
            <a:r>
              <a:rPr lang="fr-FR" sz="1000" dirty="0">
                <a:latin typeface="Short Stack" panose="02010500040000000007" pitchFamily="2" charset="0"/>
              </a:rPr>
              <a:t> après un ballon. * La directrice </a:t>
            </a:r>
            <a:r>
              <a:rPr lang="fr-FR" sz="1000" u="sng" dirty="0">
                <a:latin typeface="Short Stack" panose="02010500040000000007" pitchFamily="2" charset="0"/>
              </a:rPr>
              <a:t>affiche</a:t>
            </a:r>
            <a:r>
              <a:rPr lang="fr-FR" sz="1000" dirty="0">
                <a:latin typeface="Short Stack" panose="02010500040000000007" pitchFamily="2" charset="0"/>
              </a:rPr>
              <a:t> une information pour les parents.</a:t>
            </a:r>
          </a:p>
        </p:txBody>
      </p:sp>
      <p:sp>
        <p:nvSpPr>
          <p:cNvPr id="40" name="ZoneTexte 39"/>
          <p:cNvSpPr txBox="1"/>
          <p:nvPr/>
        </p:nvSpPr>
        <p:spPr>
          <a:xfrm>
            <a:off x="324247" y="7290916"/>
            <a:ext cx="3312368" cy="1717393"/>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2. Souligne le sujet et remplace-le par un pronom personnel</a:t>
            </a:r>
            <a:endParaRPr lang="fr-FR" sz="1600" dirty="0">
              <a:latin typeface="Fineliner Script" pitchFamily="50" charset="0"/>
            </a:endParaRPr>
          </a:p>
          <a:p>
            <a:pPr>
              <a:lnSpc>
                <a:spcPct val="150000"/>
              </a:lnSpc>
            </a:pPr>
            <a:r>
              <a:rPr lang="fr-FR" sz="1000" dirty="0">
                <a:latin typeface="Short Stack" panose="02010500040000000007" pitchFamily="2" charset="0"/>
              </a:rPr>
              <a:t>Dans la cour, les élèves sont bruyants. * Le trapéziste s’élance et son partenaire le rattrape. * Ce matin, l’alarme a retenti et l’école a été rapidement évacuée. * Chaque hiver, des skieurs se fracturent une jambe.</a:t>
            </a:r>
          </a:p>
        </p:txBody>
      </p:sp>
      <p:sp>
        <p:nvSpPr>
          <p:cNvPr id="45" name="ZoneTexte 44"/>
          <p:cNvSpPr txBox="1"/>
          <p:nvPr/>
        </p:nvSpPr>
        <p:spPr>
          <a:xfrm>
            <a:off x="288243" y="5041790"/>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34" name="ZoneTexte 33"/>
          <p:cNvSpPr txBox="1"/>
          <p:nvPr/>
        </p:nvSpPr>
        <p:spPr>
          <a:xfrm>
            <a:off x="3636615" y="5650467"/>
            <a:ext cx="3312368" cy="1640449"/>
          </a:xfrm>
          <a:prstGeom prst="rect">
            <a:avLst/>
          </a:prstGeom>
          <a:noFill/>
        </p:spPr>
        <p:txBody>
          <a:bodyPr wrap="square" lIns="36000" rIns="36000" rtlCol="0">
            <a:spAutoFit/>
          </a:bodyPr>
          <a:lstStyle/>
          <a:p>
            <a:pPr>
              <a:lnSpc>
                <a:spcPct val="80000"/>
              </a:lnSpc>
            </a:pPr>
            <a:r>
              <a:rPr lang="fr-FR" sz="1600" u="sng" dirty="0">
                <a:latin typeface="Fineliner Script" pitchFamily="50" charset="0"/>
              </a:rPr>
              <a:t>3. Indique la nature de chaque sujet souligné : nom propre, pronom personnel, groupe nominal</a:t>
            </a:r>
          </a:p>
          <a:p>
            <a:pPr marL="228600" indent="-228600">
              <a:lnSpc>
                <a:spcPct val="150000"/>
              </a:lnSpc>
              <a:buAutoNum type="alphaLcParenR"/>
            </a:pPr>
            <a:r>
              <a:rPr lang="fr-FR" sz="1000" u="sng" dirty="0">
                <a:latin typeface="Short Stack" panose="02010500040000000007" pitchFamily="2" charset="0"/>
              </a:rPr>
              <a:t>Louis IX</a:t>
            </a:r>
            <a:r>
              <a:rPr lang="fr-FR" sz="1000" dirty="0">
                <a:latin typeface="Short Stack" panose="02010500040000000007" pitchFamily="2" charset="0"/>
              </a:rPr>
              <a:t> devient roi à l’âge de neuf ans.</a:t>
            </a:r>
          </a:p>
          <a:p>
            <a:pPr marL="228600" indent="-228600">
              <a:lnSpc>
                <a:spcPct val="150000"/>
              </a:lnSpc>
              <a:buAutoNum type="alphaLcParenR"/>
            </a:pPr>
            <a:r>
              <a:rPr lang="fr-FR" sz="1000" u="sng" dirty="0">
                <a:latin typeface="Short Stack" panose="02010500040000000007" pitchFamily="2" charset="0"/>
              </a:rPr>
              <a:t>Sa mère</a:t>
            </a:r>
            <a:r>
              <a:rPr lang="fr-FR" sz="1000" dirty="0">
                <a:latin typeface="Short Stack" panose="02010500040000000007" pitchFamily="2" charset="0"/>
              </a:rPr>
              <a:t> exerça la régence.</a:t>
            </a:r>
          </a:p>
          <a:p>
            <a:pPr marL="228600" indent="-228600">
              <a:lnSpc>
                <a:spcPct val="150000"/>
              </a:lnSpc>
              <a:buAutoNum type="alphaLcParenR"/>
            </a:pPr>
            <a:r>
              <a:rPr lang="fr-FR" sz="1000" u="sng" dirty="0">
                <a:latin typeface="Short Stack" panose="02010500040000000007" pitchFamily="2" charset="0"/>
              </a:rPr>
              <a:t>Le jeune roi</a:t>
            </a:r>
            <a:r>
              <a:rPr lang="fr-FR" sz="1000" dirty="0">
                <a:latin typeface="Short Stack" panose="02010500040000000007" pitchFamily="2" charset="0"/>
              </a:rPr>
              <a:t> était très pieux.</a:t>
            </a:r>
          </a:p>
          <a:p>
            <a:pPr marL="228600" indent="-228600">
              <a:lnSpc>
                <a:spcPct val="150000"/>
              </a:lnSpc>
              <a:buAutoNum type="alphaLcParenR"/>
            </a:pPr>
            <a:r>
              <a:rPr lang="fr-FR" sz="1000" u="sng" dirty="0">
                <a:latin typeface="Short Stack" panose="02010500040000000007" pitchFamily="2" charset="0"/>
              </a:rPr>
              <a:t>Il</a:t>
            </a:r>
            <a:r>
              <a:rPr lang="fr-FR" sz="1000" dirty="0">
                <a:latin typeface="Short Stack" panose="02010500040000000007" pitchFamily="2" charset="0"/>
              </a:rPr>
              <a:t> assistait à plusieurs messes par jour.</a:t>
            </a:r>
          </a:p>
          <a:p>
            <a:pPr marL="228600" indent="-228600">
              <a:lnSpc>
                <a:spcPct val="150000"/>
              </a:lnSpc>
              <a:buAutoNum type="alphaLcParenR"/>
            </a:pPr>
            <a:r>
              <a:rPr lang="fr-FR" sz="1000" u="sng" dirty="0">
                <a:latin typeface="Short Stack" panose="02010500040000000007" pitchFamily="2" charset="0"/>
              </a:rPr>
              <a:t>On</a:t>
            </a:r>
            <a:r>
              <a:rPr lang="fr-FR" sz="1000" dirty="0">
                <a:latin typeface="Short Stack" panose="02010500040000000007" pitchFamily="2" charset="0"/>
              </a:rPr>
              <a:t> le surnomma Saint-Louis.</a:t>
            </a:r>
          </a:p>
        </p:txBody>
      </p:sp>
      <p:sp>
        <p:nvSpPr>
          <p:cNvPr id="35" name="ZoneTexte 34"/>
          <p:cNvSpPr txBox="1"/>
          <p:nvPr/>
        </p:nvSpPr>
        <p:spPr>
          <a:xfrm>
            <a:off x="3617726" y="7290916"/>
            <a:ext cx="3312368" cy="1751249"/>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 Souligne le verbe et entoure le sujet</a:t>
            </a:r>
            <a:endParaRPr lang="fr-FR" sz="1600" dirty="0">
              <a:latin typeface="Fineliner Script" pitchFamily="50" charset="0"/>
            </a:endParaRPr>
          </a:p>
          <a:p>
            <a:pPr>
              <a:lnSpc>
                <a:spcPct val="150000"/>
              </a:lnSpc>
            </a:pPr>
            <a:r>
              <a:rPr lang="fr-FR" sz="1000" dirty="0">
                <a:latin typeface="Short Stack" panose="02010500040000000007" pitchFamily="2" charset="0"/>
              </a:rPr>
              <a:t>Combien de timbres compte ta collection ?</a:t>
            </a:r>
          </a:p>
          <a:p>
            <a:pPr>
              <a:lnSpc>
                <a:spcPct val="150000"/>
              </a:lnSpc>
            </a:pPr>
            <a:r>
              <a:rPr lang="fr-FR" sz="1000" dirty="0">
                <a:latin typeface="Short Stack" panose="02010500040000000007" pitchFamily="2" charset="0"/>
              </a:rPr>
              <a:t>Quel sport souhaiterais-tu pratiquer ?</a:t>
            </a:r>
          </a:p>
          <a:p>
            <a:pPr>
              <a:lnSpc>
                <a:spcPct val="150000"/>
              </a:lnSpc>
            </a:pPr>
            <a:r>
              <a:rPr lang="fr-FR" sz="1000" dirty="0">
                <a:latin typeface="Short Stack" panose="02010500040000000007" pitchFamily="2" charset="0"/>
              </a:rPr>
              <a:t>Pourquoi ne mangent-ils pas avec leur fourchette ?</a:t>
            </a:r>
          </a:p>
          <a:p>
            <a:pPr>
              <a:lnSpc>
                <a:spcPct val="150000"/>
              </a:lnSpc>
            </a:pPr>
            <a:r>
              <a:rPr lang="fr-FR" sz="1000" dirty="0">
                <a:latin typeface="Short Stack" panose="02010500040000000007" pitchFamily="2" charset="0"/>
              </a:rPr>
              <a:t>Où allez-vous en vacances ?</a:t>
            </a:r>
          </a:p>
          <a:p>
            <a:pPr>
              <a:lnSpc>
                <a:spcPct val="150000"/>
              </a:lnSpc>
            </a:pPr>
            <a:r>
              <a:rPr lang="fr-FR" sz="1000" dirty="0">
                <a:latin typeface="Short Stack" panose="02010500040000000007" pitchFamily="2" charset="0"/>
              </a:rPr>
              <a:t>Avez-vous bien compris la leçon ?</a:t>
            </a:r>
          </a:p>
        </p:txBody>
      </p:sp>
      <p:sp>
        <p:nvSpPr>
          <p:cNvPr id="24" name="Larme 23"/>
          <p:cNvSpPr/>
          <p:nvPr/>
        </p:nvSpPr>
        <p:spPr>
          <a:xfrm>
            <a:off x="6264907" y="5039504"/>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6264907" y="5039504"/>
            <a:ext cx="5760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G6</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28" name="Arrondir un rectangle avec un coin du même côté 27"/>
          <p:cNvSpPr/>
          <p:nvPr/>
        </p:nvSpPr>
        <p:spPr>
          <a:xfrm flipV="1">
            <a:off x="252570" y="234132"/>
            <a:ext cx="6696744" cy="4176464"/>
          </a:xfrm>
          <a:prstGeom prst="round2SameRect">
            <a:avLst>
              <a:gd name="adj1" fmla="val 5418"/>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570" y="234135"/>
            <a:ext cx="6696744" cy="60445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404698" y="298623"/>
            <a:ext cx="4824536" cy="437043"/>
          </a:xfrm>
          <a:prstGeom prst="rect">
            <a:avLst/>
          </a:prstGeom>
          <a:noFill/>
        </p:spPr>
        <p:txBody>
          <a:bodyPr wrap="square" rtlCol="0">
            <a:spAutoFit/>
          </a:bodyPr>
          <a:lstStyle/>
          <a:p>
            <a:pPr algn="ctr">
              <a:lnSpc>
                <a:spcPct val="70000"/>
              </a:lnSpc>
            </a:pPr>
            <a:r>
              <a:rPr lang="fr-FR" sz="3200" dirty="0">
                <a:latin typeface="Fineliner Script" pitchFamily="50" charset="0"/>
              </a:rPr>
              <a:t>La fonction sujet</a:t>
            </a:r>
          </a:p>
        </p:txBody>
      </p:sp>
      <p:sp>
        <p:nvSpPr>
          <p:cNvPr id="31" name="ZoneTexte 30"/>
          <p:cNvSpPr txBox="1"/>
          <p:nvPr/>
        </p:nvSpPr>
        <p:spPr>
          <a:xfrm>
            <a:off x="324578" y="882204"/>
            <a:ext cx="3312368" cy="1520416"/>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1. Entoure le sujet de chaque verbe souligné</a:t>
            </a:r>
          </a:p>
          <a:p>
            <a:pPr>
              <a:lnSpc>
                <a:spcPct val="150000"/>
              </a:lnSpc>
            </a:pPr>
            <a:r>
              <a:rPr lang="fr-FR" sz="1000" dirty="0">
                <a:latin typeface="Short Stack" panose="02010500040000000007" pitchFamily="2" charset="0"/>
              </a:rPr>
              <a:t>Ce matin, Vincent </a:t>
            </a:r>
            <a:r>
              <a:rPr lang="fr-FR" sz="1000" u="sng" dirty="0">
                <a:latin typeface="Short Stack" panose="02010500040000000007" pitchFamily="2" charset="0"/>
              </a:rPr>
              <a:t>écrit</a:t>
            </a:r>
            <a:r>
              <a:rPr lang="fr-FR" sz="1000" dirty="0">
                <a:latin typeface="Short Stack" panose="02010500040000000007" pitchFamily="2" charset="0"/>
              </a:rPr>
              <a:t> la date sur le tableau. * Dans la cour, des garçons </a:t>
            </a:r>
            <a:r>
              <a:rPr lang="fr-FR" sz="1000" u="sng" dirty="0">
                <a:latin typeface="Short Stack" panose="02010500040000000007" pitchFamily="2" charset="0"/>
              </a:rPr>
              <a:t>jouent</a:t>
            </a:r>
            <a:r>
              <a:rPr lang="fr-FR" sz="1000" dirty="0">
                <a:latin typeface="Short Stack" panose="02010500040000000007" pitchFamily="2" charset="0"/>
              </a:rPr>
              <a:t> aux billes. * D’autres élèves </a:t>
            </a:r>
            <a:r>
              <a:rPr lang="fr-FR" sz="1000" u="sng" dirty="0">
                <a:latin typeface="Short Stack" panose="02010500040000000007" pitchFamily="2" charset="0"/>
              </a:rPr>
              <a:t>courent</a:t>
            </a:r>
            <a:r>
              <a:rPr lang="fr-FR" sz="1000" dirty="0">
                <a:latin typeface="Short Stack" panose="02010500040000000007" pitchFamily="2" charset="0"/>
              </a:rPr>
              <a:t> après un ballon. * La directrice </a:t>
            </a:r>
            <a:r>
              <a:rPr lang="fr-FR" sz="1000" u="sng" dirty="0">
                <a:latin typeface="Short Stack" panose="02010500040000000007" pitchFamily="2" charset="0"/>
              </a:rPr>
              <a:t>affiche</a:t>
            </a:r>
            <a:r>
              <a:rPr lang="fr-FR" sz="1000" dirty="0">
                <a:latin typeface="Short Stack" panose="02010500040000000007" pitchFamily="2" charset="0"/>
              </a:rPr>
              <a:t> une information pour les parents.</a:t>
            </a:r>
          </a:p>
        </p:txBody>
      </p:sp>
      <p:sp>
        <p:nvSpPr>
          <p:cNvPr id="32" name="ZoneTexte 31"/>
          <p:cNvSpPr txBox="1"/>
          <p:nvPr/>
        </p:nvSpPr>
        <p:spPr>
          <a:xfrm>
            <a:off x="324578" y="2538388"/>
            <a:ext cx="3312368" cy="1717393"/>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2. Souligne le sujet et remplace-le par un pronom personnel</a:t>
            </a:r>
            <a:endParaRPr lang="fr-FR" sz="1600" dirty="0">
              <a:latin typeface="Fineliner Script" pitchFamily="50" charset="0"/>
            </a:endParaRPr>
          </a:p>
          <a:p>
            <a:pPr>
              <a:lnSpc>
                <a:spcPct val="150000"/>
              </a:lnSpc>
            </a:pPr>
            <a:r>
              <a:rPr lang="fr-FR" sz="1000" dirty="0">
                <a:latin typeface="Short Stack" panose="02010500040000000007" pitchFamily="2" charset="0"/>
              </a:rPr>
              <a:t>Dans la cour, les élèves sont bruyants. * Le trapéziste s’élance et son partenaire le rattrape. * Ce matin, l’alarme a retenti et l’école a été rapidement évacuée. * Chaque hiver, des skieurs se fracturent une jambe.</a:t>
            </a:r>
          </a:p>
        </p:txBody>
      </p:sp>
      <p:sp>
        <p:nvSpPr>
          <p:cNvPr id="41" name="ZoneTexte 40"/>
          <p:cNvSpPr txBox="1"/>
          <p:nvPr/>
        </p:nvSpPr>
        <p:spPr>
          <a:xfrm>
            <a:off x="288574" y="289262"/>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42" name="ZoneTexte 41"/>
          <p:cNvSpPr txBox="1"/>
          <p:nvPr/>
        </p:nvSpPr>
        <p:spPr>
          <a:xfrm>
            <a:off x="3636946" y="897939"/>
            <a:ext cx="3312368" cy="1640449"/>
          </a:xfrm>
          <a:prstGeom prst="rect">
            <a:avLst/>
          </a:prstGeom>
          <a:noFill/>
        </p:spPr>
        <p:txBody>
          <a:bodyPr wrap="square" lIns="36000" rIns="36000" rtlCol="0">
            <a:spAutoFit/>
          </a:bodyPr>
          <a:lstStyle/>
          <a:p>
            <a:pPr>
              <a:lnSpc>
                <a:spcPct val="80000"/>
              </a:lnSpc>
            </a:pPr>
            <a:r>
              <a:rPr lang="fr-FR" sz="1600" u="sng" dirty="0">
                <a:latin typeface="Fineliner Script" pitchFamily="50" charset="0"/>
              </a:rPr>
              <a:t>3. Indique la nature de chaque sujet souligné : nom propre, pronom personnel, groupe nominal</a:t>
            </a:r>
          </a:p>
          <a:p>
            <a:pPr marL="228600" indent="-228600">
              <a:lnSpc>
                <a:spcPct val="150000"/>
              </a:lnSpc>
              <a:buAutoNum type="alphaLcParenR"/>
            </a:pPr>
            <a:r>
              <a:rPr lang="fr-FR" sz="1000" u="sng" dirty="0">
                <a:latin typeface="Short Stack" panose="02010500040000000007" pitchFamily="2" charset="0"/>
              </a:rPr>
              <a:t>Louis IX</a:t>
            </a:r>
            <a:r>
              <a:rPr lang="fr-FR" sz="1000" dirty="0">
                <a:latin typeface="Short Stack" panose="02010500040000000007" pitchFamily="2" charset="0"/>
              </a:rPr>
              <a:t> devient roi à l’âge de neuf ans.</a:t>
            </a:r>
          </a:p>
          <a:p>
            <a:pPr marL="228600" indent="-228600">
              <a:lnSpc>
                <a:spcPct val="150000"/>
              </a:lnSpc>
              <a:buAutoNum type="alphaLcParenR"/>
            </a:pPr>
            <a:r>
              <a:rPr lang="fr-FR" sz="1000" u="sng" dirty="0">
                <a:latin typeface="Short Stack" panose="02010500040000000007" pitchFamily="2" charset="0"/>
              </a:rPr>
              <a:t>Sa mère</a:t>
            </a:r>
            <a:r>
              <a:rPr lang="fr-FR" sz="1000" dirty="0">
                <a:latin typeface="Short Stack" panose="02010500040000000007" pitchFamily="2" charset="0"/>
              </a:rPr>
              <a:t> exerça la régence.</a:t>
            </a:r>
          </a:p>
          <a:p>
            <a:pPr marL="228600" indent="-228600">
              <a:lnSpc>
                <a:spcPct val="150000"/>
              </a:lnSpc>
              <a:buAutoNum type="alphaLcParenR"/>
            </a:pPr>
            <a:r>
              <a:rPr lang="fr-FR" sz="1000" u="sng" dirty="0">
                <a:latin typeface="Short Stack" panose="02010500040000000007" pitchFamily="2" charset="0"/>
              </a:rPr>
              <a:t>Le jeune roi</a:t>
            </a:r>
            <a:r>
              <a:rPr lang="fr-FR" sz="1000" dirty="0">
                <a:latin typeface="Short Stack" panose="02010500040000000007" pitchFamily="2" charset="0"/>
              </a:rPr>
              <a:t> était très pieux.</a:t>
            </a:r>
          </a:p>
          <a:p>
            <a:pPr marL="228600" indent="-228600">
              <a:lnSpc>
                <a:spcPct val="150000"/>
              </a:lnSpc>
              <a:buAutoNum type="alphaLcParenR"/>
            </a:pPr>
            <a:r>
              <a:rPr lang="fr-FR" sz="1000" u="sng" dirty="0">
                <a:latin typeface="Short Stack" panose="02010500040000000007" pitchFamily="2" charset="0"/>
              </a:rPr>
              <a:t>Il</a:t>
            </a:r>
            <a:r>
              <a:rPr lang="fr-FR" sz="1000" dirty="0">
                <a:latin typeface="Short Stack" panose="02010500040000000007" pitchFamily="2" charset="0"/>
              </a:rPr>
              <a:t> assistait à plusieurs messes par jour.</a:t>
            </a:r>
          </a:p>
          <a:p>
            <a:pPr marL="228600" indent="-228600">
              <a:lnSpc>
                <a:spcPct val="150000"/>
              </a:lnSpc>
              <a:buAutoNum type="alphaLcParenR"/>
            </a:pPr>
            <a:r>
              <a:rPr lang="fr-FR" sz="1000" u="sng" dirty="0">
                <a:latin typeface="Short Stack" panose="02010500040000000007" pitchFamily="2" charset="0"/>
              </a:rPr>
              <a:t>On</a:t>
            </a:r>
            <a:r>
              <a:rPr lang="fr-FR" sz="1000" dirty="0">
                <a:latin typeface="Short Stack" panose="02010500040000000007" pitchFamily="2" charset="0"/>
              </a:rPr>
              <a:t> le surnomma Saint-Louis.</a:t>
            </a:r>
          </a:p>
        </p:txBody>
      </p:sp>
      <p:sp>
        <p:nvSpPr>
          <p:cNvPr id="43" name="ZoneTexte 42"/>
          <p:cNvSpPr txBox="1"/>
          <p:nvPr/>
        </p:nvSpPr>
        <p:spPr>
          <a:xfrm>
            <a:off x="3618057" y="2538388"/>
            <a:ext cx="3312368" cy="1751249"/>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 Souligne le verbe et entoure le sujet</a:t>
            </a:r>
            <a:endParaRPr lang="fr-FR" sz="1600" dirty="0">
              <a:latin typeface="Fineliner Script" pitchFamily="50" charset="0"/>
            </a:endParaRPr>
          </a:p>
          <a:p>
            <a:pPr>
              <a:lnSpc>
                <a:spcPct val="150000"/>
              </a:lnSpc>
            </a:pPr>
            <a:r>
              <a:rPr lang="fr-FR" sz="1000" dirty="0">
                <a:latin typeface="Short Stack" panose="02010500040000000007" pitchFamily="2" charset="0"/>
              </a:rPr>
              <a:t>Combien de timbres compte ta collection ?</a:t>
            </a:r>
          </a:p>
          <a:p>
            <a:pPr>
              <a:lnSpc>
                <a:spcPct val="150000"/>
              </a:lnSpc>
            </a:pPr>
            <a:r>
              <a:rPr lang="fr-FR" sz="1000" dirty="0">
                <a:latin typeface="Short Stack" panose="02010500040000000007" pitchFamily="2" charset="0"/>
              </a:rPr>
              <a:t>Quel sport souhaiterais-tu pratiquer ?</a:t>
            </a:r>
          </a:p>
          <a:p>
            <a:pPr>
              <a:lnSpc>
                <a:spcPct val="150000"/>
              </a:lnSpc>
            </a:pPr>
            <a:r>
              <a:rPr lang="fr-FR" sz="1000" dirty="0">
                <a:latin typeface="Short Stack" panose="02010500040000000007" pitchFamily="2" charset="0"/>
              </a:rPr>
              <a:t>Pourquoi ne mangent-ils pas avec leur fourchette ?</a:t>
            </a:r>
          </a:p>
          <a:p>
            <a:pPr>
              <a:lnSpc>
                <a:spcPct val="150000"/>
              </a:lnSpc>
            </a:pPr>
            <a:r>
              <a:rPr lang="fr-FR" sz="1000" dirty="0">
                <a:latin typeface="Short Stack" panose="02010500040000000007" pitchFamily="2" charset="0"/>
              </a:rPr>
              <a:t>Où allez-vous en vacances ?</a:t>
            </a:r>
          </a:p>
          <a:p>
            <a:pPr>
              <a:lnSpc>
                <a:spcPct val="150000"/>
              </a:lnSpc>
            </a:pPr>
            <a:r>
              <a:rPr lang="fr-FR" sz="1000" dirty="0">
                <a:latin typeface="Short Stack" panose="02010500040000000007" pitchFamily="2" charset="0"/>
              </a:rPr>
              <a:t>Avez-vous bien compris la leçon ?</a:t>
            </a:r>
          </a:p>
        </p:txBody>
      </p:sp>
      <p:sp>
        <p:nvSpPr>
          <p:cNvPr id="46" name="Larme 45"/>
          <p:cNvSpPr/>
          <p:nvPr/>
        </p:nvSpPr>
        <p:spPr>
          <a:xfrm>
            <a:off x="6265238" y="286976"/>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6265238" y="286976"/>
            <a:ext cx="5760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G6</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86351" y="8352719"/>
            <a:ext cx="1237002" cy="254527"/>
          </a:xfrm>
          <a:prstGeom prst="rect">
            <a:avLst/>
          </a:prstGeom>
        </p:spPr>
      </p:pic>
      <p:pic>
        <p:nvPicPr>
          <p:cNvPr id="23" name="Imag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86351" y="3664831"/>
            <a:ext cx="1237002" cy="254527"/>
          </a:xfrm>
          <a:prstGeom prst="rect">
            <a:avLst/>
          </a:prstGeom>
        </p:spPr>
      </p:pic>
    </p:spTree>
    <p:extLst>
      <p:ext uri="{BB962C8B-B14F-4D97-AF65-F5344CB8AC3E}">
        <p14:creationId xmlns:p14="http://schemas.microsoft.com/office/powerpoint/2010/main" val="59306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ndir un rectangle avec un coin du même côté 17"/>
          <p:cNvSpPr/>
          <p:nvPr/>
        </p:nvSpPr>
        <p:spPr>
          <a:xfrm flipV="1">
            <a:off x="242764" y="258781"/>
            <a:ext cx="6696744" cy="7248159"/>
          </a:xfrm>
          <a:prstGeom prst="round2SameRect">
            <a:avLst>
              <a:gd name="adj1" fmla="val 2632"/>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42764" y="258788"/>
            <a:ext cx="6696744" cy="720080"/>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38908" y="263074"/>
            <a:ext cx="4752528" cy="584775"/>
          </a:xfrm>
          <a:prstGeom prst="rect">
            <a:avLst/>
          </a:prstGeom>
          <a:noFill/>
        </p:spPr>
        <p:txBody>
          <a:bodyPr wrap="square" rtlCol="0">
            <a:spAutoFit/>
          </a:bodyPr>
          <a:lstStyle/>
          <a:p>
            <a:pPr algn="ctr"/>
            <a:r>
              <a:rPr lang="fr-FR" sz="3200" dirty="0">
                <a:latin typeface="Fineliner Script" pitchFamily="50" charset="0"/>
              </a:rPr>
              <a:t>Les compléments d’objets</a:t>
            </a:r>
          </a:p>
        </p:txBody>
      </p:sp>
      <p:sp>
        <p:nvSpPr>
          <p:cNvPr id="22" name="ZoneTexte 21"/>
          <p:cNvSpPr txBox="1"/>
          <p:nvPr/>
        </p:nvSpPr>
        <p:spPr>
          <a:xfrm>
            <a:off x="242765" y="1035922"/>
            <a:ext cx="6634210" cy="1058751"/>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1. Indique si le groupe de mots souligné est un COD ou un COI</a:t>
            </a:r>
          </a:p>
          <a:p>
            <a:pPr>
              <a:lnSpc>
                <a:spcPct val="150000"/>
              </a:lnSpc>
              <a:spcAft>
                <a:spcPts val="600"/>
              </a:spcAft>
            </a:pPr>
            <a:r>
              <a:rPr lang="fr-FR" sz="1000" dirty="0">
                <a:latin typeface="Short Stack" panose="02010500040000000007" pitchFamily="2" charset="0"/>
              </a:rPr>
              <a:t>Dans le musée, les visiteurs regardent </a:t>
            </a:r>
            <a:r>
              <a:rPr lang="fr-FR" sz="1000" u="sng" dirty="0">
                <a:latin typeface="Short Stack" panose="02010500040000000007" pitchFamily="2" charset="0"/>
              </a:rPr>
              <a:t>les tableaux</a:t>
            </a:r>
            <a:r>
              <a:rPr lang="fr-FR" sz="1000" dirty="0">
                <a:latin typeface="Short Stack" panose="02010500040000000007" pitchFamily="2" charset="0"/>
              </a:rPr>
              <a:t>. ( ________ ) * Tous les soirs, on se lave </a:t>
            </a:r>
            <a:r>
              <a:rPr lang="fr-FR" sz="1000" u="sng" dirty="0">
                <a:latin typeface="Short Stack" panose="02010500040000000007" pitchFamily="2" charset="0"/>
              </a:rPr>
              <a:t>les dents</a:t>
            </a:r>
            <a:r>
              <a:rPr lang="fr-FR" sz="1000" dirty="0">
                <a:latin typeface="Short Stack" panose="02010500040000000007" pitchFamily="2" charset="0"/>
              </a:rPr>
              <a:t>. ( ________ ) * Les lionnes s’adressent </a:t>
            </a:r>
            <a:r>
              <a:rPr lang="fr-FR" sz="1000" u="sng" dirty="0">
                <a:latin typeface="Short Stack" panose="02010500040000000007" pitchFamily="2" charset="0"/>
              </a:rPr>
              <a:t>à leurs petits</a:t>
            </a:r>
            <a:r>
              <a:rPr lang="fr-FR" sz="1000" dirty="0">
                <a:latin typeface="Short Stack" panose="02010500040000000007" pitchFamily="2" charset="0"/>
              </a:rPr>
              <a:t>. ( ________ ) * Dans le jardin, le chien enterre </a:t>
            </a:r>
            <a:r>
              <a:rPr lang="fr-FR" sz="1000" u="sng" dirty="0">
                <a:latin typeface="Short Stack" panose="02010500040000000007" pitchFamily="2" charset="0"/>
              </a:rPr>
              <a:t>un os</a:t>
            </a:r>
            <a:r>
              <a:rPr lang="fr-FR" sz="1000" dirty="0">
                <a:latin typeface="Short Stack" panose="02010500040000000007" pitchFamily="2" charset="0"/>
              </a:rPr>
              <a:t>. ( ________ ) * Mon frère pense </a:t>
            </a:r>
            <a:r>
              <a:rPr lang="fr-FR" sz="1000" u="sng" dirty="0">
                <a:latin typeface="Short Stack" panose="02010500040000000007" pitchFamily="2" charset="0"/>
              </a:rPr>
              <a:t>à Sophie</a:t>
            </a:r>
            <a:r>
              <a:rPr lang="fr-FR" sz="1000" dirty="0">
                <a:latin typeface="Short Stack" panose="02010500040000000007" pitchFamily="2" charset="0"/>
              </a:rPr>
              <a:t>. ( ________ )</a:t>
            </a:r>
          </a:p>
        </p:txBody>
      </p:sp>
      <p:sp>
        <p:nvSpPr>
          <p:cNvPr id="24" name="ZoneTexte 23"/>
          <p:cNvSpPr txBox="1"/>
          <p:nvPr/>
        </p:nvSpPr>
        <p:spPr>
          <a:xfrm>
            <a:off x="278768" y="2122772"/>
            <a:ext cx="6660740" cy="1289584"/>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2. Indique si le groupe de mots souligné est sujet ou COD</a:t>
            </a:r>
          </a:p>
          <a:p>
            <a:pPr>
              <a:lnSpc>
                <a:spcPct val="150000"/>
              </a:lnSpc>
              <a:spcAft>
                <a:spcPts val="600"/>
              </a:spcAft>
            </a:pPr>
            <a:r>
              <a:rPr lang="fr-FR" sz="1000" dirty="0">
                <a:latin typeface="Short Stack" panose="02010500040000000007" pitchFamily="2" charset="0"/>
              </a:rPr>
              <a:t>Au centre de l’île, </a:t>
            </a:r>
            <a:r>
              <a:rPr lang="fr-FR" sz="1000" u="sng" dirty="0">
                <a:latin typeface="Short Stack" panose="02010500040000000007" pitchFamily="2" charset="0"/>
              </a:rPr>
              <a:t>un trésor</a:t>
            </a:r>
            <a:r>
              <a:rPr lang="fr-FR" sz="1000" dirty="0">
                <a:latin typeface="Short Stack" panose="02010500040000000007" pitchFamily="2" charset="0"/>
              </a:rPr>
              <a:t> ( ________ ) est caché. </a:t>
            </a:r>
            <a:r>
              <a:rPr lang="fr-FR" sz="1000" u="sng" dirty="0">
                <a:latin typeface="Short Stack" panose="02010500040000000007" pitchFamily="2" charset="0"/>
              </a:rPr>
              <a:t>Les pirates</a:t>
            </a:r>
            <a:r>
              <a:rPr lang="fr-FR" sz="1000" dirty="0">
                <a:latin typeface="Short Stack" panose="02010500040000000007" pitchFamily="2" charset="0"/>
              </a:rPr>
              <a:t> ( ________ ) jettent </a:t>
            </a:r>
            <a:r>
              <a:rPr lang="fr-FR" sz="1000" u="sng" dirty="0">
                <a:latin typeface="Short Stack" panose="02010500040000000007" pitchFamily="2" charset="0"/>
              </a:rPr>
              <a:t>l’ancre</a:t>
            </a:r>
            <a:r>
              <a:rPr lang="fr-FR" sz="1000" dirty="0">
                <a:latin typeface="Short Stack" panose="02010500040000000007" pitchFamily="2" charset="0"/>
              </a:rPr>
              <a:t> ( ________ ). Ils consultent </a:t>
            </a:r>
            <a:r>
              <a:rPr lang="fr-FR" sz="1000" u="sng" dirty="0">
                <a:latin typeface="Short Stack" panose="02010500040000000007" pitchFamily="2" charset="0"/>
              </a:rPr>
              <a:t>leur carte </a:t>
            </a:r>
            <a:r>
              <a:rPr lang="fr-FR" sz="1000" dirty="0">
                <a:latin typeface="Short Stack" panose="02010500040000000007" pitchFamily="2" charset="0"/>
              </a:rPr>
              <a:t>( ________ ). Puis à l’aide de leur boussole, ils entament </a:t>
            </a:r>
            <a:r>
              <a:rPr lang="fr-FR" sz="1000" u="sng" dirty="0">
                <a:latin typeface="Short Stack" panose="02010500040000000007" pitchFamily="2" charset="0"/>
              </a:rPr>
              <a:t>leurs recherches</a:t>
            </a:r>
            <a:r>
              <a:rPr lang="fr-FR" sz="1000" dirty="0">
                <a:latin typeface="Short Stack" panose="02010500040000000007" pitchFamily="2" charset="0"/>
              </a:rPr>
              <a:t> ( ________ ). </a:t>
            </a:r>
            <a:r>
              <a:rPr lang="fr-FR" sz="1000" u="sng" dirty="0">
                <a:latin typeface="Short Stack" panose="02010500040000000007" pitchFamily="2" charset="0"/>
              </a:rPr>
              <a:t>Nos brigands</a:t>
            </a:r>
            <a:r>
              <a:rPr lang="fr-FR" sz="1000" dirty="0">
                <a:latin typeface="Short Stack" panose="02010500040000000007" pitchFamily="2" charset="0"/>
              </a:rPr>
              <a:t> ( ________ ) trouvent enfin </a:t>
            </a:r>
            <a:r>
              <a:rPr lang="fr-FR" sz="1000" u="sng" dirty="0">
                <a:latin typeface="Short Stack" panose="02010500040000000007" pitchFamily="2" charset="0"/>
              </a:rPr>
              <a:t>des milliers de pièces d’or</a:t>
            </a:r>
            <a:r>
              <a:rPr lang="fr-FR" sz="1000" dirty="0">
                <a:latin typeface="Short Stack" panose="02010500040000000007" pitchFamily="2" charset="0"/>
              </a:rPr>
              <a:t> ( ________ ).</a:t>
            </a:r>
          </a:p>
        </p:txBody>
      </p:sp>
      <p:sp>
        <p:nvSpPr>
          <p:cNvPr id="46" name="ZoneTexte 45"/>
          <p:cNvSpPr txBox="1"/>
          <p:nvPr/>
        </p:nvSpPr>
        <p:spPr>
          <a:xfrm>
            <a:off x="307926" y="361561"/>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29" name="Larme 28"/>
          <p:cNvSpPr/>
          <p:nvPr/>
        </p:nvSpPr>
        <p:spPr>
          <a:xfrm>
            <a:off x="6300911" y="358984"/>
            <a:ext cx="504056"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300910" y="358984"/>
            <a:ext cx="638597"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G7</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20" name="ZoneTexte 19"/>
          <p:cNvSpPr txBox="1"/>
          <p:nvPr/>
        </p:nvSpPr>
        <p:spPr>
          <a:xfrm>
            <a:off x="288243" y="3481052"/>
            <a:ext cx="6660740" cy="1058751"/>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3. Souligne le COD dans chaque phrase.</a:t>
            </a:r>
          </a:p>
          <a:p>
            <a:pPr>
              <a:lnSpc>
                <a:spcPct val="150000"/>
              </a:lnSpc>
              <a:spcAft>
                <a:spcPts val="600"/>
              </a:spcAft>
            </a:pPr>
            <a:r>
              <a:rPr lang="fr-FR" sz="1000" dirty="0">
                <a:latin typeface="Short Stack" panose="02010500040000000007" pitchFamily="2" charset="0"/>
              </a:rPr>
              <a:t>Les pêcheurs attrapent des poissons. * Le jardinier coupe les arbustes. * Mon frère aîné repeint son scooter.  * Nous observons le vol des oiseaux. * Mes enfants collectionnent les timbres étrangers. * Je choisis cette place près de la fenêtre. </a:t>
            </a:r>
          </a:p>
        </p:txBody>
      </p:sp>
      <p:sp>
        <p:nvSpPr>
          <p:cNvPr id="23" name="ZoneTexte 22"/>
          <p:cNvSpPr txBox="1"/>
          <p:nvPr/>
        </p:nvSpPr>
        <p:spPr>
          <a:xfrm>
            <a:off x="288243" y="4633180"/>
            <a:ext cx="6660740" cy="1381917"/>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4. Souligne le COI et entoure la préposition qui l’introduit</a:t>
            </a:r>
          </a:p>
          <a:p>
            <a:pPr algn="ctr">
              <a:spcAft>
                <a:spcPts val="600"/>
              </a:spcAft>
            </a:pPr>
            <a:r>
              <a:rPr lang="fr-FR" sz="1600" dirty="0">
                <a:latin typeface="Fineliner Script" pitchFamily="50" charset="0"/>
              </a:rPr>
              <a:t>Exemple : le berger veille sur </a:t>
            </a:r>
            <a:r>
              <a:rPr lang="fr-FR" sz="1600" u="sng" dirty="0">
                <a:latin typeface="Fineliner Script" pitchFamily="50" charset="0"/>
              </a:rPr>
              <a:t>son troupeau de moutons</a:t>
            </a:r>
          </a:p>
          <a:p>
            <a:pPr>
              <a:lnSpc>
                <a:spcPct val="150000"/>
              </a:lnSpc>
              <a:spcAft>
                <a:spcPts val="600"/>
              </a:spcAft>
            </a:pPr>
            <a:r>
              <a:rPr lang="fr-FR" sz="1000" dirty="0">
                <a:latin typeface="Short Stack" panose="02010500040000000007" pitchFamily="2" charset="0"/>
              </a:rPr>
              <a:t>Le président s’adressa longuement à la foule. * Ma petite sœur ressemble à ma mère. * Ne touche pas à l’ordinateur ! * Il joue avec son frère. * Je me souviens de ce film. * Il part sans toi. * Léon parle avec le maître-nageur.</a:t>
            </a:r>
          </a:p>
        </p:txBody>
      </p:sp>
      <p:sp>
        <p:nvSpPr>
          <p:cNvPr id="25" name="Ellipse 24"/>
          <p:cNvSpPr/>
          <p:nvPr/>
        </p:nvSpPr>
        <p:spPr>
          <a:xfrm>
            <a:off x="3492599" y="4986660"/>
            <a:ext cx="288032" cy="21602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288243" y="6088149"/>
            <a:ext cx="6660740" cy="1289584"/>
          </a:xfrm>
          <a:prstGeom prst="rect">
            <a:avLst/>
          </a:prstGeom>
          <a:noFill/>
        </p:spPr>
        <p:txBody>
          <a:bodyPr wrap="square" rtlCol="0">
            <a:spAutoFit/>
          </a:bodyPr>
          <a:lstStyle/>
          <a:p>
            <a:pPr>
              <a:lnSpc>
                <a:spcPct val="80000"/>
              </a:lnSpc>
              <a:spcAft>
                <a:spcPts val="600"/>
              </a:spcAft>
            </a:pPr>
            <a:r>
              <a:rPr lang="fr-FR" sz="1600" b="1" dirty="0">
                <a:latin typeface="Fineliner Script" pitchFamily="50" charset="0"/>
              </a:rPr>
              <a:t>5. Indique si les groupes nominaux soulignés sont COD ou COI</a:t>
            </a:r>
          </a:p>
          <a:p>
            <a:pPr>
              <a:lnSpc>
                <a:spcPct val="150000"/>
              </a:lnSpc>
              <a:spcAft>
                <a:spcPts val="600"/>
              </a:spcAft>
            </a:pPr>
            <a:r>
              <a:rPr lang="fr-FR" sz="1000" dirty="0">
                <a:latin typeface="Short Stack" panose="02010500040000000007" pitchFamily="2" charset="0"/>
              </a:rPr>
              <a:t>Dans le musée, le guide regarde </a:t>
            </a:r>
            <a:r>
              <a:rPr lang="fr-FR" sz="1000" u="sng" dirty="0">
                <a:latin typeface="Short Stack" panose="02010500040000000007" pitchFamily="2" charset="0"/>
              </a:rPr>
              <a:t>les élèves</a:t>
            </a:r>
            <a:r>
              <a:rPr lang="fr-FR" sz="1000" dirty="0">
                <a:latin typeface="Short Stack" panose="02010500040000000007" pitchFamily="2" charset="0"/>
              </a:rPr>
              <a:t> ( ________ ) attentivement. Il demande </a:t>
            </a:r>
            <a:r>
              <a:rPr lang="fr-FR" sz="1000" dirty="0" smtClean="0">
                <a:latin typeface="Short Stack" panose="02010500040000000007" pitchFamily="2" charset="0"/>
              </a:rPr>
              <a:t>      </a:t>
            </a:r>
            <a:r>
              <a:rPr lang="fr-FR" sz="1000" u="sng" dirty="0" smtClean="0">
                <a:latin typeface="Short Stack" panose="02010500040000000007" pitchFamily="2" charset="0"/>
              </a:rPr>
              <a:t>leur </a:t>
            </a:r>
            <a:r>
              <a:rPr lang="fr-FR" sz="1000" u="sng" dirty="0">
                <a:latin typeface="Short Stack" panose="02010500040000000007" pitchFamily="2" charset="0"/>
              </a:rPr>
              <a:t>attention</a:t>
            </a:r>
            <a:r>
              <a:rPr lang="fr-FR" sz="1000" dirty="0">
                <a:latin typeface="Short Stack" panose="02010500040000000007" pitchFamily="2" charset="0"/>
              </a:rPr>
              <a:t> ( ________ ) et explique </a:t>
            </a:r>
            <a:r>
              <a:rPr lang="fr-FR" sz="1000" u="sng" dirty="0">
                <a:latin typeface="Short Stack" panose="02010500040000000007" pitchFamily="2" charset="0"/>
              </a:rPr>
              <a:t>l’histoire de l’Egypte</a:t>
            </a:r>
            <a:r>
              <a:rPr lang="fr-FR" sz="1000" dirty="0">
                <a:latin typeface="Short Stack" panose="02010500040000000007" pitchFamily="2" charset="0"/>
              </a:rPr>
              <a:t> ( ________ ). Il répond </a:t>
            </a:r>
            <a:r>
              <a:rPr lang="fr-FR" sz="1000" dirty="0" smtClean="0">
                <a:latin typeface="Short Stack" panose="02010500040000000007" pitchFamily="2" charset="0"/>
              </a:rPr>
              <a:t>           </a:t>
            </a:r>
            <a:r>
              <a:rPr lang="fr-FR" sz="1000" u="sng" dirty="0" smtClean="0">
                <a:latin typeface="Short Stack" panose="02010500040000000007" pitchFamily="2" charset="0"/>
              </a:rPr>
              <a:t>à </a:t>
            </a:r>
            <a:r>
              <a:rPr lang="fr-FR" sz="1000" u="sng" dirty="0">
                <a:latin typeface="Short Stack" panose="02010500040000000007" pitchFamily="2" charset="0"/>
              </a:rPr>
              <a:t>leurs questions</a:t>
            </a:r>
            <a:r>
              <a:rPr lang="fr-FR" sz="1000" dirty="0">
                <a:latin typeface="Short Stack" panose="02010500040000000007" pitchFamily="2" charset="0"/>
              </a:rPr>
              <a:t> ( ________ ). Puis, il montre </a:t>
            </a:r>
            <a:r>
              <a:rPr lang="fr-FR" sz="1000" u="sng" dirty="0">
                <a:latin typeface="Short Stack" panose="02010500040000000007" pitchFamily="2" charset="0"/>
              </a:rPr>
              <a:t>la salle des antiquités égyptiennes</a:t>
            </a:r>
            <a:r>
              <a:rPr lang="fr-FR" sz="1000" dirty="0">
                <a:latin typeface="Short Stack" panose="02010500040000000007" pitchFamily="2" charset="0"/>
              </a:rPr>
              <a:t> </a:t>
            </a:r>
            <a:r>
              <a:rPr lang="fr-FR" sz="1000" dirty="0" smtClean="0">
                <a:latin typeface="Short Stack" panose="02010500040000000007" pitchFamily="2" charset="0"/>
              </a:rPr>
              <a:t>             ( </a:t>
            </a:r>
            <a:r>
              <a:rPr lang="fr-FR" sz="1000" dirty="0">
                <a:latin typeface="Short Stack" panose="02010500040000000007" pitchFamily="2" charset="0"/>
              </a:rPr>
              <a:t>________ ). </a:t>
            </a:r>
            <a:r>
              <a:rPr lang="fr-FR" sz="1000" dirty="0" smtClean="0">
                <a:latin typeface="Short Stack" panose="02010500040000000007" pitchFamily="2" charset="0"/>
              </a:rPr>
              <a:t> Les </a:t>
            </a:r>
            <a:r>
              <a:rPr lang="fr-FR" sz="1000" dirty="0">
                <a:latin typeface="Short Stack" panose="02010500040000000007" pitchFamily="2" charset="0"/>
              </a:rPr>
              <a:t>élèves se souviendront longtemps </a:t>
            </a:r>
            <a:r>
              <a:rPr lang="fr-FR" sz="1000" u="sng" dirty="0">
                <a:latin typeface="Short Stack" panose="02010500040000000007" pitchFamily="2" charset="0"/>
              </a:rPr>
              <a:t>de cette visite</a:t>
            </a:r>
            <a:r>
              <a:rPr lang="fr-FR" sz="1000" dirty="0">
                <a:latin typeface="Short Stack" panose="02010500040000000007" pitchFamily="2" charset="0"/>
              </a:rPr>
              <a:t> ( ________ ).</a:t>
            </a:r>
          </a:p>
        </p:txBody>
      </p:sp>
      <p:pic>
        <p:nvPicPr>
          <p:cNvPr id="14" name="Imag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86466" y="6569722"/>
            <a:ext cx="1237002" cy="254527"/>
          </a:xfrm>
          <a:prstGeom prst="rect">
            <a:avLst/>
          </a:prstGeom>
        </p:spPr>
      </p:pic>
    </p:spTree>
    <p:extLst>
      <p:ext uri="{BB962C8B-B14F-4D97-AF65-F5344CB8AC3E}">
        <p14:creationId xmlns:p14="http://schemas.microsoft.com/office/powerpoint/2010/main" val="35255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252239" y="234132"/>
            <a:ext cx="6696744" cy="8568952"/>
          </a:xfrm>
          <a:prstGeom prst="round2SameRect">
            <a:avLst>
              <a:gd name="adj1" fmla="val 2959"/>
              <a:gd name="adj2" fmla="val 0"/>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52239" y="234135"/>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512380" y="258584"/>
            <a:ext cx="4428492" cy="470770"/>
          </a:xfrm>
          <a:prstGeom prst="rect">
            <a:avLst/>
          </a:prstGeom>
          <a:noFill/>
        </p:spPr>
        <p:txBody>
          <a:bodyPr wrap="square" rtlCol="0">
            <a:spAutoFit/>
          </a:bodyPr>
          <a:lstStyle/>
          <a:p>
            <a:pPr algn="ctr">
              <a:lnSpc>
                <a:spcPct val="70000"/>
              </a:lnSpc>
            </a:pPr>
            <a:r>
              <a:rPr lang="fr-FR" sz="3200" dirty="0">
                <a:latin typeface="Fineliner Script" pitchFamily="50" charset="0"/>
              </a:rPr>
              <a:t>L’attribut du sujet</a:t>
            </a:r>
          </a:p>
        </p:txBody>
      </p:sp>
      <p:sp>
        <p:nvSpPr>
          <p:cNvPr id="31" name="ZoneTexte 30"/>
          <p:cNvSpPr txBox="1"/>
          <p:nvPr/>
        </p:nvSpPr>
        <p:spPr>
          <a:xfrm>
            <a:off x="243483" y="882204"/>
            <a:ext cx="6705500" cy="1794337"/>
          </a:xfrm>
          <a:prstGeom prst="rect">
            <a:avLst/>
          </a:prstGeom>
          <a:noFill/>
        </p:spPr>
        <p:txBody>
          <a:bodyPr wrap="square" rtlCol="0">
            <a:spAutoFit/>
          </a:bodyPr>
          <a:lstStyle/>
          <a:p>
            <a:pPr>
              <a:lnSpc>
                <a:spcPct val="80000"/>
              </a:lnSpc>
            </a:pPr>
            <a:r>
              <a:rPr lang="fr-FR" sz="1600" b="1" dirty="0">
                <a:latin typeface="Fineliner Script" pitchFamily="50" charset="0"/>
              </a:rPr>
              <a:t>1. Entoure les verbes d’état, souligne les attributs (avec ta règle) et indique si c’est un adjectif qualificatif (AQ) ou un groupe nominal (GN)</a:t>
            </a:r>
          </a:p>
          <a:p>
            <a:pPr algn="ctr">
              <a:lnSpc>
                <a:spcPct val="200000"/>
              </a:lnSpc>
              <a:spcAft>
                <a:spcPts val="600"/>
              </a:spcAft>
            </a:pPr>
            <a:r>
              <a:rPr lang="fr-FR" sz="1000" dirty="0">
                <a:latin typeface="Short Stack" panose="02010500040000000007" pitchFamily="2" charset="0"/>
              </a:rPr>
              <a:t>Ex : la maîtresse paraît </a:t>
            </a:r>
            <a:r>
              <a:rPr lang="fr-FR" sz="1000" u="sng" dirty="0">
                <a:latin typeface="Short Stack" panose="02010500040000000007" pitchFamily="2" charset="0"/>
              </a:rPr>
              <a:t>contente</a:t>
            </a:r>
          </a:p>
          <a:p>
            <a:pPr>
              <a:lnSpc>
                <a:spcPct val="200000"/>
              </a:lnSpc>
              <a:spcAft>
                <a:spcPts val="600"/>
              </a:spcAft>
            </a:pPr>
            <a:r>
              <a:rPr lang="fr-FR" sz="1000" dirty="0">
                <a:latin typeface="Short Stack" panose="02010500040000000007" pitchFamily="2" charset="0"/>
              </a:rPr>
              <a:t>Ton dessert paraissait délicieux. * Emma est l’amie de ma fille. * Les tigres demeurent des bêtes protégées. *  Il semblait heureux. * Ce gâteau est impressionnant. * Les filles restent surprises. * Que cet élève est bavard ! * La boxe semble un sport violent.</a:t>
            </a:r>
          </a:p>
        </p:txBody>
      </p:sp>
      <p:sp>
        <p:nvSpPr>
          <p:cNvPr id="4" name="Rectangle 3"/>
          <p:cNvSpPr/>
          <p:nvPr/>
        </p:nvSpPr>
        <p:spPr>
          <a:xfrm>
            <a:off x="252240" y="2682404"/>
            <a:ext cx="6696743" cy="1472967"/>
          </a:xfrm>
          <a:prstGeom prst="rect">
            <a:avLst/>
          </a:prstGeom>
        </p:spPr>
        <p:txBody>
          <a:bodyPr wrap="square">
            <a:spAutoFit/>
          </a:bodyPr>
          <a:lstStyle/>
          <a:p>
            <a:pPr lvl="0">
              <a:lnSpc>
                <a:spcPct val="80000"/>
              </a:lnSpc>
            </a:pPr>
            <a:r>
              <a:rPr lang="fr-FR" sz="1600" b="1" dirty="0">
                <a:solidFill>
                  <a:prstClr val="black"/>
                </a:solidFill>
                <a:latin typeface="Fineliner Script" pitchFamily="50" charset="0"/>
              </a:rPr>
              <a:t>2. Indique si les verbes soulignés sont d’état ou pas (oui ou non), puis entoure l’attribut du sujet s’il existe.</a:t>
            </a:r>
          </a:p>
          <a:p>
            <a:pPr lvl="0">
              <a:lnSpc>
                <a:spcPct val="130000"/>
              </a:lnSpc>
              <a:spcAft>
                <a:spcPts val="600"/>
              </a:spcAft>
            </a:pPr>
            <a:r>
              <a:rPr lang="fr-FR" sz="1000" dirty="0">
                <a:solidFill>
                  <a:prstClr val="black"/>
                </a:solidFill>
                <a:latin typeface="Short Stack" panose="02010500040000000007" pitchFamily="2" charset="0"/>
              </a:rPr>
              <a:t>Tu </a:t>
            </a:r>
            <a:r>
              <a:rPr lang="fr-FR" sz="1000" u="sng" dirty="0">
                <a:solidFill>
                  <a:prstClr val="black"/>
                </a:solidFill>
                <a:latin typeface="Short Stack" panose="02010500040000000007" pitchFamily="2" charset="0"/>
              </a:rPr>
              <a:t>es</a:t>
            </a:r>
            <a:r>
              <a:rPr lang="fr-FR" sz="1000" dirty="0">
                <a:solidFill>
                  <a:prstClr val="black"/>
                </a:solidFill>
                <a:latin typeface="Short Stack" panose="02010500040000000007" pitchFamily="2" charset="0"/>
              </a:rPr>
              <a:t> ( _______ ) satisfait. * Cette valise </a:t>
            </a:r>
            <a:r>
              <a:rPr lang="fr-FR" sz="1000" u="sng" dirty="0">
                <a:solidFill>
                  <a:prstClr val="black"/>
                </a:solidFill>
                <a:latin typeface="Short Stack" panose="02010500040000000007" pitchFamily="2" charset="0"/>
              </a:rPr>
              <a:t>paraît</a:t>
            </a:r>
            <a:r>
              <a:rPr lang="fr-FR" sz="1000" dirty="0">
                <a:solidFill>
                  <a:prstClr val="black"/>
                </a:solidFill>
                <a:latin typeface="Short Stack" panose="02010500040000000007" pitchFamily="2" charset="0"/>
              </a:rPr>
              <a:t> ( _______ ) lourde, mais elle </a:t>
            </a:r>
            <a:r>
              <a:rPr lang="fr-FR" sz="1000" u="sng" dirty="0">
                <a:solidFill>
                  <a:prstClr val="black"/>
                </a:solidFill>
                <a:latin typeface="Short Stack" panose="02010500040000000007" pitchFamily="2" charset="0"/>
              </a:rPr>
              <a:t>est</a:t>
            </a:r>
            <a:r>
              <a:rPr lang="fr-FR" sz="1000" dirty="0">
                <a:solidFill>
                  <a:prstClr val="black"/>
                </a:solidFill>
                <a:latin typeface="Short Stack" panose="02010500040000000007" pitchFamily="2" charset="0"/>
              </a:rPr>
              <a:t> vide. *   Je </a:t>
            </a:r>
            <a:r>
              <a:rPr lang="fr-FR" sz="1000" u="sng" dirty="0">
                <a:solidFill>
                  <a:prstClr val="black"/>
                </a:solidFill>
                <a:latin typeface="Short Stack" panose="02010500040000000007" pitchFamily="2" charset="0"/>
              </a:rPr>
              <a:t>prépare</a:t>
            </a:r>
            <a:r>
              <a:rPr lang="fr-FR" sz="1000" dirty="0">
                <a:solidFill>
                  <a:prstClr val="black"/>
                </a:solidFill>
                <a:latin typeface="Short Stack" panose="02010500040000000007" pitchFamily="2" charset="0"/>
              </a:rPr>
              <a:t> ( _______ ) des lasagnes. * Nous </a:t>
            </a:r>
            <a:r>
              <a:rPr lang="fr-FR" sz="1000" u="sng" dirty="0">
                <a:solidFill>
                  <a:prstClr val="black"/>
                </a:solidFill>
                <a:latin typeface="Short Stack" panose="02010500040000000007" pitchFamily="2" charset="0"/>
              </a:rPr>
              <a:t>aimons</a:t>
            </a:r>
            <a:r>
              <a:rPr lang="fr-FR" sz="1000" dirty="0">
                <a:solidFill>
                  <a:prstClr val="black"/>
                </a:solidFill>
                <a:latin typeface="Short Stack" panose="02010500040000000007" pitchFamily="2" charset="0"/>
              </a:rPr>
              <a:t> ( _______ ) les crêpes. * Elle </a:t>
            </a:r>
            <a:r>
              <a:rPr lang="fr-FR" sz="1000" u="sng" dirty="0">
                <a:solidFill>
                  <a:prstClr val="black"/>
                </a:solidFill>
                <a:latin typeface="Short Stack" panose="02010500040000000007" pitchFamily="2" charset="0"/>
              </a:rPr>
              <a:t>demeure </a:t>
            </a:r>
            <a:r>
              <a:rPr lang="fr-FR" sz="1000" dirty="0">
                <a:solidFill>
                  <a:prstClr val="black"/>
                </a:solidFill>
                <a:latin typeface="Short Stack" panose="02010500040000000007" pitchFamily="2" charset="0"/>
              </a:rPr>
              <a:t> ( _______ ) à Paris. * Tu </a:t>
            </a:r>
            <a:r>
              <a:rPr lang="fr-FR" sz="1000" u="sng" dirty="0">
                <a:solidFill>
                  <a:prstClr val="black"/>
                </a:solidFill>
                <a:latin typeface="Short Stack" panose="02010500040000000007" pitchFamily="2" charset="0"/>
              </a:rPr>
              <a:t>as l’air</a:t>
            </a:r>
            <a:r>
              <a:rPr lang="fr-FR" sz="1000" dirty="0">
                <a:solidFill>
                  <a:prstClr val="black"/>
                </a:solidFill>
                <a:latin typeface="Short Stack" panose="02010500040000000007" pitchFamily="2" charset="0"/>
              </a:rPr>
              <a:t> ( _______ ) fatigué mais tu n’</a:t>
            </a:r>
            <a:r>
              <a:rPr lang="fr-FR" sz="1000" u="sng" dirty="0">
                <a:solidFill>
                  <a:prstClr val="black"/>
                </a:solidFill>
                <a:latin typeface="Short Stack" panose="02010500040000000007" pitchFamily="2" charset="0"/>
              </a:rPr>
              <a:t>es</a:t>
            </a:r>
            <a:r>
              <a:rPr lang="fr-FR" sz="1000" dirty="0">
                <a:solidFill>
                  <a:prstClr val="black"/>
                </a:solidFill>
                <a:latin typeface="Short Stack" panose="02010500040000000007" pitchFamily="2" charset="0"/>
              </a:rPr>
              <a:t> ( _______ ) pas malade. * Ils </a:t>
            </a:r>
            <a:r>
              <a:rPr lang="fr-FR" sz="1000" u="sng" dirty="0">
                <a:solidFill>
                  <a:prstClr val="black"/>
                </a:solidFill>
                <a:latin typeface="Short Stack" panose="02010500040000000007" pitchFamily="2" charset="0"/>
              </a:rPr>
              <a:t>restent</a:t>
            </a:r>
            <a:r>
              <a:rPr lang="fr-FR" sz="1000" dirty="0">
                <a:solidFill>
                  <a:prstClr val="black"/>
                </a:solidFill>
                <a:latin typeface="Short Stack" panose="02010500040000000007" pitchFamily="2" charset="0"/>
              </a:rPr>
              <a:t> ( _______ ) longtemps devant leurs ordinateurs. * La mer </a:t>
            </a:r>
            <a:r>
              <a:rPr lang="fr-FR" sz="1000" u="sng" dirty="0">
                <a:solidFill>
                  <a:prstClr val="black"/>
                </a:solidFill>
                <a:latin typeface="Short Stack" panose="02010500040000000007" pitchFamily="2" charset="0"/>
              </a:rPr>
              <a:t>devient</a:t>
            </a:r>
            <a:r>
              <a:rPr lang="fr-FR" sz="1000" dirty="0">
                <a:solidFill>
                  <a:prstClr val="black"/>
                </a:solidFill>
                <a:latin typeface="Short Stack" panose="02010500040000000007" pitchFamily="2" charset="0"/>
              </a:rPr>
              <a:t> ( _______ ) houleuse, nous </a:t>
            </a:r>
            <a:r>
              <a:rPr lang="fr-FR" sz="1000" u="sng" dirty="0">
                <a:solidFill>
                  <a:prstClr val="black"/>
                </a:solidFill>
                <a:latin typeface="Short Stack" panose="02010500040000000007" pitchFamily="2" charset="0"/>
              </a:rPr>
              <a:t>demeurons</a:t>
            </a:r>
            <a:r>
              <a:rPr lang="fr-FR" sz="1000" dirty="0">
                <a:solidFill>
                  <a:prstClr val="black"/>
                </a:solidFill>
                <a:latin typeface="Short Stack" panose="02010500040000000007" pitchFamily="2" charset="0"/>
              </a:rPr>
              <a:t> ( _______ ) prudents. *</a:t>
            </a:r>
            <a:endParaRPr lang="fr-FR" dirty="0"/>
          </a:p>
        </p:txBody>
      </p:sp>
      <p:sp>
        <p:nvSpPr>
          <p:cNvPr id="51" name="ZoneTexte 50"/>
          <p:cNvSpPr txBox="1"/>
          <p:nvPr/>
        </p:nvSpPr>
        <p:spPr>
          <a:xfrm>
            <a:off x="288243" y="27235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a:t>
            </a:r>
          </a:p>
        </p:txBody>
      </p:sp>
      <p:sp>
        <p:nvSpPr>
          <p:cNvPr id="36" name="Larme 35"/>
          <p:cNvSpPr/>
          <p:nvPr/>
        </p:nvSpPr>
        <p:spPr>
          <a:xfrm>
            <a:off x="6228903" y="250274"/>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6238378" y="250274"/>
            <a:ext cx="636390" cy="523220"/>
          </a:xfrm>
          <a:prstGeom prst="rect">
            <a:avLst/>
          </a:prstGeom>
          <a:noFill/>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G8</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2" name="Ellipse 1"/>
          <p:cNvSpPr/>
          <p:nvPr/>
        </p:nvSpPr>
        <p:spPr>
          <a:xfrm>
            <a:off x="3596233" y="1354394"/>
            <a:ext cx="540060" cy="288032"/>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4212679" y="1498410"/>
            <a:ext cx="576064" cy="307777"/>
          </a:xfrm>
          <a:prstGeom prst="rect">
            <a:avLst/>
          </a:prstGeom>
          <a:noFill/>
        </p:spPr>
        <p:txBody>
          <a:bodyPr wrap="square" rtlCol="0">
            <a:spAutoFit/>
          </a:bodyPr>
          <a:lstStyle/>
          <a:p>
            <a:pPr algn="ctr"/>
            <a:r>
              <a:rPr lang="fr-FR" sz="1400" dirty="0">
                <a:latin typeface="Dekko" panose="00000500000000000000" pitchFamily="2" charset="0"/>
                <a:cs typeface="Dekko" panose="00000500000000000000" pitchFamily="2" charset="0"/>
              </a:rPr>
              <a:t>AQ</a:t>
            </a:r>
          </a:p>
        </p:txBody>
      </p:sp>
      <p:sp>
        <p:nvSpPr>
          <p:cNvPr id="14" name="Rectangle 13"/>
          <p:cNvSpPr/>
          <p:nvPr/>
        </p:nvSpPr>
        <p:spPr>
          <a:xfrm>
            <a:off x="252240" y="4266580"/>
            <a:ext cx="6696743" cy="1086451"/>
          </a:xfrm>
          <a:prstGeom prst="rect">
            <a:avLst/>
          </a:prstGeom>
        </p:spPr>
        <p:txBody>
          <a:bodyPr wrap="square">
            <a:spAutoFit/>
          </a:bodyPr>
          <a:lstStyle/>
          <a:p>
            <a:pPr lvl="0">
              <a:lnSpc>
                <a:spcPct val="80000"/>
              </a:lnSpc>
            </a:pPr>
            <a:r>
              <a:rPr lang="fr-FR" sz="1600" b="1" dirty="0">
                <a:solidFill>
                  <a:prstClr val="black"/>
                </a:solidFill>
                <a:latin typeface="Fineliner Script" pitchFamily="50" charset="0"/>
              </a:rPr>
              <a:t>3. Remplace  le verbe être par un de ces verbes d’état : sembler, devenir, paraître, demeurer, rester</a:t>
            </a:r>
          </a:p>
          <a:p>
            <a:pPr lvl="0">
              <a:lnSpc>
                <a:spcPct val="130000"/>
              </a:lnSpc>
              <a:spcAft>
                <a:spcPts val="600"/>
              </a:spcAft>
            </a:pPr>
            <a:r>
              <a:rPr lang="fr-FR" sz="1000" dirty="0">
                <a:solidFill>
                  <a:prstClr val="black"/>
                </a:solidFill>
                <a:latin typeface="Short Stack" panose="02010500040000000007" pitchFamily="2" charset="0"/>
              </a:rPr>
              <a:t>Cette place est ( _______________ ) inoccupée. * Il est ( _______________ ) l’auteur de nombreux livres. * Les élèves sont ( _______________ ) en forme. * La région est                ( _______________ ) touristique. * Mon chien est ( _______________ ) âgé.</a:t>
            </a:r>
            <a:endParaRPr lang="fr-FR" dirty="0"/>
          </a:p>
        </p:txBody>
      </p:sp>
      <p:sp>
        <p:nvSpPr>
          <p:cNvPr id="15" name="Rectangle 14"/>
          <p:cNvSpPr/>
          <p:nvPr/>
        </p:nvSpPr>
        <p:spPr>
          <a:xfrm>
            <a:off x="252240" y="5377243"/>
            <a:ext cx="6696743" cy="963341"/>
          </a:xfrm>
          <a:prstGeom prst="rect">
            <a:avLst/>
          </a:prstGeom>
        </p:spPr>
        <p:txBody>
          <a:bodyPr wrap="square">
            <a:spAutoFit/>
          </a:bodyPr>
          <a:lstStyle/>
          <a:p>
            <a:pPr lvl="0">
              <a:lnSpc>
                <a:spcPct val="80000"/>
              </a:lnSpc>
            </a:pPr>
            <a:r>
              <a:rPr lang="fr-FR" sz="1600" b="1" dirty="0">
                <a:solidFill>
                  <a:prstClr val="black"/>
                </a:solidFill>
                <a:latin typeface="Fineliner Script" pitchFamily="50" charset="0"/>
              </a:rPr>
              <a:t>4. Complète les phrases avec un des adjectifs attribut suivants : épuisés, attentif, contente, joyeuses</a:t>
            </a:r>
          </a:p>
          <a:p>
            <a:pPr lvl="0">
              <a:lnSpc>
                <a:spcPct val="130000"/>
              </a:lnSpc>
              <a:spcAft>
                <a:spcPts val="600"/>
              </a:spcAft>
            </a:pPr>
            <a:r>
              <a:rPr lang="fr-FR" sz="1000" dirty="0">
                <a:solidFill>
                  <a:prstClr val="black"/>
                </a:solidFill>
                <a:latin typeface="Short Stack" panose="02010500040000000007" pitchFamily="2" charset="0"/>
              </a:rPr>
              <a:t>Cette personne paraît _____________________ * Elles semblent _____________________ *</a:t>
            </a:r>
          </a:p>
          <a:p>
            <a:pPr lvl="0">
              <a:lnSpc>
                <a:spcPct val="130000"/>
              </a:lnSpc>
              <a:spcAft>
                <a:spcPts val="600"/>
              </a:spcAft>
            </a:pPr>
            <a:r>
              <a:rPr lang="fr-FR" sz="1000" dirty="0">
                <a:solidFill>
                  <a:prstClr val="black"/>
                </a:solidFill>
                <a:latin typeface="Short Stack" panose="02010500040000000007" pitchFamily="2" charset="0"/>
              </a:rPr>
              <a:t>Cet élève reste _____________________ * Les joueurs sont _____________________ *</a:t>
            </a:r>
            <a:endParaRPr lang="fr-FR" dirty="0"/>
          </a:p>
        </p:txBody>
      </p:sp>
      <p:sp>
        <p:nvSpPr>
          <p:cNvPr id="16" name="Rectangle 15"/>
          <p:cNvSpPr/>
          <p:nvPr/>
        </p:nvSpPr>
        <p:spPr>
          <a:xfrm>
            <a:off x="252240" y="6457363"/>
            <a:ext cx="6696743" cy="766364"/>
          </a:xfrm>
          <a:prstGeom prst="rect">
            <a:avLst/>
          </a:prstGeom>
        </p:spPr>
        <p:txBody>
          <a:bodyPr wrap="square">
            <a:spAutoFit/>
          </a:bodyPr>
          <a:lstStyle/>
          <a:p>
            <a:pPr lvl="0">
              <a:lnSpc>
                <a:spcPct val="80000"/>
              </a:lnSpc>
            </a:pPr>
            <a:r>
              <a:rPr lang="fr-FR" sz="1600" b="1" dirty="0">
                <a:solidFill>
                  <a:prstClr val="black"/>
                </a:solidFill>
                <a:latin typeface="Fineliner Script" pitchFamily="50" charset="0"/>
              </a:rPr>
              <a:t>5. Recopie les phrases en remplaçant le groupe sujet souligné par celui entre parenthèses. </a:t>
            </a:r>
          </a:p>
          <a:p>
            <a:pPr lvl="0">
              <a:lnSpc>
                <a:spcPct val="130000"/>
              </a:lnSpc>
              <a:spcAft>
                <a:spcPts val="600"/>
              </a:spcAft>
            </a:pPr>
            <a:r>
              <a:rPr lang="fr-FR" sz="1000" u="sng" dirty="0">
                <a:solidFill>
                  <a:prstClr val="black"/>
                </a:solidFill>
                <a:latin typeface="Short Stack" panose="02010500040000000007" pitchFamily="2" charset="0"/>
              </a:rPr>
              <a:t>Le nageur</a:t>
            </a:r>
            <a:r>
              <a:rPr lang="fr-FR" sz="1000" dirty="0">
                <a:solidFill>
                  <a:prstClr val="black"/>
                </a:solidFill>
                <a:latin typeface="Short Stack" panose="02010500040000000007" pitchFamily="2" charset="0"/>
              </a:rPr>
              <a:t> semble fatigué. (</a:t>
            </a:r>
            <a:r>
              <a:rPr lang="fr-FR" sz="1000" dirty="0">
                <a:solidFill>
                  <a:prstClr val="black"/>
                </a:solidFill>
                <a:latin typeface="Short Stack" panose="02010500040000000007" pitchFamily="2" charset="0"/>
                <a:sym typeface="Wingdings" panose="05000000000000000000" pitchFamily="2" charset="2"/>
              </a:rPr>
              <a:t> Les nageuses.) * </a:t>
            </a:r>
            <a:r>
              <a:rPr lang="fr-FR" sz="1000" u="sng" dirty="0">
                <a:solidFill>
                  <a:prstClr val="black"/>
                </a:solidFill>
                <a:latin typeface="Short Stack" panose="02010500040000000007" pitchFamily="2" charset="0"/>
                <a:sym typeface="Wingdings" panose="05000000000000000000" pitchFamily="2" charset="2"/>
              </a:rPr>
              <a:t>Ce jeu</a:t>
            </a:r>
            <a:r>
              <a:rPr lang="fr-FR" sz="1000" dirty="0">
                <a:solidFill>
                  <a:prstClr val="black"/>
                </a:solidFill>
                <a:latin typeface="Short Stack" panose="02010500040000000007" pitchFamily="2" charset="0"/>
                <a:sym typeface="Wingdings" panose="05000000000000000000" pitchFamily="2" charset="2"/>
              </a:rPr>
              <a:t> a l’air ennuyeux. ( Ces activités)</a:t>
            </a:r>
          </a:p>
          <a:p>
            <a:pPr lvl="0">
              <a:lnSpc>
                <a:spcPct val="130000"/>
              </a:lnSpc>
              <a:spcAft>
                <a:spcPts val="600"/>
              </a:spcAft>
            </a:pPr>
            <a:r>
              <a:rPr lang="fr-FR" sz="1000" u="sng" dirty="0">
                <a:solidFill>
                  <a:prstClr val="black"/>
                </a:solidFill>
                <a:latin typeface="Short Stack" panose="02010500040000000007" pitchFamily="2" charset="0"/>
                <a:sym typeface="Wingdings" panose="05000000000000000000" pitchFamily="2" charset="2"/>
              </a:rPr>
              <a:t>Ce village</a:t>
            </a:r>
            <a:r>
              <a:rPr lang="fr-FR" sz="1000" dirty="0">
                <a:solidFill>
                  <a:prstClr val="black"/>
                </a:solidFill>
                <a:latin typeface="Short Stack" panose="02010500040000000007" pitchFamily="2" charset="0"/>
                <a:sym typeface="Wingdings" panose="05000000000000000000" pitchFamily="2" charset="2"/>
              </a:rPr>
              <a:t> paraît désert (  Ces chalets) * </a:t>
            </a:r>
            <a:r>
              <a:rPr lang="fr-FR" sz="1000" u="sng" dirty="0">
                <a:solidFill>
                  <a:prstClr val="black"/>
                </a:solidFill>
                <a:latin typeface="Short Stack" panose="02010500040000000007" pitchFamily="2" charset="0"/>
                <a:sym typeface="Wingdings" panose="05000000000000000000" pitchFamily="2" charset="2"/>
              </a:rPr>
              <a:t>Il</a:t>
            </a:r>
            <a:r>
              <a:rPr lang="fr-FR" sz="1000" dirty="0">
                <a:solidFill>
                  <a:prstClr val="black"/>
                </a:solidFill>
                <a:latin typeface="Short Stack" panose="02010500040000000007" pitchFamily="2" charset="0"/>
                <a:sym typeface="Wingdings" panose="05000000000000000000" pitchFamily="2" charset="2"/>
              </a:rPr>
              <a:t> reste le meilleur de l’équipe. ( Elles)</a:t>
            </a:r>
            <a:endParaRPr lang="fr-FR" dirty="0"/>
          </a:p>
        </p:txBody>
      </p:sp>
      <p:sp>
        <p:nvSpPr>
          <p:cNvPr id="17" name="Rectangle 16"/>
          <p:cNvSpPr/>
          <p:nvPr/>
        </p:nvSpPr>
        <p:spPr>
          <a:xfrm>
            <a:off x="252984" y="7321459"/>
            <a:ext cx="6696743" cy="1409617"/>
          </a:xfrm>
          <a:prstGeom prst="rect">
            <a:avLst/>
          </a:prstGeom>
        </p:spPr>
        <p:txBody>
          <a:bodyPr wrap="square">
            <a:spAutoFit/>
          </a:bodyPr>
          <a:lstStyle/>
          <a:p>
            <a:pPr lvl="0">
              <a:lnSpc>
                <a:spcPct val="80000"/>
              </a:lnSpc>
            </a:pPr>
            <a:r>
              <a:rPr lang="fr-FR" sz="1600" b="1" dirty="0">
                <a:solidFill>
                  <a:prstClr val="black"/>
                </a:solidFill>
                <a:latin typeface="Fineliner Script" pitchFamily="50" charset="0"/>
              </a:rPr>
              <a:t>6. Entoure les verbes et souligne les attributs du sujet s’il y en a et indique leur nature (AQ) ou (GN)</a:t>
            </a:r>
          </a:p>
          <a:p>
            <a:pPr>
              <a:lnSpc>
                <a:spcPct val="200000"/>
              </a:lnSpc>
              <a:spcAft>
                <a:spcPts val="600"/>
              </a:spcAft>
            </a:pPr>
            <a:r>
              <a:rPr lang="fr-FR" sz="1000" dirty="0">
                <a:solidFill>
                  <a:prstClr val="black"/>
                </a:solidFill>
                <a:latin typeface="Short Stack" panose="02010500040000000007" pitchFamily="2" charset="0"/>
              </a:rPr>
              <a:t>Tu sembles radieuse. * Nous restons encore quelques jours ici. * Picasso était un peintre célèbre. * Vous devenez de bons amis. * Nous paraissons inquiets. * Je joue aux cartes. * Elle a l’air heureuse. * Il est un excellent médecin. *</a:t>
            </a:r>
            <a:endParaRPr lang="fr-FR" dirty="0"/>
          </a:p>
        </p:txBody>
      </p:sp>
      <p:pic>
        <p:nvPicPr>
          <p:cNvPr id="18" name="Imag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186466" y="6572237"/>
            <a:ext cx="1237002" cy="254527"/>
          </a:xfrm>
          <a:prstGeom prst="rect">
            <a:avLst/>
          </a:prstGeom>
        </p:spPr>
      </p:pic>
    </p:spTree>
    <p:extLst>
      <p:ext uri="{BB962C8B-B14F-4D97-AF65-F5344CB8AC3E}">
        <p14:creationId xmlns:p14="http://schemas.microsoft.com/office/powerpoint/2010/main" val="352556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252239" y="234132"/>
            <a:ext cx="6696744" cy="9865096"/>
          </a:xfrm>
          <a:prstGeom prst="round2SameRect">
            <a:avLst>
              <a:gd name="adj1" fmla="val 2959"/>
              <a:gd name="adj2" fmla="val 0"/>
            </a:avLst>
          </a:prstGeom>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268795" y="258584"/>
            <a:ext cx="6680187"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512379" y="296292"/>
            <a:ext cx="4428492" cy="437043"/>
          </a:xfrm>
          <a:prstGeom prst="rect">
            <a:avLst/>
          </a:prstGeom>
          <a:noFill/>
        </p:spPr>
        <p:txBody>
          <a:bodyPr wrap="square" rtlCol="0">
            <a:spAutoFit/>
          </a:bodyPr>
          <a:lstStyle/>
          <a:p>
            <a:pPr algn="ctr">
              <a:lnSpc>
                <a:spcPct val="70000"/>
              </a:lnSpc>
            </a:pPr>
            <a:r>
              <a:rPr lang="fr-FR" sz="3200" dirty="0">
                <a:latin typeface="Fineliner Script" pitchFamily="50" charset="0"/>
              </a:rPr>
              <a:t>Les compléments circonstanciels</a:t>
            </a:r>
          </a:p>
        </p:txBody>
      </p:sp>
      <p:sp>
        <p:nvSpPr>
          <p:cNvPr id="31" name="ZoneTexte 30"/>
          <p:cNvSpPr txBox="1"/>
          <p:nvPr/>
        </p:nvSpPr>
        <p:spPr>
          <a:xfrm>
            <a:off x="243483" y="882204"/>
            <a:ext cx="6705500" cy="9148658"/>
          </a:xfrm>
          <a:prstGeom prst="rect">
            <a:avLst/>
          </a:prstGeom>
          <a:noFill/>
        </p:spPr>
        <p:txBody>
          <a:bodyPr wrap="square" rtlCol="0">
            <a:spAutoFit/>
          </a:bodyPr>
          <a:lstStyle/>
          <a:p>
            <a:r>
              <a:rPr lang="fr-FR" sz="1600" b="1" u="sng" dirty="0">
                <a:latin typeface="Fineliner Script" panose="02000000000000000000" pitchFamily="50" charset="0"/>
                <a:cs typeface="Dekko" panose="00000500000000000000" pitchFamily="2" charset="0"/>
              </a:rPr>
              <a:t>1) </a:t>
            </a:r>
            <a:r>
              <a:rPr lang="fr-FR" sz="1600" b="1" u="sng" dirty="0" smtClean="0">
                <a:latin typeface="Fineliner Script" panose="02000000000000000000" pitchFamily="50" charset="0"/>
                <a:cs typeface="Dekko" panose="00000500000000000000" pitchFamily="2" charset="0"/>
              </a:rPr>
              <a:t>Souligne les </a:t>
            </a:r>
            <a:r>
              <a:rPr lang="fr-FR" sz="1600" b="1" u="sng" dirty="0">
                <a:latin typeface="Fineliner Script" panose="02000000000000000000" pitchFamily="50" charset="0"/>
                <a:cs typeface="Dekko" panose="00000500000000000000" pitchFamily="2" charset="0"/>
              </a:rPr>
              <a:t>compléments circonstanciels.</a:t>
            </a:r>
            <a:endParaRPr lang="fr-FR" sz="1600" dirty="0">
              <a:latin typeface="Fineliner Script" panose="02000000000000000000" pitchFamily="50" charset="0"/>
              <a:cs typeface="Dekko" panose="00000500000000000000" pitchFamily="2" charset="0"/>
            </a:endParaRPr>
          </a:p>
          <a:p>
            <a:pPr>
              <a:lnSpc>
                <a:spcPct val="150000"/>
              </a:lnSpc>
            </a:pPr>
            <a:r>
              <a:rPr lang="fr-FR" sz="1300" dirty="0">
                <a:latin typeface="Dekko" panose="00000500000000000000" pitchFamily="2" charset="0"/>
                <a:cs typeface="Dekko" panose="00000500000000000000" pitchFamily="2" charset="0"/>
              </a:rPr>
              <a:t>Après l’orage, en quelques heures, torrent devint menaçant – Sous la pression des eaux, le barrage céda brusquement – La petite rivière serpente paresseusement dans la vallée – Aujourd’hui, je </a:t>
            </a:r>
            <a:r>
              <a:rPr lang="fr-FR" sz="1300" dirty="0" smtClean="0">
                <a:latin typeface="Dekko" panose="00000500000000000000" pitchFamily="2" charset="0"/>
                <a:cs typeface="Dekko" panose="00000500000000000000" pitchFamily="2" charset="0"/>
              </a:rPr>
              <a:t>vais me promener </a:t>
            </a:r>
            <a:r>
              <a:rPr lang="fr-FR" sz="1300" dirty="0">
                <a:latin typeface="Dekko" panose="00000500000000000000" pitchFamily="2" charset="0"/>
                <a:cs typeface="Dekko" panose="00000500000000000000" pitchFamily="2" charset="0"/>
              </a:rPr>
              <a:t>sur le </a:t>
            </a:r>
            <a:r>
              <a:rPr lang="fr-FR" sz="1300" dirty="0" smtClean="0">
                <a:latin typeface="Dekko" panose="00000500000000000000" pitchFamily="2" charset="0"/>
                <a:cs typeface="Dekko" panose="00000500000000000000" pitchFamily="2" charset="0"/>
              </a:rPr>
              <a:t>lac.</a:t>
            </a:r>
            <a:endParaRPr lang="fr-FR" sz="1300" dirty="0">
              <a:latin typeface="Dekko" panose="00000500000000000000" pitchFamily="2" charset="0"/>
              <a:cs typeface="Dekko" panose="00000500000000000000" pitchFamily="2" charset="0"/>
            </a:endParaRPr>
          </a:p>
          <a:p>
            <a:pPr>
              <a:lnSpc>
                <a:spcPct val="150000"/>
              </a:lnSpc>
            </a:pPr>
            <a:r>
              <a:rPr lang="fr-FR" sz="1300" dirty="0" smtClean="0">
                <a:latin typeface="Dekko" panose="00000500000000000000" pitchFamily="2" charset="0"/>
                <a:cs typeface="Dekko" panose="00000500000000000000" pitchFamily="2" charset="0"/>
              </a:rPr>
              <a:t>Sur </a:t>
            </a:r>
            <a:r>
              <a:rPr lang="fr-FR" sz="1300" dirty="0">
                <a:latin typeface="Dekko" panose="00000500000000000000" pitchFamily="2" charset="0"/>
                <a:cs typeface="Dekko" panose="00000500000000000000" pitchFamily="2" charset="0"/>
              </a:rPr>
              <a:t>ce canal, on franchit rapidement les différentes écluses – On interdisait formellement la pêche de chaque côté du barrage – La carpe se cache tout le jour au fond de l’étang – Le père Adrien pêche toujours près du vieux moulin </a:t>
            </a:r>
            <a:r>
              <a:rPr lang="fr-FR" sz="1300" dirty="0" smtClean="0">
                <a:latin typeface="Dekko" panose="00000500000000000000" pitchFamily="2" charset="0"/>
                <a:cs typeface="Dekko" panose="00000500000000000000" pitchFamily="2" charset="0"/>
              </a:rPr>
              <a:t>.</a:t>
            </a:r>
          </a:p>
          <a:p>
            <a:pPr>
              <a:lnSpc>
                <a:spcPct val="150000"/>
              </a:lnSpc>
            </a:pPr>
            <a:r>
              <a:rPr lang="fr-FR" sz="1300" dirty="0">
                <a:latin typeface="Dekko" panose="00000500000000000000" pitchFamily="2" charset="0"/>
                <a:cs typeface="Dekko" panose="00000500000000000000" pitchFamily="2" charset="0"/>
              </a:rPr>
              <a:t> </a:t>
            </a:r>
          </a:p>
          <a:p>
            <a:r>
              <a:rPr lang="fr-FR" sz="1600" b="1" u="sng" dirty="0" smtClean="0">
                <a:latin typeface="Fineliner Script" panose="02000000000000000000" pitchFamily="50" charset="0"/>
                <a:cs typeface="Dekko" panose="00000500000000000000" pitchFamily="2" charset="0"/>
              </a:rPr>
              <a:t>2) Souligne les CC et indique à </a:t>
            </a:r>
            <a:r>
              <a:rPr lang="fr-FR" sz="1600" b="1" u="sng" dirty="0">
                <a:latin typeface="Fineliner Script" panose="02000000000000000000" pitchFamily="50" charset="0"/>
                <a:cs typeface="Dekko" panose="00000500000000000000" pitchFamily="2" charset="0"/>
              </a:rPr>
              <a:t>quelle question répond le complément circonstanciel de chaque phrase </a:t>
            </a:r>
            <a:r>
              <a:rPr lang="fr-FR" sz="1600" b="1" u="sng" dirty="0" smtClean="0">
                <a:latin typeface="Fineliner Script" panose="02000000000000000000" pitchFamily="50" charset="0"/>
                <a:cs typeface="Dekko" panose="00000500000000000000" pitchFamily="2" charset="0"/>
              </a:rPr>
              <a:t>: Où</a:t>
            </a:r>
            <a:r>
              <a:rPr lang="fr-FR" sz="1600" b="1" u="sng" dirty="0">
                <a:latin typeface="Fineliner Script" panose="02000000000000000000" pitchFamily="50" charset="0"/>
                <a:cs typeface="Dekko" panose="00000500000000000000" pitchFamily="2" charset="0"/>
              </a:rPr>
              <a:t> ? Quand ? Comment ?</a:t>
            </a:r>
            <a:endParaRPr lang="fr-FR" sz="1600" dirty="0">
              <a:latin typeface="Fineliner Script" panose="02000000000000000000" pitchFamily="50" charset="0"/>
              <a:cs typeface="Dekko" panose="00000500000000000000" pitchFamily="2" charset="0"/>
            </a:endParaRPr>
          </a:p>
          <a:p>
            <a:pPr>
              <a:lnSpc>
                <a:spcPct val="200000"/>
              </a:lnSpc>
            </a:pPr>
            <a:r>
              <a:rPr lang="fr-FR" sz="1300" dirty="0">
                <a:latin typeface="Dekko" panose="00000500000000000000" pitchFamily="2" charset="0"/>
                <a:cs typeface="Dekko" panose="00000500000000000000" pitchFamily="2" charset="0"/>
              </a:rPr>
              <a:t>Au lever du jour, nous prendrons la mer : _______________________</a:t>
            </a:r>
          </a:p>
          <a:p>
            <a:pPr>
              <a:lnSpc>
                <a:spcPct val="150000"/>
              </a:lnSpc>
            </a:pPr>
            <a:r>
              <a:rPr lang="fr-FR" sz="1300" dirty="0">
                <a:latin typeface="Dekko" panose="00000500000000000000" pitchFamily="2" charset="0"/>
                <a:cs typeface="Dekko" panose="00000500000000000000" pitchFamily="2" charset="0"/>
              </a:rPr>
              <a:t>Le pétrolier est amarré au bout du quai : _______________________</a:t>
            </a:r>
          </a:p>
          <a:p>
            <a:pPr>
              <a:lnSpc>
                <a:spcPct val="150000"/>
              </a:lnSpc>
            </a:pPr>
            <a:r>
              <a:rPr lang="fr-FR" sz="1300" dirty="0">
                <a:latin typeface="Dekko" panose="00000500000000000000" pitchFamily="2" charset="0"/>
                <a:cs typeface="Dekko" panose="00000500000000000000" pitchFamily="2" charset="0"/>
              </a:rPr>
              <a:t>On répare le navire au chantier naval : _______________________</a:t>
            </a:r>
          </a:p>
          <a:p>
            <a:pPr>
              <a:lnSpc>
                <a:spcPct val="150000"/>
              </a:lnSpc>
            </a:pPr>
            <a:r>
              <a:rPr lang="fr-FR" sz="1300" dirty="0">
                <a:latin typeface="Dekko" panose="00000500000000000000" pitchFamily="2" charset="0"/>
                <a:cs typeface="Dekko" panose="00000500000000000000" pitchFamily="2" charset="0"/>
              </a:rPr>
              <a:t>Lentement, le paquebot appareille : _______________________</a:t>
            </a:r>
          </a:p>
          <a:p>
            <a:pPr>
              <a:lnSpc>
                <a:spcPct val="150000"/>
              </a:lnSpc>
            </a:pPr>
            <a:r>
              <a:rPr lang="fr-FR" sz="1300" dirty="0">
                <a:latin typeface="Dekko" panose="00000500000000000000" pitchFamily="2" charset="0"/>
                <a:cs typeface="Dekko" panose="00000500000000000000" pitchFamily="2" charset="0"/>
              </a:rPr>
              <a:t>Dés la tombée du jour, la lumière du phare balaie la mer : _______________________</a:t>
            </a:r>
          </a:p>
          <a:p>
            <a:pPr>
              <a:lnSpc>
                <a:spcPct val="150000"/>
              </a:lnSpc>
            </a:pPr>
            <a:r>
              <a:rPr lang="fr-FR" sz="1300" dirty="0">
                <a:latin typeface="Dekko" panose="00000500000000000000" pitchFamily="2" charset="0"/>
                <a:cs typeface="Dekko" panose="00000500000000000000" pitchFamily="2" charset="0"/>
              </a:rPr>
              <a:t>La barque a coulé au milieu du lac : _______________________</a:t>
            </a:r>
          </a:p>
          <a:p>
            <a:pPr>
              <a:lnSpc>
                <a:spcPct val="150000"/>
              </a:lnSpc>
            </a:pPr>
            <a:r>
              <a:rPr lang="fr-FR" sz="1300" dirty="0">
                <a:latin typeface="Dekko" panose="00000500000000000000" pitchFamily="2" charset="0"/>
                <a:cs typeface="Dekko" panose="00000500000000000000" pitchFamily="2" charset="0"/>
              </a:rPr>
              <a:t>Bernard participe aux courses en Bretagne : _______________________</a:t>
            </a:r>
          </a:p>
          <a:p>
            <a:pPr>
              <a:lnSpc>
                <a:spcPct val="150000"/>
              </a:lnSpc>
            </a:pPr>
            <a:r>
              <a:rPr lang="fr-FR" sz="1300" dirty="0">
                <a:latin typeface="Dekko" panose="00000500000000000000" pitchFamily="2" charset="0"/>
                <a:cs typeface="Dekko" panose="00000500000000000000" pitchFamily="2" charset="0"/>
              </a:rPr>
              <a:t>Le bateau s’est fendu avec un bruit infernal : _______________________</a:t>
            </a:r>
          </a:p>
          <a:p>
            <a:r>
              <a:rPr lang="fr-FR" sz="1300" dirty="0">
                <a:latin typeface="Dekko" panose="00000500000000000000" pitchFamily="2" charset="0"/>
                <a:cs typeface="Dekko" panose="00000500000000000000" pitchFamily="2" charset="0"/>
              </a:rPr>
              <a:t> </a:t>
            </a:r>
          </a:p>
          <a:p>
            <a:r>
              <a:rPr lang="fr-FR" sz="1600" b="1" u="sng" dirty="0">
                <a:latin typeface="Fineliner Script" panose="02000000000000000000" pitchFamily="50" charset="0"/>
                <a:cs typeface="Dekko" panose="00000500000000000000" pitchFamily="2" charset="0"/>
              </a:rPr>
              <a:t>4 ) Classe en 3 colonnes</a:t>
            </a:r>
            <a:r>
              <a:rPr lang="fr-FR" sz="1300" b="1" dirty="0">
                <a:latin typeface="Dekko" panose="00000500000000000000" pitchFamily="2" charset="0"/>
                <a:cs typeface="Dekko" panose="00000500000000000000" pitchFamily="2" charset="0"/>
              </a:rPr>
              <a:t> : 	1- C.C. lieu     	2 – C.C temps 	  3 – C.C. manière</a:t>
            </a:r>
            <a:endParaRPr lang="fr-FR" sz="1300" dirty="0">
              <a:latin typeface="Dekko" panose="00000500000000000000" pitchFamily="2" charset="0"/>
              <a:cs typeface="Dekko" panose="00000500000000000000" pitchFamily="2" charset="0"/>
            </a:endParaRPr>
          </a:p>
          <a:p>
            <a:r>
              <a:rPr lang="fr-FR" sz="1300" dirty="0">
                <a:latin typeface="Dekko" panose="00000500000000000000" pitchFamily="2" charset="0"/>
                <a:cs typeface="Dekko" panose="00000500000000000000" pitchFamily="2" charset="0"/>
              </a:rPr>
              <a:t>en quelques minutes – au sommet </a:t>
            </a:r>
            <a:r>
              <a:rPr lang="fr-FR" sz="1300" dirty="0" smtClean="0">
                <a:latin typeface="Dekko" panose="00000500000000000000" pitchFamily="2" charset="0"/>
                <a:cs typeface="Dekko" panose="00000500000000000000" pitchFamily="2" charset="0"/>
              </a:rPr>
              <a:t>– </a:t>
            </a:r>
            <a:r>
              <a:rPr lang="fr-FR" sz="1300" dirty="0">
                <a:latin typeface="Dekko" panose="00000500000000000000" pitchFamily="2" charset="0"/>
                <a:cs typeface="Dekko" panose="00000500000000000000" pitchFamily="2" charset="0"/>
              </a:rPr>
              <a:t>avec soin – ce soir – sans effort – dans la forêt – soudain – chaque jour – en montagne.</a:t>
            </a:r>
          </a:p>
          <a:p>
            <a:endParaRPr lang="fr-FR" sz="1300" dirty="0">
              <a:latin typeface="Dekko" panose="00000500000000000000" pitchFamily="2" charset="0"/>
              <a:cs typeface="Dekko" panose="00000500000000000000" pitchFamily="2" charset="0"/>
            </a:endParaRPr>
          </a:p>
          <a:p>
            <a:endParaRPr lang="fr-FR" sz="1300" dirty="0">
              <a:latin typeface="Dekko" panose="00000500000000000000" pitchFamily="2" charset="0"/>
              <a:cs typeface="Dekko" panose="00000500000000000000" pitchFamily="2" charset="0"/>
            </a:endParaRPr>
          </a:p>
          <a:p>
            <a:r>
              <a:rPr lang="fr-FR" sz="1300" dirty="0">
                <a:latin typeface="Dekko" panose="00000500000000000000" pitchFamily="2" charset="0"/>
                <a:cs typeface="Dekko" panose="00000500000000000000" pitchFamily="2" charset="0"/>
              </a:rPr>
              <a:t> </a:t>
            </a:r>
          </a:p>
          <a:p>
            <a:endParaRPr lang="fr-FR" sz="1600" b="1" u="sng" dirty="0">
              <a:latin typeface="Fineliner Script" panose="02000000000000000000" pitchFamily="50" charset="0"/>
              <a:cs typeface="Dekko" panose="00000500000000000000" pitchFamily="2" charset="0"/>
            </a:endParaRPr>
          </a:p>
          <a:p>
            <a:endParaRPr lang="fr-FR" sz="1600" b="1" u="sng" dirty="0">
              <a:latin typeface="Fineliner Script" panose="02000000000000000000" pitchFamily="50" charset="0"/>
              <a:cs typeface="Dekko" panose="00000500000000000000" pitchFamily="2" charset="0"/>
            </a:endParaRPr>
          </a:p>
          <a:p>
            <a:endParaRPr lang="fr-FR" sz="1600" b="1" u="sng" dirty="0">
              <a:latin typeface="Fineliner Script" panose="02000000000000000000" pitchFamily="50" charset="0"/>
              <a:cs typeface="Dekko" panose="00000500000000000000" pitchFamily="2" charset="0"/>
            </a:endParaRPr>
          </a:p>
          <a:p>
            <a:endParaRPr lang="fr-FR" sz="1050" b="1" u="sng" dirty="0">
              <a:latin typeface="Fineliner Script" panose="02000000000000000000" pitchFamily="50" charset="0"/>
              <a:cs typeface="Dekko" panose="00000500000000000000" pitchFamily="2" charset="0"/>
            </a:endParaRPr>
          </a:p>
          <a:p>
            <a:pPr>
              <a:lnSpc>
                <a:spcPct val="150000"/>
              </a:lnSpc>
            </a:pPr>
            <a:r>
              <a:rPr lang="fr-FR" sz="1600" b="1" u="sng" dirty="0">
                <a:latin typeface="Fineliner Script" panose="02000000000000000000" pitchFamily="50" charset="0"/>
                <a:cs typeface="Dekko" panose="00000500000000000000" pitchFamily="2" charset="0"/>
              </a:rPr>
              <a:t>5 ) Ajoute un complément circonstanciel à chaque phrase </a:t>
            </a:r>
            <a:r>
              <a:rPr lang="fr-FR" sz="1600" b="1" u="sng" dirty="0" smtClean="0">
                <a:latin typeface="Fineliner Script" panose="02000000000000000000" pitchFamily="50" charset="0"/>
                <a:cs typeface="Dekko" panose="00000500000000000000" pitchFamily="2" charset="0"/>
              </a:rPr>
              <a:t>suivante et souligne-le</a:t>
            </a:r>
            <a:endParaRPr lang="fr-FR" sz="1600" dirty="0">
              <a:latin typeface="Fineliner Script" panose="02000000000000000000" pitchFamily="50" charset="0"/>
              <a:cs typeface="Dekko" panose="00000500000000000000" pitchFamily="2" charset="0"/>
            </a:endParaRPr>
          </a:p>
          <a:p>
            <a:r>
              <a:rPr lang="fr-FR" sz="1300" dirty="0">
                <a:latin typeface="Dekko" panose="00000500000000000000" pitchFamily="2" charset="0"/>
                <a:cs typeface="Dekko" panose="00000500000000000000" pitchFamily="2" charset="0"/>
              </a:rPr>
              <a:t>(CCL) L’incendie éclata au crépuscule. </a:t>
            </a:r>
          </a:p>
          <a:p>
            <a:r>
              <a:rPr lang="fr-FR" sz="1300" dirty="0">
                <a:latin typeface="Dekko" panose="00000500000000000000" pitchFamily="2" charset="0"/>
                <a:cs typeface="Dekko" panose="00000500000000000000" pitchFamily="2" charset="0"/>
              </a:rPr>
              <a:t>(CCM) Les sirènes se mirent à hurler. </a:t>
            </a:r>
          </a:p>
          <a:p>
            <a:r>
              <a:rPr lang="fr-FR" sz="1300" dirty="0">
                <a:latin typeface="Dekko" panose="00000500000000000000" pitchFamily="2" charset="0"/>
                <a:cs typeface="Dekko" panose="00000500000000000000" pitchFamily="2" charset="0"/>
              </a:rPr>
              <a:t>(CCM) Les pompiers firent évacuer les habitants. </a:t>
            </a:r>
          </a:p>
          <a:p>
            <a:r>
              <a:rPr lang="fr-FR" sz="1300" dirty="0">
                <a:latin typeface="Dekko" panose="00000500000000000000" pitchFamily="2" charset="0"/>
                <a:cs typeface="Dekko" panose="00000500000000000000" pitchFamily="2" charset="0"/>
              </a:rPr>
              <a:t>(CCT) Des rafales de vent attisaient les flammes. </a:t>
            </a:r>
          </a:p>
          <a:p>
            <a:r>
              <a:rPr lang="fr-FR" sz="1300" dirty="0">
                <a:latin typeface="Dekko" panose="00000500000000000000" pitchFamily="2" charset="0"/>
                <a:cs typeface="Dekko" panose="00000500000000000000" pitchFamily="2" charset="0"/>
              </a:rPr>
              <a:t>(CCT) Deux « Canadairs » entrèrent en action . Le feu fut maîtrisé.</a:t>
            </a:r>
          </a:p>
        </p:txBody>
      </p:sp>
      <p:sp>
        <p:nvSpPr>
          <p:cNvPr id="51" name="ZoneTexte 50"/>
          <p:cNvSpPr txBox="1"/>
          <p:nvPr/>
        </p:nvSpPr>
        <p:spPr>
          <a:xfrm>
            <a:off x="288243" y="272353"/>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36" name="Larme 35"/>
          <p:cNvSpPr/>
          <p:nvPr/>
        </p:nvSpPr>
        <p:spPr>
          <a:xfrm>
            <a:off x="6215410" y="305966"/>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6224884" y="305966"/>
            <a:ext cx="719361" cy="523220"/>
          </a:xfrm>
          <a:prstGeom prst="rect">
            <a:avLst/>
          </a:prstGeom>
          <a:noFill/>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G9</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578583113"/>
              </p:ext>
            </p:extLst>
          </p:nvPr>
        </p:nvGraphicFramePr>
        <p:xfrm>
          <a:off x="396255" y="7146900"/>
          <a:ext cx="6408711" cy="1368153"/>
        </p:xfrm>
        <a:graphic>
          <a:graphicData uri="http://schemas.openxmlformats.org/drawingml/2006/table">
            <a:tbl>
              <a:tblPr firstRow="1" bandRow="1">
                <a:tableStyleId>{5940675A-B579-460E-94D1-54222C63F5DA}</a:tableStyleId>
              </a:tblPr>
              <a:tblGrid>
                <a:gridCol w="716055">
                  <a:extLst>
                    <a:ext uri="{9D8B030D-6E8A-4147-A177-3AD203B41FA5}">
                      <a16:colId xmlns="" xmlns:a16="http://schemas.microsoft.com/office/drawing/2014/main" val="20000"/>
                    </a:ext>
                  </a:extLst>
                </a:gridCol>
                <a:gridCol w="1897552">
                  <a:extLst>
                    <a:ext uri="{9D8B030D-6E8A-4147-A177-3AD203B41FA5}">
                      <a16:colId xmlns="" xmlns:a16="http://schemas.microsoft.com/office/drawing/2014/main" val="20001"/>
                    </a:ext>
                  </a:extLst>
                </a:gridCol>
                <a:gridCol w="1897552">
                  <a:extLst>
                    <a:ext uri="{9D8B030D-6E8A-4147-A177-3AD203B41FA5}">
                      <a16:colId xmlns="" xmlns:a16="http://schemas.microsoft.com/office/drawing/2014/main" val="20002"/>
                    </a:ext>
                  </a:extLst>
                </a:gridCol>
                <a:gridCol w="1897552">
                  <a:extLst>
                    <a:ext uri="{9D8B030D-6E8A-4147-A177-3AD203B41FA5}">
                      <a16:colId xmlns="" xmlns:a16="http://schemas.microsoft.com/office/drawing/2014/main" val="20003"/>
                    </a:ext>
                  </a:extLst>
                </a:gridCol>
              </a:tblGrid>
              <a:tr h="456051">
                <a:tc>
                  <a:txBody>
                    <a:bodyPr/>
                    <a:lstStyle/>
                    <a:p>
                      <a:pPr algn="ctr"/>
                      <a:r>
                        <a:rPr lang="fr-FR" sz="1400" dirty="0">
                          <a:latin typeface="Dekko" panose="00000500000000000000" pitchFamily="2" charset="0"/>
                          <a:cs typeface="Dekko" panose="00000500000000000000" pitchFamily="2" charset="0"/>
                        </a:rPr>
                        <a:t>CCL</a:t>
                      </a: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tc>
                  <a:txBody>
                    <a:bodyPr/>
                    <a:lstStyle/>
                    <a:p>
                      <a:endParaRPr lang="fr-FR" sz="1400">
                        <a:latin typeface="Dekko" panose="00000500000000000000" pitchFamily="2" charset="0"/>
                        <a:cs typeface="Dekko" panose="00000500000000000000" pitchFamily="2" charset="0"/>
                      </a:endParaRPr>
                    </a:p>
                  </a:txBody>
                  <a:tcPr anchor="ctr"/>
                </a:tc>
                <a:tc>
                  <a:txBody>
                    <a:bodyPr/>
                    <a:lstStyle/>
                    <a:p>
                      <a:endParaRPr lang="fr-FR" sz="140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0"/>
                  </a:ext>
                </a:extLst>
              </a:tr>
              <a:tr h="456051">
                <a:tc>
                  <a:txBody>
                    <a:bodyPr/>
                    <a:lstStyle/>
                    <a:p>
                      <a:pPr algn="ctr"/>
                      <a:r>
                        <a:rPr lang="fr-FR" sz="1400" dirty="0">
                          <a:latin typeface="Dekko" panose="00000500000000000000" pitchFamily="2" charset="0"/>
                          <a:cs typeface="Dekko" panose="00000500000000000000" pitchFamily="2" charset="0"/>
                        </a:rPr>
                        <a:t>CCT</a:t>
                      </a: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tc>
                  <a:txBody>
                    <a:bodyPr/>
                    <a:lstStyle/>
                    <a:p>
                      <a:endParaRPr lang="fr-FR" sz="1400">
                        <a:latin typeface="Dekko" panose="00000500000000000000" pitchFamily="2" charset="0"/>
                        <a:cs typeface="Dekko" panose="00000500000000000000" pitchFamily="2" charset="0"/>
                      </a:endParaRP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1"/>
                  </a:ext>
                </a:extLst>
              </a:tr>
              <a:tr h="456051">
                <a:tc>
                  <a:txBody>
                    <a:bodyPr/>
                    <a:lstStyle/>
                    <a:p>
                      <a:pPr algn="ctr"/>
                      <a:r>
                        <a:rPr lang="fr-FR" sz="1400" dirty="0">
                          <a:latin typeface="Dekko" panose="00000500000000000000" pitchFamily="2" charset="0"/>
                          <a:cs typeface="Dekko" panose="00000500000000000000" pitchFamily="2" charset="0"/>
                        </a:rPr>
                        <a:t>CCM</a:t>
                      </a: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tc>
                  <a:txBody>
                    <a:bodyPr/>
                    <a:lstStyle/>
                    <a:p>
                      <a:endParaRPr lang="fr-FR" sz="14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2"/>
                  </a:ext>
                </a:extLst>
              </a:tr>
            </a:tbl>
          </a:graphicData>
        </a:graphic>
      </p:graphicFrame>
      <p:pic>
        <p:nvPicPr>
          <p:cNvPr id="6" name="Image 5"/>
          <p:cNvPicPr>
            <a:picLocks noChangeAspect="1"/>
          </p:cNvPicPr>
          <p:nvPr/>
        </p:nvPicPr>
        <p:blipFill>
          <a:blip r:embed="rId3"/>
          <a:stretch>
            <a:fillRect/>
          </a:stretch>
        </p:blipFill>
        <p:spPr>
          <a:xfrm>
            <a:off x="5076775" y="9281887"/>
            <a:ext cx="689148" cy="667990"/>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203218" y="9328718"/>
            <a:ext cx="1237002" cy="254527"/>
          </a:xfrm>
          <a:prstGeom prst="rect">
            <a:avLst/>
          </a:prstGeom>
        </p:spPr>
      </p:pic>
    </p:spTree>
    <p:extLst>
      <p:ext uri="{BB962C8B-B14F-4D97-AF65-F5344CB8AC3E}">
        <p14:creationId xmlns:p14="http://schemas.microsoft.com/office/powerpoint/2010/main" val="215539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129158" y="90116"/>
            <a:ext cx="6696744" cy="10042952"/>
          </a:xfrm>
          <a:prstGeom prst="round2SameRect">
            <a:avLst>
              <a:gd name="adj1" fmla="val 2959"/>
              <a:gd name="adj2" fmla="val 0"/>
            </a:avLst>
          </a:prstGeom>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131592" y="106258"/>
            <a:ext cx="6683119"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389298" y="128337"/>
            <a:ext cx="4428492" cy="437043"/>
          </a:xfrm>
          <a:prstGeom prst="rect">
            <a:avLst/>
          </a:prstGeom>
          <a:noFill/>
        </p:spPr>
        <p:txBody>
          <a:bodyPr wrap="square" rtlCol="0">
            <a:spAutoFit/>
          </a:bodyPr>
          <a:lstStyle/>
          <a:p>
            <a:pPr algn="ctr">
              <a:lnSpc>
                <a:spcPct val="70000"/>
              </a:lnSpc>
            </a:pPr>
            <a:r>
              <a:rPr lang="fr-FR" sz="3200" dirty="0">
                <a:latin typeface="Fineliner Script" pitchFamily="50" charset="0"/>
              </a:rPr>
              <a:t>Les pronoms personnels</a:t>
            </a:r>
          </a:p>
        </p:txBody>
      </p:sp>
      <p:sp>
        <p:nvSpPr>
          <p:cNvPr id="31" name="ZoneTexte 30"/>
          <p:cNvSpPr txBox="1"/>
          <p:nvPr/>
        </p:nvSpPr>
        <p:spPr>
          <a:xfrm>
            <a:off x="120402" y="738188"/>
            <a:ext cx="6705500" cy="9394880"/>
          </a:xfrm>
          <a:prstGeom prst="rect">
            <a:avLst/>
          </a:prstGeom>
          <a:noFill/>
        </p:spPr>
        <p:txBody>
          <a:bodyPr wrap="square" rtlCol="0">
            <a:spAutoFit/>
          </a:bodyPr>
          <a:lstStyle/>
          <a:p>
            <a:r>
              <a:rPr lang="fr-FR" sz="1600" b="1" u="sng" dirty="0">
                <a:latin typeface="Fineliner Script" panose="02000000000000000000" pitchFamily="50" charset="0"/>
                <a:cs typeface="Dekko" panose="00000500000000000000" pitchFamily="2" charset="0"/>
              </a:rPr>
              <a:t>1) Remplace chaque groupe nominal souligné par le PP qui convient.</a:t>
            </a:r>
            <a:endParaRPr lang="fr-FR" sz="1600" dirty="0">
              <a:latin typeface="Fineliner Script" panose="02000000000000000000" pitchFamily="50" charset="0"/>
              <a:cs typeface="Dekko" panose="00000500000000000000" pitchFamily="2" charset="0"/>
            </a:endParaRPr>
          </a:p>
          <a:p>
            <a:pPr>
              <a:lnSpc>
                <a:spcPct val="150000"/>
              </a:lnSpc>
            </a:pPr>
            <a:r>
              <a:rPr lang="fr-FR" sz="1300" u="sng" dirty="0">
                <a:latin typeface="Dekko" panose="00000500000000000000" pitchFamily="2" charset="0"/>
                <a:cs typeface="Dekko" panose="00000500000000000000" pitchFamily="2" charset="0"/>
              </a:rPr>
              <a:t>Les hérons</a:t>
            </a:r>
            <a:r>
              <a:rPr lang="fr-FR" sz="1300" dirty="0">
                <a:latin typeface="Dekko" panose="00000500000000000000" pitchFamily="2" charset="0"/>
                <a:cs typeface="Dekko" panose="00000500000000000000" pitchFamily="2" charset="0"/>
              </a:rPr>
              <a:t> ( ________ ) rasaient la surface de l’étang. </a:t>
            </a:r>
            <a:r>
              <a:rPr lang="fr-FR" sz="1300" u="sng" dirty="0">
                <a:latin typeface="Dekko" panose="00000500000000000000" pitchFamily="2" charset="0"/>
                <a:cs typeface="Dekko" panose="00000500000000000000" pitchFamily="2" charset="0"/>
              </a:rPr>
              <a:t>Les fleurs</a:t>
            </a:r>
            <a:r>
              <a:rPr lang="fr-FR" sz="1300" dirty="0">
                <a:latin typeface="Dekko" panose="00000500000000000000" pitchFamily="2" charset="0"/>
                <a:cs typeface="Dekko" panose="00000500000000000000" pitchFamily="2" charset="0"/>
              </a:rPr>
              <a:t> ( ________ ) sont fanées. </a:t>
            </a:r>
            <a:r>
              <a:rPr lang="fr-FR" sz="1300" u="sng" dirty="0">
                <a:latin typeface="Dekko" panose="00000500000000000000" pitchFamily="2" charset="0"/>
                <a:cs typeface="Dekko" panose="00000500000000000000" pitchFamily="2" charset="0"/>
              </a:rPr>
              <a:t>Nathan et toi</a:t>
            </a:r>
            <a:r>
              <a:rPr lang="fr-FR" sz="1300" dirty="0">
                <a:latin typeface="Dekko" panose="00000500000000000000" pitchFamily="2" charset="0"/>
                <a:cs typeface="Dekko" panose="00000500000000000000" pitchFamily="2" charset="0"/>
              </a:rPr>
              <a:t> ( ________ ) cherchez la sortie. </a:t>
            </a:r>
            <a:r>
              <a:rPr lang="fr-FR" sz="1300" u="sng" dirty="0">
                <a:latin typeface="Dekko" panose="00000500000000000000" pitchFamily="2" charset="0"/>
                <a:cs typeface="Dekko" panose="00000500000000000000" pitchFamily="2" charset="0"/>
              </a:rPr>
              <a:t>La maîtresse</a:t>
            </a:r>
            <a:r>
              <a:rPr lang="fr-FR" sz="1300" dirty="0">
                <a:latin typeface="Dekko" panose="00000500000000000000" pitchFamily="2" charset="0"/>
                <a:cs typeface="Dekko" panose="00000500000000000000" pitchFamily="2" charset="0"/>
              </a:rPr>
              <a:t> ( ________ ) nous conduira à la piscine. </a:t>
            </a:r>
            <a:r>
              <a:rPr lang="fr-FR" sz="1300" u="sng" dirty="0">
                <a:latin typeface="Dekko" panose="00000500000000000000" pitchFamily="2" charset="0"/>
                <a:cs typeface="Dekko" panose="00000500000000000000" pitchFamily="2" charset="0"/>
              </a:rPr>
              <a:t>Juliette et moi</a:t>
            </a:r>
            <a:r>
              <a:rPr lang="fr-FR" sz="1300" dirty="0">
                <a:latin typeface="Dekko" panose="00000500000000000000" pitchFamily="2" charset="0"/>
                <a:cs typeface="Dekko" panose="00000500000000000000" pitchFamily="2" charset="0"/>
              </a:rPr>
              <a:t> ( ________ ) voyageons en train.</a:t>
            </a:r>
          </a:p>
          <a:p>
            <a:r>
              <a:rPr lang="fr-FR" sz="1300" dirty="0">
                <a:latin typeface="Dekko" panose="00000500000000000000" pitchFamily="2" charset="0"/>
                <a:cs typeface="Dekko" panose="00000500000000000000" pitchFamily="2" charset="0"/>
              </a:rPr>
              <a:t> </a:t>
            </a:r>
          </a:p>
          <a:p>
            <a:r>
              <a:rPr lang="fr-FR" sz="1600" b="1" u="sng" dirty="0">
                <a:latin typeface="Fineliner Script" panose="02000000000000000000" pitchFamily="50" charset="0"/>
                <a:cs typeface="Dekko" panose="00000500000000000000" pitchFamily="2" charset="0"/>
              </a:rPr>
              <a:t>2) Réécris les phrases en remplaçant chaque PP sujet souligné par un GN de ton choix. Entoure ceux que tu ne peux pas remplacer</a:t>
            </a:r>
            <a:endParaRPr lang="fr-FR" sz="1600" dirty="0">
              <a:latin typeface="Fineliner Script" panose="02000000000000000000" pitchFamily="50" charset="0"/>
              <a:cs typeface="Dekko" panose="00000500000000000000" pitchFamily="2" charset="0"/>
            </a:endParaRPr>
          </a:p>
          <a:p>
            <a:pPr>
              <a:lnSpc>
                <a:spcPct val="150000"/>
              </a:lnSpc>
            </a:pPr>
            <a:r>
              <a:rPr lang="fr-FR" sz="1300" u="sng" dirty="0">
                <a:latin typeface="Dekko" panose="00000500000000000000" pitchFamily="2" charset="0"/>
                <a:cs typeface="Dekko" panose="00000500000000000000" pitchFamily="2" charset="0"/>
              </a:rPr>
              <a:t>Elle</a:t>
            </a:r>
            <a:r>
              <a:rPr lang="fr-FR" sz="1300" dirty="0">
                <a:latin typeface="Dekko" panose="00000500000000000000" pitchFamily="2" charset="0"/>
                <a:cs typeface="Dekko" panose="00000500000000000000" pitchFamily="2" charset="0"/>
              </a:rPr>
              <a:t> ( ______________________________ ) déjeune très rapidement.* </a:t>
            </a:r>
          </a:p>
          <a:p>
            <a:pPr>
              <a:lnSpc>
                <a:spcPct val="150000"/>
              </a:lnSpc>
            </a:pPr>
            <a:r>
              <a:rPr lang="fr-FR" sz="1300" u="sng" dirty="0">
                <a:latin typeface="Dekko" panose="00000500000000000000" pitchFamily="2" charset="0"/>
                <a:cs typeface="Dekko" panose="00000500000000000000" pitchFamily="2" charset="0"/>
              </a:rPr>
              <a:t>Ils</a:t>
            </a:r>
            <a:r>
              <a:rPr lang="fr-FR" sz="1300" dirty="0">
                <a:latin typeface="Dekko" panose="00000500000000000000" pitchFamily="2" charset="0"/>
                <a:cs typeface="Dekko" panose="00000500000000000000" pitchFamily="2" charset="0"/>
              </a:rPr>
              <a:t> ( ______________________________ ) sont allés en vacances au Portugal.* </a:t>
            </a:r>
          </a:p>
          <a:p>
            <a:pPr>
              <a:lnSpc>
                <a:spcPct val="150000"/>
              </a:lnSpc>
            </a:pPr>
            <a:r>
              <a:rPr lang="fr-FR" sz="1300" u="sng" dirty="0">
                <a:latin typeface="Dekko" panose="00000500000000000000" pitchFamily="2" charset="0"/>
                <a:cs typeface="Dekko" panose="00000500000000000000" pitchFamily="2" charset="0"/>
              </a:rPr>
              <a:t>Tu</a:t>
            </a:r>
            <a:r>
              <a:rPr lang="fr-FR" sz="1300" dirty="0">
                <a:latin typeface="Dekko" panose="00000500000000000000" pitchFamily="2" charset="0"/>
                <a:cs typeface="Dekko" panose="00000500000000000000" pitchFamily="2" charset="0"/>
              </a:rPr>
              <a:t> ( ______________________________ ) tousses à cause de la fumée.* </a:t>
            </a:r>
          </a:p>
          <a:p>
            <a:pPr>
              <a:lnSpc>
                <a:spcPct val="150000"/>
              </a:lnSpc>
            </a:pPr>
            <a:r>
              <a:rPr lang="fr-FR" sz="1300" u="sng" dirty="0">
                <a:latin typeface="Dekko" panose="00000500000000000000" pitchFamily="2" charset="0"/>
                <a:cs typeface="Dekko" panose="00000500000000000000" pitchFamily="2" charset="0"/>
              </a:rPr>
              <a:t>Il</a:t>
            </a:r>
            <a:r>
              <a:rPr lang="fr-FR" sz="1300" dirty="0">
                <a:latin typeface="Dekko" panose="00000500000000000000" pitchFamily="2" charset="0"/>
                <a:cs typeface="Dekko" panose="00000500000000000000" pitchFamily="2" charset="0"/>
              </a:rPr>
              <a:t> ( ______________________________ ) découpe une part de gâteau.* </a:t>
            </a:r>
          </a:p>
          <a:p>
            <a:pPr>
              <a:lnSpc>
                <a:spcPct val="150000"/>
              </a:lnSpc>
            </a:pPr>
            <a:r>
              <a:rPr lang="fr-FR" sz="1300" u="sng" dirty="0">
                <a:latin typeface="Dekko" panose="00000500000000000000" pitchFamily="2" charset="0"/>
                <a:cs typeface="Dekko" panose="00000500000000000000" pitchFamily="2" charset="0"/>
              </a:rPr>
              <a:t>Je</a:t>
            </a:r>
            <a:r>
              <a:rPr lang="fr-FR" sz="1300" dirty="0">
                <a:latin typeface="Dekko" panose="00000500000000000000" pitchFamily="2" charset="0"/>
                <a:cs typeface="Dekko" panose="00000500000000000000" pitchFamily="2" charset="0"/>
              </a:rPr>
              <a:t> ( ______________________________ ) recopie le résumé.* </a:t>
            </a:r>
          </a:p>
          <a:p>
            <a:pPr>
              <a:lnSpc>
                <a:spcPct val="150000"/>
              </a:lnSpc>
            </a:pPr>
            <a:r>
              <a:rPr lang="fr-FR" sz="1300" u="sng" dirty="0">
                <a:latin typeface="Dekko" panose="00000500000000000000" pitchFamily="2" charset="0"/>
                <a:cs typeface="Dekko" panose="00000500000000000000" pitchFamily="2" charset="0"/>
              </a:rPr>
              <a:t>Elles</a:t>
            </a:r>
            <a:r>
              <a:rPr lang="fr-FR" sz="1300" dirty="0">
                <a:latin typeface="Dekko" panose="00000500000000000000" pitchFamily="2" charset="0"/>
                <a:cs typeface="Dekko" panose="00000500000000000000" pitchFamily="2" charset="0"/>
              </a:rPr>
              <a:t> ( ______________________________ ) nagent très vite. *</a:t>
            </a:r>
          </a:p>
          <a:p>
            <a:r>
              <a:rPr lang="fr-FR" sz="1300" dirty="0">
                <a:latin typeface="Dekko" panose="00000500000000000000" pitchFamily="2" charset="0"/>
                <a:cs typeface="Dekko" panose="00000500000000000000" pitchFamily="2" charset="0"/>
              </a:rPr>
              <a:t> </a:t>
            </a:r>
          </a:p>
          <a:p>
            <a:r>
              <a:rPr lang="fr-FR" sz="1600" b="1" u="sng" dirty="0">
                <a:latin typeface="Fineliner Script" panose="02000000000000000000" pitchFamily="50" charset="0"/>
                <a:cs typeface="Dekko" panose="00000500000000000000" pitchFamily="2" charset="0"/>
              </a:rPr>
              <a:t>3) Indique la fonction des PP soulignés : sujet ou COD</a:t>
            </a:r>
            <a:endParaRPr lang="fr-FR" sz="1600" dirty="0">
              <a:latin typeface="Fineliner Script" panose="02000000000000000000" pitchFamily="50" charset="0"/>
              <a:cs typeface="Dekko" panose="00000500000000000000" pitchFamily="2" charset="0"/>
            </a:endParaRPr>
          </a:p>
          <a:p>
            <a:pPr>
              <a:lnSpc>
                <a:spcPct val="150000"/>
              </a:lnSpc>
            </a:pPr>
            <a:r>
              <a:rPr lang="fr-FR" sz="1300" u="sng" dirty="0">
                <a:latin typeface="Dekko" panose="00000500000000000000" pitchFamily="2" charset="0"/>
                <a:cs typeface="Dekko" panose="00000500000000000000" pitchFamily="2" charset="0"/>
              </a:rPr>
              <a:t>Elle</a:t>
            </a:r>
            <a:r>
              <a:rPr lang="fr-FR" sz="1300" dirty="0">
                <a:latin typeface="Dekko" panose="00000500000000000000" pitchFamily="2" charset="0"/>
                <a:cs typeface="Dekko" panose="00000500000000000000" pitchFamily="2" charset="0"/>
              </a:rPr>
              <a:t> ( ________ ) préfère la rhubarbe. * </a:t>
            </a:r>
            <a:r>
              <a:rPr lang="fr-FR" sz="1300" u="sng" dirty="0">
                <a:latin typeface="Dekko" panose="00000500000000000000" pitchFamily="2" charset="0"/>
                <a:cs typeface="Dekko" panose="00000500000000000000" pitchFamily="2" charset="0"/>
              </a:rPr>
              <a:t>On</a:t>
            </a:r>
            <a:r>
              <a:rPr lang="fr-FR" sz="1300" dirty="0">
                <a:latin typeface="Dekko" panose="00000500000000000000" pitchFamily="2" charset="0"/>
                <a:cs typeface="Dekko" panose="00000500000000000000" pitchFamily="2" charset="0"/>
              </a:rPr>
              <a:t> ( ________ ) souhaiterait se reposer.* Où vas-</a:t>
            </a:r>
            <a:r>
              <a:rPr lang="fr-FR" sz="1300" u="sng" dirty="0">
                <a:latin typeface="Dekko" panose="00000500000000000000" pitchFamily="2" charset="0"/>
                <a:cs typeface="Dekko" panose="00000500000000000000" pitchFamily="2" charset="0"/>
              </a:rPr>
              <a:t>tu</a:t>
            </a:r>
            <a:r>
              <a:rPr lang="fr-FR" sz="1300" dirty="0">
                <a:latin typeface="Dekko" panose="00000500000000000000" pitchFamily="2" charset="0"/>
                <a:cs typeface="Dekko" panose="00000500000000000000" pitchFamily="2" charset="0"/>
              </a:rPr>
              <a:t>                 ( ________ ) ? * L’entraîneur </a:t>
            </a:r>
            <a:r>
              <a:rPr lang="fr-FR" sz="1300" u="sng" dirty="0">
                <a:latin typeface="Dekko" panose="00000500000000000000" pitchFamily="2" charset="0"/>
                <a:cs typeface="Dekko" panose="00000500000000000000" pitchFamily="2" charset="0"/>
              </a:rPr>
              <a:t>les</a:t>
            </a:r>
            <a:r>
              <a:rPr lang="fr-FR" sz="1300" dirty="0">
                <a:latin typeface="Dekko" panose="00000500000000000000" pitchFamily="2" charset="0"/>
                <a:cs typeface="Dekko" panose="00000500000000000000" pitchFamily="2" charset="0"/>
              </a:rPr>
              <a:t> ( ________ ) félicite. * </a:t>
            </a:r>
            <a:r>
              <a:rPr lang="fr-FR" sz="1300" u="sng" dirty="0">
                <a:latin typeface="Dekko" panose="00000500000000000000" pitchFamily="2" charset="0"/>
                <a:cs typeface="Dekko" panose="00000500000000000000" pitchFamily="2" charset="0"/>
              </a:rPr>
              <a:t>Vous</a:t>
            </a:r>
            <a:r>
              <a:rPr lang="fr-FR" sz="1300" dirty="0">
                <a:latin typeface="Dekko" panose="00000500000000000000" pitchFamily="2" charset="0"/>
                <a:cs typeface="Dekko" panose="00000500000000000000" pitchFamily="2" charset="0"/>
              </a:rPr>
              <a:t> ( ________ ) gagnez des médailles. * Le guépard, immobile, </a:t>
            </a:r>
            <a:r>
              <a:rPr lang="fr-FR" sz="1300" u="sng" dirty="0">
                <a:latin typeface="Dekko" panose="00000500000000000000" pitchFamily="2" charset="0"/>
                <a:cs typeface="Dekko" panose="00000500000000000000" pitchFamily="2" charset="0"/>
              </a:rPr>
              <a:t>la</a:t>
            </a:r>
            <a:r>
              <a:rPr lang="fr-FR" sz="1300" dirty="0">
                <a:latin typeface="Dekko" panose="00000500000000000000" pitchFamily="2" charset="0"/>
                <a:cs typeface="Dekko" panose="00000500000000000000" pitchFamily="2" charset="0"/>
              </a:rPr>
              <a:t> ( ________ ) guette. * </a:t>
            </a:r>
            <a:r>
              <a:rPr lang="fr-FR" sz="1300" u="sng" dirty="0">
                <a:latin typeface="Dekko" panose="00000500000000000000" pitchFamily="2" charset="0"/>
                <a:cs typeface="Dekko" panose="00000500000000000000" pitchFamily="2" charset="0"/>
              </a:rPr>
              <a:t>Il</a:t>
            </a:r>
            <a:r>
              <a:rPr lang="fr-FR" sz="1300" dirty="0">
                <a:latin typeface="Dekko" panose="00000500000000000000" pitchFamily="2" charset="0"/>
                <a:cs typeface="Dekko" panose="00000500000000000000" pitchFamily="2" charset="0"/>
              </a:rPr>
              <a:t> ( ________ ) </a:t>
            </a:r>
            <a:r>
              <a:rPr lang="fr-FR" sz="1300" u="sng" dirty="0">
                <a:latin typeface="Dekko" panose="00000500000000000000" pitchFamily="2" charset="0"/>
                <a:cs typeface="Dekko" panose="00000500000000000000" pitchFamily="2" charset="0"/>
              </a:rPr>
              <a:t>l’</a:t>
            </a:r>
            <a:r>
              <a:rPr lang="fr-FR" sz="1300" dirty="0">
                <a:latin typeface="Dekko" panose="00000500000000000000" pitchFamily="2" charset="0"/>
                <a:cs typeface="Dekko" panose="00000500000000000000" pitchFamily="2" charset="0"/>
              </a:rPr>
              <a:t> ( ________ ) attrape.* </a:t>
            </a:r>
            <a:r>
              <a:rPr lang="fr-FR" sz="1300" u="sng" dirty="0">
                <a:latin typeface="Dekko" panose="00000500000000000000" pitchFamily="2" charset="0"/>
                <a:cs typeface="Dekko" panose="00000500000000000000" pitchFamily="2" charset="0"/>
              </a:rPr>
              <a:t>Je</a:t>
            </a:r>
            <a:r>
              <a:rPr lang="fr-FR" sz="1300" dirty="0">
                <a:latin typeface="Dekko" panose="00000500000000000000" pitchFamily="2" charset="0"/>
                <a:cs typeface="Dekko" panose="00000500000000000000" pitchFamily="2" charset="0"/>
              </a:rPr>
              <a:t> ( ________ ) </a:t>
            </a:r>
            <a:r>
              <a:rPr lang="fr-FR" sz="1300" u="sng" dirty="0">
                <a:latin typeface="Dekko" panose="00000500000000000000" pitchFamily="2" charset="0"/>
                <a:cs typeface="Dekko" panose="00000500000000000000" pitchFamily="2" charset="0"/>
              </a:rPr>
              <a:t>l’</a:t>
            </a:r>
            <a:r>
              <a:rPr lang="fr-FR" sz="1300" dirty="0">
                <a:latin typeface="Dekko" panose="00000500000000000000" pitchFamily="2" charset="0"/>
                <a:cs typeface="Dekko" panose="00000500000000000000" pitchFamily="2" charset="0"/>
              </a:rPr>
              <a:t> ( ________ ) aperçois.</a:t>
            </a:r>
          </a:p>
          <a:p>
            <a:r>
              <a:rPr lang="fr-FR" sz="1300" dirty="0">
                <a:latin typeface="Dekko" panose="00000500000000000000" pitchFamily="2" charset="0"/>
                <a:cs typeface="Dekko" panose="00000500000000000000" pitchFamily="2" charset="0"/>
              </a:rPr>
              <a:t> </a:t>
            </a:r>
          </a:p>
          <a:p>
            <a:pPr>
              <a:lnSpc>
                <a:spcPct val="150000"/>
              </a:lnSpc>
            </a:pPr>
            <a:r>
              <a:rPr lang="fr-FR" sz="1600" b="1" u="sng" dirty="0">
                <a:latin typeface="Fineliner Script" panose="02000000000000000000" pitchFamily="50" charset="0"/>
                <a:cs typeface="Dekko" panose="00000500000000000000" pitchFamily="2" charset="0"/>
              </a:rPr>
              <a:t>4 ) Réécris les phrases en remplaçant les PP soulignés par un GN de ton choix</a:t>
            </a:r>
            <a:r>
              <a:rPr lang="fr-FR" sz="1300" b="1" dirty="0">
                <a:latin typeface="Dekko" panose="00000500000000000000" pitchFamily="2" charset="0"/>
                <a:cs typeface="Dekko" panose="00000500000000000000" pitchFamily="2" charset="0"/>
              </a:rPr>
              <a:t> : 	</a:t>
            </a:r>
          </a:p>
          <a:p>
            <a:pPr>
              <a:lnSpc>
                <a:spcPct val="150000"/>
              </a:lnSpc>
            </a:pPr>
            <a:r>
              <a:rPr lang="fr-FR" sz="1300" dirty="0">
                <a:latin typeface="Dekko" panose="00000500000000000000" pitchFamily="2" charset="0"/>
                <a:cs typeface="Dekko" panose="00000500000000000000" pitchFamily="2" charset="0"/>
              </a:rPr>
              <a:t>Le maître </a:t>
            </a:r>
            <a:r>
              <a:rPr lang="fr-FR" sz="1300" u="sng" dirty="0">
                <a:latin typeface="Dekko" panose="00000500000000000000" pitchFamily="2" charset="0"/>
                <a:cs typeface="Dekko" panose="00000500000000000000" pitchFamily="2" charset="0"/>
              </a:rPr>
              <a:t>les</a:t>
            </a:r>
            <a:r>
              <a:rPr lang="fr-FR" sz="1300" dirty="0">
                <a:latin typeface="Dekko" panose="00000500000000000000" pitchFamily="2" charset="0"/>
                <a:cs typeface="Dekko" panose="00000500000000000000" pitchFamily="2" charset="0"/>
              </a:rPr>
              <a:t> écoute. 	 _______________________________________________________</a:t>
            </a:r>
          </a:p>
          <a:p>
            <a:pPr>
              <a:lnSpc>
                <a:spcPct val="150000"/>
              </a:lnSpc>
            </a:pPr>
            <a:r>
              <a:rPr lang="fr-FR" sz="1300" dirty="0">
                <a:latin typeface="Dekko" panose="00000500000000000000" pitchFamily="2" charset="0"/>
                <a:cs typeface="Dekko" panose="00000500000000000000" pitchFamily="2" charset="0"/>
              </a:rPr>
              <a:t>Le maire </a:t>
            </a:r>
            <a:r>
              <a:rPr lang="fr-FR" sz="1300" u="sng" dirty="0">
                <a:latin typeface="Dekko" panose="00000500000000000000" pitchFamily="2" charset="0"/>
                <a:cs typeface="Dekko" panose="00000500000000000000" pitchFamily="2" charset="0"/>
              </a:rPr>
              <a:t>les</a:t>
            </a:r>
            <a:r>
              <a:rPr lang="fr-FR" sz="1300" dirty="0">
                <a:latin typeface="Dekko" panose="00000500000000000000" pitchFamily="2" charset="0"/>
                <a:cs typeface="Dekko" panose="00000500000000000000" pitchFamily="2" charset="0"/>
              </a:rPr>
              <a:t> observe. 	 _______________________________________________________</a:t>
            </a:r>
          </a:p>
          <a:p>
            <a:pPr>
              <a:lnSpc>
                <a:spcPct val="150000"/>
              </a:lnSpc>
            </a:pPr>
            <a:r>
              <a:rPr lang="fr-FR" sz="1300" dirty="0">
                <a:latin typeface="Dekko" panose="00000500000000000000" pitchFamily="2" charset="0"/>
                <a:cs typeface="Dekko" panose="00000500000000000000" pitchFamily="2" charset="0"/>
              </a:rPr>
              <a:t>Ma mère </a:t>
            </a:r>
            <a:r>
              <a:rPr lang="fr-FR" sz="1300" u="sng" dirty="0">
                <a:latin typeface="Dekko" panose="00000500000000000000" pitchFamily="2" charset="0"/>
                <a:cs typeface="Dekko" panose="00000500000000000000" pitchFamily="2" charset="0"/>
              </a:rPr>
              <a:t>l</a:t>
            </a:r>
            <a:r>
              <a:rPr lang="fr-FR" sz="1300" dirty="0">
                <a:latin typeface="Dekko" panose="00000500000000000000" pitchFamily="2" charset="0"/>
                <a:cs typeface="Dekko" panose="00000500000000000000" pitchFamily="2" charset="0"/>
              </a:rPr>
              <a:t>’attend de pied ferme. _______________________________________________________</a:t>
            </a:r>
          </a:p>
          <a:p>
            <a:pPr>
              <a:lnSpc>
                <a:spcPct val="150000"/>
              </a:lnSpc>
            </a:pPr>
            <a:r>
              <a:rPr lang="fr-FR" sz="1300" dirty="0">
                <a:latin typeface="Dekko" panose="00000500000000000000" pitchFamily="2" charset="0"/>
                <a:cs typeface="Dekko" panose="00000500000000000000" pitchFamily="2" charset="0"/>
              </a:rPr>
              <a:t>Le  jury </a:t>
            </a:r>
            <a:r>
              <a:rPr lang="fr-FR" sz="1300" u="sng" dirty="0">
                <a:latin typeface="Dekko" panose="00000500000000000000" pitchFamily="2" charset="0"/>
                <a:cs typeface="Dekko" panose="00000500000000000000" pitchFamily="2" charset="0"/>
              </a:rPr>
              <a:t>le</a:t>
            </a:r>
            <a:r>
              <a:rPr lang="fr-FR" sz="1300" dirty="0">
                <a:latin typeface="Dekko" panose="00000500000000000000" pitchFamily="2" charset="0"/>
                <a:cs typeface="Dekko" panose="00000500000000000000" pitchFamily="2" charset="0"/>
              </a:rPr>
              <a:t> disqualifie. 	 _______________________________________________________</a:t>
            </a:r>
          </a:p>
          <a:p>
            <a:pPr>
              <a:lnSpc>
                <a:spcPct val="150000"/>
              </a:lnSpc>
            </a:pPr>
            <a:r>
              <a:rPr lang="fr-FR" sz="1300" dirty="0">
                <a:latin typeface="Dekko" panose="00000500000000000000" pitchFamily="2" charset="0"/>
                <a:cs typeface="Dekko" panose="00000500000000000000" pitchFamily="2" charset="0"/>
              </a:rPr>
              <a:t>Je pense à </a:t>
            </a:r>
            <a:r>
              <a:rPr lang="fr-FR" sz="1300" u="sng" dirty="0">
                <a:latin typeface="Dekko" panose="00000500000000000000" pitchFamily="2" charset="0"/>
                <a:cs typeface="Dekko" panose="00000500000000000000" pitchFamily="2" charset="0"/>
              </a:rPr>
              <a:t>vous</a:t>
            </a:r>
            <a:r>
              <a:rPr lang="fr-FR" sz="1300" dirty="0">
                <a:latin typeface="Dekko" panose="00000500000000000000" pitchFamily="2" charset="0"/>
                <a:cs typeface="Dekko" panose="00000500000000000000" pitchFamily="2" charset="0"/>
              </a:rPr>
              <a:t>.	 _______________________________________________________</a:t>
            </a:r>
          </a:p>
          <a:p>
            <a:endParaRPr lang="fr-FR" sz="1300" dirty="0">
              <a:latin typeface="Dekko" panose="00000500000000000000" pitchFamily="2" charset="0"/>
              <a:cs typeface="Dekko" panose="00000500000000000000" pitchFamily="2" charset="0"/>
            </a:endParaRPr>
          </a:p>
          <a:p>
            <a:r>
              <a:rPr lang="fr-FR" sz="1600" b="1" u="sng" dirty="0">
                <a:latin typeface="Fineliner Script" panose="02000000000000000000" pitchFamily="50" charset="0"/>
                <a:cs typeface="Dekko" panose="00000500000000000000" pitchFamily="2" charset="0"/>
              </a:rPr>
              <a:t>5) Remplace le CO souligné par le PP qui convient. Indique s’il est COD ou COI</a:t>
            </a:r>
          </a:p>
          <a:p>
            <a:pPr>
              <a:lnSpc>
                <a:spcPct val="150000"/>
              </a:lnSpc>
            </a:pPr>
            <a:r>
              <a:rPr lang="fr-FR" sz="1300" dirty="0">
                <a:latin typeface="Dekko" panose="00000500000000000000" pitchFamily="2" charset="0"/>
                <a:cs typeface="Dekko" panose="00000500000000000000" pitchFamily="2" charset="0"/>
              </a:rPr>
              <a:t>Nous recevons </a:t>
            </a:r>
            <a:r>
              <a:rPr lang="fr-FR" sz="1300" u="sng" dirty="0">
                <a:latin typeface="Dekko" panose="00000500000000000000" pitchFamily="2" charset="0"/>
                <a:cs typeface="Dekko" panose="00000500000000000000" pitchFamily="2" charset="0"/>
              </a:rPr>
              <a:t>notre marraine</a:t>
            </a:r>
            <a:r>
              <a:rPr lang="fr-FR" sz="1300" dirty="0">
                <a:latin typeface="Dekko" panose="00000500000000000000" pitchFamily="2" charset="0"/>
                <a:cs typeface="Dekko" panose="00000500000000000000" pitchFamily="2" charset="0"/>
              </a:rPr>
              <a:t>. ___________________________________________ : ____________ Nous nous souvenons </a:t>
            </a:r>
            <a:r>
              <a:rPr lang="fr-FR" sz="1300" u="sng" dirty="0">
                <a:latin typeface="Dekko" panose="00000500000000000000" pitchFamily="2" charset="0"/>
                <a:cs typeface="Dekko" panose="00000500000000000000" pitchFamily="2" charset="0"/>
              </a:rPr>
              <a:t>de cette histoire</a:t>
            </a:r>
            <a:r>
              <a:rPr lang="fr-FR" sz="1300" dirty="0">
                <a:latin typeface="Dekko" panose="00000500000000000000" pitchFamily="2" charset="0"/>
                <a:cs typeface="Dekko" panose="00000500000000000000" pitchFamily="2" charset="0"/>
              </a:rPr>
              <a:t>.  ____________________________________ : ____________</a:t>
            </a:r>
          </a:p>
          <a:p>
            <a:pPr>
              <a:lnSpc>
                <a:spcPct val="150000"/>
              </a:lnSpc>
            </a:pPr>
            <a:r>
              <a:rPr lang="fr-FR" sz="1300" dirty="0">
                <a:latin typeface="Dekko" panose="00000500000000000000" pitchFamily="2" charset="0"/>
                <a:cs typeface="Dekko" panose="00000500000000000000" pitchFamily="2" charset="0"/>
              </a:rPr>
              <a:t>Nous écoutons </a:t>
            </a:r>
            <a:r>
              <a:rPr lang="fr-FR" sz="1300" u="sng" dirty="0">
                <a:latin typeface="Dekko" panose="00000500000000000000" pitchFamily="2" charset="0"/>
                <a:cs typeface="Dekko" panose="00000500000000000000" pitchFamily="2" charset="0"/>
              </a:rPr>
              <a:t>le mistral </a:t>
            </a:r>
            <a:r>
              <a:rPr lang="fr-FR" sz="1300" dirty="0">
                <a:latin typeface="Dekko" panose="00000500000000000000" pitchFamily="2" charset="0"/>
                <a:cs typeface="Dekko" panose="00000500000000000000" pitchFamily="2" charset="0"/>
              </a:rPr>
              <a:t>souffler. ________________________________________ : ____________</a:t>
            </a:r>
          </a:p>
          <a:p>
            <a:pPr>
              <a:lnSpc>
                <a:spcPct val="150000"/>
              </a:lnSpc>
            </a:pPr>
            <a:r>
              <a:rPr lang="fr-FR" sz="1300" dirty="0">
                <a:latin typeface="Dekko" panose="00000500000000000000" pitchFamily="2" charset="0"/>
                <a:cs typeface="Dekko" panose="00000500000000000000" pitchFamily="2" charset="0"/>
              </a:rPr>
              <a:t>Nous mangeons </a:t>
            </a:r>
            <a:r>
              <a:rPr lang="fr-FR" sz="1300" u="sng" dirty="0">
                <a:latin typeface="Dekko" panose="00000500000000000000" pitchFamily="2" charset="0"/>
                <a:cs typeface="Dekko" panose="00000500000000000000" pitchFamily="2" charset="0"/>
              </a:rPr>
              <a:t>des épinards</a:t>
            </a:r>
            <a:r>
              <a:rPr lang="fr-FR" sz="1300" dirty="0">
                <a:latin typeface="Dekko" panose="00000500000000000000" pitchFamily="2" charset="0"/>
                <a:cs typeface="Dekko" panose="00000500000000000000" pitchFamily="2" charset="0"/>
              </a:rPr>
              <a:t>. ____________________________________________ : ____________ </a:t>
            </a:r>
          </a:p>
          <a:p>
            <a:pPr>
              <a:lnSpc>
                <a:spcPct val="150000"/>
              </a:lnSpc>
            </a:pPr>
            <a:r>
              <a:rPr lang="fr-FR" sz="1300" dirty="0">
                <a:latin typeface="Dekko" panose="00000500000000000000" pitchFamily="2" charset="0"/>
                <a:cs typeface="Dekko" panose="00000500000000000000" pitchFamily="2" charset="0"/>
              </a:rPr>
              <a:t>Tu parles </a:t>
            </a:r>
            <a:r>
              <a:rPr lang="fr-FR" sz="1300" u="sng" dirty="0">
                <a:latin typeface="Dekko" panose="00000500000000000000" pitchFamily="2" charset="0"/>
                <a:cs typeface="Dekko" panose="00000500000000000000" pitchFamily="2" charset="0"/>
              </a:rPr>
              <a:t>à tes camarades</a:t>
            </a:r>
            <a:r>
              <a:rPr lang="fr-FR" sz="1300" dirty="0">
                <a:latin typeface="Dekko" panose="00000500000000000000" pitchFamily="2" charset="0"/>
                <a:cs typeface="Dekko" panose="00000500000000000000" pitchFamily="2" charset="0"/>
              </a:rPr>
              <a:t>. ______________________________________________ : ____________</a:t>
            </a:r>
            <a:endParaRPr lang="fr-FR" sz="1600" b="1" u="sng" dirty="0">
              <a:latin typeface="Fineliner Script" panose="02000000000000000000" pitchFamily="50" charset="0"/>
              <a:cs typeface="Dekko" panose="00000500000000000000" pitchFamily="2" charset="0"/>
            </a:endParaRPr>
          </a:p>
        </p:txBody>
      </p:sp>
      <p:sp>
        <p:nvSpPr>
          <p:cNvPr id="51" name="ZoneTexte 50"/>
          <p:cNvSpPr txBox="1"/>
          <p:nvPr/>
        </p:nvSpPr>
        <p:spPr>
          <a:xfrm>
            <a:off x="108223" y="128337"/>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36" name="Larme 35"/>
          <p:cNvSpPr/>
          <p:nvPr/>
        </p:nvSpPr>
        <p:spPr>
          <a:xfrm>
            <a:off x="6066751" y="214977"/>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6076225" y="214977"/>
            <a:ext cx="710605" cy="523220"/>
          </a:xfrm>
          <a:prstGeom prst="rect">
            <a:avLst/>
          </a:prstGeom>
          <a:noFill/>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G10</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80137" y="4181753"/>
            <a:ext cx="1237002" cy="254527"/>
          </a:xfrm>
          <a:prstGeom prst="rect">
            <a:avLst/>
          </a:prstGeom>
        </p:spPr>
      </p:pic>
    </p:spTree>
    <p:extLst>
      <p:ext uri="{BB962C8B-B14F-4D97-AF65-F5344CB8AC3E}">
        <p14:creationId xmlns:p14="http://schemas.microsoft.com/office/powerpoint/2010/main" val="60066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ndir un rectangle avec un coin du même côté 26"/>
          <p:cNvSpPr/>
          <p:nvPr/>
        </p:nvSpPr>
        <p:spPr>
          <a:xfrm flipV="1">
            <a:off x="116979" y="90116"/>
            <a:ext cx="6696744" cy="8098682"/>
          </a:xfrm>
          <a:prstGeom prst="round2SameRect">
            <a:avLst>
              <a:gd name="adj1" fmla="val 1690"/>
              <a:gd name="adj2" fmla="val 0"/>
            </a:avLst>
          </a:prstGeom>
          <a:ln w="38100"/>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86" t="12113" r="8383"/>
          <a:stretch/>
        </p:blipFill>
        <p:spPr bwMode="auto">
          <a:xfrm>
            <a:off x="122786" y="115128"/>
            <a:ext cx="6677110" cy="540988"/>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ZoneTexte 29"/>
          <p:cNvSpPr txBox="1"/>
          <p:nvPr/>
        </p:nvSpPr>
        <p:spPr>
          <a:xfrm>
            <a:off x="1485132" y="126971"/>
            <a:ext cx="4464496" cy="437043"/>
          </a:xfrm>
          <a:prstGeom prst="rect">
            <a:avLst/>
          </a:prstGeom>
          <a:noFill/>
        </p:spPr>
        <p:txBody>
          <a:bodyPr wrap="square" rtlCol="0">
            <a:spAutoFit/>
          </a:bodyPr>
          <a:lstStyle/>
          <a:p>
            <a:pPr algn="ctr">
              <a:lnSpc>
                <a:spcPct val="70000"/>
              </a:lnSpc>
            </a:pPr>
            <a:r>
              <a:rPr lang="fr-FR" sz="3200" dirty="0">
                <a:latin typeface="Fineliner Script" pitchFamily="50" charset="0"/>
              </a:rPr>
              <a:t>L’adverbe</a:t>
            </a:r>
          </a:p>
        </p:txBody>
      </p:sp>
      <p:sp>
        <p:nvSpPr>
          <p:cNvPr id="31" name="ZoneTexte 30"/>
          <p:cNvSpPr txBox="1"/>
          <p:nvPr/>
        </p:nvSpPr>
        <p:spPr>
          <a:xfrm>
            <a:off x="108223" y="699967"/>
            <a:ext cx="6691674" cy="750975"/>
          </a:xfrm>
          <a:prstGeom prst="rect">
            <a:avLst/>
          </a:prstGeom>
          <a:noFill/>
        </p:spPr>
        <p:txBody>
          <a:bodyPr wrap="square" rtlCol="0">
            <a:spAutoFit/>
          </a:bodyPr>
          <a:lstStyle/>
          <a:p>
            <a:pPr>
              <a:lnSpc>
                <a:spcPct val="80000"/>
              </a:lnSpc>
            </a:pPr>
            <a:r>
              <a:rPr lang="fr-FR" sz="1600" u="sng" dirty="0">
                <a:latin typeface="Fineliner Script" pitchFamily="50" charset="0"/>
              </a:rPr>
              <a:t>1. Entoure les verbes et souligne les adverbes</a:t>
            </a:r>
          </a:p>
          <a:p>
            <a:pPr>
              <a:lnSpc>
                <a:spcPct val="150000"/>
              </a:lnSpc>
            </a:pPr>
            <a:r>
              <a:rPr lang="fr-FR" sz="1000" dirty="0">
                <a:latin typeface="Short Stack" panose="02010500040000000007" pitchFamily="2" charset="0"/>
              </a:rPr>
              <a:t>Ma tante peint beaucoup. * Tu m’écriras bientôt. * Range les livres ici. * Demain, nous serons en vacances. * Je me réveille tôt. * Mon frère a toujours de bonnes notes. </a:t>
            </a:r>
          </a:p>
        </p:txBody>
      </p:sp>
      <p:sp>
        <p:nvSpPr>
          <p:cNvPr id="50" name="Rectangle 49"/>
          <p:cNvSpPr/>
          <p:nvPr/>
        </p:nvSpPr>
        <p:spPr>
          <a:xfrm>
            <a:off x="152983" y="3812605"/>
            <a:ext cx="1751789" cy="1397306"/>
          </a:xfrm>
          <a:prstGeom prst="rect">
            <a:avLst/>
          </a:prstGeom>
        </p:spPr>
        <p:txBody>
          <a:bodyPr wrap="square">
            <a:spAutoFit/>
          </a:bodyPr>
          <a:lstStyle/>
          <a:p>
            <a:pPr lvl="0">
              <a:lnSpc>
                <a:spcPct val="80000"/>
              </a:lnSpc>
            </a:pPr>
            <a:r>
              <a:rPr lang="fr-FR" sz="1600" u="sng" dirty="0">
                <a:solidFill>
                  <a:prstClr val="black"/>
                </a:solidFill>
                <a:latin typeface="Fineliner Script" pitchFamily="50" charset="0"/>
              </a:rPr>
              <a:t>4. Complète le tableau</a:t>
            </a:r>
            <a:endParaRPr lang="fr-FR" sz="800" dirty="0">
              <a:solidFill>
                <a:prstClr val="black"/>
              </a:solidFill>
              <a:latin typeface="Short Stack" panose="02010500040000000007" pitchFamily="2" charset="0"/>
            </a:endParaRPr>
          </a:p>
          <a:p>
            <a:pPr lvl="0">
              <a:lnSpc>
                <a:spcPct val="120000"/>
              </a:lnSpc>
              <a:spcAft>
                <a:spcPts val="600"/>
              </a:spcAft>
            </a:pPr>
            <a:r>
              <a:rPr lang="fr-FR" sz="1000" dirty="0">
                <a:solidFill>
                  <a:prstClr val="black"/>
                </a:solidFill>
                <a:latin typeface="Short Stack" panose="02010500040000000007" pitchFamily="2" charset="0"/>
              </a:rPr>
              <a:t>soudain, dessus, autour, jamais, lentement, ailleurs, là-bas, délicatement, demain, hier, heureusement, assez</a:t>
            </a:r>
            <a:endParaRPr lang="fr-FR" dirty="0">
              <a:latin typeface="Short Stack" panose="02010500040000000007" pitchFamily="2" charset="0"/>
            </a:endParaRPr>
          </a:p>
        </p:txBody>
      </p:sp>
      <p:sp>
        <p:nvSpPr>
          <p:cNvPr id="52" name="ZoneTexte 51"/>
          <p:cNvSpPr txBox="1"/>
          <p:nvPr/>
        </p:nvSpPr>
        <p:spPr>
          <a:xfrm>
            <a:off x="108223" y="137920"/>
            <a:ext cx="1224136" cy="4801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lnSpc>
                <a:spcPct val="80000"/>
              </a:lnSpc>
            </a:pPr>
            <a:r>
              <a:rPr lang="fr-FR" sz="1050" dirty="0">
                <a:latin typeface="Chalkduster" panose="03050602040202020205" pitchFamily="66" charset="0"/>
              </a:rPr>
              <a:t>Exercices de grammaire CM1</a:t>
            </a:r>
          </a:p>
        </p:txBody>
      </p:sp>
      <p:sp>
        <p:nvSpPr>
          <p:cNvPr id="2" name="Rectangle 1"/>
          <p:cNvSpPr/>
          <p:nvPr/>
        </p:nvSpPr>
        <p:spPr>
          <a:xfrm>
            <a:off x="139157" y="1510962"/>
            <a:ext cx="6588732" cy="750975"/>
          </a:xfrm>
          <a:prstGeom prst="rect">
            <a:avLst/>
          </a:prstGeom>
        </p:spPr>
        <p:txBody>
          <a:bodyPr wrap="square">
            <a:spAutoFit/>
          </a:bodyPr>
          <a:lstStyle/>
          <a:p>
            <a:pPr lvl="0">
              <a:lnSpc>
                <a:spcPct val="80000"/>
              </a:lnSpc>
              <a:spcAft>
                <a:spcPts val="600"/>
              </a:spcAft>
            </a:pPr>
            <a:r>
              <a:rPr lang="fr-FR" sz="1600" u="sng" dirty="0">
                <a:solidFill>
                  <a:prstClr val="black"/>
                </a:solidFill>
                <a:latin typeface="Fineliner Script" pitchFamily="50" charset="0"/>
              </a:rPr>
              <a:t>2. Construis des adverbes de manière en ajoutant le suffixe -ment</a:t>
            </a:r>
          </a:p>
          <a:p>
            <a:pPr lvl="0" algn="ctr">
              <a:spcAft>
                <a:spcPts val="600"/>
              </a:spcAft>
            </a:pPr>
            <a:r>
              <a:rPr lang="fr-FR" sz="1000" dirty="0">
                <a:solidFill>
                  <a:prstClr val="black"/>
                </a:solidFill>
                <a:latin typeface="Short Stack" panose="02010500040000000007" pitchFamily="2" charset="0"/>
              </a:rPr>
              <a:t>Ex : confortable </a:t>
            </a:r>
            <a:r>
              <a:rPr lang="fr-FR" sz="1000" dirty="0">
                <a:solidFill>
                  <a:prstClr val="black"/>
                </a:solidFill>
                <a:latin typeface="Short Stack" panose="02010500040000000007" pitchFamily="2" charset="0"/>
                <a:sym typeface="Wingdings" panose="05000000000000000000" pitchFamily="2" charset="2"/>
              </a:rPr>
              <a:t> confortablement</a:t>
            </a:r>
          </a:p>
          <a:p>
            <a:pPr lvl="0">
              <a:spcAft>
                <a:spcPts val="600"/>
              </a:spcAft>
            </a:pPr>
            <a:r>
              <a:rPr lang="fr-FR" sz="1000" dirty="0">
                <a:solidFill>
                  <a:prstClr val="black"/>
                </a:solidFill>
                <a:latin typeface="Short Stack" panose="02010500040000000007" pitchFamily="2" charset="0"/>
                <a:sym typeface="Wingdings" panose="05000000000000000000" pitchFamily="2" charset="2"/>
              </a:rPr>
              <a:t>facile * grand * énorme * sage * long * rare * gai </a:t>
            </a:r>
          </a:p>
        </p:txBody>
      </p:sp>
      <p:sp>
        <p:nvSpPr>
          <p:cNvPr id="33" name="Rectangle 32"/>
          <p:cNvSpPr/>
          <p:nvPr/>
        </p:nvSpPr>
        <p:spPr>
          <a:xfrm>
            <a:off x="152982" y="5485356"/>
            <a:ext cx="6669497" cy="720197"/>
          </a:xfrm>
          <a:prstGeom prst="rect">
            <a:avLst/>
          </a:prstGeom>
        </p:spPr>
        <p:txBody>
          <a:bodyPr wrap="square">
            <a:spAutoFit/>
          </a:bodyPr>
          <a:lstStyle/>
          <a:p>
            <a:pPr lvl="0">
              <a:lnSpc>
                <a:spcPct val="80000"/>
              </a:lnSpc>
            </a:pPr>
            <a:r>
              <a:rPr lang="fr-FR" sz="1600" u="sng" dirty="0">
                <a:solidFill>
                  <a:prstClr val="black"/>
                </a:solidFill>
                <a:latin typeface="Fineliner Script" pitchFamily="50" charset="0"/>
              </a:rPr>
              <a:t>5. </a:t>
            </a:r>
            <a:r>
              <a:rPr lang="fr-FR" sz="1600" u="sng" dirty="0" smtClean="0">
                <a:solidFill>
                  <a:prstClr val="black"/>
                </a:solidFill>
                <a:latin typeface="Fineliner Script" pitchFamily="50" charset="0"/>
              </a:rPr>
              <a:t>Classe les mots dans le tableau</a:t>
            </a:r>
            <a:endParaRPr lang="fr-FR" sz="1600" u="sng" dirty="0">
              <a:solidFill>
                <a:prstClr val="black"/>
              </a:solidFill>
              <a:latin typeface="Fineliner Script" pitchFamily="50" charset="0"/>
            </a:endParaRPr>
          </a:p>
          <a:p>
            <a:pPr lvl="0"/>
            <a:r>
              <a:rPr lang="fr-FR" sz="800" dirty="0">
                <a:solidFill>
                  <a:prstClr val="black"/>
                </a:solidFill>
                <a:latin typeface="Short Stack" panose="02010500040000000007" pitchFamily="2" charset="0"/>
              </a:rPr>
              <a:t>    </a:t>
            </a:r>
          </a:p>
          <a:p>
            <a:pPr lvl="0">
              <a:spcAft>
                <a:spcPts val="600"/>
              </a:spcAft>
            </a:pPr>
            <a:r>
              <a:rPr lang="fr-FR" sz="1000" dirty="0" smtClean="0">
                <a:solidFill>
                  <a:prstClr val="black"/>
                </a:solidFill>
                <a:latin typeface="Short Stack" panose="02010500040000000007" pitchFamily="2" charset="0"/>
              </a:rPr>
              <a:t>Finalement, hurlement, patiemment, médicament, appartiennent, méchamment, glissement, commandent, commandement, vivement, patientent, hurlent</a:t>
            </a:r>
            <a:endParaRPr lang="fr-FR" dirty="0">
              <a:latin typeface="Short Stack" panose="02010500040000000007" pitchFamily="2" charset="0"/>
            </a:endParaRPr>
          </a:p>
        </p:txBody>
      </p:sp>
      <p:sp>
        <p:nvSpPr>
          <p:cNvPr id="24" name="Larme 23"/>
          <p:cNvSpPr/>
          <p:nvPr/>
        </p:nvSpPr>
        <p:spPr>
          <a:xfrm>
            <a:off x="5989453" y="192916"/>
            <a:ext cx="636390" cy="523220"/>
          </a:xfrm>
          <a:prstGeom prst="teardrop">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6027369" y="192916"/>
            <a:ext cx="682164" cy="523220"/>
          </a:xfrm>
          <a:prstGeom prst="rect">
            <a:avLst/>
          </a:prstGeom>
          <a:noFill/>
        </p:spPr>
        <p:txBody>
          <a:bodyPr wrap="square" rtlCol="0">
            <a:spAutoFit/>
          </a:bodyPr>
          <a:lstStyle/>
          <a:p>
            <a:r>
              <a:rPr lang="fr-FR" sz="2800" b="1" dirty="0" smtClean="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rPr>
              <a:t>G11</a:t>
            </a:r>
            <a:endParaRPr lang="fr-FR" sz="2800" b="1" dirty="0">
              <a:solidFill>
                <a:schemeClr val="bg1"/>
              </a:solidFill>
              <a:effectLst>
                <a:outerShdw blurRad="38100" dist="38100" dir="2700000" algn="tl">
                  <a:srgbClr val="000000">
                    <a:alpha val="43137"/>
                  </a:srgbClr>
                </a:outerShdw>
              </a:effectLst>
              <a:latin typeface="Chewy" panose="02000000000000000000" pitchFamily="2" charset="0"/>
              <a:ea typeface="Chewy" panose="02000000000000000000" pitchFamily="2" charset="0"/>
            </a:endParaRPr>
          </a:p>
        </p:txBody>
      </p:sp>
      <p:sp>
        <p:nvSpPr>
          <p:cNvPr id="23" name="Rectangle 22"/>
          <p:cNvSpPr/>
          <p:nvPr/>
        </p:nvSpPr>
        <p:spPr>
          <a:xfrm>
            <a:off x="127163" y="2361231"/>
            <a:ext cx="6672733" cy="1289584"/>
          </a:xfrm>
          <a:prstGeom prst="rect">
            <a:avLst/>
          </a:prstGeom>
        </p:spPr>
        <p:txBody>
          <a:bodyPr wrap="square">
            <a:spAutoFit/>
          </a:bodyPr>
          <a:lstStyle/>
          <a:p>
            <a:pPr lvl="0">
              <a:lnSpc>
                <a:spcPct val="80000"/>
              </a:lnSpc>
              <a:spcAft>
                <a:spcPts val="600"/>
              </a:spcAft>
            </a:pPr>
            <a:r>
              <a:rPr lang="fr-FR" sz="1600" u="sng" dirty="0">
                <a:solidFill>
                  <a:prstClr val="black"/>
                </a:solidFill>
                <a:latin typeface="Fineliner Script" pitchFamily="50" charset="0"/>
              </a:rPr>
              <a:t>3. Remplace le GN souligné par l’adverbe qui convient</a:t>
            </a:r>
          </a:p>
          <a:p>
            <a:pPr lvl="0" algn="ctr">
              <a:spcAft>
                <a:spcPts val="600"/>
              </a:spcAft>
            </a:pPr>
            <a:r>
              <a:rPr lang="fr-FR" sz="1000" dirty="0">
                <a:solidFill>
                  <a:prstClr val="black"/>
                </a:solidFill>
                <a:latin typeface="Short Stack" panose="02010500040000000007" pitchFamily="2" charset="0"/>
              </a:rPr>
              <a:t>Ex : Il conduit </a:t>
            </a:r>
            <a:r>
              <a:rPr lang="fr-FR" sz="1000" u="sng" dirty="0">
                <a:solidFill>
                  <a:prstClr val="black"/>
                </a:solidFill>
                <a:latin typeface="Short Stack" panose="02010500040000000007" pitchFamily="2" charset="0"/>
              </a:rPr>
              <a:t>avec brusquerie </a:t>
            </a:r>
            <a:r>
              <a:rPr lang="fr-FR" sz="1000" dirty="0">
                <a:solidFill>
                  <a:prstClr val="black"/>
                </a:solidFill>
                <a:latin typeface="Short Stack" panose="02010500040000000007" pitchFamily="2" charset="0"/>
                <a:sym typeface="Wingdings" panose="05000000000000000000" pitchFamily="2" charset="2"/>
              </a:rPr>
              <a:t> il conduit </a:t>
            </a:r>
            <a:r>
              <a:rPr lang="fr-FR" sz="1000" u="sng" dirty="0">
                <a:solidFill>
                  <a:prstClr val="black"/>
                </a:solidFill>
                <a:latin typeface="Short Stack" panose="02010500040000000007" pitchFamily="2" charset="0"/>
                <a:sym typeface="Wingdings" panose="05000000000000000000" pitchFamily="2" charset="2"/>
              </a:rPr>
              <a:t>brusquement</a:t>
            </a:r>
            <a:endParaRPr lang="fr-FR" sz="1000" u="sng" dirty="0">
              <a:solidFill>
                <a:prstClr val="black"/>
              </a:solidFill>
              <a:latin typeface="Short Stack" panose="02010500040000000007" pitchFamily="2" charset="0"/>
            </a:endParaRPr>
          </a:p>
          <a:p>
            <a:pPr lvl="0">
              <a:lnSpc>
                <a:spcPct val="150000"/>
              </a:lnSpc>
              <a:spcAft>
                <a:spcPts val="600"/>
              </a:spcAft>
            </a:pPr>
            <a:r>
              <a:rPr lang="fr-FR" sz="1000" dirty="0">
                <a:solidFill>
                  <a:prstClr val="black"/>
                </a:solidFill>
                <a:latin typeface="Short Stack" panose="02010500040000000007" pitchFamily="2" charset="0"/>
              </a:rPr>
              <a:t>Cette personne mange </a:t>
            </a:r>
            <a:r>
              <a:rPr lang="fr-FR" sz="1000" u="sng" dirty="0">
                <a:solidFill>
                  <a:prstClr val="black"/>
                </a:solidFill>
                <a:latin typeface="Short Stack" panose="02010500040000000007" pitchFamily="2" charset="0"/>
              </a:rPr>
              <a:t>avec difficulté</a:t>
            </a:r>
            <a:r>
              <a:rPr lang="fr-FR" sz="1000" dirty="0">
                <a:solidFill>
                  <a:prstClr val="black"/>
                </a:solidFill>
                <a:latin typeface="Short Stack" panose="02010500040000000007" pitchFamily="2" charset="0"/>
              </a:rPr>
              <a:t>. _________________________ * Les enfants jouent </a:t>
            </a:r>
            <a:r>
              <a:rPr lang="fr-FR" sz="1000" u="sng" dirty="0">
                <a:solidFill>
                  <a:prstClr val="black"/>
                </a:solidFill>
                <a:latin typeface="Short Stack" panose="02010500040000000007" pitchFamily="2" charset="0"/>
              </a:rPr>
              <a:t>avec tranquillité</a:t>
            </a:r>
            <a:r>
              <a:rPr lang="fr-FR" sz="1000" dirty="0">
                <a:solidFill>
                  <a:prstClr val="black"/>
                </a:solidFill>
                <a:latin typeface="Short Stack" panose="02010500040000000007" pitchFamily="2" charset="0"/>
              </a:rPr>
              <a:t>. _________________________ *   La maîtresse parle </a:t>
            </a:r>
            <a:r>
              <a:rPr lang="fr-FR" sz="1000" u="sng" dirty="0">
                <a:solidFill>
                  <a:prstClr val="black"/>
                </a:solidFill>
                <a:latin typeface="Short Stack" panose="02010500040000000007" pitchFamily="2" charset="0"/>
              </a:rPr>
              <a:t>avec fermeté</a:t>
            </a:r>
            <a:r>
              <a:rPr lang="fr-FR" sz="1000" dirty="0">
                <a:solidFill>
                  <a:prstClr val="black"/>
                </a:solidFill>
                <a:latin typeface="Short Stack" panose="02010500040000000007" pitchFamily="2" charset="0"/>
              </a:rPr>
              <a:t>. _________________________ *</a:t>
            </a:r>
            <a:endParaRPr lang="fr-FR" sz="1000" dirty="0">
              <a:solidFill>
                <a:prstClr val="black"/>
              </a:solidFill>
              <a:latin typeface="Short Stack" panose="02010500040000000007" pitchFamily="2" charset="0"/>
              <a:sym typeface="Wingdings" panose="05000000000000000000" pitchFamily="2" charset="2"/>
            </a:endParaRPr>
          </a:p>
        </p:txBody>
      </p:sp>
      <p:graphicFrame>
        <p:nvGraphicFramePr>
          <p:cNvPr id="26" name="Tableau 25"/>
          <p:cNvGraphicFramePr>
            <a:graphicFrameLocks noGrp="1"/>
          </p:cNvGraphicFramePr>
          <p:nvPr>
            <p:extLst>
              <p:ext uri="{D42A27DB-BD31-4B8C-83A1-F6EECF244321}">
                <p14:modId xmlns:p14="http://schemas.microsoft.com/office/powerpoint/2010/main" val="356901688"/>
              </p:ext>
            </p:extLst>
          </p:nvPr>
        </p:nvGraphicFramePr>
        <p:xfrm>
          <a:off x="2054991" y="3812605"/>
          <a:ext cx="4608513" cy="1607661"/>
        </p:xfrm>
        <a:graphic>
          <a:graphicData uri="http://schemas.openxmlformats.org/drawingml/2006/table">
            <a:tbl>
              <a:tblPr firstRow="1" bandRow="1">
                <a:tableStyleId>{5940675A-B579-460E-94D1-54222C63F5DA}</a:tableStyleId>
              </a:tblPr>
              <a:tblGrid>
                <a:gridCol w="1536171">
                  <a:extLst>
                    <a:ext uri="{9D8B030D-6E8A-4147-A177-3AD203B41FA5}">
                      <a16:colId xmlns="" xmlns:a16="http://schemas.microsoft.com/office/drawing/2014/main" val="20000"/>
                    </a:ext>
                  </a:extLst>
                </a:gridCol>
                <a:gridCol w="1536171">
                  <a:extLst>
                    <a:ext uri="{9D8B030D-6E8A-4147-A177-3AD203B41FA5}">
                      <a16:colId xmlns="" xmlns:a16="http://schemas.microsoft.com/office/drawing/2014/main" val="20001"/>
                    </a:ext>
                  </a:extLst>
                </a:gridCol>
                <a:gridCol w="1536171">
                  <a:extLst>
                    <a:ext uri="{9D8B030D-6E8A-4147-A177-3AD203B41FA5}">
                      <a16:colId xmlns="" xmlns:a16="http://schemas.microsoft.com/office/drawing/2014/main" val="20002"/>
                    </a:ext>
                  </a:extLst>
                </a:gridCol>
              </a:tblGrid>
              <a:tr h="303405">
                <a:tc>
                  <a:txBody>
                    <a:bodyPr/>
                    <a:lstStyle/>
                    <a:p>
                      <a:pPr algn="ctr"/>
                      <a:r>
                        <a:rPr lang="fr-FR" sz="1200" dirty="0">
                          <a:latin typeface="Dekko" panose="00000500000000000000" pitchFamily="2" charset="0"/>
                          <a:cs typeface="Dekko" panose="00000500000000000000" pitchFamily="2" charset="0"/>
                        </a:rPr>
                        <a:t>manière</a:t>
                      </a:r>
                    </a:p>
                  </a:txBody>
                  <a:tcPr anchor="ctr"/>
                </a:tc>
                <a:tc>
                  <a:txBody>
                    <a:bodyPr/>
                    <a:lstStyle/>
                    <a:p>
                      <a:pPr algn="ctr"/>
                      <a:r>
                        <a:rPr lang="fr-FR" sz="1200" dirty="0">
                          <a:latin typeface="Dekko" panose="00000500000000000000" pitchFamily="2" charset="0"/>
                          <a:cs typeface="Dekko" panose="00000500000000000000" pitchFamily="2" charset="0"/>
                        </a:rPr>
                        <a:t>temps</a:t>
                      </a:r>
                    </a:p>
                  </a:txBody>
                  <a:tcPr anchor="ctr"/>
                </a:tc>
                <a:tc>
                  <a:txBody>
                    <a:bodyPr/>
                    <a:lstStyle/>
                    <a:p>
                      <a:pPr algn="ctr"/>
                      <a:r>
                        <a:rPr lang="fr-FR" sz="1200" dirty="0">
                          <a:latin typeface="Dekko" panose="00000500000000000000" pitchFamily="2" charset="0"/>
                          <a:cs typeface="Dekko" panose="00000500000000000000" pitchFamily="2" charset="0"/>
                        </a:rPr>
                        <a:t>lieu</a:t>
                      </a:r>
                    </a:p>
                  </a:txBody>
                  <a:tcPr anchor="ctr"/>
                </a:tc>
                <a:extLst>
                  <a:ext uri="{0D108BD9-81ED-4DB2-BD59-A6C34878D82A}">
                    <a16:rowId xmlns="" xmlns:a16="http://schemas.microsoft.com/office/drawing/2014/main" val="10000"/>
                  </a:ext>
                </a:extLst>
              </a:tr>
              <a:tr h="326064">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1"/>
                  </a:ext>
                </a:extLst>
              </a:tr>
              <a:tr h="326064">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r>
              <a:tr h="326064">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2"/>
                  </a:ext>
                </a:extLst>
              </a:tr>
              <a:tr h="326064">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3"/>
                  </a:ext>
                </a:extLst>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1339745597"/>
              </p:ext>
            </p:extLst>
          </p:nvPr>
        </p:nvGraphicFramePr>
        <p:xfrm>
          <a:off x="370286" y="6287102"/>
          <a:ext cx="6186486" cy="1757680"/>
        </p:xfrm>
        <a:graphic>
          <a:graphicData uri="http://schemas.openxmlformats.org/drawingml/2006/table">
            <a:tbl>
              <a:tblPr firstRow="1" bandRow="1">
                <a:tableStyleId>{5940675A-B579-460E-94D1-54222C63F5DA}</a:tableStyleId>
              </a:tblPr>
              <a:tblGrid>
                <a:gridCol w="2062162">
                  <a:extLst>
                    <a:ext uri="{9D8B030D-6E8A-4147-A177-3AD203B41FA5}">
                      <a16:colId xmlns="" xmlns:a16="http://schemas.microsoft.com/office/drawing/2014/main" val="20000"/>
                    </a:ext>
                  </a:extLst>
                </a:gridCol>
                <a:gridCol w="2062162">
                  <a:extLst>
                    <a:ext uri="{9D8B030D-6E8A-4147-A177-3AD203B41FA5}">
                      <a16:colId xmlns="" xmlns:a16="http://schemas.microsoft.com/office/drawing/2014/main" val="20001"/>
                    </a:ext>
                  </a:extLst>
                </a:gridCol>
                <a:gridCol w="2062162">
                  <a:extLst>
                    <a:ext uri="{9D8B030D-6E8A-4147-A177-3AD203B41FA5}">
                      <a16:colId xmlns="" xmlns:a16="http://schemas.microsoft.com/office/drawing/2014/main" val="20002"/>
                    </a:ext>
                  </a:extLst>
                </a:gridCol>
              </a:tblGrid>
              <a:tr h="210031">
                <a:tc>
                  <a:txBody>
                    <a:bodyPr/>
                    <a:lstStyle/>
                    <a:p>
                      <a:pPr algn="ctr"/>
                      <a:r>
                        <a:rPr lang="fr-FR" sz="1200" dirty="0" smtClean="0">
                          <a:latin typeface="Dekko" panose="00000500000000000000" pitchFamily="2" charset="0"/>
                          <a:cs typeface="Dekko" panose="00000500000000000000" pitchFamily="2" charset="0"/>
                        </a:rPr>
                        <a:t>Nom</a:t>
                      </a:r>
                      <a:endParaRPr lang="fr-FR" sz="1200" dirty="0">
                        <a:latin typeface="Dekko" panose="00000500000000000000" pitchFamily="2" charset="0"/>
                        <a:cs typeface="Dekko" panose="00000500000000000000" pitchFamily="2" charset="0"/>
                      </a:endParaRPr>
                    </a:p>
                  </a:txBody>
                  <a:tcPr anchor="ctr"/>
                </a:tc>
                <a:tc>
                  <a:txBody>
                    <a:bodyPr/>
                    <a:lstStyle/>
                    <a:p>
                      <a:pPr algn="ctr"/>
                      <a:r>
                        <a:rPr lang="fr-FR" sz="1200" dirty="0" smtClean="0">
                          <a:latin typeface="Dekko" panose="00000500000000000000" pitchFamily="2" charset="0"/>
                          <a:cs typeface="Dekko" panose="00000500000000000000" pitchFamily="2" charset="0"/>
                        </a:rPr>
                        <a:t>Adverbe </a:t>
                      </a:r>
                      <a:endParaRPr lang="fr-FR" sz="1200" dirty="0">
                        <a:latin typeface="Dekko" panose="00000500000000000000" pitchFamily="2" charset="0"/>
                        <a:cs typeface="Dekko" panose="00000500000000000000" pitchFamily="2" charset="0"/>
                      </a:endParaRPr>
                    </a:p>
                  </a:txBody>
                  <a:tcPr anchor="ctr"/>
                </a:tc>
                <a:tc>
                  <a:txBody>
                    <a:bodyPr/>
                    <a:lstStyle/>
                    <a:p>
                      <a:pPr algn="ctr"/>
                      <a:r>
                        <a:rPr lang="fr-FR" sz="1200" dirty="0" smtClean="0">
                          <a:latin typeface="Dekko" panose="00000500000000000000" pitchFamily="2" charset="0"/>
                          <a:cs typeface="Dekko" panose="00000500000000000000" pitchFamily="2" charset="0"/>
                        </a:rPr>
                        <a:t>Verbe </a:t>
                      </a: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0"/>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1"/>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2"/>
                  </a:ext>
                </a:extLst>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r>
              <a:tr h="370840">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tc>
                  <a:txBody>
                    <a:bodyPr/>
                    <a:lstStyle/>
                    <a:p>
                      <a:pPr algn="ctr"/>
                      <a:endParaRPr lang="fr-FR" sz="1200" dirty="0">
                        <a:latin typeface="Dekko" panose="00000500000000000000" pitchFamily="2" charset="0"/>
                        <a:cs typeface="Dekko" panose="00000500000000000000" pitchFamily="2" charset="0"/>
                      </a:endParaRPr>
                    </a:p>
                  </a:txBody>
                  <a:tcPr anchor="ctr"/>
                </a:tc>
                <a:extLst>
                  <a:ext uri="{0D108BD9-81ED-4DB2-BD59-A6C34878D82A}">
                    <a16:rowId xmlns="" xmlns:a16="http://schemas.microsoft.com/office/drawing/2014/main" val="10003"/>
                  </a:ext>
                </a:extLst>
              </a:tr>
            </a:tbl>
          </a:graphicData>
        </a:graphic>
      </p:graphicFrame>
      <p:pic>
        <p:nvPicPr>
          <p:cNvPr id="15" name="Imag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76714" y="7341338"/>
            <a:ext cx="1237002" cy="254527"/>
          </a:xfrm>
          <a:prstGeom prst="rect">
            <a:avLst/>
          </a:prstGeom>
        </p:spPr>
      </p:pic>
    </p:spTree>
    <p:extLst>
      <p:ext uri="{BB962C8B-B14F-4D97-AF65-F5344CB8AC3E}">
        <p14:creationId xmlns:p14="http://schemas.microsoft.com/office/powerpoint/2010/main" val="16790620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8944</TotalTime>
  <Words>2930</Words>
  <Application>Microsoft Office PowerPoint</Application>
  <PresentationFormat>Personnalisé</PresentationFormat>
  <Paragraphs>342</Paragraphs>
  <Slides>10</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Amandine</vt:lpstr>
      <vt:lpstr>Arial</vt:lpstr>
      <vt:lpstr>Calibri</vt:lpstr>
      <vt:lpstr>Chalkduster</vt:lpstr>
      <vt:lpstr>Chewy</vt:lpstr>
      <vt:lpstr>Dekko</vt:lpstr>
      <vt:lpstr>Fineliner Script</vt:lpstr>
      <vt:lpstr>Short Stack</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104</cp:revision>
  <dcterms:created xsi:type="dcterms:W3CDTF">2014-07-12T09:50:02Z</dcterms:created>
  <dcterms:modified xsi:type="dcterms:W3CDTF">2018-07-18T12:10:02Z</dcterms:modified>
</cp:coreProperties>
</file>