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67" r:id="rId5"/>
    <p:sldId id="260" r:id="rId6"/>
    <p:sldId id="262" r:id="rId7"/>
    <p:sldId id="263" r:id="rId8"/>
    <p:sldId id="264" r:id="rId9"/>
    <p:sldId id="265" r:id="rId10"/>
    <p:sldId id="266" r:id="rId11"/>
  </p:sldIdLst>
  <p:sldSz cx="10691813" cy="7559675"/>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E692"/>
    <a:srgbClr val="C2EBA9"/>
    <a:srgbClr val="B2DC66"/>
    <a:srgbClr val="BEE27E"/>
    <a:srgbClr val="EAF2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p:scale>
          <a:sx n="100" d="100"/>
          <a:sy n="100" d="100"/>
        </p:scale>
        <p:origin x="-451" y="62"/>
      </p:cViewPr>
      <p:guideLst/>
    </p:cSldViewPr>
  </p:slideViewPr>
  <p:notesTextViewPr>
    <p:cViewPr>
      <p:scale>
        <a:sx n="1" d="1"/>
        <a:sy n="1" d="1"/>
      </p:scale>
      <p:origin x="0" y="0"/>
    </p:cViewPr>
  </p:notesTextViewPr>
  <p:notesViewPr>
    <p:cSldViewPr snapToGrid="0">
      <p:cViewPr varScale="1">
        <p:scale>
          <a:sx n="54" d="100"/>
          <a:sy n="54" d="100"/>
        </p:scale>
        <p:origin x="208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19F7019-FEDE-43BA-9566-B671924050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EE1B89D3-1D6E-45F9-B26A-0DC7392B28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17B4DB-062B-4709-802D-019C7B5EB741}" type="datetimeFigureOut">
              <a:rPr lang="fr-FR" smtClean="0"/>
              <a:t>09/08/2018</a:t>
            </a:fld>
            <a:endParaRPr lang="fr-FR"/>
          </a:p>
        </p:txBody>
      </p:sp>
      <p:sp>
        <p:nvSpPr>
          <p:cNvPr id="4" name="Espace réservé du pied de page 3">
            <a:extLst>
              <a:ext uri="{FF2B5EF4-FFF2-40B4-BE49-F238E27FC236}">
                <a16:creationId xmlns:a16="http://schemas.microsoft.com/office/drawing/2014/main" id="{6EF99DF2-E2ED-43A3-838B-16877F0112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3F9998B2-72EE-454D-9022-8CD7903AED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9BFC72-1458-4389-91B7-74706DCFE40B}" type="slidenum">
              <a:rPr lang="fr-FR" smtClean="0"/>
              <a:t>‹N°›</a:t>
            </a:fld>
            <a:endParaRPr lang="fr-FR"/>
          </a:p>
        </p:txBody>
      </p:sp>
    </p:spTree>
    <p:extLst>
      <p:ext uri="{BB962C8B-B14F-4D97-AF65-F5344CB8AC3E}">
        <p14:creationId xmlns:p14="http://schemas.microsoft.com/office/powerpoint/2010/main" val="2403643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1C525D-BA01-4BC0-B70B-7719E3D61EC4}" type="datetimeFigureOut">
              <a:rPr lang="fr-FR" smtClean="0"/>
              <a:t>09/08/2018</a:t>
            </a:fld>
            <a:endParaRPr lang="fr-FR"/>
          </a:p>
        </p:txBody>
      </p:sp>
      <p:sp>
        <p:nvSpPr>
          <p:cNvPr id="4" name="Espace réservé de l'image des diapositives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1EA4B0-E490-44D8-9AC9-4C14D1879602}" type="slidenum">
              <a:rPr lang="fr-FR" smtClean="0"/>
              <a:t>‹N°›</a:t>
            </a:fld>
            <a:endParaRPr lang="fr-FR"/>
          </a:p>
        </p:txBody>
      </p:sp>
    </p:spTree>
    <p:extLst>
      <p:ext uri="{BB962C8B-B14F-4D97-AF65-F5344CB8AC3E}">
        <p14:creationId xmlns:p14="http://schemas.microsoft.com/office/powerpoint/2010/main" val="3999523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099174B-5BEA-47DD-8E2C-50CE2A910D82}" type="datetimeFigureOut">
              <a:rPr lang="fr-FR" smtClean="0"/>
              <a:t>09/08/2018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B9FB4A-5A79-4A76-9224-495056E7192E}" type="slidenum">
              <a:rPr lang="fr-FR" smtClean="0"/>
              <a:t>‹N°›</a:t>
            </a:fld>
            <a:endParaRPr lang="fr-FR"/>
          </a:p>
        </p:txBody>
      </p:sp>
    </p:spTree>
    <p:extLst>
      <p:ext uri="{BB962C8B-B14F-4D97-AF65-F5344CB8AC3E}">
        <p14:creationId xmlns:p14="http://schemas.microsoft.com/office/powerpoint/2010/main" val="2050648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099174B-5BEA-47DD-8E2C-50CE2A910D82}" type="datetimeFigureOut">
              <a:rPr lang="fr-FR" smtClean="0"/>
              <a:t>09/08/2018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B9FB4A-5A79-4A76-9224-495056E7192E}" type="slidenum">
              <a:rPr lang="fr-FR" smtClean="0"/>
              <a:t>‹N°›</a:t>
            </a:fld>
            <a:endParaRPr lang="fr-FR"/>
          </a:p>
        </p:txBody>
      </p:sp>
    </p:spTree>
    <p:extLst>
      <p:ext uri="{BB962C8B-B14F-4D97-AF65-F5344CB8AC3E}">
        <p14:creationId xmlns:p14="http://schemas.microsoft.com/office/powerpoint/2010/main" val="409658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099174B-5BEA-47DD-8E2C-50CE2A910D82}" type="datetimeFigureOut">
              <a:rPr lang="fr-FR" smtClean="0"/>
              <a:t>09/08/2018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B9FB4A-5A79-4A76-9224-495056E7192E}" type="slidenum">
              <a:rPr lang="fr-FR" smtClean="0"/>
              <a:t>‹N°›</a:t>
            </a:fld>
            <a:endParaRPr lang="fr-FR"/>
          </a:p>
        </p:txBody>
      </p:sp>
    </p:spTree>
    <p:extLst>
      <p:ext uri="{BB962C8B-B14F-4D97-AF65-F5344CB8AC3E}">
        <p14:creationId xmlns:p14="http://schemas.microsoft.com/office/powerpoint/2010/main" val="2693858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099174B-5BEA-47DD-8E2C-50CE2A910D82}" type="datetimeFigureOut">
              <a:rPr lang="fr-FR" smtClean="0"/>
              <a:t>09/08/2018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B9FB4A-5A79-4A76-9224-495056E7192E}" type="slidenum">
              <a:rPr lang="fr-FR" smtClean="0"/>
              <a:t>‹N°›</a:t>
            </a:fld>
            <a:endParaRPr lang="fr-FR"/>
          </a:p>
        </p:txBody>
      </p:sp>
    </p:spTree>
    <p:extLst>
      <p:ext uri="{BB962C8B-B14F-4D97-AF65-F5344CB8AC3E}">
        <p14:creationId xmlns:p14="http://schemas.microsoft.com/office/powerpoint/2010/main" val="50674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099174B-5BEA-47DD-8E2C-50CE2A910D82}" type="datetimeFigureOut">
              <a:rPr lang="fr-FR" smtClean="0"/>
              <a:t>09/08/2018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B9FB4A-5A79-4A76-9224-495056E7192E}" type="slidenum">
              <a:rPr lang="fr-FR" smtClean="0"/>
              <a:t>‹N°›</a:t>
            </a:fld>
            <a:endParaRPr lang="fr-FR"/>
          </a:p>
        </p:txBody>
      </p:sp>
    </p:spTree>
    <p:extLst>
      <p:ext uri="{BB962C8B-B14F-4D97-AF65-F5344CB8AC3E}">
        <p14:creationId xmlns:p14="http://schemas.microsoft.com/office/powerpoint/2010/main" val="271969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099174B-5BEA-47DD-8E2C-50CE2A910D82}" type="datetimeFigureOut">
              <a:rPr lang="fr-FR" smtClean="0"/>
              <a:t>09/08/2018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B9FB4A-5A79-4A76-9224-495056E7192E}" type="slidenum">
              <a:rPr lang="fr-FR" smtClean="0"/>
              <a:t>‹N°›</a:t>
            </a:fld>
            <a:endParaRPr lang="fr-FR"/>
          </a:p>
        </p:txBody>
      </p:sp>
    </p:spTree>
    <p:extLst>
      <p:ext uri="{BB962C8B-B14F-4D97-AF65-F5344CB8AC3E}">
        <p14:creationId xmlns:p14="http://schemas.microsoft.com/office/powerpoint/2010/main" val="154051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099174B-5BEA-47DD-8E2C-50CE2A910D82}" type="datetimeFigureOut">
              <a:rPr lang="fr-FR" smtClean="0"/>
              <a:t>09/08/2018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1B9FB4A-5A79-4A76-9224-495056E7192E}" type="slidenum">
              <a:rPr lang="fr-FR" smtClean="0"/>
              <a:t>‹N°›</a:t>
            </a:fld>
            <a:endParaRPr lang="fr-FR"/>
          </a:p>
        </p:txBody>
      </p:sp>
    </p:spTree>
    <p:extLst>
      <p:ext uri="{BB962C8B-B14F-4D97-AF65-F5344CB8AC3E}">
        <p14:creationId xmlns:p14="http://schemas.microsoft.com/office/powerpoint/2010/main" val="243078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099174B-5BEA-47DD-8E2C-50CE2A910D82}" type="datetimeFigureOut">
              <a:rPr lang="fr-FR" smtClean="0"/>
              <a:t>09/08/2018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1B9FB4A-5A79-4A76-9224-495056E7192E}" type="slidenum">
              <a:rPr lang="fr-FR" smtClean="0"/>
              <a:t>‹N°›</a:t>
            </a:fld>
            <a:endParaRPr lang="fr-FR"/>
          </a:p>
        </p:txBody>
      </p:sp>
    </p:spTree>
    <p:extLst>
      <p:ext uri="{BB962C8B-B14F-4D97-AF65-F5344CB8AC3E}">
        <p14:creationId xmlns:p14="http://schemas.microsoft.com/office/powerpoint/2010/main" val="156705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9174B-5BEA-47DD-8E2C-50CE2A910D82}" type="datetimeFigureOut">
              <a:rPr lang="fr-FR" smtClean="0"/>
              <a:t>09/08/2018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1B9FB4A-5A79-4A76-9224-495056E7192E}" type="slidenum">
              <a:rPr lang="fr-FR" smtClean="0"/>
              <a:t>‹N°›</a:t>
            </a:fld>
            <a:endParaRPr lang="fr-FR"/>
          </a:p>
        </p:txBody>
      </p:sp>
    </p:spTree>
    <p:extLst>
      <p:ext uri="{BB962C8B-B14F-4D97-AF65-F5344CB8AC3E}">
        <p14:creationId xmlns:p14="http://schemas.microsoft.com/office/powerpoint/2010/main" val="1306181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7099174B-5BEA-47DD-8E2C-50CE2A910D82}" type="datetimeFigureOut">
              <a:rPr lang="fr-FR" smtClean="0"/>
              <a:t>09/08/2018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B9FB4A-5A79-4A76-9224-495056E7192E}" type="slidenum">
              <a:rPr lang="fr-FR" smtClean="0"/>
              <a:t>‹N°›</a:t>
            </a:fld>
            <a:endParaRPr lang="fr-FR"/>
          </a:p>
        </p:txBody>
      </p:sp>
    </p:spTree>
    <p:extLst>
      <p:ext uri="{BB962C8B-B14F-4D97-AF65-F5344CB8AC3E}">
        <p14:creationId xmlns:p14="http://schemas.microsoft.com/office/powerpoint/2010/main" val="4056876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7099174B-5BEA-47DD-8E2C-50CE2A910D82}" type="datetimeFigureOut">
              <a:rPr lang="fr-FR" smtClean="0"/>
              <a:t>09/08/2018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B9FB4A-5A79-4A76-9224-495056E7192E}" type="slidenum">
              <a:rPr lang="fr-FR" smtClean="0"/>
              <a:t>‹N°›</a:t>
            </a:fld>
            <a:endParaRPr lang="fr-FR"/>
          </a:p>
        </p:txBody>
      </p:sp>
    </p:spTree>
    <p:extLst>
      <p:ext uri="{BB962C8B-B14F-4D97-AF65-F5344CB8AC3E}">
        <p14:creationId xmlns:p14="http://schemas.microsoft.com/office/powerpoint/2010/main" val="2372611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7099174B-5BEA-47DD-8E2C-50CE2A910D82}" type="datetimeFigureOut">
              <a:rPr lang="fr-FR" smtClean="0"/>
              <a:t>09/08/2018</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C1B9FB4A-5A79-4A76-9224-495056E7192E}" type="slidenum">
              <a:rPr lang="fr-FR" smtClean="0"/>
              <a:t>‹N°›</a:t>
            </a:fld>
            <a:endParaRPr lang="fr-FR"/>
          </a:p>
        </p:txBody>
      </p:sp>
    </p:spTree>
    <p:extLst>
      <p:ext uri="{BB962C8B-B14F-4D97-AF65-F5344CB8AC3E}">
        <p14:creationId xmlns:p14="http://schemas.microsoft.com/office/powerpoint/2010/main" val="1553108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8052" y="29202"/>
            <a:ext cx="10691813" cy="7559675"/>
          </a:xfrm>
          <a:prstGeom prst="roundRect">
            <a:avLst>
              <a:gd name="adj" fmla="val 1597"/>
            </a:avLst>
          </a:prstGeom>
          <a:solidFill>
            <a:srgbClr val="B2DC6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85582" y="87862"/>
            <a:ext cx="553537" cy="413334"/>
          </a:xfrm>
          <a:prstGeom prst="ellipse">
            <a:avLst/>
          </a:prstGeom>
          <a:solidFill>
            <a:srgbClr val="C2EBA9"/>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à coins arrondis 37"/>
          <p:cNvSpPr/>
          <p:nvPr/>
        </p:nvSpPr>
        <p:spPr>
          <a:xfrm>
            <a:off x="5363825" y="2192208"/>
            <a:ext cx="5169135" cy="2318815"/>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24" name="Rectangle à coins arrondis 23"/>
          <p:cNvSpPr/>
          <p:nvPr/>
        </p:nvSpPr>
        <p:spPr>
          <a:xfrm>
            <a:off x="5353959" y="106897"/>
            <a:ext cx="5169135" cy="1861923"/>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21" name="Rectangle à coins arrondis 20"/>
          <p:cNvSpPr/>
          <p:nvPr/>
        </p:nvSpPr>
        <p:spPr>
          <a:xfrm>
            <a:off x="113242" y="4192233"/>
            <a:ext cx="5034238" cy="3200643"/>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6" name="ZoneTexte 5"/>
          <p:cNvSpPr txBox="1"/>
          <p:nvPr/>
        </p:nvSpPr>
        <p:spPr>
          <a:xfrm>
            <a:off x="700708" y="117931"/>
            <a:ext cx="3610632" cy="400110"/>
          </a:xfrm>
          <a:prstGeom prst="rect">
            <a:avLst/>
          </a:prstGeom>
          <a:noFill/>
        </p:spPr>
        <p:txBody>
          <a:bodyPr wrap="square" rtlCol="0">
            <a:spAutoFit/>
          </a:bodyPr>
          <a:lstStyle/>
          <a:p>
            <a:pPr algn="ctr">
              <a:tabLst>
                <a:tab pos="2962275" algn="l"/>
              </a:tabLst>
            </a:pPr>
            <a:r>
              <a:rPr lang="fr-FR" sz="2000" b="1" dirty="0">
                <a:ln w="28575">
                  <a:solidFill>
                    <a:schemeClr val="bg1"/>
                  </a:solidFill>
                </a:ln>
                <a:effectLst>
                  <a:outerShdw blurRad="38100" dist="38100" dir="2700000" algn="tl">
                    <a:srgbClr val="000000">
                      <a:alpha val="43137"/>
                    </a:srgbClr>
                  </a:outerShdw>
                </a:effectLst>
                <a:latin typeface="DK Petit Oiseau" panose="03030502040402010104" pitchFamily="66" charset="0"/>
              </a:rPr>
              <a:t>Le verbe</a:t>
            </a:r>
          </a:p>
        </p:txBody>
      </p:sp>
      <p:sp>
        <p:nvSpPr>
          <p:cNvPr id="8" name="Rectangle à coins arrondis 7"/>
          <p:cNvSpPr/>
          <p:nvPr/>
        </p:nvSpPr>
        <p:spPr>
          <a:xfrm>
            <a:off x="119988" y="549537"/>
            <a:ext cx="5065251" cy="3362066"/>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22" name="ZoneTexte 21"/>
          <p:cNvSpPr txBox="1"/>
          <p:nvPr/>
        </p:nvSpPr>
        <p:spPr>
          <a:xfrm>
            <a:off x="4086226" y="377696"/>
            <a:ext cx="984462"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retiens</a:t>
            </a:r>
          </a:p>
        </p:txBody>
      </p:sp>
      <p:sp>
        <p:nvSpPr>
          <p:cNvPr id="26" name="Text Box 3"/>
          <p:cNvSpPr txBox="1">
            <a:spLocks noChangeArrowheads="1"/>
          </p:cNvSpPr>
          <p:nvPr/>
        </p:nvSpPr>
        <p:spPr bwMode="auto">
          <a:xfrm>
            <a:off x="5426574" y="1968820"/>
            <a:ext cx="1527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KG Primary Italics" pitchFamily="2" charset="0"/>
                <a:cs typeface="Arial" pitchFamily="34" charset="0"/>
              </a:rPr>
              <a:t>Exercices à faire à l’oral.</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27" name="Text Box 4"/>
          <p:cNvSpPr txBox="1">
            <a:spLocks noChangeArrowheads="1"/>
          </p:cNvSpPr>
          <p:nvPr/>
        </p:nvSpPr>
        <p:spPr bwMode="auto">
          <a:xfrm>
            <a:off x="5480959" y="2410604"/>
            <a:ext cx="4966652" cy="78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228600" lvl="0" indent="-228600" fontAlgn="base">
              <a:spcBef>
                <a:spcPct val="0"/>
              </a:spcBef>
              <a:spcAft>
                <a:spcPct val="0"/>
              </a:spcAft>
              <a:buFont typeface="+mj-lt"/>
              <a:buAutoNum type="arabicPeriod"/>
            </a:pPr>
            <a:r>
              <a:rPr lang="fr-FR" altLang="fr-FR" sz="1000" dirty="0">
                <a:latin typeface="Short Stack" panose="02010500040000000007" pitchFamily="2" charset="0"/>
                <a:cs typeface="Arial" pitchFamily="34" charset="0"/>
              </a:rPr>
              <a:t>Le verbe conjugué est formé d’un radical et d’une terminaison invariable.</a:t>
            </a:r>
          </a:p>
          <a:p>
            <a:pPr marL="228600" lvl="0" indent="-228600" fontAlgn="base">
              <a:spcBef>
                <a:spcPct val="0"/>
              </a:spcBef>
              <a:spcAft>
                <a:spcPct val="0"/>
              </a:spcAft>
              <a:buFont typeface="+mj-lt"/>
              <a:buAutoNum type="arabicPeriod"/>
            </a:pPr>
            <a:r>
              <a:rPr lang="fr-FR" altLang="fr-FR" sz="1000" dirty="0">
                <a:latin typeface="Short Stack" panose="02010500040000000007" pitchFamily="2" charset="0"/>
                <a:cs typeface="Arial" pitchFamily="34" charset="0"/>
              </a:rPr>
              <a:t>On classe les verbes en trois groupes.</a:t>
            </a:r>
          </a:p>
          <a:p>
            <a:pPr marL="228600" lvl="0" indent="-228600" fontAlgn="base">
              <a:spcBef>
                <a:spcPct val="0"/>
              </a:spcBef>
              <a:spcAft>
                <a:spcPct val="0"/>
              </a:spcAft>
              <a:buFont typeface="+mj-lt"/>
              <a:buAutoNum type="arabicPeriod"/>
            </a:pPr>
            <a:r>
              <a:rPr lang="fr-FR" altLang="fr-FR" sz="1000" dirty="0">
                <a:solidFill>
                  <a:srgbClr val="000000"/>
                </a:solidFill>
                <a:latin typeface="Short Stack" panose="02010500040000000007" pitchFamily="2" charset="0"/>
                <a:cs typeface="Arial" pitchFamily="34" charset="0"/>
              </a:rPr>
              <a:t>Le groupe du verbe permet de choisir sa conjugaison.</a:t>
            </a:r>
          </a:p>
          <a:p>
            <a:pPr marL="228600" lvl="0" indent="-228600" fontAlgn="base">
              <a:spcBef>
                <a:spcPct val="0"/>
              </a:spcBef>
              <a:spcAft>
                <a:spcPct val="0"/>
              </a:spcAft>
              <a:buFont typeface="+mj-lt"/>
              <a:buAutoNum type="arabicPeriod"/>
            </a:pPr>
            <a:r>
              <a:rPr lang="fr-FR" altLang="fr-FR" sz="1000" dirty="0">
                <a:solidFill>
                  <a:srgbClr val="000000"/>
                </a:solidFill>
                <a:latin typeface="Short Stack" panose="02010500040000000007" pitchFamily="2" charset="0"/>
                <a:cs typeface="Arial" pitchFamily="34" charset="0"/>
              </a:rPr>
              <a:t>Les terminaisons des verbes changent avec le temps et la personne.</a:t>
            </a:r>
          </a:p>
        </p:txBody>
      </p:sp>
      <p:sp>
        <p:nvSpPr>
          <p:cNvPr id="29" name="Text Box 6"/>
          <p:cNvSpPr txBox="1">
            <a:spLocks noChangeArrowheads="1"/>
          </p:cNvSpPr>
          <p:nvPr/>
        </p:nvSpPr>
        <p:spPr bwMode="auto">
          <a:xfrm>
            <a:off x="5480959" y="3628373"/>
            <a:ext cx="4584700"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228600" indent="-228600">
              <a:buAutoNum type="arabicPeriod" startAt="5"/>
            </a:pPr>
            <a:r>
              <a:rPr lang="fr-FR" sz="1000" dirty="0">
                <a:latin typeface="Short Stack" panose="02010500040000000007" pitchFamily="2" charset="0"/>
              </a:rPr>
              <a:t>Mes </a:t>
            </a:r>
            <a:r>
              <a:rPr lang="fr-FR" sz="1000" u="sng" dirty="0">
                <a:latin typeface="Short Stack" panose="02010500040000000007" pitchFamily="2" charset="0"/>
              </a:rPr>
              <a:t>calculs</a:t>
            </a:r>
            <a:r>
              <a:rPr lang="fr-FR" sz="1000" dirty="0">
                <a:latin typeface="Short Stack" panose="02010500040000000007" pitchFamily="2" charset="0"/>
              </a:rPr>
              <a:t> sont tous justes.</a:t>
            </a:r>
          </a:p>
          <a:p>
            <a:pPr marL="228600" indent="-228600">
              <a:buAutoNum type="arabicPeriod" startAt="5"/>
            </a:pPr>
            <a:r>
              <a:rPr lang="fr-FR" sz="1000" dirty="0">
                <a:latin typeface="Short Stack" panose="02010500040000000007" pitchFamily="2" charset="0"/>
              </a:rPr>
              <a:t>Je les ai vérifiés avec ma </a:t>
            </a:r>
            <a:r>
              <a:rPr lang="fr-FR" sz="1000" u="sng" dirty="0">
                <a:latin typeface="Short Stack" panose="02010500040000000007" pitchFamily="2" charset="0"/>
              </a:rPr>
              <a:t>calculatrice</a:t>
            </a:r>
            <a:r>
              <a:rPr lang="fr-FR" sz="1000" dirty="0">
                <a:latin typeface="Short Stack" panose="02010500040000000007" pitchFamily="2" charset="0"/>
              </a:rPr>
              <a:t>.</a:t>
            </a:r>
          </a:p>
          <a:p>
            <a:pPr marL="228600" indent="-228600">
              <a:buAutoNum type="arabicPeriod" startAt="5"/>
            </a:pPr>
            <a:r>
              <a:rPr lang="fr-FR" sz="1000" dirty="0">
                <a:latin typeface="Short Stack" panose="02010500040000000007" pitchFamily="2" charset="0"/>
              </a:rPr>
              <a:t>J’</a:t>
            </a:r>
            <a:r>
              <a:rPr lang="fr-FR" sz="1000" u="sng" dirty="0">
                <a:latin typeface="Short Stack" panose="02010500040000000007" pitchFamily="2" charset="0"/>
              </a:rPr>
              <a:t>attends</a:t>
            </a:r>
            <a:r>
              <a:rPr lang="fr-FR" sz="1000" dirty="0">
                <a:latin typeface="Short Stack" panose="02010500040000000007" pitchFamily="2" charset="0"/>
              </a:rPr>
              <a:t> que la maîtresse les vérifie.</a:t>
            </a:r>
          </a:p>
          <a:p>
            <a:pPr marL="228600" indent="-228600">
              <a:buAutoNum type="arabicPeriod" startAt="5"/>
            </a:pPr>
            <a:r>
              <a:rPr lang="fr-FR" sz="1000" dirty="0">
                <a:latin typeface="Short Stack" panose="02010500040000000007" pitchFamily="2" charset="0"/>
              </a:rPr>
              <a:t>J’espère </a:t>
            </a:r>
            <a:r>
              <a:rPr lang="fr-FR" sz="1000" u="sng" dirty="0">
                <a:latin typeface="Short Stack" panose="02010500040000000007" pitchFamily="2" charset="0"/>
              </a:rPr>
              <a:t>passer</a:t>
            </a:r>
            <a:r>
              <a:rPr lang="fr-FR" sz="1000" dirty="0">
                <a:latin typeface="Short Stack" panose="02010500040000000007" pitchFamily="2" charset="0"/>
              </a:rPr>
              <a:t> au tableau pour les corriger.</a:t>
            </a:r>
          </a:p>
        </p:txBody>
      </p:sp>
      <p:sp>
        <p:nvSpPr>
          <p:cNvPr id="32" name="Text Box 12"/>
          <p:cNvSpPr txBox="1">
            <a:spLocks noChangeArrowheads="1"/>
          </p:cNvSpPr>
          <p:nvPr/>
        </p:nvSpPr>
        <p:spPr bwMode="auto">
          <a:xfrm>
            <a:off x="9761162" y="3614134"/>
            <a:ext cx="5365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Fineliner Script" pitchFamily="50" charset="0"/>
                <a:cs typeface="Arial" pitchFamily="34" charset="0"/>
              </a:rPr>
              <a:t>oui ou non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33" name="AutoShape 13"/>
          <p:cNvSpPr>
            <a:spLocks noChangeArrowheads="1"/>
          </p:cNvSpPr>
          <p:nvPr/>
        </p:nvSpPr>
        <p:spPr bwMode="auto">
          <a:xfrm>
            <a:off x="9765439" y="3551865"/>
            <a:ext cx="514350" cy="598487"/>
          </a:xfrm>
          <a:prstGeom prst="cloudCallout">
            <a:avLst>
              <a:gd name="adj1" fmla="val -92731"/>
              <a:gd name="adj2" fmla="val -5183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
        <p:nvSpPr>
          <p:cNvPr id="35" name="ZoneTexte 34"/>
          <p:cNvSpPr txBox="1"/>
          <p:nvPr/>
        </p:nvSpPr>
        <p:spPr>
          <a:xfrm>
            <a:off x="5426574" y="2223918"/>
            <a:ext cx="145287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Vrai ou faux ?</a:t>
            </a:r>
          </a:p>
        </p:txBody>
      </p:sp>
      <p:sp>
        <p:nvSpPr>
          <p:cNvPr id="36" name="ZoneTexte 35"/>
          <p:cNvSpPr txBox="1"/>
          <p:nvPr/>
        </p:nvSpPr>
        <p:spPr>
          <a:xfrm>
            <a:off x="5426054" y="3369603"/>
            <a:ext cx="285973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Le mot souligné est-il un verbe ?</a:t>
            </a:r>
          </a:p>
        </p:txBody>
      </p:sp>
      <p:sp>
        <p:nvSpPr>
          <p:cNvPr id="37" name="ZoneTexte 36"/>
          <p:cNvSpPr txBox="1"/>
          <p:nvPr/>
        </p:nvSpPr>
        <p:spPr>
          <a:xfrm>
            <a:off x="9353550" y="2035831"/>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J’ai compris</a:t>
            </a:r>
          </a:p>
        </p:txBody>
      </p:sp>
      <p:sp>
        <p:nvSpPr>
          <p:cNvPr id="40" name="Rectangle à coins arrondis 39"/>
          <p:cNvSpPr/>
          <p:nvPr/>
        </p:nvSpPr>
        <p:spPr>
          <a:xfrm>
            <a:off x="5363825" y="4709319"/>
            <a:ext cx="5169135" cy="2683555"/>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1" name="ZoneTexte 40"/>
          <p:cNvSpPr txBox="1"/>
          <p:nvPr/>
        </p:nvSpPr>
        <p:spPr>
          <a:xfrm>
            <a:off x="9353550" y="4592726"/>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m’évalue</a:t>
            </a:r>
          </a:p>
        </p:txBody>
      </p:sp>
      <p:sp>
        <p:nvSpPr>
          <p:cNvPr id="42" name="ZoneTexte 41"/>
          <p:cNvSpPr txBox="1"/>
          <p:nvPr/>
        </p:nvSpPr>
        <p:spPr>
          <a:xfrm>
            <a:off x="85581" y="92511"/>
            <a:ext cx="553537" cy="400110"/>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Warung Kopi" panose="02000500000000000000" pitchFamily="2" charset="0"/>
              </a:rPr>
              <a:t>C1</a:t>
            </a:r>
          </a:p>
        </p:txBody>
      </p:sp>
      <p:sp>
        <p:nvSpPr>
          <p:cNvPr id="50" name="ZoneTexte 49"/>
          <p:cNvSpPr txBox="1"/>
          <p:nvPr/>
        </p:nvSpPr>
        <p:spPr>
          <a:xfrm>
            <a:off x="4497024" y="49919"/>
            <a:ext cx="665826" cy="374571"/>
          </a:xfrm>
          <a:prstGeom prst="roundRect">
            <a:avLst/>
          </a:prstGeom>
          <a:noFill/>
          <a:ln w="28575">
            <a:noFill/>
          </a:ln>
        </p:spPr>
        <p:txBody>
          <a:bodyPr wrap="square" rtlCol="0">
            <a:spAutoFit/>
          </a:bodyPr>
          <a:lstStyle/>
          <a:p>
            <a:pPr algn="ctr"/>
            <a:r>
              <a:rPr lang="fr-FR" sz="1600" dirty="0">
                <a:effectLst>
                  <a:outerShdw blurRad="38100" dist="38100" dir="2700000" algn="tl">
                    <a:srgbClr val="000000">
                      <a:alpha val="43137"/>
                    </a:srgbClr>
                  </a:outerShdw>
                </a:effectLst>
                <a:latin typeface="Warung Kopi" panose="02000500000000000000" pitchFamily="2" charset="0"/>
              </a:rPr>
              <a:t>CM2</a:t>
            </a:r>
          </a:p>
        </p:txBody>
      </p:sp>
      <p:sp>
        <p:nvSpPr>
          <p:cNvPr id="39" name="ZoneTexte 38"/>
          <p:cNvSpPr txBox="1"/>
          <p:nvPr/>
        </p:nvSpPr>
        <p:spPr>
          <a:xfrm>
            <a:off x="4014756" y="3996743"/>
            <a:ext cx="1051964"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m’exerce</a:t>
            </a:r>
          </a:p>
        </p:txBody>
      </p:sp>
      <p:pic>
        <p:nvPicPr>
          <p:cNvPr id="3" name="Image 2">
            <a:extLst>
              <a:ext uri="{FF2B5EF4-FFF2-40B4-BE49-F238E27FC236}">
                <a16:creationId xmlns:a16="http://schemas.microsoft.com/office/drawing/2014/main" id="{C5DACA69-549F-47DF-9711-46BBFB92A6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058" y="7354121"/>
            <a:ext cx="1245553" cy="256286"/>
          </a:xfrm>
          <a:prstGeom prst="rect">
            <a:avLst/>
          </a:prstGeom>
        </p:spPr>
      </p:pic>
      <p:graphicFrame>
        <p:nvGraphicFramePr>
          <p:cNvPr id="52" name="Tableau 51">
            <a:extLst>
              <a:ext uri="{FF2B5EF4-FFF2-40B4-BE49-F238E27FC236}">
                <a16:creationId xmlns:a16="http://schemas.microsoft.com/office/drawing/2014/main" id="{1CB09E54-7803-4275-9502-446DCE815959}"/>
              </a:ext>
            </a:extLst>
          </p:cNvPr>
          <p:cNvGraphicFramePr>
            <a:graphicFrameLocks noGrp="1"/>
          </p:cNvGraphicFramePr>
          <p:nvPr>
            <p:extLst>
              <p:ext uri="{D42A27DB-BD31-4B8C-83A1-F6EECF244321}">
                <p14:modId xmlns:p14="http://schemas.microsoft.com/office/powerpoint/2010/main" val="3014594665"/>
              </p:ext>
            </p:extLst>
          </p:nvPr>
        </p:nvGraphicFramePr>
        <p:xfrm>
          <a:off x="238722" y="4486213"/>
          <a:ext cx="4827998" cy="2734557"/>
        </p:xfrm>
        <a:graphic>
          <a:graphicData uri="http://schemas.openxmlformats.org/drawingml/2006/table">
            <a:tbl>
              <a:tblPr firstRow="1" bandRow="1"/>
              <a:tblGrid>
                <a:gridCol w="2306530">
                  <a:extLst>
                    <a:ext uri="{9D8B030D-6E8A-4147-A177-3AD203B41FA5}">
                      <a16:colId xmlns:a16="http://schemas.microsoft.com/office/drawing/2014/main" val="20000"/>
                    </a:ext>
                  </a:extLst>
                </a:gridCol>
                <a:gridCol w="1855298">
                  <a:extLst>
                    <a:ext uri="{9D8B030D-6E8A-4147-A177-3AD203B41FA5}">
                      <a16:colId xmlns:a16="http://schemas.microsoft.com/office/drawing/2014/main" val="20001"/>
                    </a:ext>
                  </a:extLst>
                </a:gridCol>
                <a:gridCol w="666170">
                  <a:extLst>
                    <a:ext uri="{9D8B030D-6E8A-4147-A177-3AD203B41FA5}">
                      <a16:colId xmlns:a16="http://schemas.microsoft.com/office/drawing/2014/main" val="20002"/>
                    </a:ext>
                  </a:extLst>
                </a:gridCol>
              </a:tblGrid>
              <a:tr h="324909">
                <a:tc>
                  <a:txBody>
                    <a:bodyPr/>
                    <a:lstStyle>
                      <a:lvl1pPr marL="0" algn="l" defTabSz="1007943" rtl="0" eaLnBrk="1" latinLnBrk="0" hangingPunct="1">
                        <a:defRPr sz="1984" b="1" kern="1200">
                          <a:solidFill>
                            <a:schemeClr val="lt1"/>
                          </a:solidFill>
                          <a:latin typeface="Calibri"/>
                        </a:defRPr>
                      </a:lvl1pPr>
                      <a:lvl2pPr marL="503972" algn="l" defTabSz="1007943" rtl="0" eaLnBrk="1" latinLnBrk="0" hangingPunct="1">
                        <a:defRPr sz="1984" b="1" kern="1200">
                          <a:solidFill>
                            <a:schemeClr val="lt1"/>
                          </a:solidFill>
                          <a:latin typeface="Calibri"/>
                        </a:defRPr>
                      </a:lvl2pPr>
                      <a:lvl3pPr marL="1007943" algn="l" defTabSz="1007943" rtl="0" eaLnBrk="1" latinLnBrk="0" hangingPunct="1">
                        <a:defRPr sz="1984" b="1" kern="1200">
                          <a:solidFill>
                            <a:schemeClr val="lt1"/>
                          </a:solidFill>
                          <a:latin typeface="Calibri"/>
                        </a:defRPr>
                      </a:lvl3pPr>
                      <a:lvl4pPr marL="1511915" algn="l" defTabSz="1007943" rtl="0" eaLnBrk="1" latinLnBrk="0" hangingPunct="1">
                        <a:defRPr sz="1984" b="1" kern="1200">
                          <a:solidFill>
                            <a:schemeClr val="lt1"/>
                          </a:solidFill>
                          <a:latin typeface="Calibri"/>
                        </a:defRPr>
                      </a:lvl4pPr>
                      <a:lvl5pPr marL="2015886" algn="l" defTabSz="1007943" rtl="0" eaLnBrk="1" latinLnBrk="0" hangingPunct="1">
                        <a:defRPr sz="1984" b="1" kern="1200">
                          <a:solidFill>
                            <a:schemeClr val="lt1"/>
                          </a:solidFill>
                          <a:latin typeface="Calibri"/>
                        </a:defRPr>
                      </a:lvl5pPr>
                      <a:lvl6pPr marL="2519858" algn="l" defTabSz="1007943" rtl="0" eaLnBrk="1" latinLnBrk="0" hangingPunct="1">
                        <a:defRPr sz="1984" b="1" kern="1200">
                          <a:solidFill>
                            <a:schemeClr val="lt1"/>
                          </a:solidFill>
                          <a:latin typeface="Calibri"/>
                        </a:defRPr>
                      </a:lvl6pPr>
                      <a:lvl7pPr marL="3023829" algn="l" defTabSz="1007943" rtl="0" eaLnBrk="1" latinLnBrk="0" hangingPunct="1">
                        <a:defRPr sz="1984" b="1" kern="1200">
                          <a:solidFill>
                            <a:schemeClr val="lt1"/>
                          </a:solidFill>
                          <a:latin typeface="Calibri"/>
                        </a:defRPr>
                      </a:lvl7pPr>
                      <a:lvl8pPr marL="3527801" algn="l" defTabSz="1007943" rtl="0" eaLnBrk="1" latinLnBrk="0" hangingPunct="1">
                        <a:defRPr sz="1984" b="1" kern="1200">
                          <a:solidFill>
                            <a:schemeClr val="lt1"/>
                          </a:solidFill>
                          <a:latin typeface="Calibri"/>
                        </a:defRPr>
                      </a:lvl8pPr>
                      <a:lvl9pPr marL="4031772" algn="l" defTabSz="1007943" rtl="0" eaLnBrk="1" latinLnBrk="0" hangingPunct="1">
                        <a:defRPr sz="1984" b="1" kern="1200">
                          <a:solidFill>
                            <a:schemeClr val="lt1"/>
                          </a:solidFill>
                          <a:latin typeface="Calibri"/>
                        </a:defRPr>
                      </a:lvl9pPr>
                    </a:lstStyle>
                    <a:p>
                      <a:pPr algn="ctr"/>
                      <a:endParaRPr lang="fr-FR" sz="1600" dirty="0">
                        <a:latin typeface="Fineliner Script" pitchFamily="50" charset="0"/>
                      </a:endParaRPr>
                    </a:p>
                  </a:txBody>
                  <a:tcPr marL="0" marR="0" marT="0" marB="0">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sz="1984" b="1" kern="1200">
                          <a:solidFill>
                            <a:schemeClr val="lt1"/>
                          </a:solidFill>
                          <a:latin typeface="Calibri"/>
                        </a:defRPr>
                      </a:lvl1pPr>
                      <a:lvl2pPr marL="503972" algn="l" defTabSz="1007943" rtl="0" eaLnBrk="1" latinLnBrk="0" hangingPunct="1">
                        <a:defRPr sz="1984" b="1" kern="1200">
                          <a:solidFill>
                            <a:schemeClr val="lt1"/>
                          </a:solidFill>
                          <a:latin typeface="Calibri"/>
                        </a:defRPr>
                      </a:lvl2pPr>
                      <a:lvl3pPr marL="1007943" algn="l" defTabSz="1007943" rtl="0" eaLnBrk="1" latinLnBrk="0" hangingPunct="1">
                        <a:defRPr sz="1984" b="1" kern="1200">
                          <a:solidFill>
                            <a:schemeClr val="lt1"/>
                          </a:solidFill>
                          <a:latin typeface="Calibri"/>
                        </a:defRPr>
                      </a:lvl3pPr>
                      <a:lvl4pPr marL="1511915" algn="l" defTabSz="1007943" rtl="0" eaLnBrk="1" latinLnBrk="0" hangingPunct="1">
                        <a:defRPr sz="1984" b="1" kern="1200">
                          <a:solidFill>
                            <a:schemeClr val="lt1"/>
                          </a:solidFill>
                          <a:latin typeface="Calibri"/>
                        </a:defRPr>
                      </a:lvl4pPr>
                      <a:lvl5pPr marL="2015886" algn="l" defTabSz="1007943" rtl="0" eaLnBrk="1" latinLnBrk="0" hangingPunct="1">
                        <a:defRPr sz="1984" b="1" kern="1200">
                          <a:solidFill>
                            <a:schemeClr val="lt1"/>
                          </a:solidFill>
                          <a:latin typeface="Calibri"/>
                        </a:defRPr>
                      </a:lvl5pPr>
                      <a:lvl6pPr marL="2519858" algn="l" defTabSz="1007943" rtl="0" eaLnBrk="1" latinLnBrk="0" hangingPunct="1">
                        <a:defRPr sz="1984" b="1" kern="1200">
                          <a:solidFill>
                            <a:schemeClr val="lt1"/>
                          </a:solidFill>
                          <a:latin typeface="Calibri"/>
                        </a:defRPr>
                      </a:lvl6pPr>
                      <a:lvl7pPr marL="3023829" algn="l" defTabSz="1007943" rtl="0" eaLnBrk="1" latinLnBrk="0" hangingPunct="1">
                        <a:defRPr sz="1984" b="1" kern="1200">
                          <a:solidFill>
                            <a:schemeClr val="lt1"/>
                          </a:solidFill>
                          <a:latin typeface="Calibri"/>
                        </a:defRPr>
                      </a:lvl7pPr>
                      <a:lvl8pPr marL="3527801" algn="l" defTabSz="1007943" rtl="0" eaLnBrk="1" latinLnBrk="0" hangingPunct="1">
                        <a:defRPr sz="1984" b="1" kern="1200">
                          <a:solidFill>
                            <a:schemeClr val="lt1"/>
                          </a:solidFill>
                          <a:latin typeface="Calibri"/>
                        </a:defRPr>
                      </a:lvl8pPr>
                      <a:lvl9pPr marL="4031772" algn="l" defTabSz="1007943" rtl="0" eaLnBrk="1" latinLnBrk="0" hangingPunct="1">
                        <a:defRPr sz="1984" b="1" kern="1200">
                          <a:solidFill>
                            <a:schemeClr val="lt1"/>
                          </a:solidFill>
                          <a:latin typeface="Calibri"/>
                        </a:defRPr>
                      </a:lvl9pPr>
                    </a:lstStyle>
                    <a:p>
                      <a:pPr algn="ctr"/>
                      <a:r>
                        <a:rPr lang="fr-FR" sz="1100" b="0" dirty="0">
                          <a:effectLst>
                            <a:outerShdw blurRad="38100" dist="38100" dir="2700000" algn="tl">
                              <a:srgbClr val="000000">
                                <a:alpha val="43137"/>
                              </a:srgbClr>
                            </a:outerShdw>
                          </a:effectLst>
                          <a:latin typeface="Set Fire to the Rain" panose="02000506000000020004" pitchFamily="2" charset="0"/>
                        </a:rPr>
                        <a:t>Infinitif</a:t>
                      </a:r>
                      <a:endParaRPr lang="fr-FR" sz="1600" b="0" dirty="0">
                        <a:effectLst>
                          <a:outerShdw blurRad="38100" dist="38100" dir="2700000" algn="tl">
                            <a:srgbClr val="000000">
                              <a:alpha val="43137"/>
                            </a:srgbClr>
                          </a:outerShdw>
                        </a:effectLst>
                        <a:latin typeface="Set Fire to the Rain" panose="02000506000000020004" pitchFamily="2" charset="0"/>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2DC66"/>
                    </a:solidFill>
                  </a:tcPr>
                </a:tc>
                <a:tc>
                  <a:txBody>
                    <a:bodyPr/>
                    <a:lstStyle/>
                    <a:p>
                      <a:pPr algn="ctr"/>
                      <a:r>
                        <a:rPr lang="fr-FR" sz="1200" dirty="0">
                          <a:solidFill>
                            <a:schemeClr val="bg1"/>
                          </a:solidFill>
                          <a:effectLst>
                            <a:outerShdw blurRad="38100" dist="38100" dir="2700000" algn="tl">
                              <a:srgbClr val="000000">
                                <a:alpha val="43137"/>
                              </a:srgbClr>
                            </a:outerShdw>
                          </a:effectLst>
                          <a:latin typeface="Set Fire to the Rain" panose="02000506000000020004" pitchFamily="2" charset="0"/>
                        </a:rPr>
                        <a:t>Groupe </a:t>
                      </a:r>
                      <a:endParaRPr lang="fr-FR" sz="1600" dirty="0">
                        <a:solidFill>
                          <a:schemeClr val="bg1"/>
                        </a:solidFill>
                        <a:effectLst>
                          <a:outerShdw blurRad="38100" dist="38100" dir="2700000" algn="tl">
                            <a:srgbClr val="000000">
                              <a:alpha val="43137"/>
                            </a:srgbClr>
                          </a:outerShdw>
                        </a:effectLst>
                        <a:latin typeface="Set Fire to the Rain" panose="02000506000000020004" pitchFamily="2" charset="0"/>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2DC66"/>
                    </a:solidFill>
                  </a:tcPr>
                </a:tc>
                <a:extLst>
                  <a:ext uri="{0D108BD9-81ED-4DB2-BD59-A6C34878D82A}">
                    <a16:rowId xmlns:a16="http://schemas.microsoft.com/office/drawing/2014/main" val="10000"/>
                  </a:ext>
                </a:extLst>
              </a:tr>
              <a:tr h="475652">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marL="0" indent="0">
                        <a:spcAft>
                          <a:spcPts val="600"/>
                        </a:spcAft>
                        <a:buNone/>
                      </a:pPr>
                      <a:r>
                        <a:rPr lang="fr-FR" sz="1000" dirty="0">
                          <a:latin typeface="Short Stack" panose="02010500040000000007" pitchFamily="2" charset="0"/>
                        </a:rPr>
                        <a:t>Combien de personnes vivent à la surface de la Terre ?</a:t>
                      </a:r>
                    </a:p>
                  </a:txBody>
                  <a:tcPr marL="3600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75652">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marL="0" indent="0">
                        <a:spcAft>
                          <a:spcPts val="600"/>
                        </a:spcAft>
                        <a:buNone/>
                      </a:pPr>
                      <a:r>
                        <a:rPr lang="fr-FR" sz="1000" dirty="0">
                          <a:latin typeface="Short Stack" panose="02010500040000000007" pitchFamily="2" charset="0"/>
                        </a:rPr>
                        <a:t>Cherche dans ton manuel de géographie.</a:t>
                      </a:r>
                    </a:p>
                  </a:txBody>
                  <a:tcPr marL="3600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94010">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marL="0" indent="0">
                        <a:spcAft>
                          <a:spcPts val="600"/>
                        </a:spcAft>
                        <a:buNone/>
                      </a:pPr>
                      <a:r>
                        <a:rPr lang="fr-FR" sz="1000" dirty="0">
                          <a:latin typeface="Short Stack" panose="02010500040000000007" pitchFamily="2" charset="0"/>
                        </a:rPr>
                        <a:t>Depuis le XIXème siècle, la population ne cesse d’augmenter.</a:t>
                      </a:r>
                    </a:p>
                  </a:txBody>
                  <a:tcPr marL="3600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32167">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marL="0" indent="0">
                        <a:spcAft>
                          <a:spcPts val="600"/>
                        </a:spcAft>
                        <a:buNone/>
                      </a:pPr>
                      <a:r>
                        <a:rPr lang="fr-FR" sz="1000" dirty="0">
                          <a:latin typeface="Short Stack" panose="02010500040000000007" pitchFamily="2" charset="0"/>
                        </a:rPr>
                        <a:t>Les hommes se répartissent inégalement dans le monde.</a:t>
                      </a:r>
                    </a:p>
                  </a:txBody>
                  <a:tcPr marL="3600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32167">
                <a:tc>
                  <a:txBody>
                    <a:bodyPr/>
                    <a:lstStyle/>
                    <a:p>
                      <a:pPr marL="0" indent="0">
                        <a:spcAft>
                          <a:spcPts val="600"/>
                        </a:spcAft>
                        <a:buNone/>
                      </a:pPr>
                      <a:r>
                        <a:rPr lang="fr-FR" sz="1000" dirty="0">
                          <a:latin typeface="Short Stack" panose="02010500040000000007" pitchFamily="2" charset="0"/>
                        </a:rPr>
                        <a:t>Les</a:t>
                      </a:r>
                      <a:r>
                        <a:rPr lang="fr-FR" sz="1000" baseline="0" dirty="0">
                          <a:latin typeface="Short Stack" panose="02010500040000000007" pitchFamily="2" charset="0"/>
                        </a:rPr>
                        <a:t> zones tempérées sont très peuplées.</a:t>
                      </a:r>
                      <a:endParaRPr lang="fr-FR" sz="1000" dirty="0">
                        <a:latin typeface="Short Stack" panose="02010500040000000007" pitchFamily="2" charset="0"/>
                      </a:endParaRPr>
                    </a:p>
                  </a:txBody>
                  <a:tcPr marL="3600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9" name="ZoneTexte 18"/>
          <p:cNvSpPr txBox="1"/>
          <p:nvPr/>
        </p:nvSpPr>
        <p:spPr>
          <a:xfrm>
            <a:off x="5417613" y="147732"/>
            <a:ext cx="2859965" cy="387798"/>
          </a:xfrm>
          <a:prstGeom prst="rect">
            <a:avLst/>
          </a:prstGeom>
          <a:noFill/>
        </p:spPr>
        <p:txBody>
          <a:bodyPr wrap="square" lIns="36000" rIns="36000" rtlCol="0">
            <a:spAutoFit/>
          </a:bodyPr>
          <a:lstStyle/>
          <a:p>
            <a:pPr>
              <a:lnSpc>
                <a:spcPct val="80000"/>
              </a:lnSpc>
              <a:spcAft>
                <a:spcPts val="600"/>
              </a:spcAft>
            </a:pPr>
            <a:r>
              <a:rPr lang="fr-FR" sz="1200" dirty="0">
                <a:ln w="9525">
                  <a:solidFill>
                    <a:sysClr val="windowText" lastClr="000000"/>
                  </a:solidFill>
                </a:ln>
                <a:latin typeface="Set Fire to the Rain" panose="02000506000000020004" pitchFamily="2" charset="0"/>
              </a:rPr>
              <a:t>2. Entoure les verbes conjugués, puis complète le tableau.</a:t>
            </a:r>
          </a:p>
        </p:txBody>
      </p:sp>
      <p:sp>
        <p:nvSpPr>
          <p:cNvPr id="17" name="ZoneTexte 16"/>
          <p:cNvSpPr txBox="1"/>
          <p:nvPr/>
        </p:nvSpPr>
        <p:spPr>
          <a:xfrm>
            <a:off x="171502" y="4227596"/>
            <a:ext cx="3762494" cy="461665"/>
          </a:xfrm>
          <a:prstGeom prst="rect">
            <a:avLst/>
          </a:prstGeom>
          <a:noFill/>
        </p:spPr>
        <p:txBody>
          <a:bodyPr wrap="square" lIns="36000" rIns="36000" rtlCol="0">
            <a:spAutoFit/>
          </a:bodyPr>
          <a:lstStyle/>
          <a:p>
            <a:pPr>
              <a:spcAft>
                <a:spcPts val="600"/>
              </a:spcAft>
            </a:pPr>
            <a:r>
              <a:rPr lang="fr-FR" sz="1200" dirty="0">
                <a:ln w="9525">
                  <a:solidFill>
                    <a:schemeClr val="tx1"/>
                  </a:solidFill>
                </a:ln>
                <a:latin typeface="Set Fire to the Rain" panose="02000506000000020004" pitchFamily="2" charset="0"/>
              </a:rPr>
              <a:t>1. Entoure les verbes conjugués pour écris leur infinitif et leur groupe</a:t>
            </a:r>
          </a:p>
        </p:txBody>
      </p:sp>
      <p:sp>
        <p:nvSpPr>
          <p:cNvPr id="55" name="Rectangle 54"/>
          <p:cNvSpPr/>
          <p:nvPr/>
        </p:nvSpPr>
        <p:spPr>
          <a:xfrm>
            <a:off x="325212" y="670005"/>
            <a:ext cx="1156707" cy="577081"/>
          </a:xfrm>
          <a:prstGeom prst="rect">
            <a:avLst/>
          </a:prstGeom>
          <a:ln>
            <a:noFill/>
          </a:ln>
        </p:spPr>
        <p:txBody>
          <a:bodyPr wrap="square">
            <a:spAutoFit/>
          </a:bodyPr>
          <a:lstStyle/>
          <a:p>
            <a:pPr lvl="0" algn="ctr">
              <a:spcAft>
                <a:spcPts val="684"/>
              </a:spcAft>
            </a:pPr>
            <a:r>
              <a:rPr lang="fr-FR" sz="1050" dirty="0">
                <a:solidFill>
                  <a:prstClr val="black"/>
                </a:solidFill>
                <a:latin typeface="Short Stack" panose="02010500040000000007" pitchFamily="2" charset="0"/>
              </a:rPr>
              <a:t>Le verbe est formé de 2 parties  : </a:t>
            </a:r>
          </a:p>
        </p:txBody>
      </p:sp>
      <p:sp>
        <p:nvSpPr>
          <p:cNvPr id="56" name="ZoneTexte 55"/>
          <p:cNvSpPr txBox="1"/>
          <p:nvPr/>
        </p:nvSpPr>
        <p:spPr>
          <a:xfrm>
            <a:off x="800157" y="1469689"/>
            <a:ext cx="3099471" cy="246221"/>
          </a:xfrm>
          <a:prstGeom prst="rect">
            <a:avLst/>
          </a:prstGeom>
          <a:noFill/>
        </p:spPr>
        <p:txBody>
          <a:bodyPr wrap="square" rtlCol="0">
            <a:spAutoFit/>
          </a:bodyPr>
          <a:lstStyle/>
          <a:p>
            <a:pPr algn="ctr"/>
            <a:r>
              <a:rPr lang="fr-FR" sz="1000" dirty="0">
                <a:latin typeface="Short Stack" panose="02010500040000000007" pitchFamily="2" charset="0"/>
              </a:rPr>
              <a:t>La terminaison change en fonction :</a:t>
            </a:r>
          </a:p>
        </p:txBody>
      </p:sp>
      <p:sp>
        <p:nvSpPr>
          <p:cNvPr id="57" name="Ellipse 56"/>
          <p:cNvSpPr/>
          <p:nvPr/>
        </p:nvSpPr>
        <p:spPr>
          <a:xfrm>
            <a:off x="218803" y="643768"/>
            <a:ext cx="1317254" cy="643377"/>
          </a:xfrm>
          <a:prstGeom prst="ellipse">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57"/>
          <p:cNvSpPr/>
          <p:nvPr/>
        </p:nvSpPr>
        <p:spPr>
          <a:xfrm>
            <a:off x="168998" y="1858357"/>
            <a:ext cx="1895706" cy="400110"/>
          </a:xfrm>
          <a:prstGeom prst="rect">
            <a:avLst/>
          </a:prstGeom>
        </p:spPr>
        <p:txBody>
          <a:bodyPr wrap="square">
            <a:spAutoFit/>
          </a:bodyPr>
          <a:lstStyle/>
          <a:p>
            <a:pPr algn="ctr"/>
            <a:r>
              <a:rPr lang="fr-FR" sz="1000" dirty="0">
                <a:solidFill>
                  <a:prstClr val="black"/>
                </a:solidFill>
                <a:latin typeface="Short Stack" panose="02010500040000000007" pitchFamily="2" charset="0"/>
              </a:rPr>
              <a:t>du temps</a:t>
            </a:r>
          </a:p>
          <a:p>
            <a:pPr algn="ctr"/>
            <a:r>
              <a:rPr lang="fr-FR" sz="1000" dirty="0">
                <a:solidFill>
                  <a:prstClr val="black"/>
                </a:solidFill>
                <a:latin typeface="Short Stack" panose="02010500040000000007" pitchFamily="2" charset="0"/>
              </a:rPr>
              <a:t>(présent, passé, futur)</a:t>
            </a:r>
          </a:p>
        </p:txBody>
      </p:sp>
      <p:cxnSp>
        <p:nvCxnSpPr>
          <p:cNvPr id="59" name="Connecteur droit avec flèche 58"/>
          <p:cNvCxnSpPr/>
          <p:nvPr/>
        </p:nvCxnSpPr>
        <p:spPr>
          <a:xfrm flipV="1">
            <a:off x="1522530" y="832044"/>
            <a:ext cx="270904" cy="6099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0" name="Connecteur droit avec flèche 59"/>
          <p:cNvCxnSpPr/>
          <p:nvPr/>
        </p:nvCxnSpPr>
        <p:spPr>
          <a:xfrm>
            <a:off x="1507101" y="965633"/>
            <a:ext cx="260157" cy="8985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1793434" y="911557"/>
            <a:ext cx="3141305" cy="415498"/>
          </a:xfrm>
          <a:prstGeom prst="rect">
            <a:avLst/>
          </a:prstGeom>
        </p:spPr>
        <p:txBody>
          <a:bodyPr wrap="square">
            <a:spAutoFit/>
          </a:bodyPr>
          <a:lstStyle/>
          <a:p>
            <a:pPr lvl="0">
              <a:spcAft>
                <a:spcPts val="684"/>
              </a:spcAft>
            </a:pPr>
            <a:r>
              <a:rPr lang="fr-FR" sz="1050" dirty="0">
                <a:solidFill>
                  <a:prstClr val="black"/>
                </a:solidFill>
                <a:latin typeface="Short Stack" panose="02010500040000000007" pitchFamily="2" charset="0"/>
              </a:rPr>
              <a:t>la terminaison qui change lorsque l’on conjugue le verbe.</a:t>
            </a:r>
          </a:p>
        </p:txBody>
      </p:sp>
      <p:sp>
        <p:nvSpPr>
          <p:cNvPr id="62" name="Rectangle 61"/>
          <p:cNvSpPr/>
          <p:nvPr/>
        </p:nvSpPr>
        <p:spPr>
          <a:xfrm>
            <a:off x="1810748" y="649700"/>
            <a:ext cx="2941634" cy="253916"/>
          </a:xfrm>
          <a:prstGeom prst="rect">
            <a:avLst/>
          </a:prstGeom>
        </p:spPr>
        <p:txBody>
          <a:bodyPr wrap="square">
            <a:spAutoFit/>
          </a:bodyPr>
          <a:lstStyle/>
          <a:p>
            <a:r>
              <a:rPr lang="fr-FR" sz="1050" dirty="0">
                <a:solidFill>
                  <a:prstClr val="black"/>
                </a:solidFill>
                <a:latin typeface="Short Stack" panose="02010500040000000007" pitchFamily="2" charset="0"/>
              </a:rPr>
              <a:t>le radical qui indique le sens</a:t>
            </a:r>
            <a:endParaRPr lang="fr-FR" dirty="0"/>
          </a:p>
        </p:txBody>
      </p:sp>
      <p:sp>
        <p:nvSpPr>
          <p:cNvPr id="63" name="Rectangle 62"/>
          <p:cNvSpPr/>
          <p:nvPr/>
        </p:nvSpPr>
        <p:spPr>
          <a:xfrm>
            <a:off x="555935" y="2272810"/>
            <a:ext cx="3914146" cy="276999"/>
          </a:xfrm>
          <a:prstGeom prst="rect">
            <a:avLst/>
          </a:prstGeom>
        </p:spPr>
        <p:txBody>
          <a:bodyPr wrap="square">
            <a:spAutoFit/>
          </a:bodyPr>
          <a:lstStyle/>
          <a:p>
            <a:pPr lvl="0"/>
            <a:r>
              <a:rPr lang="fr-FR" sz="1200" dirty="0">
                <a:solidFill>
                  <a:prstClr val="black"/>
                </a:solidFill>
                <a:latin typeface="Amandine" pitchFamily="2" charset="0"/>
              </a:rPr>
              <a:t>chant</a:t>
            </a:r>
            <a:r>
              <a:rPr lang="fr-FR" sz="1200" u="sng" dirty="0">
                <a:solidFill>
                  <a:prstClr val="black"/>
                </a:solidFill>
                <a:latin typeface="Amandine" pitchFamily="2" charset="0"/>
              </a:rPr>
              <a:t>er</a:t>
            </a:r>
            <a:r>
              <a:rPr lang="fr-FR" sz="1200" dirty="0">
                <a:solidFill>
                  <a:prstClr val="black"/>
                </a:solidFill>
                <a:latin typeface="Amandine" pitchFamily="2" charset="0"/>
              </a:rPr>
              <a:t>, tu chant</a:t>
            </a:r>
            <a:r>
              <a:rPr lang="fr-FR" sz="1200" u="sng" dirty="0">
                <a:solidFill>
                  <a:prstClr val="black"/>
                </a:solidFill>
                <a:latin typeface="Amandine" pitchFamily="2" charset="0"/>
              </a:rPr>
              <a:t>eras</a:t>
            </a:r>
            <a:r>
              <a:rPr lang="fr-FR" sz="1200" dirty="0">
                <a:solidFill>
                  <a:prstClr val="black"/>
                </a:solidFill>
                <a:latin typeface="Amandine" pitchFamily="2" charset="0"/>
              </a:rPr>
              <a:t>, nous chant</a:t>
            </a:r>
            <a:r>
              <a:rPr lang="fr-FR" sz="1200" u="sng" dirty="0">
                <a:solidFill>
                  <a:prstClr val="black"/>
                </a:solidFill>
                <a:latin typeface="Amandine" pitchFamily="2" charset="0"/>
              </a:rPr>
              <a:t>ions</a:t>
            </a:r>
            <a:r>
              <a:rPr lang="fr-FR" sz="1200" dirty="0">
                <a:solidFill>
                  <a:prstClr val="black"/>
                </a:solidFill>
                <a:latin typeface="Amandine" pitchFamily="2" charset="0"/>
              </a:rPr>
              <a:t>, ils chant</a:t>
            </a:r>
            <a:r>
              <a:rPr lang="fr-FR" sz="1200" u="sng" dirty="0">
                <a:solidFill>
                  <a:prstClr val="black"/>
                </a:solidFill>
                <a:latin typeface="Amandine" pitchFamily="2" charset="0"/>
              </a:rPr>
              <a:t>ent</a:t>
            </a:r>
            <a:endParaRPr lang="fr-FR" sz="1200" u="sng" dirty="0">
              <a:solidFill>
                <a:prstClr val="black"/>
              </a:solidFill>
            </a:endParaRPr>
          </a:p>
        </p:txBody>
      </p:sp>
      <p:sp>
        <p:nvSpPr>
          <p:cNvPr id="64" name="Arrondir un rectangle avec un coin diagonal 63"/>
          <p:cNvSpPr/>
          <p:nvPr/>
        </p:nvSpPr>
        <p:spPr>
          <a:xfrm>
            <a:off x="800157" y="1469689"/>
            <a:ext cx="3099471" cy="246221"/>
          </a:xfrm>
          <a:prstGeom prst="round2DiagRect">
            <a:avLst>
              <a:gd name="adj1" fmla="val 50000"/>
              <a:gd name="adj2" fmla="val 0"/>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5" name="Connecteur droit avec flèche 64"/>
          <p:cNvCxnSpPr/>
          <p:nvPr/>
        </p:nvCxnSpPr>
        <p:spPr>
          <a:xfrm flipH="1">
            <a:off x="1668075" y="1724375"/>
            <a:ext cx="390745" cy="11609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6" name="Connecteur droit avec flèche 65"/>
          <p:cNvCxnSpPr/>
          <p:nvPr/>
        </p:nvCxnSpPr>
        <p:spPr>
          <a:xfrm>
            <a:off x="2202836" y="1715910"/>
            <a:ext cx="367616" cy="14630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2528378" y="1854891"/>
            <a:ext cx="2276023" cy="400110"/>
          </a:xfrm>
          <a:prstGeom prst="rect">
            <a:avLst/>
          </a:prstGeom>
        </p:spPr>
        <p:txBody>
          <a:bodyPr wrap="square">
            <a:spAutoFit/>
          </a:bodyPr>
          <a:lstStyle/>
          <a:p>
            <a:r>
              <a:rPr lang="fr-FR" sz="1000" dirty="0">
                <a:solidFill>
                  <a:prstClr val="black"/>
                </a:solidFill>
                <a:latin typeface="Short Stack" panose="02010500040000000007" pitchFamily="2" charset="0"/>
              </a:rPr>
              <a:t>de la personne (je, tu,</a:t>
            </a:r>
          </a:p>
          <a:p>
            <a:r>
              <a:rPr lang="fr-FR" sz="1000" dirty="0">
                <a:solidFill>
                  <a:prstClr val="black"/>
                </a:solidFill>
                <a:latin typeface="Short Stack" panose="02010500040000000007" pitchFamily="2" charset="0"/>
              </a:rPr>
              <a:t>il, elle, nous, vous, ils, elles)</a:t>
            </a:r>
          </a:p>
        </p:txBody>
      </p:sp>
      <p:sp>
        <p:nvSpPr>
          <p:cNvPr id="68" name="ZoneTexte 67"/>
          <p:cNvSpPr txBox="1"/>
          <p:nvPr/>
        </p:nvSpPr>
        <p:spPr>
          <a:xfrm rot="21250050">
            <a:off x="485675" y="2748011"/>
            <a:ext cx="877649" cy="305753"/>
          </a:xfrm>
          <a:prstGeom prst="flowChartDocument">
            <a:avLst/>
          </a:prstGeom>
          <a:noFill/>
        </p:spPr>
        <p:txBody>
          <a:bodyPr wrap="square" rtlCol="0">
            <a:spAutoFit/>
          </a:bodyPr>
          <a:lstStyle/>
          <a:p>
            <a:pPr algn="ctr"/>
            <a:r>
              <a:rPr lang="fr-FR" sz="1000" dirty="0">
                <a:latin typeface="Short Stack" panose="02010500040000000007" pitchFamily="2" charset="0"/>
              </a:rPr>
              <a:t>L’infinitif</a:t>
            </a:r>
          </a:p>
        </p:txBody>
      </p:sp>
      <p:sp>
        <p:nvSpPr>
          <p:cNvPr id="69" name="Carré corné 68"/>
          <p:cNvSpPr/>
          <p:nvPr/>
        </p:nvSpPr>
        <p:spPr>
          <a:xfrm rot="21250050">
            <a:off x="447839" y="2716797"/>
            <a:ext cx="953322" cy="270817"/>
          </a:xfrm>
          <a:prstGeom prst="foldedCorner">
            <a:avLst>
              <a:gd name="adj" fmla="val 39784"/>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Rectangle 69"/>
          <p:cNvSpPr/>
          <p:nvPr/>
        </p:nvSpPr>
        <p:spPr>
          <a:xfrm>
            <a:off x="173823" y="3125873"/>
            <a:ext cx="1670054" cy="707886"/>
          </a:xfrm>
          <a:prstGeom prst="rect">
            <a:avLst/>
          </a:prstGeom>
        </p:spPr>
        <p:txBody>
          <a:bodyPr wrap="square">
            <a:spAutoFit/>
          </a:bodyPr>
          <a:lstStyle/>
          <a:p>
            <a:pPr>
              <a:spcAft>
                <a:spcPts val="600"/>
              </a:spcAft>
            </a:pPr>
            <a:r>
              <a:rPr lang="fr-FR" sz="1000" dirty="0">
                <a:solidFill>
                  <a:prstClr val="black"/>
                </a:solidFill>
                <a:latin typeface="Short Stack" panose="02010500040000000007" pitchFamily="2" charset="0"/>
                <a:sym typeface="Wingdings"/>
              </a:rPr>
              <a:t>C’</a:t>
            </a:r>
            <a:r>
              <a:rPr lang="fr-FR" sz="1000" dirty="0">
                <a:solidFill>
                  <a:prstClr val="black"/>
                </a:solidFill>
                <a:latin typeface="Short Stack" panose="02010500040000000007" pitchFamily="2" charset="0"/>
              </a:rPr>
              <a:t>est la forme non conjuguée du verbe que l’on trouve dans le dictionnaire.</a:t>
            </a:r>
          </a:p>
        </p:txBody>
      </p:sp>
      <p:graphicFrame>
        <p:nvGraphicFramePr>
          <p:cNvPr id="71" name="Tableau 70"/>
          <p:cNvGraphicFramePr>
            <a:graphicFrameLocks noGrp="1"/>
          </p:cNvGraphicFramePr>
          <p:nvPr>
            <p:extLst>
              <p:ext uri="{D42A27DB-BD31-4B8C-83A1-F6EECF244321}">
                <p14:modId xmlns:p14="http://schemas.microsoft.com/office/powerpoint/2010/main" val="2355358269"/>
              </p:ext>
            </p:extLst>
          </p:nvPr>
        </p:nvGraphicFramePr>
        <p:xfrm>
          <a:off x="1917279" y="2721651"/>
          <a:ext cx="2949853" cy="1034859"/>
        </p:xfrm>
        <a:graphic>
          <a:graphicData uri="http://schemas.openxmlformats.org/drawingml/2006/table">
            <a:tbl>
              <a:tblPr firstRow="1" bandRow="1">
                <a:tableStyleId>{5940675A-B579-460E-94D1-54222C63F5DA}</a:tableStyleId>
              </a:tblPr>
              <a:tblGrid>
                <a:gridCol w="501581">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tblGrid>
              <a:tr h="318239">
                <a:tc>
                  <a:txBody>
                    <a:bodyPr/>
                    <a:lstStyle/>
                    <a:p>
                      <a:r>
                        <a:rPr lang="fr-FR" sz="1000" dirty="0">
                          <a:latin typeface="Short Stack" panose="02010500040000000007" pitchFamily="2" charset="0"/>
                        </a:rPr>
                        <a:t>1</a:t>
                      </a:r>
                      <a:r>
                        <a:rPr lang="fr-FR" sz="1000" baseline="30000" dirty="0">
                          <a:latin typeface="Short Stack" panose="02010500040000000007" pitchFamily="2" charset="0"/>
                        </a:rPr>
                        <a:t>er</a:t>
                      </a:r>
                      <a:endParaRPr lang="fr-FR" sz="1000" dirty="0">
                        <a:latin typeface="Short Stack" panose="02010500040000000007" pitchFamily="2" charset="0"/>
                      </a:endParaRPr>
                    </a:p>
                  </a:txBody>
                  <a:tcPr anchor="ctr"/>
                </a:tc>
                <a:tc>
                  <a:txBody>
                    <a:bodyPr/>
                    <a:lstStyle/>
                    <a:p>
                      <a:r>
                        <a:rPr lang="fr-FR" sz="900" baseline="0" dirty="0">
                          <a:latin typeface="Short Stack" panose="02010500040000000007" pitchFamily="2" charset="0"/>
                        </a:rPr>
                        <a:t>en              (sauf aller)</a:t>
                      </a:r>
                      <a:endParaRPr lang="fr-FR" sz="900" dirty="0">
                        <a:latin typeface="Short Stack" panose="02010500040000000007" pitchFamily="2" charset="0"/>
                      </a:endParaRPr>
                    </a:p>
                  </a:txBody>
                  <a:tcPr anchor="ctr"/>
                </a:tc>
                <a:extLst>
                  <a:ext uri="{0D108BD9-81ED-4DB2-BD59-A6C34878D82A}">
                    <a16:rowId xmlns:a16="http://schemas.microsoft.com/office/drawing/2014/main" val="10000"/>
                  </a:ext>
                </a:extLst>
              </a:tr>
              <a:tr h="358310">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2</a:t>
                      </a:r>
                      <a:r>
                        <a:rPr lang="fr-FR" sz="1000" baseline="30000" dirty="0">
                          <a:latin typeface="Short Stack" panose="02010500040000000007" pitchFamily="2" charset="0"/>
                        </a:rPr>
                        <a:t>ème</a:t>
                      </a:r>
                      <a:r>
                        <a:rPr lang="fr-FR" sz="1000" dirty="0">
                          <a:latin typeface="Short Stack" panose="02010500040000000007" pitchFamily="2" charset="0"/>
                        </a:rPr>
                        <a:t> </a:t>
                      </a:r>
                    </a:p>
                  </a:txBody>
                  <a:tcPr anchor="ctr"/>
                </a:tc>
                <a:tc>
                  <a:txBody>
                    <a:bodyPr/>
                    <a:lstStyle/>
                    <a:p>
                      <a:r>
                        <a:rPr lang="fr-FR" sz="900" dirty="0">
                          <a:latin typeface="Short Stack" panose="02010500040000000007" pitchFamily="2" charset="0"/>
                        </a:rPr>
                        <a:t>en </a:t>
                      </a:r>
                      <a:r>
                        <a:rPr lang="fr-FR" sz="900" baseline="0" dirty="0">
                          <a:latin typeface="Short Stack" panose="02010500040000000007" pitchFamily="2" charset="0"/>
                        </a:rPr>
                        <a:t>             </a:t>
                      </a:r>
                      <a:r>
                        <a:rPr lang="fr-FR" sz="900" dirty="0">
                          <a:latin typeface="Short Stack" panose="02010500040000000007" pitchFamily="2" charset="0"/>
                        </a:rPr>
                        <a:t>avec nous</a:t>
                      </a:r>
                      <a:r>
                        <a:rPr lang="fr-FR" sz="900" baseline="0" dirty="0">
                          <a:latin typeface="Short Stack" panose="02010500040000000007" pitchFamily="2" charset="0"/>
                        </a:rPr>
                        <a:t> -</a:t>
                      </a:r>
                      <a:r>
                        <a:rPr lang="fr-FR" sz="900" baseline="0" dirty="0" err="1">
                          <a:latin typeface="Short Stack" panose="02010500040000000007" pitchFamily="2" charset="0"/>
                        </a:rPr>
                        <a:t>issons</a:t>
                      </a:r>
                      <a:endParaRPr lang="fr-FR" sz="900" dirty="0">
                        <a:latin typeface="Short Stack" panose="02010500040000000007" pitchFamily="2" charset="0"/>
                      </a:endParaRPr>
                    </a:p>
                  </a:txBody>
                  <a:tcPr anchor="ctr"/>
                </a:tc>
                <a:extLst>
                  <a:ext uri="{0D108BD9-81ED-4DB2-BD59-A6C34878D82A}">
                    <a16:rowId xmlns:a16="http://schemas.microsoft.com/office/drawing/2014/main" val="10001"/>
                  </a:ext>
                </a:extLst>
              </a:tr>
              <a:tr h="358310">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3</a:t>
                      </a:r>
                      <a:r>
                        <a:rPr lang="fr-FR" sz="1000" baseline="30000" dirty="0">
                          <a:latin typeface="Short Stack" panose="02010500040000000007" pitchFamily="2" charset="0"/>
                        </a:rPr>
                        <a:t>ème</a:t>
                      </a:r>
                      <a:r>
                        <a:rPr lang="fr-FR" sz="1000" dirty="0">
                          <a:latin typeface="Short Stack" panose="02010500040000000007" pitchFamily="2" charset="0"/>
                        </a:rPr>
                        <a:t> </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en –</a:t>
                      </a:r>
                      <a:r>
                        <a:rPr lang="fr-FR" sz="900" dirty="0" err="1">
                          <a:latin typeface="Short Stack" panose="02010500040000000007" pitchFamily="2" charset="0"/>
                        </a:rPr>
                        <a:t>ir</a:t>
                      </a:r>
                      <a:r>
                        <a:rPr lang="fr-FR" sz="900" dirty="0">
                          <a:latin typeface="Short Stack" panose="02010500040000000007" pitchFamily="2" charset="0"/>
                        </a:rPr>
                        <a:t>, </a:t>
                      </a:r>
                      <a:r>
                        <a:rPr lang="fr-FR" sz="900" dirty="0" err="1">
                          <a:latin typeface="Short Stack" panose="02010500040000000007" pitchFamily="2" charset="0"/>
                        </a:rPr>
                        <a:t>re</a:t>
                      </a:r>
                      <a:r>
                        <a:rPr lang="fr-FR" sz="900" dirty="0">
                          <a:latin typeface="Short Stack" panose="02010500040000000007" pitchFamily="2" charset="0"/>
                        </a:rPr>
                        <a:t>, </a:t>
                      </a:r>
                      <a:r>
                        <a:rPr lang="fr-FR" sz="900" dirty="0" err="1">
                          <a:latin typeface="Short Stack" panose="02010500040000000007" pitchFamily="2" charset="0"/>
                        </a:rPr>
                        <a:t>oir</a:t>
                      </a:r>
                      <a:r>
                        <a:rPr lang="fr-FR" sz="900" baseline="0" dirty="0">
                          <a:latin typeface="Short Stack" panose="02010500040000000007" pitchFamily="2" charset="0"/>
                        </a:rPr>
                        <a:t> + être, avoir et aller</a:t>
                      </a:r>
                      <a:endParaRPr lang="fr-FR" sz="900" dirty="0">
                        <a:latin typeface="Short Stack" panose="02010500040000000007" pitchFamily="2" charset="0"/>
                      </a:endParaRPr>
                    </a:p>
                  </a:txBody>
                  <a:tcPr anchor="ctr"/>
                </a:tc>
                <a:extLst>
                  <a:ext uri="{0D108BD9-81ED-4DB2-BD59-A6C34878D82A}">
                    <a16:rowId xmlns:a16="http://schemas.microsoft.com/office/drawing/2014/main" val="10002"/>
                  </a:ext>
                </a:extLst>
              </a:tr>
            </a:tbl>
          </a:graphicData>
        </a:graphic>
      </p:graphicFrame>
      <p:sp>
        <p:nvSpPr>
          <p:cNvPr id="72" name="Oval 37"/>
          <p:cNvSpPr>
            <a:spLocks noChangeArrowheads="1"/>
          </p:cNvSpPr>
          <p:nvPr/>
        </p:nvSpPr>
        <p:spPr bwMode="auto">
          <a:xfrm>
            <a:off x="2768183" y="2751978"/>
            <a:ext cx="370758" cy="241362"/>
          </a:xfrm>
          <a:prstGeom prst="ellipse">
            <a:avLst/>
          </a:prstGeom>
          <a:noFill/>
          <a:ln w="12700" algn="in">
            <a:solidFill>
              <a:srgbClr val="595959"/>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fr-FR"/>
          </a:p>
        </p:txBody>
      </p:sp>
      <p:sp>
        <p:nvSpPr>
          <p:cNvPr id="73" name="Oval 37"/>
          <p:cNvSpPr>
            <a:spLocks noChangeArrowheads="1"/>
          </p:cNvSpPr>
          <p:nvPr/>
        </p:nvSpPr>
        <p:spPr bwMode="auto">
          <a:xfrm>
            <a:off x="2768183" y="3117028"/>
            <a:ext cx="370758" cy="241362"/>
          </a:xfrm>
          <a:prstGeom prst="ellipse">
            <a:avLst/>
          </a:prstGeom>
          <a:noFill/>
          <a:ln w="12700" algn="in">
            <a:solidFill>
              <a:srgbClr val="595959"/>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fr-FR"/>
          </a:p>
        </p:txBody>
      </p:sp>
      <p:sp>
        <p:nvSpPr>
          <p:cNvPr id="7" name="Rectangle 6"/>
          <p:cNvSpPr/>
          <p:nvPr/>
        </p:nvSpPr>
        <p:spPr>
          <a:xfrm>
            <a:off x="2752297" y="2758372"/>
            <a:ext cx="386644" cy="230832"/>
          </a:xfrm>
          <a:prstGeom prst="rect">
            <a:avLst/>
          </a:prstGeom>
        </p:spPr>
        <p:txBody>
          <a:bodyPr wrap="none">
            <a:spAutoFit/>
          </a:bodyPr>
          <a:lstStyle/>
          <a:p>
            <a:r>
              <a:rPr lang="fr-FR" sz="900" dirty="0">
                <a:solidFill>
                  <a:prstClr val="black"/>
                </a:solidFill>
                <a:latin typeface="Short Stack" panose="02010500040000000007" pitchFamily="2" charset="0"/>
              </a:rPr>
              <a:t>-er</a:t>
            </a:r>
            <a:endParaRPr lang="fr-FR" dirty="0"/>
          </a:p>
        </p:txBody>
      </p:sp>
      <p:sp>
        <p:nvSpPr>
          <p:cNvPr id="74" name="Rectangle 73"/>
          <p:cNvSpPr/>
          <p:nvPr/>
        </p:nvSpPr>
        <p:spPr>
          <a:xfrm>
            <a:off x="2772334" y="3122293"/>
            <a:ext cx="346570" cy="230832"/>
          </a:xfrm>
          <a:prstGeom prst="rect">
            <a:avLst/>
          </a:prstGeom>
        </p:spPr>
        <p:txBody>
          <a:bodyPr wrap="none">
            <a:spAutoFit/>
          </a:bodyPr>
          <a:lstStyle/>
          <a:p>
            <a:r>
              <a:rPr lang="fr-FR" sz="900" dirty="0">
                <a:solidFill>
                  <a:prstClr val="black"/>
                </a:solidFill>
                <a:latin typeface="Short Stack" panose="02010500040000000007" pitchFamily="2" charset="0"/>
              </a:rPr>
              <a:t>-</a:t>
            </a:r>
            <a:r>
              <a:rPr lang="fr-FR" sz="900" dirty="0" err="1">
                <a:solidFill>
                  <a:prstClr val="black"/>
                </a:solidFill>
                <a:latin typeface="Short Stack" panose="02010500040000000007" pitchFamily="2" charset="0"/>
              </a:rPr>
              <a:t>ir</a:t>
            </a:r>
            <a:endParaRPr lang="fr-FR" dirty="0"/>
          </a:p>
        </p:txBody>
      </p:sp>
      <p:graphicFrame>
        <p:nvGraphicFramePr>
          <p:cNvPr id="75" name="Tableau 74">
            <a:extLst>
              <a:ext uri="{FF2B5EF4-FFF2-40B4-BE49-F238E27FC236}">
                <a16:creationId xmlns:a16="http://schemas.microsoft.com/office/drawing/2014/main" id="{1CB09E54-7803-4275-9502-446DCE815959}"/>
              </a:ext>
            </a:extLst>
          </p:cNvPr>
          <p:cNvGraphicFramePr>
            <a:graphicFrameLocks noGrp="1"/>
          </p:cNvGraphicFramePr>
          <p:nvPr>
            <p:extLst>
              <p:ext uri="{D42A27DB-BD31-4B8C-83A1-F6EECF244321}">
                <p14:modId xmlns:p14="http://schemas.microsoft.com/office/powerpoint/2010/main" val="764562736"/>
              </p:ext>
            </p:extLst>
          </p:nvPr>
        </p:nvGraphicFramePr>
        <p:xfrm>
          <a:off x="5443114" y="222617"/>
          <a:ext cx="4983347" cy="1661380"/>
        </p:xfrm>
        <a:graphic>
          <a:graphicData uri="http://schemas.openxmlformats.org/drawingml/2006/table">
            <a:tbl>
              <a:tblPr firstRow="1" bandRow="1"/>
              <a:tblGrid>
                <a:gridCol w="2888253">
                  <a:extLst>
                    <a:ext uri="{9D8B030D-6E8A-4147-A177-3AD203B41FA5}">
                      <a16:colId xmlns:a16="http://schemas.microsoft.com/office/drawing/2014/main" val="20000"/>
                    </a:ext>
                  </a:extLst>
                </a:gridCol>
                <a:gridCol w="948826">
                  <a:extLst>
                    <a:ext uri="{9D8B030D-6E8A-4147-A177-3AD203B41FA5}">
                      <a16:colId xmlns:a16="http://schemas.microsoft.com/office/drawing/2014/main" val="20001"/>
                    </a:ext>
                  </a:extLst>
                </a:gridCol>
                <a:gridCol w="447903">
                  <a:extLst>
                    <a:ext uri="{9D8B030D-6E8A-4147-A177-3AD203B41FA5}">
                      <a16:colId xmlns:a16="http://schemas.microsoft.com/office/drawing/2014/main" val="20002"/>
                    </a:ext>
                  </a:extLst>
                </a:gridCol>
                <a:gridCol w="698365">
                  <a:extLst>
                    <a:ext uri="{9D8B030D-6E8A-4147-A177-3AD203B41FA5}">
                      <a16:colId xmlns:a16="http://schemas.microsoft.com/office/drawing/2014/main" val="20003"/>
                    </a:ext>
                  </a:extLst>
                </a:gridCol>
              </a:tblGrid>
              <a:tr h="208324">
                <a:tc>
                  <a:txBody>
                    <a:bodyPr/>
                    <a:lstStyle>
                      <a:lvl1pPr marL="0" algn="l" defTabSz="1007943" rtl="0" eaLnBrk="1" latinLnBrk="0" hangingPunct="1">
                        <a:defRPr sz="1984" b="1" kern="1200">
                          <a:solidFill>
                            <a:schemeClr val="lt1"/>
                          </a:solidFill>
                          <a:latin typeface="Calibri"/>
                        </a:defRPr>
                      </a:lvl1pPr>
                      <a:lvl2pPr marL="503972" algn="l" defTabSz="1007943" rtl="0" eaLnBrk="1" latinLnBrk="0" hangingPunct="1">
                        <a:defRPr sz="1984" b="1" kern="1200">
                          <a:solidFill>
                            <a:schemeClr val="lt1"/>
                          </a:solidFill>
                          <a:latin typeface="Calibri"/>
                        </a:defRPr>
                      </a:lvl2pPr>
                      <a:lvl3pPr marL="1007943" algn="l" defTabSz="1007943" rtl="0" eaLnBrk="1" latinLnBrk="0" hangingPunct="1">
                        <a:defRPr sz="1984" b="1" kern="1200">
                          <a:solidFill>
                            <a:schemeClr val="lt1"/>
                          </a:solidFill>
                          <a:latin typeface="Calibri"/>
                        </a:defRPr>
                      </a:lvl3pPr>
                      <a:lvl4pPr marL="1511915" algn="l" defTabSz="1007943" rtl="0" eaLnBrk="1" latinLnBrk="0" hangingPunct="1">
                        <a:defRPr sz="1984" b="1" kern="1200">
                          <a:solidFill>
                            <a:schemeClr val="lt1"/>
                          </a:solidFill>
                          <a:latin typeface="Calibri"/>
                        </a:defRPr>
                      </a:lvl4pPr>
                      <a:lvl5pPr marL="2015886" algn="l" defTabSz="1007943" rtl="0" eaLnBrk="1" latinLnBrk="0" hangingPunct="1">
                        <a:defRPr sz="1984" b="1" kern="1200">
                          <a:solidFill>
                            <a:schemeClr val="lt1"/>
                          </a:solidFill>
                          <a:latin typeface="Calibri"/>
                        </a:defRPr>
                      </a:lvl5pPr>
                      <a:lvl6pPr marL="2519858" algn="l" defTabSz="1007943" rtl="0" eaLnBrk="1" latinLnBrk="0" hangingPunct="1">
                        <a:defRPr sz="1984" b="1" kern="1200">
                          <a:solidFill>
                            <a:schemeClr val="lt1"/>
                          </a:solidFill>
                          <a:latin typeface="Calibri"/>
                        </a:defRPr>
                      </a:lvl6pPr>
                      <a:lvl7pPr marL="3023829" algn="l" defTabSz="1007943" rtl="0" eaLnBrk="1" latinLnBrk="0" hangingPunct="1">
                        <a:defRPr sz="1984" b="1" kern="1200">
                          <a:solidFill>
                            <a:schemeClr val="lt1"/>
                          </a:solidFill>
                          <a:latin typeface="Calibri"/>
                        </a:defRPr>
                      </a:lvl7pPr>
                      <a:lvl8pPr marL="3527801" algn="l" defTabSz="1007943" rtl="0" eaLnBrk="1" latinLnBrk="0" hangingPunct="1">
                        <a:defRPr sz="1984" b="1" kern="1200">
                          <a:solidFill>
                            <a:schemeClr val="lt1"/>
                          </a:solidFill>
                          <a:latin typeface="Calibri"/>
                        </a:defRPr>
                      </a:lvl8pPr>
                      <a:lvl9pPr marL="4031772" algn="l" defTabSz="1007943" rtl="0" eaLnBrk="1" latinLnBrk="0" hangingPunct="1">
                        <a:defRPr sz="1984" b="1" kern="1200">
                          <a:solidFill>
                            <a:schemeClr val="lt1"/>
                          </a:solidFill>
                          <a:latin typeface="Calibri"/>
                        </a:defRPr>
                      </a:lvl9pPr>
                    </a:lstStyle>
                    <a:p>
                      <a:pPr algn="ctr"/>
                      <a:endParaRPr lang="fr-FR" sz="1600" dirty="0">
                        <a:latin typeface="Fineliner Script" pitchFamily="50" charset="0"/>
                      </a:endParaRPr>
                    </a:p>
                  </a:txBody>
                  <a:tcPr marL="0" marR="0" marT="0" marB="0">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sz="1984" b="1" kern="1200">
                          <a:solidFill>
                            <a:schemeClr val="lt1"/>
                          </a:solidFill>
                          <a:latin typeface="Calibri"/>
                        </a:defRPr>
                      </a:lvl1pPr>
                      <a:lvl2pPr marL="503972" algn="l" defTabSz="1007943" rtl="0" eaLnBrk="1" latinLnBrk="0" hangingPunct="1">
                        <a:defRPr sz="1984" b="1" kern="1200">
                          <a:solidFill>
                            <a:schemeClr val="lt1"/>
                          </a:solidFill>
                          <a:latin typeface="Calibri"/>
                        </a:defRPr>
                      </a:lvl2pPr>
                      <a:lvl3pPr marL="1007943" algn="l" defTabSz="1007943" rtl="0" eaLnBrk="1" latinLnBrk="0" hangingPunct="1">
                        <a:defRPr sz="1984" b="1" kern="1200">
                          <a:solidFill>
                            <a:schemeClr val="lt1"/>
                          </a:solidFill>
                          <a:latin typeface="Calibri"/>
                        </a:defRPr>
                      </a:lvl3pPr>
                      <a:lvl4pPr marL="1511915" algn="l" defTabSz="1007943" rtl="0" eaLnBrk="1" latinLnBrk="0" hangingPunct="1">
                        <a:defRPr sz="1984" b="1" kern="1200">
                          <a:solidFill>
                            <a:schemeClr val="lt1"/>
                          </a:solidFill>
                          <a:latin typeface="Calibri"/>
                        </a:defRPr>
                      </a:lvl4pPr>
                      <a:lvl5pPr marL="2015886" algn="l" defTabSz="1007943" rtl="0" eaLnBrk="1" latinLnBrk="0" hangingPunct="1">
                        <a:defRPr sz="1984" b="1" kern="1200">
                          <a:solidFill>
                            <a:schemeClr val="lt1"/>
                          </a:solidFill>
                          <a:latin typeface="Calibri"/>
                        </a:defRPr>
                      </a:lvl5pPr>
                      <a:lvl6pPr marL="2519858" algn="l" defTabSz="1007943" rtl="0" eaLnBrk="1" latinLnBrk="0" hangingPunct="1">
                        <a:defRPr sz="1984" b="1" kern="1200">
                          <a:solidFill>
                            <a:schemeClr val="lt1"/>
                          </a:solidFill>
                          <a:latin typeface="Calibri"/>
                        </a:defRPr>
                      </a:lvl6pPr>
                      <a:lvl7pPr marL="3023829" algn="l" defTabSz="1007943" rtl="0" eaLnBrk="1" latinLnBrk="0" hangingPunct="1">
                        <a:defRPr sz="1984" b="1" kern="1200">
                          <a:solidFill>
                            <a:schemeClr val="lt1"/>
                          </a:solidFill>
                          <a:latin typeface="Calibri"/>
                        </a:defRPr>
                      </a:lvl7pPr>
                      <a:lvl8pPr marL="3527801" algn="l" defTabSz="1007943" rtl="0" eaLnBrk="1" latinLnBrk="0" hangingPunct="1">
                        <a:defRPr sz="1984" b="1" kern="1200">
                          <a:solidFill>
                            <a:schemeClr val="lt1"/>
                          </a:solidFill>
                          <a:latin typeface="Calibri"/>
                        </a:defRPr>
                      </a:lvl8pPr>
                      <a:lvl9pPr marL="4031772" algn="l" defTabSz="1007943" rtl="0" eaLnBrk="1" latinLnBrk="0" hangingPunct="1">
                        <a:defRPr sz="1984" b="1" kern="1200">
                          <a:solidFill>
                            <a:schemeClr val="lt1"/>
                          </a:solidFill>
                          <a:latin typeface="Calibri"/>
                        </a:defRPr>
                      </a:lvl9pPr>
                    </a:lstStyle>
                    <a:p>
                      <a:pPr algn="ctr"/>
                      <a:r>
                        <a:rPr lang="fr-FR" sz="1100" b="0" dirty="0">
                          <a:effectLst>
                            <a:outerShdw blurRad="38100" dist="38100" dir="2700000" algn="tl">
                              <a:srgbClr val="000000">
                                <a:alpha val="43137"/>
                              </a:srgbClr>
                            </a:outerShdw>
                          </a:effectLst>
                          <a:latin typeface="Set Fire to the Rain" panose="02000506000000020004" pitchFamily="2" charset="0"/>
                        </a:rPr>
                        <a:t>radical</a:t>
                      </a:r>
                      <a:endParaRPr lang="fr-FR" sz="1600" b="0" dirty="0">
                        <a:effectLst>
                          <a:outerShdw blurRad="38100" dist="38100" dir="2700000" algn="tl">
                            <a:srgbClr val="000000">
                              <a:alpha val="43137"/>
                            </a:srgbClr>
                          </a:outerShdw>
                        </a:effectLst>
                        <a:latin typeface="Set Fire to the Rain" panose="02000506000000020004" pitchFamily="2" charset="0"/>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2DC66"/>
                    </a:solidFill>
                  </a:tcPr>
                </a:tc>
                <a:tc>
                  <a:txBody>
                    <a:bodyPr/>
                    <a:lstStyle/>
                    <a:p>
                      <a:pPr algn="ctr"/>
                      <a:r>
                        <a:rPr lang="fr-FR" sz="1200" b="0" dirty="0">
                          <a:solidFill>
                            <a:schemeClr val="bg1"/>
                          </a:solidFill>
                          <a:effectLst>
                            <a:outerShdw blurRad="38100" dist="38100" dir="2700000" algn="tl">
                              <a:srgbClr val="000000">
                                <a:alpha val="43137"/>
                              </a:srgbClr>
                            </a:outerShdw>
                          </a:effectLst>
                          <a:latin typeface="Set Fire to the Rain" panose="02000506000000020004" pitchFamily="2" charset="0"/>
                        </a:rPr>
                        <a:t>terminaison</a:t>
                      </a:r>
                      <a:endParaRPr lang="fr-FR" sz="1600" b="0" dirty="0">
                        <a:solidFill>
                          <a:schemeClr val="bg1"/>
                        </a:solidFill>
                        <a:effectLst>
                          <a:outerShdw blurRad="38100" dist="38100" dir="2700000" algn="tl">
                            <a:srgbClr val="000000">
                              <a:alpha val="43137"/>
                            </a:srgbClr>
                          </a:outerShdw>
                        </a:effectLst>
                        <a:latin typeface="Set Fire to the Rain" panose="02000506000000020004" pitchFamily="2" charset="0"/>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2DC66"/>
                    </a:solidFill>
                  </a:tcPr>
                </a:tc>
                <a:tc>
                  <a:txBody>
                    <a:bodyPr/>
                    <a:lstStyle/>
                    <a:p>
                      <a:pPr algn="ctr"/>
                      <a:r>
                        <a:rPr lang="fr-FR" sz="1200" dirty="0">
                          <a:solidFill>
                            <a:schemeClr val="bg1"/>
                          </a:solidFill>
                          <a:effectLst>
                            <a:outerShdw blurRad="38100" dist="38100" dir="2700000" algn="tl">
                              <a:srgbClr val="000000">
                                <a:alpha val="43137"/>
                              </a:srgbClr>
                            </a:outerShdw>
                          </a:effectLst>
                          <a:latin typeface="Set Fire to the Rain" panose="02000506000000020004" pitchFamily="2" charset="0"/>
                        </a:rPr>
                        <a:t>temps</a:t>
                      </a:r>
                      <a:endParaRPr lang="fr-FR" sz="1600" dirty="0">
                        <a:solidFill>
                          <a:schemeClr val="bg1"/>
                        </a:solidFill>
                        <a:effectLst>
                          <a:outerShdw blurRad="38100" dist="38100" dir="2700000" algn="tl">
                            <a:srgbClr val="000000">
                              <a:alpha val="43137"/>
                            </a:srgbClr>
                          </a:outerShdw>
                        </a:effectLst>
                        <a:latin typeface="Set Fire to the Rain" panose="02000506000000020004" pitchFamily="2" charset="0"/>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B2DC66"/>
                    </a:solidFill>
                  </a:tcPr>
                </a:tc>
                <a:extLst>
                  <a:ext uri="{0D108BD9-81ED-4DB2-BD59-A6C34878D82A}">
                    <a16:rowId xmlns:a16="http://schemas.microsoft.com/office/drawing/2014/main" val="10000"/>
                  </a:ext>
                </a:extLst>
              </a:tr>
              <a:tr h="304977">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marL="0" indent="0">
                        <a:spcAft>
                          <a:spcPts val="600"/>
                        </a:spcAft>
                        <a:buNone/>
                      </a:pPr>
                      <a:r>
                        <a:rPr lang="fr-FR" sz="1000" dirty="0">
                          <a:latin typeface="Short Stack" panose="02010500040000000007" pitchFamily="2" charset="0"/>
                        </a:rPr>
                        <a:t>Pendant l’hiver, il neigeait souvent.</a:t>
                      </a:r>
                    </a:p>
                  </a:txBody>
                  <a:tcPr marL="3600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04977">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marL="0" indent="0">
                        <a:spcAft>
                          <a:spcPts val="600"/>
                        </a:spcAft>
                        <a:buNone/>
                      </a:pPr>
                      <a:r>
                        <a:rPr lang="fr-FR" sz="1000" dirty="0">
                          <a:latin typeface="Short Stack" panose="02010500040000000007" pitchFamily="2" charset="0"/>
                        </a:rPr>
                        <a:t>Parfois, les rivières se tarissent.</a:t>
                      </a:r>
                    </a:p>
                  </a:txBody>
                  <a:tcPr marL="3600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80866">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marL="0" marR="0" lvl="0" indent="0" algn="l" defTabSz="1007943" rtl="0" eaLnBrk="1" fontAlgn="auto" latinLnBrk="0" hangingPunct="1">
                        <a:lnSpc>
                          <a:spcPct val="100000"/>
                        </a:lnSpc>
                        <a:spcBef>
                          <a:spcPts val="0"/>
                        </a:spcBef>
                        <a:spcAft>
                          <a:spcPts val="600"/>
                        </a:spcAft>
                        <a:buClrTx/>
                        <a:buSzTx/>
                        <a:buFontTx/>
                        <a:buNone/>
                        <a:tabLst/>
                        <a:defRPr/>
                      </a:pPr>
                      <a:r>
                        <a:rPr lang="fr-FR" sz="1000" dirty="0">
                          <a:latin typeface="Short Stack" panose="02010500040000000007" pitchFamily="2" charset="0"/>
                        </a:rPr>
                        <a:t>On appelle bidonvilles, des quartiers très pauvres.</a:t>
                      </a:r>
                    </a:p>
                  </a:txBody>
                  <a:tcPr marL="3600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7096">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marL="0" indent="0">
                        <a:spcAft>
                          <a:spcPts val="600"/>
                        </a:spcAft>
                        <a:buNone/>
                      </a:pPr>
                      <a:r>
                        <a:rPr lang="fr-FR" sz="1000" dirty="0">
                          <a:latin typeface="Short Stack" panose="02010500040000000007" pitchFamily="2" charset="0"/>
                        </a:rPr>
                        <a:t>Nous déposerons nos papiers dans la poubelle.</a:t>
                      </a:r>
                    </a:p>
                  </a:txBody>
                  <a:tcPr marL="3600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sz="1984" kern="1200">
                          <a:solidFill>
                            <a:schemeClr val="dk1"/>
                          </a:solidFill>
                          <a:latin typeface="Calibri"/>
                        </a:defRPr>
                      </a:lvl1pPr>
                      <a:lvl2pPr marL="503972" algn="l" defTabSz="1007943" rtl="0" eaLnBrk="1" latinLnBrk="0" hangingPunct="1">
                        <a:defRPr sz="1984" kern="1200">
                          <a:solidFill>
                            <a:schemeClr val="dk1"/>
                          </a:solidFill>
                          <a:latin typeface="Calibri"/>
                        </a:defRPr>
                      </a:lvl2pPr>
                      <a:lvl3pPr marL="1007943" algn="l" defTabSz="1007943" rtl="0" eaLnBrk="1" latinLnBrk="0" hangingPunct="1">
                        <a:defRPr sz="1984" kern="1200">
                          <a:solidFill>
                            <a:schemeClr val="dk1"/>
                          </a:solidFill>
                          <a:latin typeface="Calibri"/>
                        </a:defRPr>
                      </a:lvl3pPr>
                      <a:lvl4pPr marL="1511915" algn="l" defTabSz="1007943" rtl="0" eaLnBrk="1" latinLnBrk="0" hangingPunct="1">
                        <a:defRPr sz="1984" kern="1200">
                          <a:solidFill>
                            <a:schemeClr val="dk1"/>
                          </a:solidFill>
                          <a:latin typeface="Calibri"/>
                        </a:defRPr>
                      </a:lvl4pPr>
                      <a:lvl5pPr marL="2015886" algn="l" defTabSz="1007943" rtl="0" eaLnBrk="1" latinLnBrk="0" hangingPunct="1">
                        <a:defRPr sz="1984" kern="1200">
                          <a:solidFill>
                            <a:schemeClr val="dk1"/>
                          </a:solidFill>
                          <a:latin typeface="Calibri"/>
                        </a:defRPr>
                      </a:lvl5pPr>
                      <a:lvl6pPr marL="2519858" algn="l" defTabSz="1007943" rtl="0" eaLnBrk="1" latinLnBrk="0" hangingPunct="1">
                        <a:defRPr sz="1984" kern="1200">
                          <a:solidFill>
                            <a:schemeClr val="dk1"/>
                          </a:solidFill>
                          <a:latin typeface="Calibri"/>
                        </a:defRPr>
                      </a:lvl6pPr>
                      <a:lvl7pPr marL="3023829" algn="l" defTabSz="1007943" rtl="0" eaLnBrk="1" latinLnBrk="0" hangingPunct="1">
                        <a:defRPr sz="1984" kern="1200">
                          <a:solidFill>
                            <a:schemeClr val="dk1"/>
                          </a:solidFill>
                          <a:latin typeface="Calibri"/>
                        </a:defRPr>
                      </a:lvl7pPr>
                      <a:lvl8pPr marL="3527801" algn="l" defTabSz="1007943" rtl="0" eaLnBrk="1" latinLnBrk="0" hangingPunct="1">
                        <a:defRPr sz="1984" kern="1200">
                          <a:solidFill>
                            <a:schemeClr val="dk1"/>
                          </a:solidFill>
                          <a:latin typeface="Calibri"/>
                        </a:defRPr>
                      </a:lvl8pPr>
                      <a:lvl9pPr marL="4031772" algn="l" defTabSz="1007943" rtl="0" eaLnBrk="1" latinLnBrk="0" hangingPunct="1">
                        <a:defRPr sz="1984" kern="1200">
                          <a:solidFill>
                            <a:schemeClr val="dk1"/>
                          </a:solidFill>
                          <a:latin typeface="Calibri"/>
                        </a:defRPr>
                      </a:lvl9p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000" dirty="0">
                        <a:latin typeface="Short Stack" panose="02010500040000000007" pitchFamily="2"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76" name="Rectangle 75"/>
          <p:cNvSpPr/>
          <p:nvPr/>
        </p:nvSpPr>
        <p:spPr>
          <a:xfrm rot="10800000">
            <a:off x="6391274" y="4312001"/>
            <a:ext cx="3966005" cy="215444"/>
          </a:xfrm>
          <a:prstGeom prst="rect">
            <a:avLst/>
          </a:prstGeom>
        </p:spPr>
        <p:txBody>
          <a:bodyPr wrap="square">
            <a:spAutoFit/>
          </a:bodyPr>
          <a:lstStyle/>
          <a:p>
            <a:r>
              <a:rPr lang="fr-FR" sz="800" dirty="0">
                <a:latin typeface="Short Stack" panose="02010500040000000007" pitchFamily="2" charset="0"/>
                <a:sym typeface="Wingdings" panose="05000000000000000000" pitchFamily="2" charset="2"/>
              </a:rPr>
              <a:t>1. Faux   2. vrai   3.vrai    4. vrai    5. non    6. non   7. oui    8. oui </a:t>
            </a:r>
            <a:endParaRPr lang="fr-FR" sz="800" dirty="0"/>
          </a:p>
        </p:txBody>
      </p:sp>
    </p:spTree>
    <p:extLst>
      <p:ext uri="{BB962C8B-B14F-4D97-AF65-F5344CB8AC3E}">
        <p14:creationId xmlns:p14="http://schemas.microsoft.com/office/powerpoint/2010/main" val="1442019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11216"/>
            <a:ext cx="10691813" cy="7559675"/>
          </a:xfrm>
          <a:prstGeom prst="roundRect">
            <a:avLst>
              <a:gd name="adj" fmla="val 1597"/>
            </a:avLst>
          </a:prstGeom>
          <a:solidFill>
            <a:srgbClr val="B2DC6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85582" y="87862"/>
            <a:ext cx="553537" cy="413334"/>
          </a:xfrm>
          <a:prstGeom prst="ellipse">
            <a:avLst/>
          </a:prstGeom>
          <a:solidFill>
            <a:srgbClr val="C2EBA9"/>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664543" y="72326"/>
            <a:ext cx="3610632" cy="707886"/>
          </a:xfrm>
          <a:prstGeom prst="rect">
            <a:avLst/>
          </a:prstGeom>
          <a:noFill/>
        </p:spPr>
        <p:txBody>
          <a:bodyPr wrap="square" rtlCol="0">
            <a:spAutoFit/>
          </a:bodyPr>
          <a:lstStyle/>
          <a:p>
            <a:pPr algn="ctr">
              <a:tabLst>
                <a:tab pos="2962275" algn="l"/>
              </a:tabLst>
            </a:pPr>
            <a:r>
              <a:rPr lang="fr-FR" sz="2000" b="1" dirty="0">
                <a:ln w="28575">
                  <a:solidFill>
                    <a:schemeClr val="bg1"/>
                  </a:solidFill>
                </a:ln>
                <a:effectLst>
                  <a:outerShdw blurRad="38100" dist="38100" dir="2700000" algn="tl">
                    <a:srgbClr val="000000">
                      <a:alpha val="43137"/>
                    </a:srgbClr>
                  </a:outerShdw>
                </a:effectLst>
                <a:latin typeface="DK Petit Oiseau" panose="03030502040402010104" pitchFamily="66" charset="0"/>
              </a:rPr>
              <a:t>Le présent </a:t>
            </a:r>
          </a:p>
          <a:p>
            <a:pPr algn="ctr">
              <a:tabLst>
                <a:tab pos="2962275" algn="l"/>
              </a:tabLst>
            </a:pPr>
            <a:r>
              <a:rPr lang="fr-FR" sz="2000" b="1" dirty="0">
                <a:ln w="28575">
                  <a:solidFill>
                    <a:schemeClr val="bg1"/>
                  </a:solidFill>
                </a:ln>
                <a:effectLst>
                  <a:outerShdw blurRad="38100" dist="38100" dir="2700000" algn="tl">
                    <a:srgbClr val="000000">
                      <a:alpha val="43137"/>
                    </a:srgbClr>
                  </a:outerShdw>
                </a:effectLst>
                <a:latin typeface="DK Petit Oiseau" panose="03030502040402010104" pitchFamily="66" charset="0"/>
              </a:rPr>
              <a:t>du conditionnel</a:t>
            </a:r>
          </a:p>
        </p:txBody>
      </p:sp>
      <p:sp>
        <p:nvSpPr>
          <p:cNvPr id="8" name="Rectangle à coins arrondis 7"/>
          <p:cNvSpPr/>
          <p:nvPr/>
        </p:nvSpPr>
        <p:spPr>
          <a:xfrm>
            <a:off x="138668" y="854419"/>
            <a:ext cx="5065251" cy="6475770"/>
          </a:xfrm>
          <a:prstGeom prst="roundRect">
            <a:avLst>
              <a:gd name="adj" fmla="val 2782"/>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lvl="0" defTabSz="1043056"/>
            <a:endParaRPr lang="fr-FR" sz="1200" dirty="0">
              <a:solidFill>
                <a:prstClr val="black"/>
              </a:solidFill>
              <a:latin typeface="Amandine" pitchFamily="2" charset="0"/>
            </a:endParaRPr>
          </a:p>
        </p:txBody>
      </p:sp>
      <p:sp>
        <p:nvSpPr>
          <p:cNvPr id="22" name="ZoneTexte 21"/>
          <p:cNvSpPr txBox="1"/>
          <p:nvPr/>
        </p:nvSpPr>
        <p:spPr>
          <a:xfrm>
            <a:off x="4080651" y="707045"/>
            <a:ext cx="984462"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retiens</a:t>
            </a:r>
          </a:p>
        </p:txBody>
      </p:sp>
      <p:sp>
        <p:nvSpPr>
          <p:cNvPr id="40" name="Rectangle à coins arrondis 39"/>
          <p:cNvSpPr/>
          <p:nvPr/>
        </p:nvSpPr>
        <p:spPr>
          <a:xfrm>
            <a:off x="5363825" y="5200213"/>
            <a:ext cx="5169135" cy="2192662"/>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1" name="ZoneTexte 40"/>
          <p:cNvSpPr txBox="1"/>
          <p:nvPr/>
        </p:nvSpPr>
        <p:spPr>
          <a:xfrm>
            <a:off x="9406453" y="5083285"/>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m’évalue</a:t>
            </a:r>
          </a:p>
        </p:txBody>
      </p:sp>
      <p:sp>
        <p:nvSpPr>
          <p:cNvPr id="42" name="ZoneTexte 41"/>
          <p:cNvSpPr txBox="1"/>
          <p:nvPr/>
        </p:nvSpPr>
        <p:spPr>
          <a:xfrm>
            <a:off x="85581" y="92511"/>
            <a:ext cx="578962" cy="400110"/>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Warung Kopi" panose="02000500000000000000" pitchFamily="2" charset="0"/>
              </a:rPr>
              <a:t>C10</a:t>
            </a:r>
          </a:p>
        </p:txBody>
      </p:sp>
      <p:sp>
        <p:nvSpPr>
          <p:cNvPr id="50" name="ZoneTexte 49"/>
          <p:cNvSpPr txBox="1"/>
          <p:nvPr/>
        </p:nvSpPr>
        <p:spPr>
          <a:xfrm>
            <a:off x="4481654" y="49902"/>
            <a:ext cx="665826" cy="374571"/>
          </a:xfrm>
          <a:prstGeom prst="roundRect">
            <a:avLst/>
          </a:prstGeom>
          <a:noFill/>
          <a:ln w="28575">
            <a:noFill/>
          </a:ln>
        </p:spPr>
        <p:txBody>
          <a:bodyPr wrap="square" rtlCol="0">
            <a:spAutoFit/>
          </a:bodyPr>
          <a:lstStyle/>
          <a:p>
            <a:pPr algn="ctr"/>
            <a:r>
              <a:rPr lang="fr-FR" sz="1600" dirty="0">
                <a:effectLst>
                  <a:outerShdw blurRad="38100" dist="38100" dir="2700000" algn="tl">
                    <a:srgbClr val="000000">
                      <a:alpha val="43137"/>
                    </a:srgbClr>
                  </a:outerShdw>
                </a:effectLst>
                <a:latin typeface="Warung Kopi" panose="02000500000000000000" pitchFamily="2" charset="0"/>
              </a:rPr>
              <a:t>CM2</a:t>
            </a:r>
          </a:p>
        </p:txBody>
      </p:sp>
      <p:sp>
        <p:nvSpPr>
          <p:cNvPr id="39" name="ZoneTexte 38"/>
          <p:cNvSpPr txBox="1"/>
          <p:nvPr/>
        </p:nvSpPr>
        <p:spPr>
          <a:xfrm>
            <a:off x="8772870" y="-268830"/>
            <a:ext cx="1051964"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m’exerce</a:t>
            </a:r>
            <a:endPar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endParaRPr>
          </a:p>
        </p:txBody>
      </p:sp>
      <p:pic>
        <p:nvPicPr>
          <p:cNvPr id="3" name="Image 2">
            <a:extLst>
              <a:ext uri="{FF2B5EF4-FFF2-40B4-BE49-F238E27FC236}">
                <a16:creationId xmlns:a16="http://schemas.microsoft.com/office/drawing/2014/main" id="{C5DACA69-549F-47DF-9711-46BBFB92A6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058" y="7354121"/>
            <a:ext cx="1245553" cy="256286"/>
          </a:xfrm>
          <a:prstGeom prst="rect">
            <a:avLst/>
          </a:prstGeom>
        </p:spPr>
      </p:pic>
      <p:sp>
        <p:nvSpPr>
          <p:cNvPr id="37" name="Rectangle à coins arrondis 37">
            <a:extLst>
              <a:ext uri="{FF2B5EF4-FFF2-40B4-BE49-F238E27FC236}">
                <a16:creationId xmlns:a16="http://schemas.microsoft.com/office/drawing/2014/main" id="{1CAC7D12-135A-49BF-9AA7-64D9419ADD1D}"/>
              </a:ext>
            </a:extLst>
          </p:cNvPr>
          <p:cNvSpPr/>
          <p:nvPr/>
        </p:nvSpPr>
        <p:spPr>
          <a:xfrm>
            <a:off x="5363825" y="3564830"/>
            <a:ext cx="5169135" cy="1429240"/>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38" name="Text Box 3">
            <a:extLst>
              <a:ext uri="{FF2B5EF4-FFF2-40B4-BE49-F238E27FC236}">
                <a16:creationId xmlns:a16="http://schemas.microsoft.com/office/drawing/2014/main" id="{5C7C358C-F5DC-411C-949F-33FFC26A51EC}"/>
              </a:ext>
            </a:extLst>
          </p:cNvPr>
          <p:cNvSpPr txBox="1">
            <a:spLocks noChangeArrowheads="1"/>
          </p:cNvSpPr>
          <p:nvPr/>
        </p:nvSpPr>
        <p:spPr bwMode="auto">
          <a:xfrm>
            <a:off x="5392261" y="3312987"/>
            <a:ext cx="1527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KG Primary Italics" pitchFamily="2" charset="0"/>
                <a:cs typeface="Arial" pitchFamily="34" charset="0"/>
              </a:rPr>
              <a:t>Exercices à faire à l’oral.</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6" name="Text Box 6">
            <a:extLst>
              <a:ext uri="{FF2B5EF4-FFF2-40B4-BE49-F238E27FC236}">
                <a16:creationId xmlns:a16="http://schemas.microsoft.com/office/drawing/2014/main" id="{D4218409-5FEA-4857-A3EB-47294127CB60}"/>
              </a:ext>
            </a:extLst>
          </p:cNvPr>
          <p:cNvSpPr txBox="1">
            <a:spLocks noChangeArrowheads="1"/>
          </p:cNvSpPr>
          <p:nvPr/>
        </p:nvSpPr>
        <p:spPr bwMode="auto">
          <a:xfrm>
            <a:off x="5408240" y="3870394"/>
            <a:ext cx="5022305" cy="8376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r>
              <a:rPr lang="fr-FR" sz="1000" dirty="0">
                <a:latin typeface="Short Stack" panose="02010500040000000007" pitchFamily="2" charset="0"/>
              </a:rPr>
              <a:t>1. Je </a:t>
            </a:r>
            <a:r>
              <a:rPr lang="fr-FR" sz="1000" u="sng" dirty="0">
                <a:latin typeface="Short Stack" panose="02010500040000000007" pitchFamily="2" charset="0"/>
              </a:rPr>
              <a:t>rougi</a:t>
            </a:r>
            <a:r>
              <a:rPr lang="fr-FR" sz="1000" dirty="0">
                <a:latin typeface="Short Stack" panose="02010500040000000007" pitchFamily="2" charset="0"/>
              </a:rPr>
              <a:t> quand il arriva.</a:t>
            </a:r>
          </a:p>
          <a:p>
            <a:r>
              <a:rPr lang="fr-FR" sz="1000" dirty="0">
                <a:latin typeface="Short Stack" panose="02010500040000000007" pitchFamily="2" charset="0"/>
              </a:rPr>
              <a:t>2. Vous </a:t>
            </a:r>
            <a:r>
              <a:rPr lang="fr-FR" sz="1000" dirty="0" err="1">
                <a:latin typeface="Short Stack" panose="02010500040000000007" pitchFamily="2" charset="0"/>
              </a:rPr>
              <a:t>entendites</a:t>
            </a:r>
            <a:r>
              <a:rPr lang="fr-FR" sz="1000" dirty="0">
                <a:latin typeface="Short Stack" panose="02010500040000000007" pitchFamily="2" charset="0"/>
              </a:rPr>
              <a:t> du bruit dans le couloir.</a:t>
            </a:r>
          </a:p>
          <a:p>
            <a:r>
              <a:rPr lang="fr-FR" sz="1000" dirty="0">
                <a:latin typeface="Short Stack" panose="02010500040000000007" pitchFamily="2" charset="0"/>
              </a:rPr>
              <a:t>3. Elles perdirent beaucoup de temps dans les embouteillages.</a:t>
            </a:r>
          </a:p>
          <a:p>
            <a:r>
              <a:rPr lang="fr-FR" sz="1000" dirty="0">
                <a:latin typeface="Short Stack" panose="02010500040000000007" pitchFamily="2" charset="0"/>
              </a:rPr>
              <a:t>4. Nous salîtes nos vêtements dans la boue.</a:t>
            </a:r>
          </a:p>
          <a:p>
            <a:r>
              <a:rPr lang="fr-FR" sz="1000" dirty="0">
                <a:latin typeface="Short Stack" panose="02010500040000000007" pitchFamily="2" charset="0"/>
              </a:rPr>
              <a:t>5. Mon chien obéit très bien.</a:t>
            </a:r>
          </a:p>
          <a:p>
            <a:endParaRPr lang="fr-FR" sz="1000" dirty="0">
              <a:latin typeface="Short Stack" panose="02010500040000000007" pitchFamily="2" charset="0"/>
            </a:endParaRPr>
          </a:p>
        </p:txBody>
      </p:sp>
      <p:sp>
        <p:nvSpPr>
          <p:cNvPr id="48" name="Text Box 12">
            <a:extLst>
              <a:ext uri="{FF2B5EF4-FFF2-40B4-BE49-F238E27FC236}">
                <a16:creationId xmlns:a16="http://schemas.microsoft.com/office/drawing/2014/main" id="{D179758C-32A0-4891-92B9-313273E9F235}"/>
              </a:ext>
            </a:extLst>
          </p:cNvPr>
          <p:cNvSpPr txBox="1">
            <a:spLocks noChangeArrowheads="1"/>
          </p:cNvSpPr>
          <p:nvPr/>
        </p:nvSpPr>
        <p:spPr bwMode="auto">
          <a:xfrm>
            <a:off x="9550152" y="4000332"/>
            <a:ext cx="5365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Fineliner Script" pitchFamily="50" charset="0"/>
                <a:cs typeface="Arial" pitchFamily="34" charset="0"/>
              </a:rPr>
              <a:t>oui ou non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 name="AutoShape 13">
            <a:extLst>
              <a:ext uri="{FF2B5EF4-FFF2-40B4-BE49-F238E27FC236}">
                <a16:creationId xmlns:a16="http://schemas.microsoft.com/office/drawing/2014/main" id="{2D709B68-AFDA-4684-BC1F-F7BAFB349ED3}"/>
              </a:ext>
            </a:extLst>
          </p:cNvPr>
          <p:cNvSpPr>
            <a:spLocks noChangeArrowheads="1"/>
          </p:cNvSpPr>
          <p:nvPr/>
        </p:nvSpPr>
        <p:spPr bwMode="auto">
          <a:xfrm>
            <a:off x="9550152" y="3938101"/>
            <a:ext cx="514350" cy="598487"/>
          </a:xfrm>
          <a:prstGeom prst="cloudCallout">
            <a:avLst>
              <a:gd name="adj1" fmla="val -92731"/>
              <a:gd name="adj2" fmla="val -5183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
        <p:nvSpPr>
          <p:cNvPr id="54" name="ZoneTexte 53">
            <a:extLst>
              <a:ext uri="{FF2B5EF4-FFF2-40B4-BE49-F238E27FC236}">
                <a16:creationId xmlns:a16="http://schemas.microsoft.com/office/drawing/2014/main" id="{96D0B188-3FE0-4D6D-B160-26FB071F915E}"/>
              </a:ext>
            </a:extLst>
          </p:cNvPr>
          <p:cNvSpPr txBox="1"/>
          <p:nvPr/>
        </p:nvSpPr>
        <p:spPr>
          <a:xfrm>
            <a:off x="5360506" y="3564830"/>
            <a:ext cx="3716404" cy="307777"/>
          </a:xfrm>
          <a:prstGeom prst="rect">
            <a:avLst/>
          </a:prstGeom>
          <a:noFill/>
        </p:spPr>
        <p:txBody>
          <a:bodyPr wrap="square" rtlCol="0">
            <a:spAutoFit/>
          </a:bodyPr>
          <a:lstStyle/>
          <a:p>
            <a:r>
              <a:rPr lang="fr-FR" sz="1400" dirty="0">
                <a:ln w="9525">
                  <a:solidFill>
                    <a:schemeClr val="tx1"/>
                  </a:solidFill>
                </a:ln>
                <a:latin typeface="Set Fire to the Rain" panose="02000506000000020004" pitchFamily="2" charset="0"/>
              </a:rPr>
              <a:t>Les verbes sont-ils correctement conjugués ?</a:t>
            </a:r>
          </a:p>
        </p:txBody>
      </p:sp>
      <p:sp>
        <p:nvSpPr>
          <p:cNvPr id="57" name="ZoneTexte 56">
            <a:extLst>
              <a:ext uri="{FF2B5EF4-FFF2-40B4-BE49-F238E27FC236}">
                <a16:creationId xmlns:a16="http://schemas.microsoft.com/office/drawing/2014/main" id="{7AFAA42C-88E0-4694-A508-46DC94CC8B1B}"/>
              </a:ext>
            </a:extLst>
          </p:cNvPr>
          <p:cNvSpPr txBox="1"/>
          <p:nvPr/>
        </p:nvSpPr>
        <p:spPr>
          <a:xfrm>
            <a:off x="9376849" y="3453713"/>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J’ai compris</a:t>
            </a:r>
          </a:p>
        </p:txBody>
      </p:sp>
      <p:sp>
        <p:nvSpPr>
          <p:cNvPr id="34" name="Rectangle à coins arrondis 23">
            <a:extLst>
              <a:ext uri="{FF2B5EF4-FFF2-40B4-BE49-F238E27FC236}">
                <a16:creationId xmlns:a16="http://schemas.microsoft.com/office/drawing/2014/main" id="{4B15478F-91B1-4905-BA49-4193C1A08DF2}"/>
              </a:ext>
            </a:extLst>
          </p:cNvPr>
          <p:cNvSpPr/>
          <p:nvPr/>
        </p:nvSpPr>
        <p:spPr>
          <a:xfrm>
            <a:off x="5360506" y="113812"/>
            <a:ext cx="5169135" cy="3227947"/>
          </a:xfrm>
          <a:prstGeom prst="roundRect">
            <a:avLst>
              <a:gd name="adj" fmla="val 4737"/>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fontAlgn="ctr">
              <a:lnSpc>
                <a:spcPct val="150000"/>
              </a:lnSpc>
            </a:pPr>
            <a:r>
              <a:rPr lang="fr-FR" sz="1000" dirty="0">
                <a:solidFill>
                  <a:srgbClr val="000000"/>
                </a:solidFill>
                <a:latin typeface="Short Stack" panose="02010500040000000007" pitchFamily="2" charset="0"/>
              </a:rPr>
              <a:t>.</a:t>
            </a:r>
            <a:endParaRPr lang="fr-FR" sz="1000" dirty="0">
              <a:latin typeface="Arial" panose="020B0604020202020204" pitchFamily="34" charset="0"/>
            </a:endParaRPr>
          </a:p>
          <a:p>
            <a:pPr algn="ctr"/>
            <a:endParaRPr lang="fr-FR" sz="1000" dirty="0"/>
          </a:p>
        </p:txBody>
      </p:sp>
      <p:sp>
        <p:nvSpPr>
          <p:cNvPr id="35" name="Rectangle 34">
            <a:extLst>
              <a:ext uri="{FF2B5EF4-FFF2-40B4-BE49-F238E27FC236}">
                <a16:creationId xmlns:a16="http://schemas.microsoft.com/office/drawing/2014/main" id="{EEED38D3-6ACE-4421-A2B4-E22EE1690765}"/>
              </a:ext>
            </a:extLst>
          </p:cNvPr>
          <p:cNvSpPr/>
          <p:nvPr/>
        </p:nvSpPr>
        <p:spPr>
          <a:xfrm>
            <a:off x="5344400" y="145141"/>
            <a:ext cx="5185241" cy="3323987"/>
          </a:xfrm>
          <a:prstGeom prst="rect">
            <a:avLst/>
          </a:prstGeom>
        </p:spPr>
        <p:txBody>
          <a:bodyPr wrap="square">
            <a:spAutoFit/>
          </a:bodyPr>
          <a:lstStyle/>
          <a:p>
            <a:pPr lvl="0"/>
            <a:r>
              <a:rPr lang="fr-FR" sz="1200" dirty="0">
                <a:ln w="9525">
                  <a:solidFill>
                    <a:sysClr val="windowText" lastClr="000000"/>
                  </a:solidFill>
                </a:ln>
                <a:solidFill>
                  <a:prstClr val="black"/>
                </a:solidFill>
                <a:latin typeface="Set Fire to the Rain" panose="02000506000000020004" pitchFamily="2" charset="0"/>
              </a:rPr>
              <a:t>1. Indique si les verbes sont au futur ou au présent du conditionnel</a:t>
            </a:r>
          </a:p>
          <a:p>
            <a:pPr>
              <a:lnSpc>
                <a:spcPct val="150000"/>
              </a:lnSpc>
              <a:tabLst>
                <a:tab pos="1790700" algn="l"/>
              </a:tabLst>
            </a:pPr>
            <a:r>
              <a:rPr lang="fr-FR" sz="1000" dirty="0">
                <a:latin typeface="Short Stack" panose="02010500040000000007" pitchFamily="2" charset="0"/>
              </a:rPr>
              <a:t>a) Je disposerai : ________	b)Tu bondirais : ________</a:t>
            </a:r>
          </a:p>
          <a:p>
            <a:pPr>
              <a:lnSpc>
                <a:spcPct val="150000"/>
              </a:lnSpc>
              <a:tabLst>
                <a:tab pos="1790700" algn="l"/>
              </a:tabLst>
            </a:pPr>
            <a:r>
              <a:rPr lang="fr-FR" sz="1000" dirty="0">
                <a:latin typeface="Short Stack" panose="02010500040000000007" pitchFamily="2" charset="0"/>
              </a:rPr>
              <a:t>c) Elle parlerait : ________ 	d) vous pleureriez : ________</a:t>
            </a:r>
          </a:p>
          <a:p>
            <a:pPr>
              <a:lnSpc>
                <a:spcPct val="150000"/>
              </a:lnSpc>
              <a:tabLst>
                <a:tab pos="1790700" algn="l"/>
              </a:tabLst>
            </a:pPr>
            <a:r>
              <a:rPr lang="fr-FR" sz="1000" dirty="0">
                <a:latin typeface="Short Stack" panose="02010500040000000007" pitchFamily="2" charset="0"/>
              </a:rPr>
              <a:t>e) Tu bondiras : ________ 	e) Elle parlera. : ________</a:t>
            </a:r>
          </a:p>
          <a:p>
            <a:pPr lvl="0">
              <a:lnSpc>
                <a:spcPct val="150000"/>
              </a:lnSpc>
            </a:pPr>
            <a:r>
              <a:rPr lang="fr-FR" sz="1200" dirty="0">
                <a:ln w="9525">
                  <a:solidFill>
                    <a:sysClr val="windowText" lastClr="000000"/>
                  </a:solidFill>
                </a:ln>
                <a:solidFill>
                  <a:prstClr val="black"/>
                </a:solidFill>
                <a:latin typeface="Set Fire to the Rain" panose="02000506000000020004" pitchFamily="2" charset="0"/>
              </a:rPr>
              <a:t>2. Ecris les verbes entre parenthèses au présent du conditionnel</a:t>
            </a:r>
          </a:p>
          <a:p>
            <a:pPr marL="228600" indent="-228600">
              <a:spcAft>
                <a:spcPts val="600"/>
              </a:spcAft>
              <a:buAutoNum type="alphaLcParenR"/>
            </a:pPr>
            <a:r>
              <a:rPr lang="fr-FR" sz="1000" dirty="0">
                <a:latin typeface="Short Stack" panose="02010500040000000007" pitchFamily="2" charset="0"/>
              </a:rPr>
              <a:t>Nous voulions savoir si vous (aimer) ____________________ce film. </a:t>
            </a:r>
          </a:p>
          <a:p>
            <a:pPr marL="228600" indent="-228600">
              <a:spcAft>
                <a:spcPts val="600"/>
              </a:spcAft>
              <a:buAutoNum type="alphaLcParenR"/>
            </a:pPr>
            <a:r>
              <a:rPr lang="fr-FR" sz="1000" spc="-70" dirty="0">
                <a:latin typeface="Short Stack" panose="02010500040000000007" pitchFamily="2" charset="0"/>
              </a:rPr>
              <a:t>Si </a:t>
            </a:r>
            <a:r>
              <a:rPr lang="fr-FR" sz="1000" dirty="0">
                <a:latin typeface="Short Stack" panose="02010500040000000007" pitchFamily="2" charset="0"/>
              </a:rPr>
              <a:t>la tempête se levait, le bateau (couler) ____________________ .</a:t>
            </a:r>
          </a:p>
          <a:p>
            <a:pPr lvl="0"/>
            <a:r>
              <a:rPr lang="fr-FR" sz="1200" dirty="0">
                <a:ln w="9525">
                  <a:solidFill>
                    <a:sysClr val="windowText" lastClr="000000"/>
                  </a:solidFill>
                </a:ln>
                <a:solidFill>
                  <a:prstClr val="black"/>
                </a:solidFill>
                <a:latin typeface="Set Fire to the Rain" panose="02000506000000020004" pitchFamily="2" charset="0"/>
              </a:rPr>
              <a:t>3. Ecris le 1</a:t>
            </a:r>
            <a:r>
              <a:rPr lang="fr-FR" sz="1200" baseline="30000" dirty="0">
                <a:ln w="9525">
                  <a:solidFill>
                    <a:sysClr val="windowText" lastClr="000000"/>
                  </a:solidFill>
                </a:ln>
                <a:solidFill>
                  <a:prstClr val="black"/>
                </a:solidFill>
                <a:latin typeface="Set Fire to the Rain" panose="02000506000000020004" pitchFamily="2" charset="0"/>
              </a:rPr>
              <a:t>er</a:t>
            </a:r>
            <a:r>
              <a:rPr lang="fr-FR" sz="1200" dirty="0">
                <a:ln w="9525">
                  <a:solidFill>
                    <a:sysClr val="windowText" lastClr="000000"/>
                  </a:solidFill>
                </a:ln>
                <a:solidFill>
                  <a:prstClr val="black"/>
                </a:solidFill>
                <a:latin typeface="Set Fire to the Rain" panose="02000506000000020004" pitchFamily="2" charset="0"/>
              </a:rPr>
              <a:t> verbe à l’imparfait et le second au présent du conditionnel</a:t>
            </a:r>
          </a:p>
          <a:p>
            <a:pPr marL="228600" indent="-228600">
              <a:lnSpc>
                <a:spcPct val="150000"/>
              </a:lnSpc>
              <a:buAutoNum type="alphaLcParenR"/>
            </a:pPr>
            <a:r>
              <a:rPr lang="fr-FR" sz="1000" dirty="0">
                <a:latin typeface="Short Stack" panose="02010500040000000007" pitchFamily="2" charset="0"/>
              </a:rPr>
              <a:t>Si vous (avoir) ____________ une tente, vous nous (rejoindre) ___________________________ en vacances.</a:t>
            </a:r>
          </a:p>
          <a:p>
            <a:pPr marL="228600" indent="-228600">
              <a:lnSpc>
                <a:spcPct val="150000"/>
              </a:lnSpc>
              <a:buAutoNum type="alphaLcParenR"/>
            </a:pPr>
            <a:r>
              <a:rPr lang="fr-FR" sz="1000" dirty="0">
                <a:latin typeface="Short Stack" panose="02010500040000000007" pitchFamily="2" charset="0"/>
              </a:rPr>
              <a:t>Si nous (avoir) ________________ du courage, nous (ranger) ___________________________ le grenier.</a:t>
            </a:r>
          </a:p>
          <a:p>
            <a:pPr marL="228600" indent="-228600">
              <a:lnSpc>
                <a:spcPct val="150000"/>
              </a:lnSpc>
              <a:buAutoNum type="alphaLcParenR"/>
            </a:pPr>
            <a:r>
              <a:rPr lang="fr-FR" sz="1000" dirty="0">
                <a:latin typeface="Short Stack" panose="02010500040000000007" pitchFamily="2" charset="0"/>
              </a:rPr>
              <a:t>Si tu (courir) ___________________ plus vite, tu (être) ___________ déjà arrivé.</a:t>
            </a:r>
          </a:p>
        </p:txBody>
      </p:sp>
      <p:sp>
        <p:nvSpPr>
          <p:cNvPr id="56" name="Text Box 3">
            <a:extLst>
              <a:ext uri="{FF2B5EF4-FFF2-40B4-BE49-F238E27FC236}">
                <a16:creationId xmlns:a16="http://schemas.microsoft.com/office/drawing/2014/main" id="{ED650A07-B155-4EFF-B039-2AFB13B11C12}"/>
              </a:ext>
            </a:extLst>
          </p:cNvPr>
          <p:cNvSpPr txBox="1">
            <a:spLocks noChangeArrowheads="1"/>
          </p:cNvSpPr>
          <p:nvPr/>
        </p:nvSpPr>
        <p:spPr bwMode="auto">
          <a:xfrm rot="10800000">
            <a:off x="5476106" y="4555272"/>
            <a:ext cx="4941900"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lvl="0" fontAlgn="base">
              <a:spcBef>
                <a:spcPct val="0"/>
              </a:spcBef>
              <a:spcAft>
                <a:spcPct val="0"/>
              </a:spcAft>
            </a:pP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1. non        2. non      3. oui      4. non        5. oui       6. </a:t>
            </a:r>
            <a:r>
              <a:rPr lang="fr-FR" altLang="fr-FR" sz="1000" dirty="0">
                <a:solidFill>
                  <a:srgbClr val="000000"/>
                </a:solidFill>
                <a:latin typeface="KG Primary Italics" pitchFamily="2" charset="0"/>
                <a:cs typeface="Arial" pitchFamily="34" charset="0"/>
              </a:rPr>
              <a:t>non    7. Non  /  oui      8. oui       9. oui        10. oui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29" name="Tableau 28"/>
          <p:cNvGraphicFramePr>
            <a:graphicFrameLocks noGrp="1"/>
          </p:cNvGraphicFramePr>
          <p:nvPr>
            <p:extLst>
              <p:ext uri="{D42A27DB-BD31-4B8C-83A1-F6EECF244321}">
                <p14:modId xmlns:p14="http://schemas.microsoft.com/office/powerpoint/2010/main" val="4137720444"/>
              </p:ext>
            </p:extLst>
          </p:nvPr>
        </p:nvGraphicFramePr>
        <p:xfrm>
          <a:off x="262088" y="2447961"/>
          <a:ext cx="4824536" cy="954791"/>
        </p:xfrm>
        <a:graphic>
          <a:graphicData uri="http://schemas.openxmlformats.org/drawingml/2006/table">
            <a:tbl>
              <a:tblPr/>
              <a:tblGrid>
                <a:gridCol w="1045049">
                  <a:extLst>
                    <a:ext uri="{9D8B030D-6E8A-4147-A177-3AD203B41FA5}">
                      <a16:colId xmlns:a16="http://schemas.microsoft.com/office/drawing/2014/main" val="20000"/>
                    </a:ext>
                  </a:extLst>
                </a:gridCol>
                <a:gridCol w="1045049">
                  <a:extLst>
                    <a:ext uri="{9D8B030D-6E8A-4147-A177-3AD203B41FA5}">
                      <a16:colId xmlns:a16="http://schemas.microsoft.com/office/drawing/2014/main" val="20001"/>
                    </a:ext>
                  </a:extLst>
                </a:gridCol>
                <a:gridCol w="1045049">
                  <a:extLst>
                    <a:ext uri="{9D8B030D-6E8A-4147-A177-3AD203B41FA5}">
                      <a16:colId xmlns:a16="http://schemas.microsoft.com/office/drawing/2014/main" val="20002"/>
                    </a:ext>
                  </a:extLst>
                </a:gridCol>
                <a:gridCol w="844374">
                  <a:extLst>
                    <a:ext uri="{9D8B030D-6E8A-4147-A177-3AD203B41FA5}">
                      <a16:colId xmlns:a16="http://schemas.microsoft.com/office/drawing/2014/main" val="20003"/>
                    </a:ext>
                  </a:extLst>
                </a:gridCol>
                <a:gridCol w="845015">
                  <a:extLst>
                    <a:ext uri="{9D8B030D-6E8A-4147-A177-3AD203B41FA5}">
                      <a16:colId xmlns:a16="http://schemas.microsoft.com/office/drawing/2014/main" val="20004"/>
                    </a:ext>
                  </a:extLst>
                </a:gridCol>
              </a:tblGrid>
              <a:tr h="209323">
                <a:tc>
                  <a:txBody>
                    <a:bodyPr/>
                    <a:lstStyle/>
                    <a:p>
                      <a:pPr algn="ctr">
                        <a:spcAft>
                          <a:spcPts val="0"/>
                        </a:spcAft>
                      </a:pPr>
                      <a:r>
                        <a:rPr lang="fr-FR" sz="1000" dirty="0">
                          <a:effectLst/>
                          <a:latin typeface="Short Stack" panose="02010500040000000007" pitchFamily="2" charset="0"/>
                          <a:ea typeface="Times New Roman"/>
                          <a:cs typeface="Times New Roman"/>
                        </a:rPr>
                        <a:t>1</a:t>
                      </a:r>
                      <a:r>
                        <a:rPr lang="fr-FR" sz="1000" baseline="30000" dirty="0">
                          <a:effectLst/>
                          <a:latin typeface="Short Stack" panose="02010500040000000007" pitchFamily="2" charset="0"/>
                          <a:ea typeface="Times New Roman"/>
                          <a:cs typeface="Times New Roman"/>
                        </a:rPr>
                        <a:t>er</a:t>
                      </a:r>
                      <a:r>
                        <a:rPr lang="fr-FR" sz="1000" dirty="0">
                          <a:effectLst/>
                          <a:latin typeface="Short Stack" panose="02010500040000000007" pitchFamily="2" charset="0"/>
                          <a:ea typeface="Times New Roman"/>
                          <a:cs typeface="Times New Roman"/>
                        </a:rPr>
                        <a:t> </a:t>
                      </a:r>
                      <a:r>
                        <a:rPr lang="fr-FR" sz="1000" dirty="0" err="1">
                          <a:effectLst/>
                          <a:latin typeface="Short Stack" panose="02010500040000000007" pitchFamily="2" charset="0"/>
                          <a:ea typeface="Times New Roman"/>
                          <a:cs typeface="Times New Roman"/>
                        </a:rPr>
                        <a:t>grpe</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1000" dirty="0">
                          <a:effectLst/>
                          <a:latin typeface="Short Stack" panose="02010500040000000007" pitchFamily="2" charset="0"/>
                          <a:ea typeface="Times New Roman"/>
                          <a:cs typeface="Times New Roman"/>
                        </a:rPr>
                        <a:t>2</a:t>
                      </a:r>
                      <a:r>
                        <a:rPr lang="fr-FR" sz="1000" baseline="30000" dirty="0">
                          <a:effectLst/>
                          <a:latin typeface="Short Stack" panose="02010500040000000007" pitchFamily="2" charset="0"/>
                          <a:ea typeface="Times New Roman"/>
                          <a:cs typeface="Times New Roman"/>
                        </a:rPr>
                        <a:t>ème</a:t>
                      </a:r>
                      <a:r>
                        <a:rPr lang="fr-FR" sz="1000" dirty="0">
                          <a:effectLst/>
                          <a:latin typeface="Short Stack" panose="02010500040000000007" pitchFamily="2" charset="0"/>
                          <a:ea typeface="Times New Roman"/>
                          <a:cs typeface="Times New Roman"/>
                        </a:rPr>
                        <a:t> </a:t>
                      </a:r>
                      <a:r>
                        <a:rPr lang="fr-FR" sz="1000" dirty="0" err="1">
                          <a:effectLst/>
                          <a:latin typeface="Short Stack" panose="02010500040000000007" pitchFamily="2" charset="0"/>
                          <a:ea typeface="Times New Roman"/>
                          <a:cs typeface="Times New Roman"/>
                        </a:rPr>
                        <a:t>grpe</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1000" dirty="0">
                          <a:effectLst/>
                          <a:latin typeface="Short Stack" panose="02010500040000000007" pitchFamily="2" charset="0"/>
                          <a:ea typeface="Times New Roman"/>
                          <a:cs typeface="Times New Roman"/>
                        </a:rPr>
                        <a:t>3</a:t>
                      </a:r>
                      <a:r>
                        <a:rPr lang="fr-FR" sz="1000" baseline="30000" dirty="0">
                          <a:effectLst/>
                          <a:latin typeface="Short Stack" panose="02010500040000000007" pitchFamily="2" charset="0"/>
                          <a:ea typeface="Times New Roman"/>
                          <a:cs typeface="Times New Roman"/>
                        </a:rPr>
                        <a:t>ème</a:t>
                      </a:r>
                      <a:r>
                        <a:rPr lang="fr-FR" sz="1000" dirty="0">
                          <a:effectLst/>
                          <a:latin typeface="Short Stack" panose="02010500040000000007" pitchFamily="2" charset="0"/>
                          <a:ea typeface="Times New Roman"/>
                          <a:cs typeface="Times New Roman"/>
                        </a:rPr>
                        <a:t> </a:t>
                      </a:r>
                      <a:r>
                        <a:rPr lang="fr-FR" sz="1000" dirty="0" err="1">
                          <a:effectLst/>
                          <a:latin typeface="Short Stack" panose="02010500040000000007" pitchFamily="2" charset="0"/>
                          <a:ea typeface="Times New Roman"/>
                          <a:cs typeface="Times New Roman"/>
                        </a:rPr>
                        <a:t>grpe</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1000" dirty="0">
                          <a:effectLst/>
                          <a:latin typeface="Short Stack" panose="02010500040000000007" pitchFamily="2" charset="0"/>
                          <a:ea typeface="Times New Roman"/>
                          <a:cs typeface="Times New Roman"/>
                        </a:rPr>
                        <a:t>être</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1000" dirty="0">
                          <a:effectLst/>
                          <a:latin typeface="Short Stack" panose="02010500040000000007" pitchFamily="2" charset="0"/>
                          <a:ea typeface="Times New Roman"/>
                          <a:cs typeface="Times New Roman"/>
                        </a:rPr>
                        <a:t>avoir</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692"/>
                    </a:solidFill>
                  </a:tcPr>
                </a:tc>
                <a:extLst>
                  <a:ext uri="{0D108BD9-81ED-4DB2-BD59-A6C34878D82A}">
                    <a16:rowId xmlns:a16="http://schemas.microsoft.com/office/drawing/2014/main" val="10000"/>
                  </a:ext>
                </a:extLst>
              </a:tr>
              <a:tr h="368685">
                <a:tc>
                  <a:txBody>
                    <a:bodyPr/>
                    <a:lstStyle/>
                    <a:p>
                      <a:pPr algn="ctr">
                        <a:spcAft>
                          <a:spcPts val="0"/>
                        </a:spcAft>
                      </a:pPr>
                      <a:r>
                        <a:rPr lang="fr-FR" sz="1000" dirty="0">
                          <a:effectLst/>
                          <a:latin typeface="Short Stack" panose="02010500040000000007" pitchFamily="2" charset="0"/>
                          <a:ea typeface="Times New Roman"/>
                          <a:cs typeface="Times New Roman"/>
                        </a:rPr>
                        <a:t>Je chanter</a:t>
                      </a:r>
                      <a:r>
                        <a:rPr lang="fr-FR" sz="1000" b="1" dirty="0">
                          <a:effectLst/>
                          <a:latin typeface="Short Stack" panose="02010500040000000007" pitchFamily="2" charset="0"/>
                          <a:ea typeface="Times New Roman"/>
                          <a:cs typeface="Times New Roman"/>
                        </a:rPr>
                        <a:t>ais</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Short Stack" panose="02010500040000000007" pitchFamily="2" charset="0"/>
                          <a:ea typeface="Times New Roman"/>
                          <a:cs typeface="Times New Roman"/>
                        </a:rPr>
                        <a:t>Je finir</a:t>
                      </a:r>
                      <a:r>
                        <a:rPr lang="fr-FR" sz="1000" b="1" dirty="0">
                          <a:effectLst/>
                          <a:latin typeface="Short Stack" panose="02010500040000000007" pitchFamily="2" charset="0"/>
                          <a:ea typeface="Times New Roman"/>
                          <a:cs typeface="Times New Roman"/>
                        </a:rPr>
                        <a:t>ais</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Short Stack" panose="02010500040000000007" pitchFamily="2" charset="0"/>
                          <a:ea typeface="Times New Roman"/>
                          <a:cs typeface="Times New Roman"/>
                        </a:rPr>
                        <a:t>Je vendr</a:t>
                      </a:r>
                      <a:r>
                        <a:rPr lang="fr-FR" sz="1000" b="1" dirty="0">
                          <a:effectLst/>
                          <a:latin typeface="Short Stack" panose="02010500040000000007" pitchFamily="2" charset="0"/>
                          <a:ea typeface="Times New Roman"/>
                          <a:cs typeface="Times New Roman"/>
                        </a:rPr>
                        <a:t>ais</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Short Stack" panose="02010500040000000007" pitchFamily="2" charset="0"/>
                          <a:ea typeface="Times New Roman"/>
                          <a:cs typeface="Times New Roman"/>
                        </a:rPr>
                        <a:t>Je ser</a:t>
                      </a:r>
                      <a:r>
                        <a:rPr lang="fr-FR" sz="1000" b="1" dirty="0">
                          <a:effectLst/>
                          <a:latin typeface="Short Stack" panose="02010500040000000007" pitchFamily="2" charset="0"/>
                          <a:ea typeface="Times New Roman"/>
                          <a:cs typeface="Times New Roman"/>
                        </a:rPr>
                        <a:t>ais</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Short Stack" panose="02010500040000000007" pitchFamily="2" charset="0"/>
                          <a:ea typeface="Times New Roman"/>
                          <a:cs typeface="Times New Roman"/>
                        </a:rPr>
                        <a:t>J’aur</a:t>
                      </a:r>
                      <a:r>
                        <a:rPr lang="fr-FR" sz="1000" b="1" dirty="0">
                          <a:effectLst/>
                          <a:latin typeface="Short Stack" panose="02010500040000000007" pitchFamily="2" charset="0"/>
                          <a:ea typeface="Times New Roman"/>
                          <a:cs typeface="Times New Roman"/>
                        </a:rPr>
                        <a:t>ais</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6783">
                <a:tc>
                  <a:txBody>
                    <a:bodyPr/>
                    <a:lstStyle/>
                    <a:p>
                      <a:pPr algn="ctr">
                        <a:spcAft>
                          <a:spcPts val="0"/>
                        </a:spcAft>
                      </a:pPr>
                      <a:r>
                        <a:rPr lang="fr-FR" sz="1000" dirty="0">
                          <a:effectLst/>
                          <a:latin typeface="Short Stack" panose="02010500040000000007" pitchFamily="2" charset="0"/>
                          <a:ea typeface="Times New Roman"/>
                          <a:cs typeface="Times New Roman"/>
                        </a:rPr>
                        <a:t>Nous chanter</a:t>
                      </a:r>
                      <a:r>
                        <a:rPr lang="fr-FR" sz="1000" b="1" dirty="0">
                          <a:effectLst/>
                          <a:latin typeface="Short Stack" panose="02010500040000000007" pitchFamily="2" charset="0"/>
                          <a:ea typeface="Times New Roman"/>
                          <a:cs typeface="Times New Roman"/>
                        </a:rPr>
                        <a:t>ions</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Short Stack" panose="02010500040000000007" pitchFamily="2" charset="0"/>
                          <a:ea typeface="Times New Roman"/>
                          <a:cs typeface="Times New Roman"/>
                        </a:rPr>
                        <a:t>Nous finir</a:t>
                      </a:r>
                      <a:r>
                        <a:rPr lang="fr-FR" sz="1000" b="1" dirty="0">
                          <a:effectLst/>
                          <a:latin typeface="Short Stack" panose="02010500040000000007" pitchFamily="2" charset="0"/>
                          <a:ea typeface="Times New Roman"/>
                          <a:cs typeface="Times New Roman"/>
                        </a:rPr>
                        <a:t>ions</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Short Stack" panose="02010500040000000007" pitchFamily="2" charset="0"/>
                          <a:ea typeface="Times New Roman"/>
                          <a:cs typeface="Times New Roman"/>
                        </a:rPr>
                        <a:t>Nous vendr</a:t>
                      </a:r>
                      <a:r>
                        <a:rPr lang="fr-FR" sz="1000" b="1" dirty="0">
                          <a:effectLst/>
                          <a:latin typeface="Short Stack" panose="02010500040000000007" pitchFamily="2" charset="0"/>
                          <a:ea typeface="Times New Roman"/>
                          <a:cs typeface="Times New Roman"/>
                        </a:rPr>
                        <a:t>ions</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Short Stack" panose="02010500040000000007" pitchFamily="2" charset="0"/>
                          <a:ea typeface="Times New Roman"/>
                          <a:cs typeface="Times New Roman"/>
                        </a:rPr>
                        <a:t>Nous ser</a:t>
                      </a:r>
                      <a:r>
                        <a:rPr lang="fr-FR" sz="1000" b="1" dirty="0">
                          <a:effectLst/>
                          <a:latin typeface="Short Stack" panose="02010500040000000007" pitchFamily="2" charset="0"/>
                          <a:ea typeface="Times New Roman"/>
                          <a:cs typeface="Times New Roman"/>
                        </a:rPr>
                        <a:t>ions</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Short Stack" panose="02010500040000000007" pitchFamily="2" charset="0"/>
                          <a:ea typeface="Times New Roman"/>
                          <a:cs typeface="Times New Roman"/>
                        </a:rPr>
                        <a:t>Nous aur</a:t>
                      </a:r>
                      <a:r>
                        <a:rPr lang="fr-FR" sz="1000" b="1" dirty="0">
                          <a:effectLst/>
                          <a:latin typeface="Short Stack" panose="02010500040000000007" pitchFamily="2" charset="0"/>
                          <a:ea typeface="Times New Roman"/>
                          <a:cs typeface="Times New Roman"/>
                        </a:rPr>
                        <a:t>ions</a:t>
                      </a:r>
                      <a:endParaRPr lang="fr-FR" sz="1100" dirty="0">
                        <a:effectLst/>
                        <a:latin typeface="Short Stack" panose="02010500040000000007" pitchFamily="2" charset="0"/>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0" name="Rectangle 29"/>
          <p:cNvSpPr/>
          <p:nvPr/>
        </p:nvSpPr>
        <p:spPr>
          <a:xfrm>
            <a:off x="223271" y="990214"/>
            <a:ext cx="4840706" cy="1400383"/>
          </a:xfrm>
          <a:prstGeom prst="rect">
            <a:avLst/>
          </a:prstGeom>
        </p:spPr>
        <p:txBody>
          <a:bodyPr wrap="square">
            <a:spAutoFit/>
          </a:bodyPr>
          <a:lstStyle/>
          <a:p>
            <a:pPr>
              <a:spcAft>
                <a:spcPts val="0"/>
              </a:spcAft>
            </a:pPr>
            <a:r>
              <a:rPr lang="fr-FR" sz="1000" dirty="0">
                <a:latin typeface="Short Stack" panose="02010500040000000007" pitchFamily="2" charset="0"/>
                <a:ea typeface="Times New Roman"/>
                <a:cs typeface="Times New Roman"/>
              </a:rPr>
              <a:t>Les terminaisons du présent du conditionnel sont </a:t>
            </a:r>
          </a:p>
          <a:p>
            <a:pPr>
              <a:spcAft>
                <a:spcPts val="0"/>
              </a:spcAft>
            </a:pPr>
            <a:r>
              <a:rPr lang="fr-FR" sz="1000" dirty="0">
                <a:latin typeface="Short Stack" panose="02010500040000000007" pitchFamily="2" charset="0"/>
                <a:ea typeface="Times New Roman"/>
                <a:cs typeface="Times New Roman"/>
              </a:rPr>
              <a:t>les mêmes pour tous les verbes. Ce sont : </a:t>
            </a:r>
          </a:p>
          <a:p>
            <a:pPr>
              <a:spcAft>
                <a:spcPts val="0"/>
              </a:spcAft>
            </a:pPr>
            <a:endParaRPr lang="fr-FR" sz="1050" dirty="0">
              <a:effectLst/>
              <a:latin typeface="Set Fire to the Rain" panose="02000506000000020004" pitchFamily="2" charset="0"/>
              <a:ea typeface="Times New Roman"/>
              <a:cs typeface="Times New Roman"/>
            </a:endParaRPr>
          </a:p>
          <a:p>
            <a:pPr>
              <a:spcAft>
                <a:spcPts val="0"/>
              </a:spcAft>
            </a:pPr>
            <a:r>
              <a:rPr lang="fr-FR" sz="1050" dirty="0">
                <a:effectLst/>
                <a:latin typeface="Set Fire to the Rain" panose="02000506000000020004" pitchFamily="2" charset="0"/>
                <a:ea typeface="Times New Roman"/>
                <a:cs typeface="Times New Roman"/>
              </a:rPr>
              <a:t>Pour les verbes en –er : -</a:t>
            </a:r>
            <a:r>
              <a:rPr lang="fr-FR" sz="1050" dirty="0" err="1">
                <a:effectLst/>
                <a:latin typeface="Set Fire to the Rain" panose="02000506000000020004" pitchFamily="2" charset="0"/>
                <a:ea typeface="Times New Roman"/>
                <a:cs typeface="Times New Roman"/>
              </a:rPr>
              <a:t>erais</a:t>
            </a:r>
            <a:r>
              <a:rPr lang="fr-FR" sz="1050" dirty="0">
                <a:effectLst/>
                <a:latin typeface="Set Fire to the Rain" panose="02000506000000020004" pitchFamily="2" charset="0"/>
                <a:ea typeface="Times New Roman"/>
                <a:cs typeface="Times New Roman"/>
              </a:rPr>
              <a:t>, -</a:t>
            </a:r>
            <a:r>
              <a:rPr lang="fr-FR" sz="1050" dirty="0" err="1">
                <a:effectLst/>
                <a:latin typeface="Set Fire to the Rain" panose="02000506000000020004" pitchFamily="2" charset="0"/>
                <a:ea typeface="Times New Roman"/>
                <a:cs typeface="Times New Roman"/>
              </a:rPr>
              <a:t>erais</a:t>
            </a:r>
            <a:r>
              <a:rPr lang="fr-FR" sz="1050" dirty="0">
                <a:latin typeface="Set Fire to the Rain" panose="02000506000000020004" pitchFamily="2" charset="0"/>
                <a:ea typeface="Times New Roman"/>
                <a:cs typeface="Times New Roman"/>
              </a:rPr>
              <a:t>, -</a:t>
            </a:r>
            <a:r>
              <a:rPr lang="fr-FR" sz="1050" dirty="0" err="1">
                <a:latin typeface="Set Fire to the Rain" panose="02000506000000020004" pitchFamily="2" charset="0"/>
                <a:ea typeface="Times New Roman"/>
                <a:cs typeface="Times New Roman"/>
              </a:rPr>
              <a:t>erait</a:t>
            </a:r>
            <a:r>
              <a:rPr lang="fr-FR" sz="1050" dirty="0">
                <a:latin typeface="Set Fire to the Rain" panose="02000506000000020004" pitchFamily="2" charset="0"/>
                <a:ea typeface="Times New Roman"/>
                <a:cs typeface="Times New Roman"/>
              </a:rPr>
              <a:t>, -</a:t>
            </a:r>
            <a:r>
              <a:rPr lang="fr-FR" sz="1050" dirty="0" err="1">
                <a:latin typeface="Set Fire to the Rain" panose="02000506000000020004" pitchFamily="2" charset="0"/>
                <a:ea typeface="Times New Roman"/>
                <a:cs typeface="Times New Roman"/>
              </a:rPr>
              <a:t>erions</a:t>
            </a:r>
            <a:r>
              <a:rPr lang="fr-FR" sz="1050" dirty="0">
                <a:latin typeface="Set Fire to the Rain" panose="02000506000000020004" pitchFamily="2" charset="0"/>
                <a:ea typeface="Times New Roman"/>
                <a:cs typeface="Times New Roman"/>
              </a:rPr>
              <a:t>, -</a:t>
            </a:r>
            <a:r>
              <a:rPr lang="fr-FR" sz="1050" dirty="0" err="1">
                <a:latin typeface="Set Fire to the Rain" panose="02000506000000020004" pitchFamily="2" charset="0"/>
                <a:ea typeface="Times New Roman"/>
                <a:cs typeface="Times New Roman"/>
              </a:rPr>
              <a:t>eriez</a:t>
            </a:r>
            <a:r>
              <a:rPr lang="fr-FR" sz="1050" dirty="0">
                <a:latin typeface="Set Fire to the Rain" panose="02000506000000020004" pitchFamily="2" charset="0"/>
                <a:ea typeface="Times New Roman"/>
                <a:cs typeface="Times New Roman"/>
              </a:rPr>
              <a:t>, -</a:t>
            </a:r>
            <a:r>
              <a:rPr lang="fr-FR" sz="1050" dirty="0" err="1">
                <a:latin typeface="Set Fire to the Rain" panose="02000506000000020004" pitchFamily="2" charset="0"/>
                <a:ea typeface="Times New Roman"/>
                <a:cs typeface="Times New Roman"/>
              </a:rPr>
              <a:t>eraient</a:t>
            </a:r>
            <a:endParaRPr lang="fr-FR" sz="1050" dirty="0">
              <a:latin typeface="Set Fire to the Rain" panose="02000506000000020004" pitchFamily="2" charset="0"/>
              <a:ea typeface="Times New Roman"/>
              <a:cs typeface="Times New Roman"/>
            </a:endParaRPr>
          </a:p>
          <a:p>
            <a:r>
              <a:rPr lang="fr-FR" sz="1050" dirty="0">
                <a:latin typeface="Set Fire to the Rain" panose="02000506000000020004" pitchFamily="2" charset="0"/>
                <a:ea typeface="Times New Roman"/>
                <a:cs typeface="Times New Roman"/>
              </a:rPr>
              <a:t>Pour les verbes en –</a:t>
            </a:r>
            <a:r>
              <a:rPr lang="fr-FR" sz="1050" dirty="0" err="1">
                <a:latin typeface="Set Fire to the Rain" panose="02000506000000020004" pitchFamily="2" charset="0"/>
                <a:ea typeface="Times New Roman"/>
                <a:cs typeface="Times New Roman"/>
              </a:rPr>
              <a:t>ir</a:t>
            </a:r>
            <a:r>
              <a:rPr lang="fr-FR" sz="1050" dirty="0">
                <a:latin typeface="Set Fire to the Rain" panose="02000506000000020004" pitchFamily="2" charset="0"/>
                <a:ea typeface="Times New Roman"/>
                <a:cs typeface="Times New Roman"/>
              </a:rPr>
              <a:t> : -irais, -irais, -irait, -irions, -iriez, -iraient</a:t>
            </a:r>
          </a:p>
          <a:p>
            <a:pPr>
              <a:spcAft>
                <a:spcPts val="600"/>
              </a:spcAft>
            </a:pPr>
            <a:r>
              <a:rPr lang="fr-FR" sz="1050" dirty="0">
                <a:latin typeface="Set Fire to the Rain" panose="02000506000000020004" pitchFamily="2" charset="0"/>
                <a:ea typeface="Times New Roman"/>
                <a:cs typeface="Times New Roman"/>
              </a:rPr>
              <a:t>Pour les autres verbes : -rais, -rais, -rait, -rions, -riez, -raient</a:t>
            </a:r>
          </a:p>
          <a:p>
            <a:r>
              <a:rPr lang="fr-FR" sz="900" u="sng" dirty="0">
                <a:latin typeface="Short Stack" panose="02010500040000000007" pitchFamily="2" charset="0"/>
                <a:ea typeface="Times New Roman"/>
                <a:cs typeface="Times New Roman"/>
              </a:rPr>
              <a:t>Remarque</a:t>
            </a:r>
            <a:r>
              <a:rPr lang="fr-FR" sz="900" dirty="0">
                <a:latin typeface="Short Stack" panose="02010500040000000007" pitchFamily="2" charset="0"/>
                <a:ea typeface="Times New Roman"/>
                <a:cs typeface="Times New Roman"/>
              </a:rPr>
              <a:t> : Le conditionnel se forme comme le futur avec les terminaisons de l’imparfait.</a:t>
            </a:r>
          </a:p>
        </p:txBody>
      </p:sp>
      <p:sp>
        <p:nvSpPr>
          <p:cNvPr id="31" name="Rectangle 30"/>
          <p:cNvSpPr/>
          <p:nvPr/>
        </p:nvSpPr>
        <p:spPr>
          <a:xfrm>
            <a:off x="223271" y="3457258"/>
            <a:ext cx="4840706" cy="3724096"/>
          </a:xfrm>
          <a:prstGeom prst="rect">
            <a:avLst/>
          </a:prstGeom>
        </p:spPr>
        <p:txBody>
          <a:bodyPr wrap="square">
            <a:spAutoFit/>
          </a:bodyPr>
          <a:lstStyle/>
          <a:p>
            <a:pPr>
              <a:lnSpc>
                <a:spcPct val="150000"/>
              </a:lnSpc>
              <a:spcAft>
                <a:spcPts val="0"/>
              </a:spcAft>
            </a:pPr>
            <a:r>
              <a:rPr lang="fr-FR" sz="1000" b="1" dirty="0">
                <a:latin typeface="Short Stack" panose="02010500040000000007" pitchFamily="2" charset="0"/>
                <a:ea typeface="Times New Roman"/>
                <a:cs typeface="Times New Roman"/>
              </a:rPr>
              <a:t>Pour certains verbes irréguliers, le radical se modifie</a:t>
            </a:r>
            <a:r>
              <a:rPr lang="fr-FR" sz="1000" dirty="0">
                <a:latin typeface="Short Stack" panose="02010500040000000007" pitchFamily="2" charset="0"/>
                <a:ea typeface="Times New Roman"/>
                <a:cs typeface="Times New Roman"/>
              </a:rPr>
              <a:t> :</a:t>
            </a:r>
          </a:p>
          <a:p>
            <a:pPr>
              <a:spcAft>
                <a:spcPts val="0"/>
              </a:spcAft>
              <a:tabLst>
                <a:tab pos="1343025" algn="l"/>
                <a:tab pos="3048000" algn="l"/>
              </a:tabLst>
            </a:pPr>
            <a:r>
              <a:rPr lang="fr-FR" sz="1000" dirty="0">
                <a:latin typeface="Short Stack" panose="02010500040000000007" pitchFamily="2" charset="0"/>
                <a:ea typeface="Times New Roman"/>
                <a:cs typeface="Times New Roman"/>
              </a:rPr>
              <a:t>aller </a:t>
            </a: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j’irais	courir </a:t>
            </a: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je courrais	pouvoir </a:t>
            </a: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je pourrais</a:t>
            </a:r>
          </a:p>
          <a:p>
            <a:pPr>
              <a:spcAft>
                <a:spcPts val="0"/>
              </a:spcAft>
              <a:tabLst>
                <a:tab pos="3048000" algn="l"/>
              </a:tabLst>
            </a:pPr>
            <a:r>
              <a:rPr lang="fr-FR" sz="1000" dirty="0">
                <a:latin typeface="Short Stack" panose="02010500040000000007" pitchFamily="2" charset="0"/>
                <a:ea typeface="Times New Roman"/>
                <a:cs typeface="Times New Roman"/>
              </a:rPr>
              <a:t>faire </a:t>
            </a: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je ferai      venir </a:t>
            </a: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je viendrais 	tenir </a:t>
            </a: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je tiendrais</a:t>
            </a:r>
          </a:p>
          <a:p>
            <a:pPr>
              <a:lnSpc>
                <a:spcPct val="150000"/>
              </a:lnSpc>
              <a:spcAft>
                <a:spcPts val="0"/>
              </a:spcAft>
              <a:tabLst>
                <a:tab pos="3048000" algn="l"/>
              </a:tabLst>
            </a:pPr>
            <a:r>
              <a:rPr lang="fr-FR" sz="1000" dirty="0">
                <a:latin typeface="Short Stack" panose="02010500040000000007" pitchFamily="2" charset="0"/>
                <a:ea typeface="Times New Roman"/>
                <a:cs typeface="Times New Roman"/>
              </a:rPr>
              <a:t>	savoir </a:t>
            </a: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je saurais </a:t>
            </a:r>
          </a:p>
          <a:p>
            <a:pPr>
              <a:spcAft>
                <a:spcPts val="0"/>
              </a:spcAft>
            </a:pPr>
            <a:r>
              <a:rPr lang="fr-FR" sz="1000" b="1" dirty="0">
                <a:latin typeface="Short Stack" panose="02010500040000000007" pitchFamily="2" charset="0"/>
                <a:cs typeface="Times New Roman"/>
              </a:rPr>
              <a:t>Concordance des temps</a:t>
            </a:r>
          </a:p>
          <a:p>
            <a:pPr>
              <a:spcAft>
                <a:spcPts val="0"/>
              </a:spcAft>
            </a:pPr>
            <a:r>
              <a:rPr lang="fr-FR" sz="1000" dirty="0">
                <a:latin typeface="Short Stack" panose="02010500040000000007" pitchFamily="2" charset="0"/>
                <a:ea typeface="Times New Roman"/>
                <a:cs typeface="Times New Roman"/>
              </a:rPr>
              <a:t>Si la condition est au </a:t>
            </a:r>
            <a:r>
              <a:rPr lang="fr-FR" sz="1000" b="1" dirty="0">
                <a:latin typeface="Short Stack" panose="02010500040000000007" pitchFamily="2" charset="0"/>
                <a:ea typeface="Times New Roman"/>
                <a:cs typeface="Times New Roman"/>
              </a:rPr>
              <a:t>présent</a:t>
            </a:r>
            <a:r>
              <a:rPr lang="fr-FR" sz="1000" dirty="0">
                <a:latin typeface="Short Stack" panose="02010500040000000007" pitchFamily="2" charset="0"/>
                <a:ea typeface="Times New Roman"/>
                <a:cs typeface="Times New Roman"/>
              </a:rPr>
              <a:t>, le verbe est au </a:t>
            </a:r>
            <a:r>
              <a:rPr lang="fr-FR" sz="1000" b="1" dirty="0">
                <a:latin typeface="Short Stack" panose="02010500040000000007" pitchFamily="2" charset="0"/>
                <a:ea typeface="Times New Roman"/>
                <a:cs typeface="Times New Roman"/>
              </a:rPr>
              <a:t>futur</a:t>
            </a:r>
            <a:r>
              <a:rPr lang="fr-FR" sz="1000" dirty="0">
                <a:latin typeface="Short Stack" panose="02010500040000000007" pitchFamily="2" charset="0"/>
                <a:ea typeface="Times New Roman"/>
                <a:cs typeface="Times New Roman"/>
              </a:rPr>
              <a:t> :</a:t>
            </a:r>
          </a:p>
          <a:p>
            <a:pPr>
              <a:spcAft>
                <a:spcPts val="0"/>
              </a:spcAft>
            </a:pP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a:t>
            </a:r>
            <a:r>
              <a:rPr lang="fr-FR" sz="1400" dirty="0">
                <a:latin typeface="Amandine" pitchFamily="2" charset="0"/>
                <a:ea typeface="Times New Roman"/>
                <a:cs typeface="Times New Roman"/>
              </a:rPr>
              <a:t>Si je le </a:t>
            </a:r>
            <a:r>
              <a:rPr lang="fr-FR" sz="1400" u="sng" dirty="0">
                <a:latin typeface="Amandine" pitchFamily="2" charset="0"/>
                <a:ea typeface="Times New Roman"/>
                <a:cs typeface="Times New Roman"/>
              </a:rPr>
              <a:t>veux</a:t>
            </a:r>
            <a:r>
              <a:rPr lang="fr-FR" sz="1400" dirty="0">
                <a:latin typeface="Amandine" pitchFamily="2" charset="0"/>
                <a:ea typeface="Times New Roman"/>
                <a:cs typeface="Times New Roman"/>
              </a:rPr>
              <a:t>, je </a:t>
            </a:r>
            <a:r>
              <a:rPr lang="fr-FR" sz="1400" u="sng" dirty="0">
                <a:latin typeface="Amandine" pitchFamily="2" charset="0"/>
                <a:ea typeface="Times New Roman"/>
                <a:cs typeface="Times New Roman"/>
              </a:rPr>
              <a:t>finirai</a:t>
            </a:r>
            <a:r>
              <a:rPr lang="fr-FR" sz="1400" dirty="0">
                <a:latin typeface="Amandine" pitchFamily="2" charset="0"/>
                <a:ea typeface="Times New Roman"/>
                <a:cs typeface="Times New Roman"/>
              </a:rPr>
              <a:t> ce travail avant midi</a:t>
            </a:r>
            <a:endParaRPr lang="fr-FR" sz="1000" dirty="0">
              <a:latin typeface="Amandine" pitchFamily="2" charset="0"/>
              <a:ea typeface="Times New Roman"/>
              <a:cs typeface="Times New Roman"/>
            </a:endParaRPr>
          </a:p>
          <a:p>
            <a:pPr>
              <a:spcAft>
                <a:spcPts val="0"/>
              </a:spcAft>
            </a:pPr>
            <a:r>
              <a:rPr lang="fr-FR" sz="1000" dirty="0">
                <a:latin typeface="Short Stack" panose="02010500040000000007" pitchFamily="2" charset="0"/>
                <a:ea typeface="Times New Roman"/>
                <a:cs typeface="Times New Roman"/>
              </a:rPr>
              <a:t> </a:t>
            </a:r>
          </a:p>
          <a:p>
            <a:pPr>
              <a:spcAft>
                <a:spcPts val="0"/>
              </a:spcAft>
            </a:pPr>
            <a:r>
              <a:rPr lang="fr-FR" sz="1000" dirty="0">
                <a:latin typeface="Short Stack" panose="02010500040000000007" pitchFamily="2" charset="0"/>
                <a:ea typeface="Times New Roman"/>
                <a:cs typeface="Times New Roman"/>
              </a:rPr>
              <a:t>Si la condition est à </a:t>
            </a:r>
            <a:r>
              <a:rPr lang="fr-FR" sz="1000" b="1" dirty="0">
                <a:latin typeface="Short Stack" panose="02010500040000000007" pitchFamily="2" charset="0"/>
                <a:ea typeface="Times New Roman"/>
                <a:cs typeface="Times New Roman"/>
              </a:rPr>
              <a:t>l’imparfait</a:t>
            </a:r>
            <a:r>
              <a:rPr lang="fr-FR" sz="1000" dirty="0">
                <a:latin typeface="Short Stack" panose="02010500040000000007" pitchFamily="2" charset="0"/>
                <a:ea typeface="Times New Roman"/>
                <a:cs typeface="Times New Roman"/>
              </a:rPr>
              <a:t>, le verbe est au </a:t>
            </a:r>
            <a:r>
              <a:rPr lang="fr-FR" sz="1000" b="1" dirty="0">
                <a:latin typeface="Short Stack" panose="02010500040000000007" pitchFamily="2" charset="0"/>
                <a:ea typeface="Times New Roman"/>
                <a:cs typeface="Times New Roman"/>
              </a:rPr>
              <a:t>conditionnel</a:t>
            </a:r>
            <a:r>
              <a:rPr lang="fr-FR" sz="1000" dirty="0">
                <a:latin typeface="Short Stack" panose="02010500040000000007" pitchFamily="2" charset="0"/>
                <a:ea typeface="Times New Roman"/>
                <a:cs typeface="Times New Roman"/>
              </a:rPr>
              <a:t> :</a:t>
            </a:r>
          </a:p>
          <a:p>
            <a:pPr>
              <a:spcAft>
                <a:spcPts val="0"/>
              </a:spcAft>
            </a:pP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a:t>
            </a:r>
            <a:r>
              <a:rPr lang="fr-FR" sz="1400" dirty="0">
                <a:latin typeface="Amandine" pitchFamily="2" charset="0"/>
                <a:ea typeface="Times New Roman"/>
                <a:cs typeface="Times New Roman"/>
              </a:rPr>
              <a:t>Si je le </a:t>
            </a:r>
            <a:r>
              <a:rPr lang="fr-FR" sz="1400" u="sng" dirty="0">
                <a:latin typeface="Amandine" pitchFamily="2" charset="0"/>
                <a:ea typeface="Times New Roman"/>
                <a:cs typeface="Times New Roman"/>
              </a:rPr>
              <a:t>voulais</a:t>
            </a:r>
            <a:r>
              <a:rPr lang="fr-FR" sz="1400" dirty="0">
                <a:latin typeface="Amandine" pitchFamily="2" charset="0"/>
                <a:ea typeface="Times New Roman"/>
                <a:cs typeface="Times New Roman"/>
              </a:rPr>
              <a:t>, je </a:t>
            </a:r>
            <a:r>
              <a:rPr lang="fr-FR" sz="1400" u="sng" dirty="0">
                <a:latin typeface="Amandine" pitchFamily="2" charset="0"/>
                <a:ea typeface="Times New Roman"/>
                <a:cs typeface="Times New Roman"/>
              </a:rPr>
              <a:t>finirais</a:t>
            </a:r>
            <a:r>
              <a:rPr lang="fr-FR" sz="1400" dirty="0">
                <a:latin typeface="Amandine" pitchFamily="2" charset="0"/>
                <a:ea typeface="Times New Roman"/>
                <a:cs typeface="Times New Roman"/>
              </a:rPr>
              <a:t> ce travail avant midi</a:t>
            </a:r>
            <a:endParaRPr lang="fr-FR" sz="1000" dirty="0">
              <a:latin typeface="Amandine" pitchFamily="2" charset="0"/>
              <a:ea typeface="Times New Roman"/>
              <a:cs typeface="Times New Roman"/>
            </a:endParaRPr>
          </a:p>
          <a:p>
            <a:pPr>
              <a:spcAft>
                <a:spcPts val="0"/>
              </a:spcAft>
            </a:pPr>
            <a:r>
              <a:rPr lang="fr-FR" sz="1000" dirty="0">
                <a:latin typeface="Short Stack" panose="02010500040000000007" pitchFamily="2" charset="0"/>
                <a:ea typeface="Times New Roman"/>
                <a:cs typeface="Times New Roman"/>
              </a:rPr>
              <a:t> </a:t>
            </a:r>
          </a:p>
          <a:p>
            <a:pPr>
              <a:lnSpc>
                <a:spcPct val="150000"/>
              </a:lnSpc>
              <a:spcAft>
                <a:spcPts val="0"/>
              </a:spcAft>
            </a:pPr>
            <a:r>
              <a:rPr lang="fr-FR" sz="1000" b="1" dirty="0">
                <a:latin typeface="Short Stack" panose="02010500040000000007" pitchFamily="2" charset="0"/>
                <a:cs typeface="Times New Roman"/>
              </a:rPr>
              <a:t>L’emploi du conditionnel</a:t>
            </a:r>
          </a:p>
          <a:p>
            <a:pPr>
              <a:spcAft>
                <a:spcPts val="0"/>
              </a:spcAft>
            </a:pPr>
            <a:r>
              <a:rPr lang="fr-FR" sz="1000" dirty="0">
                <a:latin typeface="Short Stack" panose="02010500040000000007" pitchFamily="2" charset="0"/>
                <a:ea typeface="Times New Roman"/>
                <a:cs typeface="Times New Roman"/>
              </a:rPr>
              <a:t>Le conditionnel est un mode, comme l’indicatif ou l’impératif.</a:t>
            </a:r>
          </a:p>
          <a:p>
            <a:pPr>
              <a:lnSpc>
                <a:spcPct val="150000"/>
              </a:lnSpc>
              <a:spcAft>
                <a:spcPts val="0"/>
              </a:spcAft>
            </a:pPr>
            <a:r>
              <a:rPr lang="fr-FR" sz="1000" dirty="0">
                <a:latin typeface="Short Stack" panose="02010500040000000007" pitchFamily="2" charset="0"/>
                <a:ea typeface="Times New Roman"/>
                <a:cs typeface="Times New Roman"/>
              </a:rPr>
              <a:t>Son emploi indique qu’un fait dépend d’une condition.</a:t>
            </a:r>
          </a:p>
          <a:p>
            <a:pPr>
              <a:spcAft>
                <a:spcPts val="0"/>
              </a:spcAft>
            </a:pPr>
            <a:r>
              <a:rPr lang="fr-FR" sz="1000" dirty="0">
                <a:latin typeface="Short Stack" panose="02010500040000000007" pitchFamily="2" charset="0"/>
                <a:ea typeface="Times New Roman"/>
                <a:cs typeface="Times New Roman"/>
              </a:rPr>
              <a:t>On l’utilise aussi parfois pour faire une demande polie :</a:t>
            </a:r>
          </a:p>
          <a:p>
            <a:pPr>
              <a:spcAft>
                <a:spcPts val="0"/>
              </a:spcAft>
            </a:pP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a:t>
            </a:r>
            <a:r>
              <a:rPr lang="fr-FR" sz="1400" u="sng" dirty="0">
                <a:latin typeface="Amandine" pitchFamily="2" charset="0"/>
                <a:ea typeface="Times New Roman"/>
                <a:cs typeface="Times New Roman"/>
              </a:rPr>
              <a:t>Voudrais</a:t>
            </a:r>
            <a:r>
              <a:rPr lang="fr-FR" sz="1400" dirty="0">
                <a:latin typeface="Amandine" pitchFamily="2" charset="0"/>
                <a:ea typeface="Times New Roman"/>
                <a:cs typeface="Times New Roman"/>
              </a:rPr>
              <a:t>-tu venir, s’il te plaît ?</a:t>
            </a:r>
          </a:p>
          <a:p>
            <a:pPr>
              <a:spcAft>
                <a:spcPts val="0"/>
              </a:spcAft>
            </a:pPr>
            <a:r>
              <a:rPr lang="fr-FR" sz="1000" dirty="0">
                <a:latin typeface="Short Stack" panose="02010500040000000007" pitchFamily="2" charset="0"/>
                <a:ea typeface="Times New Roman"/>
                <a:cs typeface="Times New Roman"/>
              </a:rPr>
              <a:t> </a:t>
            </a:r>
          </a:p>
          <a:p>
            <a:pPr>
              <a:spcAft>
                <a:spcPts val="0"/>
              </a:spcAft>
            </a:pPr>
            <a:r>
              <a:rPr lang="fr-FR" sz="1000" dirty="0">
                <a:latin typeface="Short Stack" panose="02010500040000000007" pitchFamily="2" charset="0"/>
                <a:ea typeface="Times New Roman"/>
                <a:cs typeface="Times New Roman"/>
              </a:rPr>
              <a:t>Il s’emploie également pour donner une information sous toute réserve :</a:t>
            </a:r>
          </a:p>
          <a:p>
            <a:pPr>
              <a:spcAft>
                <a:spcPts val="0"/>
              </a:spcAft>
            </a:pP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a:t>
            </a:r>
            <a:r>
              <a:rPr lang="fr-FR" sz="1400" dirty="0">
                <a:latin typeface="Amandine" pitchFamily="2" charset="0"/>
                <a:ea typeface="Times New Roman"/>
                <a:cs typeface="Times New Roman"/>
              </a:rPr>
              <a:t>L’épidémie serait enrayée</a:t>
            </a:r>
            <a:r>
              <a:rPr lang="fr-FR" sz="1000" b="1" dirty="0">
                <a:latin typeface="Short Stack" panose="02010500040000000007" pitchFamily="2" charset="0"/>
                <a:ea typeface="Times New Roman"/>
                <a:cs typeface="Times New Roman"/>
              </a:rPr>
              <a:t> </a:t>
            </a:r>
            <a:r>
              <a:rPr lang="fr-FR" sz="1000" dirty="0">
                <a:latin typeface="Short Stack" panose="02010500040000000007" pitchFamily="2" charset="0"/>
                <a:ea typeface="Times New Roman"/>
                <a:cs typeface="Times New Roman"/>
              </a:rPr>
              <a:t>(on le croit sans en être sûr).</a:t>
            </a:r>
            <a:endParaRPr lang="fr-FR" sz="1000" dirty="0">
              <a:effectLst/>
              <a:latin typeface="Short Stack" panose="02010500040000000007" pitchFamily="2" charset="0"/>
              <a:ea typeface="Times New Roman"/>
              <a:cs typeface="Times New Roman"/>
            </a:endParaRPr>
          </a:p>
        </p:txBody>
      </p:sp>
    </p:spTree>
    <p:extLst>
      <p:ext uri="{BB962C8B-B14F-4D97-AF65-F5344CB8AC3E}">
        <p14:creationId xmlns:p14="http://schemas.microsoft.com/office/powerpoint/2010/main" val="2592438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11216"/>
            <a:ext cx="10691813" cy="7559675"/>
          </a:xfrm>
          <a:prstGeom prst="roundRect">
            <a:avLst>
              <a:gd name="adj" fmla="val 1597"/>
            </a:avLst>
          </a:prstGeom>
          <a:solidFill>
            <a:srgbClr val="B2DC6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85582" y="87862"/>
            <a:ext cx="553537" cy="413334"/>
          </a:xfrm>
          <a:prstGeom prst="ellipse">
            <a:avLst/>
          </a:prstGeom>
          <a:solidFill>
            <a:srgbClr val="C2EBA9"/>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à coins arrondis 37"/>
          <p:cNvSpPr/>
          <p:nvPr/>
        </p:nvSpPr>
        <p:spPr>
          <a:xfrm>
            <a:off x="5363825" y="2468434"/>
            <a:ext cx="5169135" cy="2174745"/>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24" name="Rectangle à coins arrondis 23"/>
          <p:cNvSpPr/>
          <p:nvPr/>
        </p:nvSpPr>
        <p:spPr>
          <a:xfrm>
            <a:off x="5353959" y="106897"/>
            <a:ext cx="5169135" cy="2126459"/>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fontAlgn="ctr">
              <a:lnSpc>
                <a:spcPct val="150000"/>
              </a:lnSpc>
            </a:pPr>
            <a:r>
              <a:rPr lang="fr-FR" sz="1000" dirty="0">
                <a:solidFill>
                  <a:srgbClr val="000000"/>
                </a:solidFill>
                <a:latin typeface="Short Stack" panose="02010500040000000007" pitchFamily="2" charset="0"/>
              </a:rPr>
              <a:t>.</a:t>
            </a:r>
            <a:endParaRPr lang="fr-FR" sz="1000" dirty="0">
              <a:latin typeface="Arial" panose="020B0604020202020204" pitchFamily="34" charset="0"/>
            </a:endParaRPr>
          </a:p>
          <a:p>
            <a:pPr algn="ctr"/>
            <a:endParaRPr lang="fr-FR" sz="1000" dirty="0"/>
          </a:p>
        </p:txBody>
      </p:sp>
      <p:sp>
        <p:nvSpPr>
          <p:cNvPr id="21" name="Rectangle à coins arrondis 20"/>
          <p:cNvSpPr/>
          <p:nvPr/>
        </p:nvSpPr>
        <p:spPr>
          <a:xfrm>
            <a:off x="113242" y="4236104"/>
            <a:ext cx="5034238" cy="3231060"/>
          </a:xfrm>
          <a:prstGeom prst="roundRect">
            <a:avLst>
              <a:gd name="adj" fmla="val 4211"/>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6" name="ZoneTexte 5"/>
          <p:cNvSpPr txBox="1"/>
          <p:nvPr/>
        </p:nvSpPr>
        <p:spPr>
          <a:xfrm>
            <a:off x="664543" y="72326"/>
            <a:ext cx="3610632" cy="400110"/>
          </a:xfrm>
          <a:prstGeom prst="rect">
            <a:avLst/>
          </a:prstGeom>
          <a:noFill/>
        </p:spPr>
        <p:txBody>
          <a:bodyPr wrap="square" rtlCol="0">
            <a:spAutoFit/>
          </a:bodyPr>
          <a:lstStyle/>
          <a:p>
            <a:pPr algn="ctr">
              <a:tabLst>
                <a:tab pos="2962275" algn="l"/>
              </a:tabLst>
            </a:pPr>
            <a:r>
              <a:rPr lang="fr-FR" sz="2000" b="1" dirty="0">
                <a:ln w="28575">
                  <a:solidFill>
                    <a:schemeClr val="bg1"/>
                  </a:solidFill>
                </a:ln>
                <a:effectLst>
                  <a:outerShdw blurRad="38100" dist="38100" dir="2700000" algn="tl">
                    <a:srgbClr val="000000">
                      <a:alpha val="43137"/>
                    </a:srgbClr>
                  </a:outerShdw>
                </a:effectLst>
                <a:latin typeface="DK Petit Oiseau" panose="03030502040402010104" pitchFamily="66" charset="0"/>
              </a:rPr>
              <a:t>Le présent (1)</a:t>
            </a:r>
          </a:p>
        </p:txBody>
      </p:sp>
      <p:sp>
        <p:nvSpPr>
          <p:cNvPr id="8" name="Rectangle à coins arrondis 7"/>
          <p:cNvSpPr/>
          <p:nvPr/>
        </p:nvSpPr>
        <p:spPr>
          <a:xfrm>
            <a:off x="138668" y="507800"/>
            <a:ext cx="5065251" cy="3546262"/>
          </a:xfrm>
          <a:prstGeom prst="roundRect">
            <a:avLst>
              <a:gd name="adj" fmla="val 3403"/>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17" name="ZoneTexte 16"/>
          <p:cNvSpPr txBox="1"/>
          <p:nvPr/>
        </p:nvSpPr>
        <p:spPr>
          <a:xfrm>
            <a:off x="171502" y="4313321"/>
            <a:ext cx="4975978" cy="3046988"/>
          </a:xfrm>
          <a:prstGeom prst="rect">
            <a:avLst/>
          </a:prstGeom>
          <a:noFill/>
        </p:spPr>
        <p:txBody>
          <a:bodyPr wrap="square" lIns="36000" rIns="36000" rtlCol="0">
            <a:spAutoFit/>
          </a:bodyPr>
          <a:lstStyle/>
          <a:p>
            <a:r>
              <a:rPr lang="fr-FR" sz="1200" dirty="0">
                <a:ln w="9525">
                  <a:solidFill>
                    <a:sysClr val="windowText" lastClr="000000"/>
                  </a:solidFill>
                </a:ln>
                <a:latin typeface="Set Fire to the Rain" panose="02000506000000020004" pitchFamily="2" charset="0"/>
              </a:rPr>
              <a:t>1. Ecris les verbes entre parenthèses au présent</a:t>
            </a:r>
          </a:p>
          <a:p>
            <a:pPr marL="228600" indent="-228600">
              <a:lnSpc>
                <a:spcPct val="150000"/>
              </a:lnSpc>
              <a:spcAft>
                <a:spcPts val="600"/>
              </a:spcAft>
              <a:buAutoNum type="alphaLcParenR"/>
            </a:pPr>
            <a:r>
              <a:rPr lang="fr-FR" sz="1000" dirty="0">
                <a:latin typeface="Short Stack" panose="02010500040000000007" pitchFamily="2" charset="0"/>
              </a:rPr>
              <a:t>Le skieur (</a:t>
            </a:r>
            <a:r>
              <a:rPr lang="fr-FR" sz="1000" dirty="0">
                <a:latin typeface="Chalkduster" panose="03050602040202020205" pitchFamily="66" charset="0"/>
              </a:rPr>
              <a:t>se préparer</a:t>
            </a:r>
            <a:r>
              <a:rPr lang="fr-FR" sz="1000" dirty="0">
                <a:latin typeface="Short Stack" panose="02010500040000000007" pitchFamily="2" charset="0"/>
              </a:rPr>
              <a:t>) ___________________ en haut de la piste. Dés le signal de départ, il (</a:t>
            </a:r>
            <a:r>
              <a:rPr lang="fr-FR" sz="1000" dirty="0">
                <a:latin typeface="Chalkduster" panose="03050602040202020205" pitchFamily="66" charset="0"/>
              </a:rPr>
              <a:t>prendre</a:t>
            </a:r>
            <a:r>
              <a:rPr lang="fr-FR" sz="1000" dirty="0">
                <a:latin typeface="Short Stack" panose="02010500040000000007" pitchFamily="2" charset="0"/>
              </a:rPr>
              <a:t>) ___________________ son élan, (</a:t>
            </a:r>
            <a:r>
              <a:rPr lang="fr-FR" sz="1000" dirty="0">
                <a:latin typeface="Chalkduster" panose="03050602040202020205" pitchFamily="66" charset="0"/>
              </a:rPr>
              <a:t>pousser</a:t>
            </a:r>
            <a:r>
              <a:rPr lang="fr-FR" sz="1000" dirty="0">
                <a:latin typeface="Short Stack" panose="02010500040000000007" pitchFamily="2" charset="0"/>
              </a:rPr>
              <a:t>) ___________________ sur ses bâtons et (</a:t>
            </a:r>
            <a:r>
              <a:rPr lang="fr-FR" sz="1000" dirty="0">
                <a:latin typeface="Chalkduster" panose="03050602040202020205" pitchFamily="66" charset="0"/>
              </a:rPr>
              <a:t>descendre</a:t>
            </a:r>
            <a:r>
              <a:rPr lang="fr-FR" sz="1000" dirty="0">
                <a:latin typeface="Short Stack" panose="02010500040000000007" pitchFamily="2" charset="0"/>
              </a:rPr>
              <a:t>) ___________________ le plus vite possible.</a:t>
            </a:r>
          </a:p>
          <a:p>
            <a:pPr marL="228600" indent="-228600">
              <a:lnSpc>
                <a:spcPct val="150000"/>
              </a:lnSpc>
              <a:spcAft>
                <a:spcPts val="600"/>
              </a:spcAft>
              <a:buAutoNum type="alphaLcParenR"/>
            </a:pPr>
            <a:r>
              <a:rPr lang="fr-FR" sz="1000" dirty="0">
                <a:latin typeface="Short Stack" panose="02010500040000000007" pitchFamily="2" charset="0"/>
              </a:rPr>
              <a:t>Chaque hiver (</a:t>
            </a:r>
            <a:r>
              <a:rPr lang="fr-FR" sz="1000" dirty="0">
                <a:latin typeface="Chalkduster" panose="03050602040202020205" pitchFamily="66" charset="0"/>
              </a:rPr>
              <a:t>apprécier</a:t>
            </a:r>
            <a:r>
              <a:rPr lang="fr-FR" sz="1000" dirty="0">
                <a:latin typeface="Short Stack" panose="02010500040000000007" pitchFamily="2" charset="0"/>
              </a:rPr>
              <a:t>) ___________________ -tu toujours autant les sports de glisse ?</a:t>
            </a:r>
          </a:p>
          <a:p>
            <a:pPr marL="228600" indent="-228600">
              <a:lnSpc>
                <a:spcPct val="150000"/>
              </a:lnSpc>
              <a:spcAft>
                <a:spcPts val="600"/>
              </a:spcAft>
              <a:buAutoNum type="alphaLcParenR"/>
            </a:pPr>
            <a:r>
              <a:rPr lang="fr-FR" sz="1000" dirty="0">
                <a:latin typeface="Short Stack" panose="02010500040000000007" pitchFamily="2" charset="0"/>
              </a:rPr>
              <a:t>Les concurrents du biathlon (</a:t>
            </a:r>
            <a:r>
              <a:rPr lang="fr-FR" sz="1000" dirty="0">
                <a:latin typeface="Chalkduster" panose="03050602040202020205" pitchFamily="66" charset="0"/>
              </a:rPr>
              <a:t>fournir</a:t>
            </a:r>
            <a:r>
              <a:rPr lang="fr-FR" sz="1000" dirty="0">
                <a:latin typeface="Short Stack" panose="02010500040000000007" pitchFamily="2" charset="0"/>
              </a:rPr>
              <a:t>) ___________________ de gros efforts en ski de fond et (</a:t>
            </a:r>
            <a:r>
              <a:rPr lang="fr-FR" sz="1000" dirty="0">
                <a:latin typeface="Chalkduster" panose="03050602040202020205" pitchFamily="66" charset="0"/>
              </a:rPr>
              <a:t>devoir</a:t>
            </a:r>
            <a:r>
              <a:rPr lang="fr-FR" sz="1000" dirty="0">
                <a:latin typeface="Short Stack" panose="02010500040000000007" pitchFamily="2" charset="0"/>
              </a:rPr>
              <a:t>) ___________________ se concentrer </a:t>
            </a:r>
            <a:r>
              <a:rPr lang="fr-FR" sz="1000" spc="-150" dirty="0">
                <a:latin typeface="Short Stack" panose="02010500040000000007" pitchFamily="2" charset="0"/>
              </a:rPr>
              <a:t>pour</a:t>
            </a:r>
            <a:r>
              <a:rPr lang="fr-FR" sz="1000" dirty="0">
                <a:latin typeface="Short Stack" panose="02010500040000000007" pitchFamily="2" charset="0"/>
              </a:rPr>
              <a:t> le tir à la carabine.</a:t>
            </a:r>
          </a:p>
          <a:p>
            <a:pPr marL="228600" indent="-228600">
              <a:lnSpc>
                <a:spcPct val="150000"/>
              </a:lnSpc>
              <a:spcAft>
                <a:spcPts val="600"/>
              </a:spcAft>
              <a:buAutoNum type="alphaLcParenR"/>
            </a:pPr>
            <a:r>
              <a:rPr lang="fr-FR" sz="1000" dirty="0">
                <a:latin typeface="Short Stack" panose="02010500040000000007" pitchFamily="2" charset="0"/>
              </a:rPr>
              <a:t>Je (</a:t>
            </a:r>
            <a:r>
              <a:rPr lang="fr-FR" sz="1000" dirty="0">
                <a:latin typeface="Chalkduster" panose="03050602040202020205" pitchFamily="66" charset="0"/>
              </a:rPr>
              <a:t>reconnaître</a:t>
            </a:r>
            <a:r>
              <a:rPr lang="fr-FR" sz="1000" dirty="0">
                <a:latin typeface="Short Stack" panose="02010500040000000007" pitchFamily="2" charset="0"/>
              </a:rPr>
              <a:t>) ___________________ volontiers que je ne (</a:t>
            </a:r>
            <a:r>
              <a:rPr lang="fr-FR" sz="1000" dirty="0">
                <a:latin typeface="Chalkduster" panose="03050602040202020205" pitchFamily="66" charset="0"/>
              </a:rPr>
              <a:t>être</a:t>
            </a:r>
            <a:r>
              <a:rPr lang="fr-FR" sz="1000" dirty="0">
                <a:latin typeface="Short Stack" panose="02010500040000000007" pitchFamily="2" charset="0"/>
              </a:rPr>
              <a:t>) ___________________ pas très doué sur des skis.</a:t>
            </a:r>
          </a:p>
        </p:txBody>
      </p:sp>
      <p:sp>
        <p:nvSpPr>
          <p:cNvPr id="22" name="ZoneTexte 21"/>
          <p:cNvSpPr txBox="1"/>
          <p:nvPr/>
        </p:nvSpPr>
        <p:spPr>
          <a:xfrm>
            <a:off x="4082258" y="407830"/>
            <a:ext cx="984462"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retiens</a:t>
            </a:r>
          </a:p>
        </p:txBody>
      </p:sp>
      <p:sp>
        <p:nvSpPr>
          <p:cNvPr id="26" name="Text Box 3"/>
          <p:cNvSpPr txBox="1">
            <a:spLocks noChangeArrowheads="1"/>
          </p:cNvSpPr>
          <p:nvPr/>
        </p:nvSpPr>
        <p:spPr bwMode="auto">
          <a:xfrm>
            <a:off x="5426574" y="2245045"/>
            <a:ext cx="1527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KG Primary Italics" pitchFamily="2" charset="0"/>
                <a:cs typeface="Arial" pitchFamily="34" charset="0"/>
              </a:rPr>
              <a:t>Exercices à faire à l’oral.</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27" name="Text Box 4"/>
          <p:cNvSpPr txBox="1">
            <a:spLocks noChangeArrowheads="1"/>
          </p:cNvSpPr>
          <p:nvPr/>
        </p:nvSpPr>
        <p:spPr bwMode="auto">
          <a:xfrm>
            <a:off x="5392993" y="2731087"/>
            <a:ext cx="5145307" cy="78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228600" lvl="0" indent="-228600" fontAlgn="base">
              <a:spcBef>
                <a:spcPct val="0"/>
              </a:spcBef>
              <a:spcAft>
                <a:spcPct val="0"/>
              </a:spcAft>
              <a:buFont typeface="+mj-lt"/>
              <a:buAutoNum type="arabicPeriod"/>
            </a:pPr>
            <a:r>
              <a:rPr lang="fr-FR" altLang="fr-FR" sz="1000" dirty="0">
                <a:latin typeface="Short Stack" panose="02010500040000000007" pitchFamily="2" charset="0"/>
                <a:cs typeface="Arial" pitchFamily="34" charset="0"/>
              </a:rPr>
              <a:t>Tous les verbes terminés par –</a:t>
            </a:r>
            <a:r>
              <a:rPr lang="fr-FR" altLang="fr-FR" sz="1000" dirty="0" err="1">
                <a:latin typeface="Short Stack" panose="02010500040000000007" pitchFamily="2" charset="0"/>
                <a:cs typeface="Arial" pitchFamily="34" charset="0"/>
              </a:rPr>
              <a:t>ir</a:t>
            </a:r>
            <a:r>
              <a:rPr lang="fr-FR" altLang="fr-FR" sz="1000" dirty="0">
                <a:latin typeface="Short Stack" panose="02010500040000000007" pitchFamily="2" charset="0"/>
                <a:cs typeface="Arial" pitchFamily="34" charset="0"/>
              </a:rPr>
              <a:t> à l’infinitif se conjuguent de la même manière.</a:t>
            </a:r>
          </a:p>
          <a:p>
            <a:pPr marL="228600" lvl="0" indent="-228600" fontAlgn="base">
              <a:spcBef>
                <a:spcPct val="0"/>
              </a:spcBef>
              <a:spcAft>
                <a:spcPct val="0"/>
              </a:spcAft>
              <a:buFont typeface="+mj-lt"/>
              <a:buAutoNum type="arabicPeriod"/>
            </a:pPr>
            <a:r>
              <a:rPr lang="fr-FR" altLang="fr-FR" sz="1000" dirty="0">
                <a:latin typeface="Short Stack" panose="02010500040000000007" pitchFamily="2" charset="0"/>
                <a:cs typeface="Arial" pitchFamily="34" charset="0"/>
              </a:rPr>
              <a:t>Les terminaisons des verbes du 3</a:t>
            </a:r>
            <a:r>
              <a:rPr lang="fr-FR" altLang="fr-FR" sz="1000" baseline="30000" dirty="0">
                <a:latin typeface="Short Stack" panose="02010500040000000007" pitchFamily="2" charset="0"/>
                <a:cs typeface="Arial" pitchFamily="34" charset="0"/>
              </a:rPr>
              <a:t>ème</a:t>
            </a:r>
            <a:r>
              <a:rPr lang="fr-FR" altLang="fr-FR" sz="1000" dirty="0">
                <a:latin typeface="Short Stack" panose="02010500040000000007" pitchFamily="2" charset="0"/>
                <a:cs typeface="Arial" pitchFamily="34" charset="0"/>
              </a:rPr>
              <a:t> groupe sont toujours –s, -s, -t, -</a:t>
            </a:r>
            <a:r>
              <a:rPr lang="fr-FR" altLang="fr-FR" sz="1000" dirty="0" err="1">
                <a:latin typeface="Short Stack" panose="02010500040000000007" pitchFamily="2" charset="0"/>
                <a:cs typeface="Arial" pitchFamily="34" charset="0"/>
              </a:rPr>
              <a:t>ons</a:t>
            </a:r>
            <a:r>
              <a:rPr lang="fr-FR" altLang="fr-FR" sz="1000" dirty="0">
                <a:latin typeface="Short Stack" panose="02010500040000000007" pitchFamily="2" charset="0"/>
                <a:cs typeface="Arial" pitchFamily="34" charset="0"/>
              </a:rPr>
              <a:t>, -</a:t>
            </a:r>
            <a:r>
              <a:rPr lang="fr-FR" altLang="fr-FR" sz="1000" dirty="0" err="1">
                <a:latin typeface="Short Stack" panose="02010500040000000007" pitchFamily="2" charset="0"/>
                <a:cs typeface="Arial" pitchFamily="34" charset="0"/>
              </a:rPr>
              <a:t>ez</a:t>
            </a:r>
            <a:r>
              <a:rPr lang="fr-FR" altLang="fr-FR" sz="1000" dirty="0">
                <a:latin typeface="Short Stack" panose="02010500040000000007" pitchFamily="2" charset="0"/>
                <a:cs typeface="Arial" pitchFamily="34" charset="0"/>
              </a:rPr>
              <a:t>, -</a:t>
            </a:r>
            <a:r>
              <a:rPr lang="fr-FR" altLang="fr-FR" sz="1000" dirty="0" err="1">
                <a:latin typeface="Short Stack" panose="02010500040000000007" pitchFamily="2" charset="0"/>
                <a:cs typeface="Arial" pitchFamily="34" charset="0"/>
              </a:rPr>
              <a:t>ent</a:t>
            </a:r>
            <a:endParaRPr lang="fr-FR" altLang="fr-FR" sz="1000" dirty="0">
              <a:latin typeface="Short Stack" panose="02010500040000000007" pitchFamily="2" charset="0"/>
              <a:cs typeface="Arial" pitchFamily="34" charset="0"/>
            </a:endParaRPr>
          </a:p>
          <a:p>
            <a:pPr marL="228600" lvl="0" indent="-228600" fontAlgn="base">
              <a:spcBef>
                <a:spcPct val="0"/>
              </a:spcBef>
              <a:spcAft>
                <a:spcPct val="0"/>
              </a:spcAft>
              <a:buFont typeface="+mj-lt"/>
              <a:buAutoNum type="arabicPeriod"/>
            </a:pPr>
            <a:r>
              <a:rPr lang="fr-FR" altLang="fr-FR" sz="1000" dirty="0">
                <a:solidFill>
                  <a:srgbClr val="000000"/>
                </a:solidFill>
                <a:latin typeface="Short Stack" panose="02010500040000000007" pitchFamily="2" charset="0"/>
                <a:cs typeface="Arial" pitchFamily="34" charset="0"/>
              </a:rPr>
              <a:t>Tous les verbes du 2</a:t>
            </a:r>
            <a:r>
              <a:rPr lang="fr-FR" altLang="fr-FR" sz="1000" baseline="30000" dirty="0">
                <a:solidFill>
                  <a:srgbClr val="000000"/>
                </a:solidFill>
                <a:latin typeface="Short Stack" panose="02010500040000000007" pitchFamily="2" charset="0"/>
                <a:cs typeface="Arial" pitchFamily="34" charset="0"/>
              </a:rPr>
              <a:t>ème</a:t>
            </a:r>
            <a:r>
              <a:rPr lang="fr-FR" altLang="fr-FR" sz="1000" dirty="0">
                <a:solidFill>
                  <a:srgbClr val="000000"/>
                </a:solidFill>
                <a:latin typeface="Short Stack" panose="02010500040000000007" pitchFamily="2" charset="0"/>
                <a:cs typeface="Arial" pitchFamily="34" charset="0"/>
              </a:rPr>
              <a:t> groupe se conjuguent de la même manière.</a:t>
            </a:r>
          </a:p>
        </p:txBody>
      </p:sp>
      <p:sp>
        <p:nvSpPr>
          <p:cNvPr id="29" name="Text Box 6"/>
          <p:cNvSpPr txBox="1">
            <a:spLocks noChangeArrowheads="1"/>
          </p:cNvSpPr>
          <p:nvPr/>
        </p:nvSpPr>
        <p:spPr bwMode="auto">
          <a:xfrm>
            <a:off x="5392993" y="3788429"/>
            <a:ext cx="4584700"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r>
              <a:rPr lang="fr-FR" sz="1000" dirty="0">
                <a:latin typeface="Short Stack" panose="02010500040000000007" pitchFamily="2" charset="0"/>
              </a:rPr>
              <a:t>4.   Elle ___ sa sœur : appellent</a:t>
            </a:r>
          </a:p>
          <a:p>
            <a:pPr marL="228600" indent="-228600">
              <a:buAutoNum type="arabicPeriod" startAt="5"/>
            </a:pPr>
            <a:r>
              <a:rPr lang="fr-FR" sz="1000" dirty="0">
                <a:latin typeface="Short Stack" panose="02010500040000000007" pitchFamily="2" charset="0"/>
              </a:rPr>
              <a:t>Je ___ le faire : veux</a:t>
            </a:r>
          </a:p>
          <a:p>
            <a:pPr marL="228600" indent="-228600">
              <a:buAutoNum type="arabicPeriod" startAt="5"/>
            </a:pPr>
            <a:r>
              <a:rPr lang="fr-FR" sz="1000" dirty="0">
                <a:latin typeface="Short Stack" panose="02010500040000000007" pitchFamily="2" charset="0"/>
              </a:rPr>
              <a:t>Tu ___ ta leçon : connaît</a:t>
            </a:r>
          </a:p>
          <a:p>
            <a:pPr marL="228600" indent="-228600">
              <a:buAutoNum type="arabicPeriod" startAt="5"/>
            </a:pPr>
            <a:r>
              <a:rPr lang="fr-FR" sz="1000" dirty="0">
                <a:latin typeface="Short Stack" panose="02010500040000000007" pitchFamily="2" charset="0"/>
              </a:rPr>
              <a:t>Vous ___ de nouvelles connaissances : faites</a:t>
            </a:r>
          </a:p>
        </p:txBody>
      </p:sp>
      <p:sp>
        <p:nvSpPr>
          <p:cNvPr id="32" name="Text Box 12"/>
          <p:cNvSpPr txBox="1">
            <a:spLocks noChangeArrowheads="1"/>
          </p:cNvSpPr>
          <p:nvPr/>
        </p:nvSpPr>
        <p:spPr bwMode="auto">
          <a:xfrm>
            <a:off x="9202059" y="3751367"/>
            <a:ext cx="5365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a:ln>
                  <a:noFill/>
                </a:ln>
                <a:solidFill>
                  <a:srgbClr val="000000"/>
                </a:solidFill>
                <a:effectLst/>
                <a:latin typeface="Fineliner Script" pitchFamily="50" charset="0"/>
                <a:cs typeface="Arial" pitchFamily="34" charset="0"/>
              </a:rPr>
              <a:t>oui ou non ?</a:t>
            </a: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
        <p:nvSpPr>
          <p:cNvPr id="33" name="AutoShape 13"/>
          <p:cNvSpPr>
            <a:spLocks noChangeArrowheads="1"/>
          </p:cNvSpPr>
          <p:nvPr/>
        </p:nvSpPr>
        <p:spPr bwMode="auto">
          <a:xfrm>
            <a:off x="9192534" y="3678342"/>
            <a:ext cx="514350" cy="598487"/>
          </a:xfrm>
          <a:prstGeom prst="cloudCallout">
            <a:avLst>
              <a:gd name="adj1" fmla="val -92731"/>
              <a:gd name="adj2" fmla="val -5183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
        <p:nvSpPr>
          <p:cNvPr id="35" name="ZoneTexte 34"/>
          <p:cNvSpPr txBox="1"/>
          <p:nvPr/>
        </p:nvSpPr>
        <p:spPr>
          <a:xfrm>
            <a:off x="5358771" y="2494835"/>
            <a:ext cx="145287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Vrai ou faux ?</a:t>
            </a:r>
          </a:p>
        </p:txBody>
      </p:sp>
      <p:sp>
        <p:nvSpPr>
          <p:cNvPr id="36" name="ZoneTexte 35"/>
          <p:cNvSpPr txBox="1"/>
          <p:nvPr/>
        </p:nvSpPr>
        <p:spPr>
          <a:xfrm>
            <a:off x="5382119" y="3542235"/>
            <a:ext cx="285973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Est-ce correct ?</a:t>
            </a:r>
          </a:p>
        </p:txBody>
      </p:sp>
      <p:sp>
        <p:nvSpPr>
          <p:cNvPr id="37" name="ZoneTexte 36"/>
          <p:cNvSpPr txBox="1"/>
          <p:nvPr/>
        </p:nvSpPr>
        <p:spPr>
          <a:xfrm>
            <a:off x="9353550" y="2312056"/>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J’ai compris</a:t>
            </a:r>
          </a:p>
        </p:txBody>
      </p:sp>
      <p:sp>
        <p:nvSpPr>
          <p:cNvPr id="40" name="Rectangle à coins arrondis 39"/>
          <p:cNvSpPr/>
          <p:nvPr/>
        </p:nvSpPr>
        <p:spPr>
          <a:xfrm>
            <a:off x="5363825" y="4847141"/>
            <a:ext cx="5169135" cy="2574309"/>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1" name="ZoneTexte 40"/>
          <p:cNvSpPr txBox="1"/>
          <p:nvPr/>
        </p:nvSpPr>
        <p:spPr>
          <a:xfrm>
            <a:off x="9342131" y="4731314"/>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m’évalue</a:t>
            </a:r>
          </a:p>
        </p:txBody>
      </p:sp>
      <p:sp>
        <p:nvSpPr>
          <p:cNvPr id="42" name="ZoneTexte 41"/>
          <p:cNvSpPr txBox="1"/>
          <p:nvPr/>
        </p:nvSpPr>
        <p:spPr>
          <a:xfrm>
            <a:off x="85581" y="92511"/>
            <a:ext cx="553537" cy="400110"/>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Warung Kopi" panose="02000500000000000000" pitchFamily="2" charset="0"/>
              </a:rPr>
              <a:t>C2</a:t>
            </a:r>
          </a:p>
        </p:txBody>
      </p:sp>
      <p:sp>
        <p:nvSpPr>
          <p:cNvPr id="50" name="ZoneTexte 49"/>
          <p:cNvSpPr txBox="1"/>
          <p:nvPr/>
        </p:nvSpPr>
        <p:spPr>
          <a:xfrm>
            <a:off x="4481654" y="2846"/>
            <a:ext cx="665826" cy="374571"/>
          </a:xfrm>
          <a:prstGeom prst="roundRect">
            <a:avLst/>
          </a:prstGeom>
          <a:noFill/>
          <a:ln w="28575">
            <a:noFill/>
          </a:ln>
        </p:spPr>
        <p:txBody>
          <a:bodyPr wrap="square" rtlCol="0">
            <a:spAutoFit/>
          </a:bodyPr>
          <a:lstStyle/>
          <a:p>
            <a:pPr algn="ctr"/>
            <a:r>
              <a:rPr lang="fr-FR" sz="1600" dirty="0">
                <a:effectLst>
                  <a:outerShdw blurRad="38100" dist="38100" dir="2700000" algn="tl">
                    <a:srgbClr val="000000">
                      <a:alpha val="43137"/>
                    </a:srgbClr>
                  </a:outerShdw>
                </a:effectLst>
                <a:latin typeface="Warung Kopi" panose="02000500000000000000" pitchFamily="2" charset="0"/>
              </a:rPr>
              <a:t>CM2</a:t>
            </a:r>
          </a:p>
        </p:txBody>
      </p:sp>
      <p:sp>
        <p:nvSpPr>
          <p:cNvPr id="39" name="ZoneTexte 38"/>
          <p:cNvSpPr txBox="1"/>
          <p:nvPr/>
        </p:nvSpPr>
        <p:spPr>
          <a:xfrm>
            <a:off x="4014756" y="4160917"/>
            <a:ext cx="1051964"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m’exerce</a:t>
            </a:r>
          </a:p>
        </p:txBody>
      </p:sp>
      <p:pic>
        <p:nvPicPr>
          <p:cNvPr id="3" name="Image 2">
            <a:extLst>
              <a:ext uri="{FF2B5EF4-FFF2-40B4-BE49-F238E27FC236}">
                <a16:creationId xmlns:a16="http://schemas.microsoft.com/office/drawing/2014/main" id="{C5DACA69-549F-47DF-9711-46BBFB92A6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058" y="7354121"/>
            <a:ext cx="1245553" cy="256286"/>
          </a:xfrm>
          <a:prstGeom prst="rect">
            <a:avLst/>
          </a:prstGeom>
        </p:spPr>
      </p:pic>
      <p:sp>
        <p:nvSpPr>
          <p:cNvPr id="19" name="ZoneTexte 18"/>
          <p:cNvSpPr txBox="1"/>
          <p:nvPr/>
        </p:nvSpPr>
        <p:spPr>
          <a:xfrm>
            <a:off x="5417613" y="147732"/>
            <a:ext cx="4965676" cy="249299"/>
          </a:xfrm>
          <a:prstGeom prst="rect">
            <a:avLst/>
          </a:prstGeom>
          <a:noFill/>
        </p:spPr>
        <p:txBody>
          <a:bodyPr wrap="square" lIns="36000" rIns="36000" rtlCol="0">
            <a:spAutoFit/>
          </a:bodyPr>
          <a:lstStyle/>
          <a:p>
            <a:pPr>
              <a:lnSpc>
                <a:spcPct val="80000"/>
              </a:lnSpc>
              <a:spcAft>
                <a:spcPts val="600"/>
              </a:spcAft>
            </a:pPr>
            <a:r>
              <a:rPr lang="fr-FR" sz="1200" dirty="0">
                <a:ln w="9525">
                  <a:solidFill>
                    <a:sysClr val="windowText" lastClr="000000"/>
                  </a:solidFill>
                </a:ln>
                <a:latin typeface="Set Fire to the Rain" panose="02000506000000020004" pitchFamily="2" charset="0"/>
              </a:rPr>
              <a:t>2. Ecris les verbes entre parenthèses au présent. Utilise ton Bescherelle.</a:t>
            </a:r>
          </a:p>
        </p:txBody>
      </p:sp>
      <p:sp>
        <p:nvSpPr>
          <p:cNvPr id="5" name="Rectangle 4">
            <a:extLst>
              <a:ext uri="{FF2B5EF4-FFF2-40B4-BE49-F238E27FC236}">
                <a16:creationId xmlns:a16="http://schemas.microsoft.com/office/drawing/2014/main" id="{C352B232-7E89-4EA8-A311-E1B19BFCD8A1}"/>
              </a:ext>
            </a:extLst>
          </p:cNvPr>
          <p:cNvSpPr/>
          <p:nvPr/>
        </p:nvSpPr>
        <p:spPr>
          <a:xfrm>
            <a:off x="5375212" y="323286"/>
            <a:ext cx="5145307" cy="1862048"/>
          </a:xfrm>
          <a:prstGeom prst="rect">
            <a:avLst/>
          </a:prstGeom>
        </p:spPr>
        <p:txBody>
          <a:bodyPr wrap="square">
            <a:spAutoFit/>
          </a:bodyPr>
          <a:lstStyle/>
          <a:p>
            <a:pPr>
              <a:spcAft>
                <a:spcPts val="600"/>
              </a:spcAft>
            </a:pPr>
            <a:r>
              <a:rPr lang="fr-FR" sz="1000" dirty="0">
                <a:latin typeface="Short Stack" panose="02010500040000000007" pitchFamily="2" charset="0"/>
              </a:rPr>
              <a:t>Les étoiles (</a:t>
            </a:r>
            <a:r>
              <a:rPr lang="fr-FR" sz="1000" dirty="0">
                <a:latin typeface="Chalkduster" panose="03050602040202020205" pitchFamily="66" charset="0"/>
              </a:rPr>
              <a:t>étinceler</a:t>
            </a:r>
            <a:r>
              <a:rPr lang="fr-FR" sz="1000" dirty="0">
                <a:latin typeface="Short Stack" panose="02010500040000000007" pitchFamily="2" charset="0"/>
              </a:rPr>
              <a:t>) __________________________ dans le ciel.</a:t>
            </a:r>
          </a:p>
          <a:p>
            <a:pPr>
              <a:spcAft>
                <a:spcPts val="600"/>
              </a:spcAft>
            </a:pPr>
            <a:r>
              <a:rPr lang="fr-FR" sz="1000" dirty="0">
                <a:latin typeface="Short Stack" panose="02010500040000000007" pitchFamily="2" charset="0"/>
              </a:rPr>
              <a:t>Le courrier (</a:t>
            </a:r>
            <a:r>
              <a:rPr lang="fr-FR" sz="1000" dirty="0">
                <a:latin typeface="Chalkduster" panose="03050602040202020205" pitchFamily="66" charset="0"/>
              </a:rPr>
              <a:t>s’amonceler</a:t>
            </a:r>
            <a:r>
              <a:rPr lang="fr-FR" sz="1000" dirty="0">
                <a:latin typeface="Short Stack" panose="02010500040000000007" pitchFamily="2" charset="0"/>
              </a:rPr>
              <a:t>) ________________________ </a:t>
            </a:r>
            <a:r>
              <a:rPr lang="fr-FR" sz="1000" spc="-150" dirty="0">
                <a:latin typeface="Short Stack" panose="02010500040000000007" pitchFamily="2" charset="0"/>
              </a:rPr>
              <a:t>sur</a:t>
            </a:r>
            <a:r>
              <a:rPr lang="fr-FR" sz="1000" dirty="0">
                <a:latin typeface="Short Stack" panose="02010500040000000007" pitchFamily="2" charset="0"/>
              </a:rPr>
              <a:t> le bureau.</a:t>
            </a:r>
          </a:p>
          <a:p>
            <a:pPr>
              <a:spcAft>
                <a:spcPts val="600"/>
              </a:spcAft>
            </a:pPr>
            <a:r>
              <a:rPr lang="fr-FR" sz="1000" dirty="0">
                <a:latin typeface="Short Stack" panose="02010500040000000007" pitchFamily="2" charset="0"/>
              </a:rPr>
              <a:t>J’(</a:t>
            </a:r>
            <a:r>
              <a:rPr lang="fr-FR" sz="1000" dirty="0">
                <a:latin typeface="Chalkduster" panose="03050602040202020205" pitchFamily="66" charset="0"/>
              </a:rPr>
              <a:t>épousseter</a:t>
            </a:r>
            <a:r>
              <a:rPr lang="fr-FR" sz="1000" dirty="0">
                <a:latin typeface="Short Stack" panose="02010500040000000007" pitchFamily="2" charset="0"/>
              </a:rPr>
              <a:t>) _________________________ </a:t>
            </a:r>
            <a:r>
              <a:rPr lang="fr-FR" sz="1000" spc="-70" dirty="0">
                <a:latin typeface="Short Stack" panose="02010500040000000007" pitchFamily="2" charset="0"/>
              </a:rPr>
              <a:t>les meubles tous les jours.</a:t>
            </a:r>
          </a:p>
          <a:p>
            <a:pPr>
              <a:spcAft>
                <a:spcPts val="600"/>
              </a:spcAft>
            </a:pPr>
            <a:r>
              <a:rPr lang="fr-FR" sz="1000" dirty="0">
                <a:latin typeface="Short Stack" panose="02010500040000000007" pitchFamily="2" charset="0"/>
              </a:rPr>
              <a:t>Vous (</a:t>
            </a:r>
            <a:r>
              <a:rPr lang="fr-FR" sz="1000" dirty="0">
                <a:latin typeface="Chalkduster" panose="03050602040202020205" pitchFamily="66" charset="0"/>
              </a:rPr>
              <a:t>épeler</a:t>
            </a:r>
            <a:r>
              <a:rPr lang="fr-FR" sz="1000" dirty="0">
                <a:latin typeface="Short Stack" panose="02010500040000000007" pitchFamily="2" charset="0"/>
              </a:rPr>
              <a:t>) _______________________ ce mot difficile.</a:t>
            </a:r>
          </a:p>
          <a:p>
            <a:pPr>
              <a:spcAft>
                <a:spcPts val="600"/>
              </a:spcAft>
            </a:pPr>
            <a:r>
              <a:rPr lang="fr-FR" sz="1000" dirty="0">
                <a:latin typeface="Short Stack" panose="02010500040000000007" pitchFamily="2" charset="0"/>
              </a:rPr>
              <a:t>J’(</a:t>
            </a:r>
            <a:r>
              <a:rPr lang="fr-FR" sz="1000" dirty="0">
                <a:latin typeface="Chalkduster" panose="03050602040202020205" pitchFamily="66" charset="0"/>
              </a:rPr>
              <a:t>appuyer</a:t>
            </a:r>
            <a:r>
              <a:rPr lang="fr-FR" sz="1000" dirty="0">
                <a:latin typeface="Short Stack" panose="02010500040000000007" pitchFamily="2" charset="0"/>
              </a:rPr>
              <a:t>) _______________________ sur le klaxon.</a:t>
            </a:r>
          </a:p>
          <a:p>
            <a:pPr>
              <a:spcAft>
                <a:spcPts val="600"/>
              </a:spcAft>
            </a:pPr>
            <a:r>
              <a:rPr lang="fr-FR" sz="1000" dirty="0">
                <a:latin typeface="Short Stack" panose="02010500040000000007" pitchFamily="2" charset="0"/>
              </a:rPr>
              <a:t>Nous (</a:t>
            </a:r>
            <a:r>
              <a:rPr lang="fr-FR" sz="1000" dirty="0">
                <a:latin typeface="Chalkduster" panose="03050602040202020205" pitchFamily="66" charset="0"/>
              </a:rPr>
              <a:t>percer</a:t>
            </a:r>
            <a:r>
              <a:rPr lang="fr-FR" sz="1000" dirty="0">
                <a:latin typeface="Short Stack" panose="02010500040000000007" pitchFamily="2" charset="0"/>
              </a:rPr>
              <a:t>) _______________________ un trou.</a:t>
            </a:r>
          </a:p>
          <a:p>
            <a:pPr>
              <a:spcAft>
                <a:spcPts val="600"/>
              </a:spcAft>
            </a:pPr>
            <a:r>
              <a:rPr lang="fr-FR" sz="1000" dirty="0">
                <a:latin typeface="Short Stack" panose="02010500040000000007" pitchFamily="2" charset="0"/>
              </a:rPr>
              <a:t>Tu (</a:t>
            </a:r>
            <a:r>
              <a:rPr lang="fr-FR" sz="1000" dirty="0">
                <a:latin typeface="Chalkduster" panose="03050602040202020205" pitchFamily="66" charset="0"/>
              </a:rPr>
              <a:t>broyer</a:t>
            </a:r>
            <a:r>
              <a:rPr lang="fr-FR" sz="1000" dirty="0">
                <a:latin typeface="Short Stack" panose="02010500040000000007" pitchFamily="2" charset="0"/>
              </a:rPr>
              <a:t>) _______________________ des morceaux de sucre.</a:t>
            </a:r>
          </a:p>
          <a:p>
            <a:pPr>
              <a:spcAft>
                <a:spcPts val="600"/>
              </a:spcAft>
            </a:pPr>
            <a:r>
              <a:rPr lang="fr-FR" sz="1000" dirty="0">
                <a:latin typeface="Short Stack" panose="02010500040000000007" pitchFamily="2" charset="0"/>
              </a:rPr>
              <a:t>Il (</a:t>
            </a:r>
            <a:r>
              <a:rPr lang="fr-FR" sz="1000" dirty="0">
                <a:latin typeface="Chalkduster" panose="03050602040202020205" pitchFamily="66" charset="0"/>
              </a:rPr>
              <a:t>balayer</a:t>
            </a:r>
            <a:r>
              <a:rPr lang="fr-FR" sz="1000" dirty="0">
                <a:latin typeface="Short Stack" panose="02010500040000000007" pitchFamily="2" charset="0"/>
              </a:rPr>
              <a:t>) _______________________ la terrasse.</a:t>
            </a:r>
          </a:p>
        </p:txBody>
      </p:sp>
      <p:sp>
        <p:nvSpPr>
          <p:cNvPr id="59" name="Text Box 30">
            <a:extLst>
              <a:ext uri="{FF2B5EF4-FFF2-40B4-BE49-F238E27FC236}">
                <a16:creationId xmlns:a16="http://schemas.microsoft.com/office/drawing/2014/main" id="{1AC64E30-ED1D-4F52-8254-C4E27A6A2906}"/>
              </a:ext>
            </a:extLst>
          </p:cNvPr>
          <p:cNvSpPr txBox="1">
            <a:spLocks noChangeArrowheads="1"/>
          </p:cNvSpPr>
          <p:nvPr/>
        </p:nvSpPr>
        <p:spPr bwMode="auto">
          <a:xfrm rot="10800000">
            <a:off x="6953748" y="4415764"/>
            <a:ext cx="3476169" cy="261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1. faux    2. faux     3. vrai     4. vrai     5. oui     6. non    7. non     8. oui</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31" name="Rectangle à coins arrondis 30"/>
          <p:cNvSpPr/>
          <p:nvPr/>
        </p:nvSpPr>
        <p:spPr>
          <a:xfrm>
            <a:off x="259313" y="882724"/>
            <a:ext cx="1365342" cy="761467"/>
          </a:xfrm>
          <a:prstGeom prst="roundRect">
            <a:avLst>
              <a:gd name="adj" fmla="val 34477"/>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33"/>
          <p:cNvSpPr/>
          <p:nvPr/>
        </p:nvSpPr>
        <p:spPr>
          <a:xfrm>
            <a:off x="277495" y="921057"/>
            <a:ext cx="1338400" cy="684803"/>
          </a:xfrm>
          <a:prstGeom prst="rect">
            <a:avLst/>
          </a:prstGeom>
          <a:ln>
            <a:noFill/>
          </a:ln>
        </p:spPr>
        <p:txBody>
          <a:bodyPr wrap="square">
            <a:spAutoFit/>
          </a:bodyPr>
          <a:lstStyle/>
          <a:p>
            <a:pPr lvl="0" algn="ctr"/>
            <a:r>
              <a:rPr lang="fr-FR" sz="1050" u="sng" dirty="0">
                <a:solidFill>
                  <a:prstClr val="black"/>
                </a:solidFill>
                <a:latin typeface="Short Stack" panose="02010500040000000007" pitchFamily="2" charset="0"/>
              </a:rPr>
              <a:t>1</a:t>
            </a:r>
            <a:r>
              <a:rPr lang="fr-FR" sz="1050" u="sng" baseline="30000" dirty="0">
                <a:solidFill>
                  <a:prstClr val="black"/>
                </a:solidFill>
                <a:latin typeface="Short Stack" panose="02010500040000000007" pitchFamily="2" charset="0"/>
              </a:rPr>
              <a:t>er</a:t>
            </a:r>
            <a:r>
              <a:rPr lang="fr-FR" sz="1050" u="sng" dirty="0">
                <a:solidFill>
                  <a:prstClr val="black"/>
                </a:solidFill>
                <a:latin typeface="Short Stack" panose="02010500040000000007" pitchFamily="2" charset="0"/>
              </a:rPr>
              <a:t> groupe</a:t>
            </a:r>
          </a:p>
          <a:p>
            <a:pPr lvl="0" algn="ctr"/>
            <a:r>
              <a:rPr lang="fr-FR" sz="1400" dirty="0">
                <a:solidFill>
                  <a:prstClr val="black"/>
                </a:solidFill>
                <a:latin typeface="Amandine" pitchFamily="2" charset="0"/>
              </a:rPr>
              <a:t>e, es, e</a:t>
            </a:r>
          </a:p>
          <a:p>
            <a:pPr lvl="0" algn="ctr"/>
            <a:r>
              <a:rPr lang="fr-FR" sz="1400" dirty="0" err="1">
                <a:solidFill>
                  <a:prstClr val="black"/>
                </a:solidFill>
                <a:latin typeface="Amandine" pitchFamily="2" charset="0"/>
              </a:rPr>
              <a:t>ons</a:t>
            </a:r>
            <a:r>
              <a:rPr lang="fr-FR" sz="1400" dirty="0">
                <a:solidFill>
                  <a:prstClr val="black"/>
                </a:solidFill>
                <a:latin typeface="Amandine" pitchFamily="2" charset="0"/>
              </a:rPr>
              <a:t>, </a:t>
            </a:r>
            <a:r>
              <a:rPr lang="fr-FR" sz="1400" dirty="0" err="1">
                <a:solidFill>
                  <a:prstClr val="black"/>
                </a:solidFill>
                <a:latin typeface="Amandine" pitchFamily="2" charset="0"/>
              </a:rPr>
              <a:t>ez</a:t>
            </a:r>
            <a:r>
              <a:rPr lang="fr-FR" sz="1400" dirty="0">
                <a:solidFill>
                  <a:prstClr val="black"/>
                </a:solidFill>
                <a:latin typeface="Amandine" pitchFamily="2" charset="0"/>
              </a:rPr>
              <a:t>, </a:t>
            </a:r>
            <a:r>
              <a:rPr lang="fr-FR" sz="1400" dirty="0" err="1">
                <a:solidFill>
                  <a:prstClr val="black"/>
                </a:solidFill>
                <a:latin typeface="Amandine" pitchFamily="2" charset="0"/>
              </a:rPr>
              <a:t>ent</a:t>
            </a:r>
            <a:endParaRPr lang="fr-FR" sz="1400" dirty="0">
              <a:solidFill>
                <a:prstClr val="black"/>
              </a:solidFill>
              <a:latin typeface="Amandine" pitchFamily="2" charset="0"/>
            </a:endParaRPr>
          </a:p>
        </p:txBody>
      </p:sp>
      <p:sp>
        <p:nvSpPr>
          <p:cNvPr id="44" name="Rectangle 43"/>
          <p:cNvSpPr/>
          <p:nvPr/>
        </p:nvSpPr>
        <p:spPr>
          <a:xfrm>
            <a:off x="259313" y="592591"/>
            <a:ext cx="2574983" cy="246221"/>
          </a:xfrm>
          <a:prstGeom prst="rect">
            <a:avLst/>
          </a:prstGeom>
        </p:spPr>
        <p:txBody>
          <a:bodyPr wrap="square">
            <a:spAutoFit/>
          </a:bodyPr>
          <a:lstStyle/>
          <a:p>
            <a:pPr algn="ctr"/>
            <a:r>
              <a:rPr lang="fr-FR" sz="1000" dirty="0">
                <a:solidFill>
                  <a:prstClr val="black"/>
                </a:solidFill>
                <a:latin typeface="Short Stack" panose="02010500040000000007" pitchFamily="2" charset="0"/>
              </a:rPr>
              <a:t>Les terminaisons des verbes du :</a:t>
            </a:r>
            <a:endParaRPr lang="fr-FR" dirty="0"/>
          </a:p>
        </p:txBody>
      </p:sp>
      <p:sp>
        <p:nvSpPr>
          <p:cNvPr id="45" name="Rectangle à coins arrondis 44"/>
          <p:cNvSpPr/>
          <p:nvPr/>
        </p:nvSpPr>
        <p:spPr>
          <a:xfrm>
            <a:off x="1764439" y="882724"/>
            <a:ext cx="1660696" cy="761467"/>
          </a:xfrm>
          <a:prstGeom prst="roundRect">
            <a:avLst>
              <a:gd name="adj" fmla="val 34477"/>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45"/>
          <p:cNvSpPr/>
          <p:nvPr/>
        </p:nvSpPr>
        <p:spPr>
          <a:xfrm>
            <a:off x="1782621" y="921057"/>
            <a:ext cx="1642514" cy="684803"/>
          </a:xfrm>
          <a:prstGeom prst="rect">
            <a:avLst/>
          </a:prstGeom>
          <a:ln>
            <a:noFill/>
          </a:ln>
        </p:spPr>
        <p:txBody>
          <a:bodyPr wrap="square">
            <a:spAutoFit/>
          </a:bodyPr>
          <a:lstStyle/>
          <a:p>
            <a:pPr lvl="0" algn="ctr"/>
            <a:r>
              <a:rPr lang="fr-FR" sz="1050" u="sng" dirty="0">
                <a:solidFill>
                  <a:prstClr val="black"/>
                </a:solidFill>
                <a:latin typeface="Short Stack" panose="02010500040000000007" pitchFamily="2" charset="0"/>
              </a:rPr>
              <a:t>2</a:t>
            </a:r>
            <a:r>
              <a:rPr lang="fr-FR" sz="1050" u="sng" baseline="30000" dirty="0">
                <a:solidFill>
                  <a:prstClr val="black"/>
                </a:solidFill>
                <a:latin typeface="Short Stack" panose="02010500040000000007" pitchFamily="2" charset="0"/>
              </a:rPr>
              <a:t>ème</a:t>
            </a:r>
            <a:r>
              <a:rPr lang="fr-FR" sz="1050" u="sng" dirty="0">
                <a:solidFill>
                  <a:prstClr val="black"/>
                </a:solidFill>
                <a:latin typeface="Short Stack" panose="02010500040000000007" pitchFamily="2" charset="0"/>
              </a:rPr>
              <a:t> groupe</a:t>
            </a:r>
          </a:p>
          <a:p>
            <a:pPr lvl="0" algn="ctr"/>
            <a:r>
              <a:rPr lang="fr-FR" sz="1400" dirty="0" err="1">
                <a:solidFill>
                  <a:prstClr val="black"/>
                </a:solidFill>
                <a:latin typeface="Amandine" pitchFamily="2" charset="0"/>
              </a:rPr>
              <a:t>is</a:t>
            </a:r>
            <a:r>
              <a:rPr lang="fr-FR" sz="1400" dirty="0">
                <a:solidFill>
                  <a:prstClr val="black"/>
                </a:solidFill>
                <a:latin typeface="Amandine" pitchFamily="2" charset="0"/>
              </a:rPr>
              <a:t>, </a:t>
            </a:r>
            <a:r>
              <a:rPr lang="fr-FR" sz="1400" dirty="0" err="1">
                <a:solidFill>
                  <a:prstClr val="black"/>
                </a:solidFill>
                <a:latin typeface="Amandine" pitchFamily="2" charset="0"/>
              </a:rPr>
              <a:t>is</a:t>
            </a:r>
            <a:r>
              <a:rPr lang="fr-FR" sz="1400" dirty="0">
                <a:solidFill>
                  <a:prstClr val="black"/>
                </a:solidFill>
                <a:latin typeface="Amandine" pitchFamily="2" charset="0"/>
              </a:rPr>
              <a:t>, </a:t>
            </a:r>
            <a:r>
              <a:rPr lang="fr-FR" sz="1400" dirty="0" err="1">
                <a:solidFill>
                  <a:prstClr val="black"/>
                </a:solidFill>
                <a:latin typeface="Amandine" pitchFamily="2" charset="0"/>
              </a:rPr>
              <a:t>it</a:t>
            </a:r>
            <a:endParaRPr lang="fr-FR" sz="1400" dirty="0">
              <a:solidFill>
                <a:prstClr val="black"/>
              </a:solidFill>
              <a:latin typeface="Amandine" pitchFamily="2" charset="0"/>
            </a:endParaRPr>
          </a:p>
          <a:p>
            <a:pPr lvl="0" algn="ctr"/>
            <a:r>
              <a:rPr lang="fr-FR" sz="1400" dirty="0" err="1">
                <a:solidFill>
                  <a:prstClr val="black"/>
                </a:solidFill>
                <a:latin typeface="Amandine" pitchFamily="2" charset="0"/>
              </a:rPr>
              <a:t>issons</a:t>
            </a:r>
            <a:r>
              <a:rPr lang="fr-FR" sz="1400" dirty="0">
                <a:solidFill>
                  <a:prstClr val="black"/>
                </a:solidFill>
                <a:latin typeface="Amandine" pitchFamily="2" charset="0"/>
              </a:rPr>
              <a:t>, </a:t>
            </a:r>
            <a:r>
              <a:rPr lang="fr-FR" sz="1400" dirty="0" err="1">
                <a:solidFill>
                  <a:prstClr val="black"/>
                </a:solidFill>
                <a:latin typeface="Amandine" pitchFamily="2" charset="0"/>
              </a:rPr>
              <a:t>issez</a:t>
            </a:r>
            <a:r>
              <a:rPr lang="fr-FR" sz="1400" dirty="0">
                <a:solidFill>
                  <a:prstClr val="black"/>
                </a:solidFill>
                <a:latin typeface="Amandine" pitchFamily="2" charset="0"/>
              </a:rPr>
              <a:t>, </a:t>
            </a:r>
            <a:r>
              <a:rPr lang="fr-FR" sz="1400" dirty="0" err="1">
                <a:solidFill>
                  <a:prstClr val="black"/>
                </a:solidFill>
                <a:latin typeface="Amandine" pitchFamily="2" charset="0"/>
              </a:rPr>
              <a:t>issent</a:t>
            </a:r>
            <a:endParaRPr lang="fr-FR" sz="1400" dirty="0">
              <a:solidFill>
                <a:prstClr val="black"/>
              </a:solidFill>
              <a:latin typeface="Amandine" pitchFamily="2" charset="0"/>
            </a:endParaRPr>
          </a:p>
        </p:txBody>
      </p:sp>
      <p:sp>
        <p:nvSpPr>
          <p:cNvPr id="47" name="Rectangle à coins arrondis 46"/>
          <p:cNvSpPr/>
          <p:nvPr/>
        </p:nvSpPr>
        <p:spPr>
          <a:xfrm>
            <a:off x="3544510" y="882724"/>
            <a:ext cx="1495408" cy="1400244"/>
          </a:xfrm>
          <a:prstGeom prst="roundRect">
            <a:avLst>
              <a:gd name="adj" fmla="val 17324"/>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47"/>
          <p:cNvSpPr/>
          <p:nvPr/>
        </p:nvSpPr>
        <p:spPr>
          <a:xfrm>
            <a:off x="3562691" y="921057"/>
            <a:ext cx="1488101" cy="1361911"/>
          </a:xfrm>
          <a:prstGeom prst="rect">
            <a:avLst/>
          </a:prstGeom>
          <a:ln>
            <a:noFill/>
          </a:ln>
        </p:spPr>
        <p:txBody>
          <a:bodyPr wrap="square">
            <a:spAutoFit/>
          </a:bodyPr>
          <a:lstStyle/>
          <a:p>
            <a:pPr lvl="0" algn="ctr"/>
            <a:r>
              <a:rPr lang="fr-FR" sz="1050" u="sng" dirty="0">
                <a:solidFill>
                  <a:prstClr val="black"/>
                </a:solidFill>
                <a:latin typeface="Short Stack" panose="02010500040000000007" pitchFamily="2" charset="0"/>
              </a:rPr>
              <a:t>3</a:t>
            </a:r>
            <a:r>
              <a:rPr lang="fr-FR" sz="1050" u="sng" baseline="30000" dirty="0">
                <a:solidFill>
                  <a:prstClr val="black"/>
                </a:solidFill>
                <a:latin typeface="Short Stack" panose="02010500040000000007" pitchFamily="2" charset="0"/>
              </a:rPr>
              <a:t>ème</a:t>
            </a:r>
            <a:r>
              <a:rPr lang="fr-FR" sz="1050" u="sng" dirty="0">
                <a:solidFill>
                  <a:prstClr val="black"/>
                </a:solidFill>
                <a:latin typeface="Short Stack" panose="02010500040000000007" pitchFamily="2" charset="0"/>
              </a:rPr>
              <a:t> groupe</a:t>
            </a:r>
          </a:p>
          <a:p>
            <a:pPr lvl="0"/>
            <a:r>
              <a:rPr lang="fr-FR" sz="1000" dirty="0">
                <a:solidFill>
                  <a:prstClr val="black"/>
                </a:solidFill>
                <a:latin typeface="Short Stack" panose="02010500040000000007" pitchFamily="2" charset="0"/>
              </a:rPr>
              <a:t>en -</a:t>
            </a:r>
            <a:r>
              <a:rPr lang="fr-FR" sz="1000" dirty="0" err="1">
                <a:solidFill>
                  <a:prstClr val="black"/>
                </a:solidFill>
                <a:latin typeface="Short Stack" panose="02010500040000000007" pitchFamily="2" charset="0"/>
              </a:rPr>
              <a:t>dre</a:t>
            </a:r>
            <a:r>
              <a:rPr lang="fr-FR" sz="1000" dirty="0">
                <a:solidFill>
                  <a:prstClr val="black"/>
                </a:solidFill>
                <a:latin typeface="Short Stack" panose="02010500040000000007" pitchFamily="2" charset="0"/>
              </a:rPr>
              <a:t> :</a:t>
            </a:r>
          </a:p>
          <a:p>
            <a:pPr lvl="0" algn="ctr"/>
            <a:r>
              <a:rPr lang="fr-FR" sz="1400" dirty="0" err="1">
                <a:solidFill>
                  <a:prstClr val="black"/>
                </a:solidFill>
                <a:latin typeface="Amandine" pitchFamily="2" charset="0"/>
              </a:rPr>
              <a:t>ds</a:t>
            </a:r>
            <a:r>
              <a:rPr lang="fr-FR" sz="1400" dirty="0">
                <a:solidFill>
                  <a:prstClr val="black"/>
                </a:solidFill>
                <a:latin typeface="Amandine" pitchFamily="2" charset="0"/>
              </a:rPr>
              <a:t>, </a:t>
            </a:r>
            <a:r>
              <a:rPr lang="fr-FR" sz="1400" dirty="0" err="1">
                <a:solidFill>
                  <a:prstClr val="black"/>
                </a:solidFill>
                <a:latin typeface="Amandine" pitchFamily="2" charset="0"/>
              </a:rPr>
              <a:t>ds</a:t>
            </a:r>
            <a:r>
              <a:rPr lang="fr-FR" sz="1400" dirty="0">
                <a:solidFill>
                  <a:prstClr val="black"/>
                </a:solidFill>
                <a:latin typeface="Amandine" pitchFamily="2" charset="0"/>
              </a:rPr>
              <a:t>, d</a:t>
            </a:r>
          </a:p>
          <a:p>
            <a:pPr lvl="0"/>
            <a:r>
              <a:rPr lang="fr-FR" sz="1000" dirty="0">
                <a:solidFill>
                  <a:prstClr val="black"/>
                </a:solidFill>
                <a:latin typeface="Short Stack" panose="02010500040000000007" pitchFamily="2" charset="0"/>
              </a:rPr>
              <a:t>partir, lire… :</a:t>
            </a:r>
          </a:p>
          <a:p>
            <a:pPr lvl="0" algn="ctr"/>
            <a:r>
              <a:rPr lang="fr-FR" sz="1400" dirty="0">
                <a:solidFill>
                  <a:prstClr val="black"/>
                </a:solidFill>
                <a:latin typeface="Amandine" pitchFamily="2" charset="0"/>
              </a:rPr>
              <a:t>s, s, t</a:t>
            </a:r>
          </a:p>
          <a:p>
            <a:pPr lvl="0"/>
            <a:r>
              <a:rPr lang="fr-FR" sz="1000" dirty="0">
                <a:solidFill>
                  <a:prstClr val="black"/>
                </a:solidFill>
                <a:latin typeface="Short Stack" panose="02010500040000000007" pitchFamily="2" charset="0"/>
              </a:rPr>
              <a:t>vouloir, pouvoir :</a:t>
            </a:r>
          </a:p>
          <a:p>
            <a:pPr lvl="0" algn="ctr"/>
            <a:r>
              <a:rPr lang="fr-FR" sz="1400" dirty="0">
                <a:solidFill>
                  <a:prstClr val="black"/>
                </a:solidFill>
                <a:latin typeface="Amandine" pitchFamily="2" charset="0"/>
              </a:rPr>
              <a:t>x, x, t</a:t>
            </a:r>
          </a:p>
        </p:txBody>
      </p:sp>
      <p:graphicFrame>
        <p:nvGraphicFramePr>
          <p:cNvPr id="49" name="Tableau 48"/>
          <p:cNvGraphicFramePr>
            <a:graphicFrameLocks noGrp="1"/>
          </p:cNvGraphicFramePr>
          <p:nvPr>
            <p:extLst>
              <p:ext uri="{D42A27DB-BD31-4B8C-83A1-F6EECF244321}">
                <p14:modId xmlns:p14="http://schemas.microsoft.com/office/powerpoint/2010/main" val="1697921418"/>
              </p:ext>
            </p:extLst>
          </p:nvPr>
        </p:nvGraphicFramePr>
        <p:xfrm>
          <a:off x="277496" y="1799021"/>
          <a:ext cx="2934146" cy="2130963"/>
        </p:xfrm>
        <a:graphic>
          <a:graphicData uri="http://schemas.openxmlformats.org/drawingml/2006/table">
            <a:tbl>
              <a:tblPr firstRow="1" bandRow="1">
                <a:tableStyleId>{5940675A-B579-460E-94D1-54222C63F5DA}</a:tableStyleId>
              </a:tblPr>
              <a:tblGrid>
                <a:gridCol w="555241">
                  <a:extLst>
                    <a:ext uri="{9D8B030D-6E8A-4147-A177-3AD203B41FA5}">
                      <a16:colId xmlns:a16="http://schemas.microsoft.com/office/drawing/2014/main" val="20000"/>
                    </a:ext>
                  </a:extLst>
                </a:gridCol>
                <a:gridCol w="799655">
                  <a:extLst>
                    <a:ext uri="{9D8B030D-6E8A-4147-A177-3AD203B41FA5}">
                      <a16:colId xmlns:a16="http://schemas.microsoft.com/office/drawing/2014/main" val="20001"/>
                    </a:ext>
                  </a:extLst>
                </a:gridCol>
                <a:gridCol w="789625">
                  <a:extLst>
                    <a:ext uri="{9D8B030D-6E8A-4147-A177-3AD203B41FA5}">
                      <a16:colId xmlns:a16="http://schemas.microsoft.com/office/drawing/2014/main" val="20002"/>
                    </a:ext>
                  </a:extLst>
                </a:gridCol>
                <a:gridCol w="789625">
                  <a:extLst>
                    <a:ext uri="{9D8B030D-6E8A-4147-A177-3AD203B41FA5}">
                      <a16:colId xmlns:a16="http://schemas.microsoft.com/office/drawing/2014/main" val="20003"/>
                    </a:ext>
                  </a:extLst>
                </a:gridCol>
              </a:tblGrid>
              <a:tr h="247431">
                <a:tc>
                  <a:txBody>
                    <a:bodyPr/>
                    <a:lstStyle/>
                    <a:p>
                      <a:endParaRPr lang="fr-FR" sz="1000" dirty="0">
                        <a:latin typeface="Short Stack" panose="02010500040000000007" pitchFamily="2" charset="0"/>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fr-FR" sz="900" dirty="0">
                          <a:latin typeface="Short Stack" panose="02010500040000000007" pitchFamily="2" charset="0"/>
                        </a:rPr>
                        <a:t>rater</a:t>
                      </a:r>
                    </a:p>
                  </a:txBody>
                  <a:tcPr anchor="ctr">
                    <a:solidFill>
                      <a:srgbClr val="E8FDD3"/>
                    </a:solidFill>
                  </a:tcPr>
                </a:tc>
                <a:tc>
                  <a:txBody>
                    <a:bodyPr/>
                    <a:lstStyle/>
                    <a:p>
                      <a:pPr algn="ctr"/>
                      <a:r>
                        <a:rPr lang="fr-FR" sz="900" dirty="0">
                          <a:latin typeface="Short Stack" panose="02010500040000000007" pitchFamily="2" charset="0"/>
                        </a:rPr>
                        <a:t>finir</a:t>
                      </a:r>
                    </a:p>
                  </a:txBody>
                  <a:tcPr anchor="ctr">
                    <a:solidFill>
                      <a:srgbClr val="E8FDD3"/>
                    </a:solidFill>
                  </a:tcPr>
                </a:tc>
                <a:tc>
                  <a:txBody>
                    <a:bodyPr/>
                    <a:lstStyle/>
                    <a:p>
                      <a:pPr algn="ctr"/>
                      <a:r>
                        <a:rPr lang="fr-FR" sz="900" dirty="0">
                          <a:latin typeface="Short Stack" panose="02010500040000000007" pitchFamily="2" charset="0"/>
                        </a:rPr>
                        <a:t>rendre</a:t>
                      </a:r>
                    </a:p>
                  </a:txBody>
                  <a:tcPr anchor="ctr">
                    <a:solidFill>
                      <a:srgbClr val="E8FDD3"/>
                    </a:solidFill>
                  </a:tcPr>
                </a:tc>
                <a:extLst>
                  <a:ext uri="{0D108BD9-81ED-4DB2-BD59-A6C34878D82A}">
                    <a16:rowId xmlns:a16="http://schemas.microsoft.com/office/drawing/2014/main" val="10000"/>
                  </a:ext>
                </a:extLst>
              </a:tr>
              <a:tr h="313922">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je</a:t>
                      </a:r>
                    </a:p>
                  </a:txBody>
                  <a:tcPr marL="0" marR="0" marT="0" marB="0" anchor="ctr">
                    <a:solidFill>
                      <a:srgbClr val="E8FDD3"/>
                    </a:solidFill>
                  </a:tcPr>
                </a:tc>
                <a:tc>
                  <a:txBody>
                    <a:bodyPr/>
                    <a:lstStyle/>
                    <a:p>
                      <a:r>
                        <a:rPr lang="fr-FR" sz="900" dirty="0">
                          <a:latin typeface="Short Stack" panose="02010500040000000007" pitchFamily="2" charset="0"/>
                        </a:rPr>
                        <a:t>rat</a:t>
                      </a:r>
                    </a:p>
                  </a:txBody>
                  <a:tcPr marL="36000" anchor="ctr"/>
                </a:tc>
                <a:tc>
                  <a:txBody>
                    <a:bodyPr/>
                    <a:lstStyle/>
                    <a:p>
                      <a:r>
                        <a:rPr lang="fr-FR" sz="900" dirty="0">
                          <a:latin typeface="Short Stack" panose="02010500040000000007" pitchFamily="2" charset="0"/>
                        </a:rPr>
                        <a:t>fin</a:t>
                      </a:r>
                    </a:p>
                  </a:txBody>
                  <a:tcPr marL="36000" anchor="ctr"/>
                </a:tc>
                <a:tc>
                  <a:txBody>
                    <a:bodyPr/>
                    <a:lstStyle/>
                    <a:p>
                      <a:r>
                        <a:rPr lang="fr-FR" sz="900" dirty="0" err="1">
                          <a:latin typeface="Short Stack" panose="02010500040000000007" pitchFamily="2" charset="0"/>
                        </a:rPr>
                        <a:t>ren</a:t>
                      </a:r>
                      <a:endParaRPr lang="fr-FR" sz="900" dirty="0">
                        <a:latin typeface="Short Stack" panose="02010500040000000007" pitchFamily="2" charset="0"/>
                      </a:endParaRPr>
                    </a:p>
                  </a:txBody>
                  <a:tcPr marL="36000" anchor="ctr"/>
                </a:tc>
                <a:extLst>
                  <a:ext uri="{0D108BD9-81ED-4DB2-BD59-A6C34878D82A}">
                    <a16:rowId xmlns:a16="http://schemas.microsoft.com/office/drawing/2014/main" val="10001"/>
                  </a:ext>
                </a:extLst>
              </a:tr>
              <a:tr h="313922">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tu</a:t>
                      </a:r>
                    </a:p>
                  </a:txBody>
                  <a:tcPr marL="0" marR="0" marT="0" marB="0"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rat</a:t>
                      </a:r>
                    </a:p>
                  </a:txBody>
                  <a:tcPr marL="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fin</a:t>
                      </a:r>
                    </a:p>
                  </a:txBody>
                  <a:tcPr marL="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err="1">
                          <a:latin typeface="Short Stack" panose="02010500040000000007" pitchFamily="2" charset="0"/>
                        </a:rPr>
                        <a:t>ren</a:t>
                      </a:r>
                      <a:endParaRPr lang="fr-FR" sz="900" dirty="0">
                        <a:latin typeface="Short Stack" panose="02010500040000000007" pitchFamily="2" charset="0"/>
                      </a:endParaRPr>
                    </a:p>
                  </a:txBody>
                  <a:tcPr marL="36000" anchor="ctr"/>
                </a:tc>
                <a:extLst>
                  <a:ext uri="{0D108BD9-81ED-4DB2-BD59-A6C34878D82A}">
                    <a16:rowId xmlns:a16="http://schemas.microsoft.com/office/drawing/2014/main" val="10002"/>
                  </a:ext>
                </a:extLst>
              </a:tr>
              <a:tr h="313922">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il, elle</a:t>
                      </a:r>
                    </a:p>
                  </a:txBody>
                  <a:tcPr marL="0" marR="0" marT="0" marB="0"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rat</a:t>
                      </a:r>
                    </a:p>
                  </a:txBody>
                  <a:tcPr marL="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fin</a:t>
                      </a:r>
                    </a:p>
                  </a:txBody>
                  <a:tcPr marL="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err="1">
                          <a:latin typeface="Short Stack" panose="02010500040000000007" pitchFamily="2" charset="0"/>
                        </a:rPr>
                        <a:t>ren</a:t>
                      </a:r>
                      <a:endParaRPr lang="fr-FR" sz="900" dirty="0">
                        <a:latin typeface="Short Stack" panose="02010500040000000007" pitchFamily="2" charset="0"/>
                      </a:endParaRPr>
                    </a:p>
                  </a:txBody>
                  <a:tcPr marL="36000" anchor="ctr"/>
                </a:tc>
                <a:extLst>
                  <a:ext uri="{0D108BD9-81ED-4DB2-BD59-A6C34878D82A}">
                    <a16:rowId xmlns:a16="http://schemas.microsoft.com/office/drawing/2014/main" val="10003"/>
                  </a:ext>
                </a:extLst>
              </a:tr>
              <a:tr h="313922">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nous</a:t>
                      </a:r>
                    </a:p>
                  </a:txBody>
                  <a:tcPr marL="0" marR="0" marT="0" marB="0"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rat</a:t>
                      </a:r>
                    </a:p>
                  </a:txBody>
                  <a:tcPr marL="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fin</a:t>
                      </a:r>
                    </a:p>
                  </a:txBody>
                  <a:tcPr marL="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err="1">
                          <a:latin typeface="Short Stack" panose="02010500040000000007" pitchFamily="2" charset="0"/>
                        </a:rPr>
                        <a:t>ren</a:t>
                      </a:r>
                      <a:endParaRPr lang="fr-FR" sz="900" dirty="0">
                        <a:latin typeface="Short Stack" panose="02010500040000000007" pitchFamily="2" charset="0"/>
                      </a:endParaRPr>
                    </a:p>
                  </a:txBody>
                  <a:tcPr marL="36000" anchor="ctr"/>
                </a:tc>
                <a:extLst>
                  <a:ext uri="{0D108BD9-81ED-4DB2-BD59-A6C34878D82A}">
                    <a16:rowId xmlns:a16="http://schemas.microsoft.com/office/drawing/2014/main" val="10004"/>
                  </a:ext>
                </a:extLst>
              </a:tr>
              <a:tr h="313922">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vous</a:t>
                      </a:r>
                    </a:p>
                  </a:txBody>
                  <a:tcPr marL="0" marR="0" marT="0" marB="0"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rat</a:t>
                      </a:r>
                    </a:p>
                  </a:txBody>
                  <a:tcPr marL="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fin</a:t>
                      </a:r>
                    </a:p>
                  </a:txBody>
                  <a:tcPr marL="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err="1">
                          <a:latin typeface="Short Stack" panose="02010500040000000007" pitchFamily="2" charset="0"/>
                        </a:rPr>
                        <a:t>ren</a:t>
                      </a:r>
                      <a:endParaRPr lang="fr-FR" sz="900" dirty="0">
                        <a:latin typeface="Short Stack" panose="02010500040000000007" pitchFamily="2" charset="0"/>
                      </a:endParaRPr>
                    </a:p>
                  </a:txBody>
                  <a:tcPr marL="36000" anchor="ctr"/>
                </a:tc>
                <a:extLst>
                  <a:ext uri="{0D108BD9-81ED-4DB2-BD59-A6C34878D82A}">
                    <a16:rowId xmlns:a16="http://schemas.microsoft.com/office/drawing/2014/main" val="10005"/>
                  </a:ext>
                </a:extLst>
              </a:tr>
              <a:tr h="313922">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1000" spc="-100" baseline="0" dirty="0">
                          <a:latin typeface="Short Stack" panose="02010500040000000007" pitchFamily="2" charset="0"/>
                        </a:rPr>
                        <a:t>ils</a:t>
                      </a:r>
                      <a:r>
                        <a:rPr lang="fr-FR" sz="1000" dirty="0">
                          <a:latin typeface="Short Stack" panose="02010500040000000007" pitchFamily="2" charset="0"/>
                        </a:rPr>
                        <a:t>, </a:t>
                      </a:r>
                      <a:r>
                        <a:rPr lang="fr-FR" sz="1000" spc="-100" baseline="0" dirty="0">
                          <a:latin typeface="Short Stack" panose="02010500040000000007" pitchFamily="2" charset="0"/>
                        </a:rPr>
                        <a:t>elles</a:t>
                      </a:r>
                    </a:p>
                  </a:txBody>
                  <a:tcPr marL="0" marR="0" marT="0" marB="0"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rat</a:t>
                      </a:r>
                    </a:p>
                  </a:txBody>
                  <a:tcPr marL="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fin</a:t>
                      </a:r>
                    </a:p>
                  </a:txBody>
                  <a:tcPr marL="3600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err="1">
                          <a:latin typeface="Short Stack" panose="02010500040000000007" pitchFamily="2" charset="0"/>
                        </a:rPr>
                        <a:t>ren</a:t>
                      </a:r>
                      <a:endParaRPr lang="fr-FR" sz="900" dirty="0">
                        <a:latin typeface="Short Stack" panose="02010500040000000007" pitchFamily="2" charset="0"/>
                      </a:endParaRPr>
                    </a:p>
                  </a:txBody>
                  <a:tcPr marL="36000" anchor="ctr"/>
                </a:tc>
                <a:extLst>
                  <a:ext uri="{0D108BD9-81ED-4DB2-BD59-A6C34878D82A}">
                    <a16:rowId xmlns:a16="http://schemas.microsoft.com/office/drawing/2014/main" val="10006"/>
                  </a:ext>
                </a:extLst>
              </a:tr>
            </a:tbl>
          </a:graphicData>
        </a:graphic>
      </p:graphicFrame>
      <p:graphicFrame>
        <p:nvGraphicFramePr>
          <p:cNvPr id="51" name="Tableau 50"/>
          <p:cNvGraphicFramePr>
            <a:graphicFrameLocks noGrp="1"/>
          </p:cNvGraphicFramePr>
          <p:nvPr>
            <p:extLst>
              <p:ext uri="{D42A27DB-BD31-4B8C-83A1-F6EECF244321}">
                <p14:modId xmlns:p14="http://schemas.microsoft.com/office/powerpoint/2010/main" val="479883692"/>
              </p:ext>
            </p:extLst>
          </p:nvPr>
        </p:nvGraphicFramePr>
        <p:xfrm>
          <a:off x="3289253" y="2528648"/>
          <a:ext cx="1777466" cy="1401337"/>
        </p:xfrm>
        <a:graphic>
          <a:graphicData uri="http://schemas.openxmlformats.org/drawingml/2006/table">
            <a:tbl>
              <a:tblPr firstRow="1" bandRow="1">
                <a:tableStyleId>{5940675A-B579-460E-94D1-54222C63F5DA}</a:tableStyleId>
              </a:tblPr>
              <a:tblGrid>
                <a:gridCol w="888733">
                  <a:extLst>
                    <a:ext uri="{9D8B030D-6E8A-4147-A177-3AD203B41FA5}">
                      <a16:colId xmlns:a16="http://schemas.microsoft.com/office/drawing/2014/main" val="20000"/>
                    </a:ext>
                  </a:extLst>
                </a:gridCol>
                <a:gridCol w="888733">
                  <a:extLst>
                    <a:ext uri="{9D8B030D-6E8A-4147-A177-3AD203B41FA5}">
                      <a16:colId xmlns:a16="http://schemas.microsoft.com/office/drawing/2014/main" val="20001"/>
                    </a:ext>
                  </a:extLst>
                </a:gridCol>
              </a:tblGrid>
              <a:tr h="239275">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dormir</a:t>
                      </a:r>
                    </a:p>
                  </a:txBody>
                  <a:tcPr anchor="ctr">
                    <a:solidFill>
                      <a:srgbClr val="E8FDD3"/>
                    </a:solidFill>
                  </a:tcPr>
                </a:tc>
                <a:tc>
                  <a:txBody>
                    <a:bodyPr/>
                    <a:lstStyle/>
                    <a:p>
                      <a:pPr marL="0" marR="0" indent="0" algn="ctr"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pouvoir</a:t>
                      </a:r>
                    </a:p>
                  </a:txBody>
                  <a:tcPr anchor="ctr">
                    <a:solidFill>
                      <a:srgbClr val="E8FDD3"/>
                    </a:solidFill>
                  </a:tcPr>
                </a:tc>
                <a:extLst>
                  <a:ext uri="{0D108BD9-81ED-4DB2-BD59-A6C34878D82A}">
                    <a16:rowId xmlns:a16="http://schemas.microsoft.com/office/drawing/2014/main" val="10000"/>
                  </a:ext>
                </a:extLst>
              </a:tr>
              <a:tr h="387354">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je</a:t>
                      </a:r>
                    </a:p>
                  </a:txBody>
                  <a:tcPr marL="36000" marR="0" marT="0" marB="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je</a:t>
                      </a:r>
                    </a:p>
                  </a:txBody>
                  <a:tcPr marL="36000" marR="0" marT="0" marB="0" anchor="ctr"/>
                </a:tc>
                <a:extLst>
                  <a:ext uri="{0D108BD9-81ED-4DB2-BD59-A6C34878D82A}">
                    <a16:rowId xmlns:a16="http://schemas.microsoft.com/office/drawing/2014/main" val="10001"/>
                  </a:ext>
                </a:extLst>
              </a:tr>
              <a:tr h="387354">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tu</a:t>
                      </a:r>
                    </a:p>
                  </a:txBody>
                  <a:tcPr marL="36000" marR="0" marT="0" marB="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tu</a:t>
                      </a:r>
                    </a:p>
                  </a:txBody>
                  <a:tcPr marL="36000" marR="0" marT="0" marB="0" anchor="ctr"/>
                </a:tc>
                <a:extLst>
                  <a:ext uri="{0D108BD9-81ED-4DB2-BD59-A6C34878D82A}">
                    <a16:rowId xmlns:a16="http://schemas.microsoft.com/office/drawing/2014/main" val="10002"/>
                  </a:ext>
                </a:extLst>
              </a:tr>
              <a:tr h="387354">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il</a:t>
                      </a:r>
                    </a:p>
                  </a:txBody>
                  <a:tcPr marL="36000" marR="0" marT="0" marB="0"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il</a:t>
                      </a:r>
                    </a:p>
                  </a:txBody>
                  <a:tcPr marL="36000" marR="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1365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11216"/>
            <a:ext cx="10691813" cy="7559675"/>
          </a:xfrm>
          <a:prstGeom prst="roundRect">
            <a:avLst>
              <a:gd name="adj" fmla="val 1597"/>
            </a:avLst>
          </a:prstGeom>
          <a:solidFill>
            <a:srgbClr val="B2DC6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85582" y="87862"/>
            <a:ext cx="553537" cy="413334"/>
          </a:xfrm>
          <a:prstGeom prst="ellipse">
            <a:avLst/>
          </a:prstGeom>
          <a:solidFill>
            <a:srgbClr val="C2EBA9"/>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à coins arrondis 37"/>
          <p:cNvSpPr/>
          <p:nvPr/>
        </p:nvSpPr>
        <p:spPr>
          <a:xfrm>
            <a:off x="5363825" y="3255247"/>
            <a:ext cx="5169135" cy="1371205"/>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24" name="Rectangle à coins arrondis 23"/>
          <p:cNvSpPr/>
          <p:nvPr/>
        </p:nvSpPr>
        <p:spPr>
          <a:xfrm>
            <a:off x="5353959" y="106897"/>
            <a:ext cx="5169135" cy="2912716"/>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fontAlgn="ctr">
              <a:lnSpc>
                <a:spcPct val="150000"/>
              </a:lnSpc>
            </a:pPr>
            <a:r>
              <a:rPr lang="fr-FR" sz="1000">
                <a:solidFill>
                  <a:srgbClr val="000000"/>
                </a:solidFill>
                <a:latin typeface="Short Stack" panose="02010500040000000007" pitchFamily="2" charset="0"/>
              </a:rPr>
              <a:t>.</a:t>
            </a:r>
            <a:endParaRPr lang="fr-FR" sz="1000">
              <a:latin typeface="Arial" panose="020B0604020202020204" pitchFamily="34" charset="0"/>
            </a:endParaRPr>
          </a:p>
          <a:p>
            <a:pPr algn="ctr"/>
            <a:endParaRPr lang="fr-FR" sz="1000" dirty="0"/>
          </a:p>
        </p:txBody>
      </p:sp>
      <p:sp>
        <p:nvSpPr>
          <p:cNvPr id="21" name="Rectangle à coins arrondis 20"/>
          <p:cNvSpPr/>
          <p:nvPr/>
        </p:nvSpPr>
        <p:spPr>
          <a:xfrm>
            <a:off x="113241" y="5674410"/>
            <a:ext cx="5090677" cy="1792754"/>
          </a:xfrm>
          <a:prstGeom prst="roundRect">
            <a:avLst>
              <a:gd name="adj" fmla="val 4211"/>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6" name="ZoneTexte 5"/>
          <p:cNvSpPr txBox="1"/>
          <p:nvPr/>
        </p:nvSpPr>
        <p:spPr>
          <a:xfrm>
            <a:off x="664543" y="72326"/>
            <a:ext cx="3610632" cy="400110"/>
          </a:xfrm>
          <a:prstGeom prst="rect">
            <a:avLst/>
          </a:prstGeom>
          <a:noFill/>
        </p:spPr>
        <p:txBody>
          <a:bodyPr wrap="square" rtlCol="0">
            <a:spAutoFit/>
          </a:bodyPr>
          <a:lstStyle/>
          <a:p>
            <a:pPr algn="ctr">
              <a:tabLst>
                <a:tab pos="2962275" algn="l"/>
              </a:tabLst>
            </a:pPr>
            <a:r>
              <a:rPr lang="fr-FR" sz="2000" b="1" dirty="0">
                <a:ln w="28575">
                  <a:solidFill>
                    <a:schemeClr val="bg1"/>
                  </a:solidFill>
                </a:ln>
                <a:effectLst>
                  <a:outerShdw blurRad="38100" dist="38100" dir="2700000" algn="tl">
                    <a:srgbClr val="000000">
                      <a:alpha val="43137"/>
                    </a:srgbClr>
                  </a:outerShdw>
                </a:effectLst>
                <a:latin typeface="DK Petit Oiseau" panose="03030502040402010104" pitchFamily="66" charset="0"/>
              </a:rPr>
              <a:t>&lt;le présent (2)</a:t>
            </a:r>
          </a:p>
        </p:txBody>
      </p:sp>
      <p:sp>
        <p:nvSpPr>
          <p:cNvPr id="8" name="Rectangle à coins arrondis 7"/>
          <p:cNvSpPr/>
          <p:nvPr/>
        </p:nvSpPr>
        <p:spPr>
          <a:xfrm>
            <a:off x="138668" y="507800"/>
            <a:ext cx="5065251" cy="4955740"/>
          </a:xfrm>
          <a:prstGeom prst="roundRect">
            <a:avLst>
              <a:gd name="adj" fmla="val 1598"/>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17" name="ZoneTexte 16"/>
          <p:cNvSpPr txBox="1"/>
          <p:nvPr/>
        </p:nvSpPr>
        <p:spPr>
          <a:xfrm>
            <a:off x="152017" y="5704890"/>
            <a:ext cx="4975978" cy="1923604"/>
          </a:xfrm>
          <a:prstGeom prst="rect">
            <a:avLst/>
          </a:prstGeom>
          <a:noFill/>
        </p:spPr>
        <p:txBody>
          <a:bodyPr wrap="square" lIns="36000" rIns="36000" rtlCol="0">
            <a:spAutoFit/>
          </a:bodyPr>
          <a:lstStyle/>
          <a:p>
            <a:pPr>
              <a:spcAft>
                <a:spcPts val="600"/>
              </a:spcAft>
              <a:tabLst>
                <a:tab pos="1704975" algn="l"/>
              </a:tabLst>
            </a:pPr>
            <a:r>
              <a:rPr lang="fr-FR" sz="1200" dirty="0">
                <a:ln w="9525">
                  <a:solidFill>
                    <a:sysClr val="windowText" lastClr="000000"/>
                  </a:solidFill>
                </a:ln>
                <a:latin typeface="Set Fire to the Rain" panose="02000506000000020004" pitchFamily="2" charset="0"/>
              </a:rPr>
              <a:t>1. Ecris les verbes au présent.</a:t>
            </a:r>
            <a:r>
              <a:rPr lang="fr-FR" sz="1200" dirty="0">
                <a:latin typeface="Short Stack" panose="02010500040000000007" pitchFamily="2" charset="0"/>
              </a:rPr>
              <a:t> </a:t>
            </a:r>
          </a:p>
          <a:p>
            <a:pPr>
              <a:spcAft>
                <a:spcPts val="600"/>
              </a:spcAft>
              <a:tabLst>
                <a:tab pos="2428875" algn="l"/>
              </a:tabLst>
            </a:pPr>
            <a:r>
              <a:rPr lang="fr-FR" sz="1000" dirty="0">
                <a:latin typeface="Short Stack" panose="02010500040000000007" pitchFamily="2" charset="0"/>
              </a:rPr>
              <a:t>suivre : je ____________	élire : vous ____________</a:t>
            </a:r>
          </a:p>
          <a:p>
            <a:pPr>
              <a:spcAft>
                <a:spcPts val="600"/>
              </a:spcAft>
              <a:tabLst>
                <a:tab pos="2428875" algn="l"/>
              </a:tabLst>
            </a:pPr>
            <a:r>
              <a:rPr lang="fr-FR" sz="1000" dirty="0">
                <a:latin typeface="Short Stack" panose="02010500040000000007" pitchFamily="2" charset="0"/>
              </a:rPr>
              <a:t>avoir : elle ____________ 	craindre : ils ____________</a:t>
            </a:r>
          </a:p>
          <a:p>
            <a:pPr>
              <a:spcAft>
                <a:spcPts val="600"/>
              </a:spcAft>
              <a:tabLst>
                <a:tab pos="2428875" algn="l"/>
              </a:tabLst>
            </a:pPr>
            <a:r>
              <a:rPr lang="fr-FR" sz="1000" dirty="0">
                <a:latin typeface="Short Stack" panose="02010500040000000007" pitchFamily="2" charset="0"/>
              </a:rPr>
              <a:t>cueillir : tu ____________ 	battre : je ____________</a:t>
            </a:r>
          </a:p>
          <a:p>
            <a:pPr>
              <a:spcAft>
                <a:spcPts val="600"/>
              </a:spcAft>
              <a:tabLst>
                <a:tab pos="2428875" algn="l"/>
              </a:tabLst>
            </a:pPr>
            <a:r>
              <a:rPr lang="fr-FR" sz="1000" dirty="0">
                <a:latin typeface="Short Stack" panose="02010500040000000007" pitchFamily="2" charset="0"/>
              </a:rPr>
              <a:t>vivre : il ____________	bois : nous ____________</a:t>
            </a:r>
          </a:p>
          <a:p>
            <a:pPr>
              <a:spcAft>
                <a:spcPts val="600"/>
              </a:spcAft>
              <a:tabLst>
                <a:tab pos="2428875" algn="l"/>
              </a:tabLst>
            </a:pPr>
            <a:r>
              <a:rPr lang="fr-FR" sz="1000" dirty="0">
                <a:latin typeface="Short Stack" panose="02010500040000000007" pitchFamily="2" charset="0"/>
              </a:rPr>
              <a:t>devoir : vous ____________	haïr : je ____________</a:t>
            </a:r>
          </a:p>
          <a:p>
            <a:pPr>
              <a:spcAft>
                <a:spcPts val="600"/>
              </a:spcAft>
              <a:tabLst>
                <a:tab pos="2428875" algn="l"/>
              </a:tabLst>
            </a:pPr>
            <a:r>
              <a:rPr lang="fr-FR" sz="1000" dirty="0">
                <a:latin typeface="Short Stack" panose="02010500040000000007" pitchFamily="2" charset="0"/>
              </a:rPr>
              <a:t>valoir : tu ____________	fuir : vous ____________</a:t>
            </a:r>
          </a:p>
          <a:p>
            <a:endParaRPr lang="fr-FR" sz="1200" dirty="0">
              <a:ln w="9525">
                <a:solidFill>
                  <a:sysClr val="windowText" lastClr="000000"/>
                </a:solidFill>
              </a:ln>
              <a:latin typeface="Set Fire to the Rain" panose="02000506000000020004" pitchFamily="2" charset="0"/>
            </a:endParaRPr>
          </a:p>
        </p:txBody>
      </p:sp>
      <p:sp>
        <p:nvSpPr>
          <p:cNvPr id="22" name="ZoneTexte 21"/>
          <p:cNvSpPr txBox="1"/>
          <p:nvPr/>
        </p:nvSpPr>
        <p:spPr>
          <a:xfrm>
            <a:off x="4049499" y="234543"/>
            <a:ext cx="984462"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retiens</a:t>
            </a:r>
          </a:p>
        </p:txBody>
      </p:sp>
      <p:sp>
        <p:nvSpPr>
          <p:cNvPr id="26" name="Text Box 3"/>
          <p:cNvSpPr txBox="1">
            <a:spLocks noChangeArrowheads="1"/>
          </p:cNvSpPr>
          <p:nvPr/>
        </p:nvSpPr>
        <p:spPr bwMode="auto">
          <a:xfrm>
            <a:off x="5353959" y="3006108"/>
            <a:ext cx="1542141"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KG Primary Italics" pitchFamily="2" charset="0"/>
                <a:cs typeface="Arial" pitchFamily="34" charset="0"/>
              </a:rPr>
              <a:t>Exercices à faire à l’oral.</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29" name="Text Box 6"/>
          <p:cNvSpPr txBox="1">
            <a:spLocks noChangeArrowheads="1"/>
          </p:cNvSpPr>
          <p:nvPr/>
        </p:nvSpPr>
        <p:spPr bwMode="auto">
          <a:xfrm>
            <a:off x="5426574" y="3573552"/>
            <a:ext cx="4584700" cy="7130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tabLst>
                <a:tab pos="2065338" algn="l"/>
              </a:tabLst>
            </a:pPr>
            <a:r>
              <a:rPr lang="fr-FR" sz="1000" dirty="0">
                <a:latin typeface="Short Stack" panose="02010500040000000007" pitchFamily="2" charset="0"/>
              </a:rPr>
              <a:t>1. Je </a:t>
            </a:r>
            <a:r>
              <a:rPr lang="fr-FR" sz="1000" dirty="0" err="1">
                <a:latin typeface="Short Stack" panose="02010500040000000007" pitchFamily="2" charset="0"/>
              </a:rPr>
              <a:t>résouds</a:t>
            </a:r>
            <a:r>
              <a:rPr lang="fr-FR" sz="1000" dirty="0">
                <a:latin typeface="Short Stack" panose="02010500040000000007" pitchFamily="2" charset="0"/>
              </a:rPr>
              <a:t> mon problème.</a:t>
            </a:r>
          </a:p>
          <a:p>
            <a:pPr>
              <a:tabLst>
                <a:tab pos="2065338" algn="l"/>
              </a:tabLst>
            </a:pPr>
            <a:r>
              <a:rPr lang="fr-FR" sz="1000" dirty="0">
                <a:latin typeface="Short Stack" panose="02010500040000000007" pitchFamily="2" charset="0"/>
              </a:rPr>
              <a:t>2. Vous </a:t>
            </a:r>
            <a:r>
              <a:rPr lang="fr-FR" sz="1000" dirty="0" err="1">
                <a:latin typeface="Short Stack" panose="02010500040000000007" pitchFamily="2" charset="0"/>
              </a:rPr>
              <a:t>disez</a:t>
            </a:r>
            <a:r>
              <a:rPr lang="fr-FR" sz="1000" dirty="0">
                <a:latin typeface="Short Stack" panose="02010500040000000007" pitchFamily="2" charset="0"/>
              </a:rPr>
              <a:t> des </a:t>
            </a:r>
            <a:r>
              <a:rPr lang="fr-FR" sz="1000" dirty="0" err="1">
                <a:latin typeface="Short Stack" panose="02010500040000000007" pitchFamily="2" charset="0"/>
              </a:rPr>
              <a:t>bétises</a:t>
            </a:r>
            <a:r>
              <a:rPr lang="fr-FR" sz="1000" dirty="0">
                <a:latin typeface="Short Stack" panose="02010500040000000007" pitchFamily="2" charset="0"/>
              </a:rPr>
              <a:t>.	</a:t>
            </a:r>
          </a:p>
          <a:p>
            <a:pPr>
              <a:tabLst>
                <a:tab pos="2065338" algn="l"/>
              </a:tabLst>
            </a:pPr>
            <a:r>
              <a:rPr lang="fr-FR" sz="1000" dirty="0">
                <a:latin typeface="Short Stack" panose="02010500040000000007" pitchFamily="2" charset="0"/>
              </a:rPr>
              <a:t>3. Tu crains le froid.	</a:t>
            </a:r>
          </a:p>
          <a:p>
            <a:pPr>
              <a:tabLst>
                <a:tab pos="2065338" algn="l"/>
              </a:tabLst>
            </a:pPr>
            <a:r>
              <a:rPr lang="fr-FR" sz="1000" dirty="0">
                <a:latin typeface="Short Stack" panose="02010500040000000007" pitchFamily="2" charset="0"/>
              </a:rPr>
              <a:t>4. Elles viennent demain.</a:t>
            </a:r>
          </a:p>
          <a:p>
            <a:pPr>
              <a:tabLst>
                <a:tab pos="2065338" algn="l"/>
              </a:tabLst>
            </a:pPr>
            <a:r>
              <a:rPr lang="fr-FR" sz="1000" dirty="0">
                <a:latin typeface="Short Stack" panose="02010500040000000007" pitchFamily="2" charset="0"/>
              </a:rPr>
              <a:t>5. Nous </a:t>
            </a:r>
            <a:r>
              <a:rPr lang="fr-FR" sz="1000" dirty="0" err="1">
                <a:latin typeface="Short Stack" panose="02010500040000000007" pitchFamily="2" charset="0"/>
              </a:rPr>
              <a:t>voiyons</a:t>
            </a:r>
            <a:r>
              <a:rPr lang="fr-FR" sz="1000" dirty="0">
                <a:latin typeface="Short Stack" panose="02010500040000000007" pitchFamily="2" charset="0"/>
              </a:rPr>
              <a:t> des oiseaux.	</a:t>
            </a:r>
          </a:p>
        </p:txBody>
      </p:sp>
      <p:sp>
        <p:nvSpPr>
          <p:cNvPr id="32" name="Text Box 12"/>
          <p:cNvSpPr txBox="1">
            <a:spLocks noChangeArrowheads="1"/>
          </p:cNvSpPr>
          <p:nvPr/>
        </p:nvSpPr>
        <p:spPr bwMode="auto">
          <a:xfrm>
            <a:off x="9616954" y="3776410"/>
            <a:ext cx="536575" cy="437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Fineliner Script" pitchFamily="50" charset="0"/>
                <a:cs typeface="Arial" pitchFamily="34" charset="0"/>
              </a:rPr>
              <a:t>oui ou non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33" name="AutoShape 13"/>
          <p:cNvSpPr>
            <a:spLocks noChangeArrowheads="1"/>
          </p:cNvSpPr>
          <p:nvPr/>
        </p:nvSpPr>
        <p:spPr bwMode="auto">
          <a:xfrm>
            <a:off x="9616954" y="3713390"/>
            <a:ext cx="514350" cy="598487"/>
          </a:xfrm>
          <a:prstGeom prst="cloudCallout">
            <a:avLst>
              <a:gd name="adj1" fmla="val -92731"/>
              <a:gd name="adj2" fmla="val -5183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
        <p:nvSpPr>
          <p:cNvPr id="36" name="ZoneTexte 35"/>
          <p:cNvSpPr txBox="1"/>
          <p:nvPr/>
        </p:nvSpPr>
        <p:spPr>
          <a:xfrm>
            <a:off x="5363825" y="3307969"/>
            <a:ext cx="285973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Est-ce correct ?</a:t>
            </a:r>
          </a:p>
        </p:txBody>
      </p:sp>
      <p:sp>
        <p:nvSpPr>
          <p:cNvPr id="37" name="ZoneTexte 36"/>
          <p:cNvSpPr txBox="1"/>
          <p:nvPr/>
        </p:nvSpPr>
        <p:spPr>
          <a:xfrm>
            <a:off x="9353550" y="3167385"/>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J’ai compris</a:t>
            </a:r>
          </a:p>
        </p:txBody>
      </p:sp>
      <p:sp>
        <p:nvSpPr>
          <p:cNvPr id="40" name="Rectangle à coins arrondis 39"/>
          <p:cNvSpPr/>
          <p:nvPr/>
        </p:nvSpPr>
        <p:spPr>
          <a:xfrm>
            <a:off x="5363825" y="4929009"/>
            <a:ext cx="5169135" cy="2463865"/>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1" name="ZoneTexte 40"/>
          <p:cNvSpPr txBox="1"/>
          <p:nvPr/>
        </p:nvSpPr>
        <p:spPr>
          <a:xfrm>
            <a:off x="9353550" y="4775775"/>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m’évalue</a:t>
            </a:r>
          </a:p>
        </p:txBody>
      </p:sp>
      <p:sp>
        <p:nvSpPr>
          <p:cNvPr id="42" name="ZoneTexte 41"/>
          <p:cNvSpPr txBox="1"/>
          <p:nvPr/>
        </p:nvSpPr>
        <p:spPr>
          <a:xfrm>
            <a:off x="85581" y="92511"/>
            <a:ext cx="553537" cy="400110"/>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Warung Kopi" panose="02000500000000000000" pitchFamily="2" charset="0"/>
              </a:rPr>
              <a:t>C3</a:t>
            </a:r>
          </a:p>
        </p:txBody>
      </p:sp>
      <p:sp>
        <p:nvSpPr>
          <p:cNvPr id="50" name="ZoneTexte 49"/>
          <p:cNvSpPr txBox="1"/>
          <p:nvPr/>
        </p:nvSpPr>
        <p:spPr>
          <a:xfrm>
            <a:off x="4494382" y="-57358"/>
            <a:ext cx="665826" cy="374571"/>
          </a:xfrm>
          <a:prstGeom prst="roundRect">
            <a:avLst/>
          </a:prstGeom>
          <a:noFill/>
          <a:ln w="28575">
            <a:noFill/>
          </a:ln>
        </p:spPr>
        <p:txBody>
          <a:bodyPr wrap="square" rtlCol="0">
            <a:spAutoFit/>
          </a:bodyPr>
          <a:lstStyle/>
          <a:p>
            <a:pPr algn="ctr"/>
            <a:r>
              <a:rPr lang="fr-FR" sz="1600" dirty="0">
                <a:effectLst>
                  <a:outerShdw blurRad="38100" dist="38100" dir="2700000" algn="tl">
                    <a:srgbClr val="000000">
                      <a:alpha val="43137"/>
                    </a:srgbClr>
                  </a:outerShdw>
                </a:effectLst>
                <a:latin typeface="Warung Kopi" panose="02000500000000000000" pitchFamily="2" charset="0"/>
              </a:rPr>
              <a:t>CM2</a:t>
            </a:r>
          </a:p>
        </p:txBody>
      </p:sp>
      <p:sp>
        <p:nvSpPr>
          <p:cNvPr id="39" name="ZoneTexte 38"/>
          <p:cNvSpPr txBox="1"/>
          <p:nvPr/>
        </p:nvSpPr>
        <p:spPr>
          <a:xfrm>
            <a:off x="3981997" y="5551399"/>
            <a:ext cx="1051964"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m’exerce</a:t>
            </a:r>
          </a:p>
        </p:txBody>
      </p:sp>
      <p:pic>
        <p:nvPicPr>
          <p:cNvPr id="3" name="Image 2">
            <a:extLst>
              <a:ext uri="{FF2B5EF4-FFF2-40B4-BE49-F238E27FC236}">
                <a16:creationId xmlns:a16="http://schemas.microsoft.com/office/drawing/2014/main" id="{C5DACA69-549F-47DF-9711-46BBFB92A6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058" y="7354121"/>
            <a:ext cx="1245553" cy="256286"/>
          </a:xfrm>
          <a:prstGeom prst="rect">
            <a:avLst/>
          </a:prstGeom>
        </p:spPr>
      </p:pic>
      <p:sp>
        <p:nvSpPr>
          <p:cNvPr id="44" name="Text Box 3">
            <a:extLst>
              <a:ext uri="{FF2B5EF4-FFF2-40B4-BE49-F238E27FC236}">
                <a16:creationId xmlns:a16="http://schemas.microsoft.com/office/drawing/2014/main" id="{AB96BFD1-73C9-44E4-B4BD-C33D21058FAD}"/>
              </a:ext>
            </a:extLst>
          </p:cNvPr>
          <p:cNvSpPr txBox="1">
            <a:spLocks noChangeArrowheads="1"/>
          </p:cNvSpPr>
          <p:nvPr/>
        </p:nvSpPr>
        <p:spPr bwMode="auto">
          <a:xfrm rot="10800000">
            <a:off x="5974862" y="4349619"/>
            <a:ext cx="4497387" cy="261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1. Non (résous)     2.</a:t>
            </a:r>
            <a:r>
              <a:rPr kumimoji="0" lang="fr-FR" altLang="fr-FR" sz="1000" b="0" i="0" u="none" strike="noStrike" cap="none" normalizeH="0" dirty="0">
                <a:ln>
                  <a:noFill/>
                </a:ln>
                <a:solidFill>
                  <a:srgbClr val="000000"/>
                </a:solidFill>
                <a:effectLst/>
                <a:latin typeface="KG Primary Italics" pitchFamily="2" charset="0"/>
                <a:cs typeface="Arial" pitchFamily="34" charset="0"/>
              </a:rPr>
              <a:t> Non (dites)      3. oui       4. </a:t>
            </a:r>
            <a:r>
              <a:rPr lang="fr-FR" altLang="fr-FR" sz="1000" dirty="0">
                <a:solidFill>
                  <a:srgbClr val="000000"/>
                </a:solidFill>
                <a:latin typeface="KG Primary Italics" pitchFamily="2" charset="0"/>
                <a:cs typeface="Arial" pitchFamily="34" charset="0"/>
              </a:rPr>
              <a:t>non (voyons)</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2" name="Rectangle 1">
            <a:extLst>
              <a:ext uri="{FF2B5EF4-FFF2-40B4-BE49-F238E27FC236}">
                <a16:creationId xmlns:a16="http://schemas.microsoft.com/office/drawing/2014/main" id="{BD7ECE49-43D1-4F7C-A9E8-18BC3A3E8524}"/>
              </a:ext>
            </a:extLst>
          </p:cNvPr>
          <p:cNvSpPr/>
          <p:nvPr/>
        </p:nvSpPr>
        <p:spPr>
          <a:xfrm>
            <a:off x="5353960" y="386785"/>
            <a:ext cx="5093652" cy="2446824"/>
          </a:xfrm>
          <a:prstGeom prst="rect">
            <a:avLst/>
          </a:prstGeom>
        </p:spPr>
        <p:txBody>
          <a:bodyPr wrap="square">
            <a:spAutoFit/>
          </a:bodyPr>
          <a:lstStyle/>
          <a:p>
            <a:pPr>
              <a:lnSpc>
                <a:spcPct val="170000"/>
              </a:lnSpc>
            </a:pPr>
            <a:r>
              <a:rPr lang="fr-FR" sz="1000" dirty="0">
                <a:latin typeface="Short Stack" panose="02010500040000000007" pitchFamily="2" charset="0"/>
              </a:rPr>
              <a:t>(</a:t>
            </a:r>
            <a:r>
              <a:rPr lang="fr-FR" sz="1000" dirty="0">
                <a:latin typeface="Chalkduster" panose="03050602040202020205" pitchFamily="66" charset="0"/>
              </a:rPr>
              <a:t>aller</a:t>
            </a:r>
            <a:r>
              <a:rPr lang="fr-FR" sz="1000" dirty="0">
                <a:latin typeface="Short Stack" panose="02010500040000000007" pitchFamily="2" charset="0"/>
              </a:rPr>
              <a:t>) Les passants _______________________ observer le ciel.</a:t>
            </a:r>
          </a:p>
          <a:p>
            <a:pPr>
              <a:lnSpc>
                <a:spcPct val="170000"/>
              </a:lnSpc>
            </a:pPr>
            <a:r>
              <a:rPr lang="fr-FR" sz="1000" dirty="0">
                <a:latin typeface="Short Stack" panose="02010500040000000007" pitchFamily="2" charset="0"/>
              </a:rPr>
              <a:t>(</a:t>
            </a:r>
            <a:r>
              <a:rPr lang="fr-FR" sz="1000" dirty="0">
                <a:latin typeface="Chalkduster" panose="03050602040202020205" pitchFamily="66" charset="0"/>
              </a:rPr>
              <a:t>faire</a:t>
            </a:r>
            <a:r>
              <a:rPr lang="fr-FR" sz="1000" dirty="0">
                <a:latin typeface="Short Stack" panose="02010500040000000007" pitchFamily="2" charset="0"/>
              </a:rPr>
              <a:t>) Ma tata _______________________ une jolie tarte.</a:t>
            </a:r>
          </a:p>
          <a:p>
            <a:pPr>
              <a:lnSpc>
                <a:spcPct val="170000"/>
              </a:lnSpc>
            </a:pPr>
            <a:r>
              <a:rPr lang="fr-FR" sz="1000" dirty="0">
                <a:latin typeface="Short Stack" panose="02010500040000000007" pitchFamily="2" charset="0"/>
              </a:rPr>
              <a:t>(</a:t>
            </a:r>
            <a:r>
              <a:rPr lang="fr-FR" sz="1000" dirty="0">
                <a:latin typeface="Chalkduster" panose="03050602040202020205" pitchFamily="66" charset="0"/>
              </a:rPr>
              <a:t>croire</a:t>
            </a:r>
            <a:r>
              <a:rPr lang="fr-FR" sz="1000" dirty="0">
                <a:latin typeface="Short Stack" panose="02010500040000000007" pitchFamily="2" charset="0"/>
              </a:rPr>
              <a:t>) Nous _______________________ ce que tu dis.</a:t>
            </a:r>
          </a:p>
          <a:p>
            <a:pPr>
              <a:lnSpc>
                <a:spcPct val="170000"/>
              </a:lnSpc>
            </a:pPr>
            <a:r>
              <a:rPr lang="fr-FR" sz="1000" dirty="0">
                <a:latin typeface="Short Stack" panose="02010500040000000007" pitchFamily="2" charset="0"/>
              </a:rPr>
              <a:t>(</a:t>
            </a:r>
            <a:r>
              <a:rPr lang="fr-FR" sz="1000" dirty="0">
                <a:latin typeface="Chalkduster" panose="03050602040202020205" pitchFamily="66" charset="0"/>
              </a:rPr>
              <a:t>paraître</a:t>
            </a:r>
            <a:r>
              <a:rPr lang="fr-FR" sz="1000" dirty="0">
                <a:latin typeface="Short Stack" panose="02010500040000000007" pitchFamily="2" charset="0"/>
              </a:rPr>
              <a:t>) Les bruits _______________________ anormaux.</a:t>
            </a:r>
          </a:p>
          <a:p>
            <a:pPr>
              <a:lnSpc>
                <a:spcPct val="170000"/>
              </a:lnSpc>
            </a:pPr>
            <a:r>
              <a:rPr lang="fr-FR" sz="1000" dirty="0">
                <a:latin typeface="Short Stack" panose="02010500040000000007" pitchFamily="2" charset="0"/>
              </a:rPr>
              <a:t>(</a:t>
            </a:r>
            <a:r>
              <a:rPr lang="fr-FR" sz="1000" dirty="0">
                <a:latin typeface="Chalkduster" panose="03050602040202020205" pitchFamily="66" charset="0"/>
              </a:rPr>
              <a:t>pouvoir</a:t>
            </a:r>
            <a:r>
              <a:rPr lang="fr-FR" sz="1000" dirty="0">
                <a:latin typeface="Short Stack" panose="02010500040000000007" pitchFamily="2" charset="0"/>
              </a:rPr>
              <a:t>) Les habitants ne _______________________ s’enfuir.</a:t>
            </a:r>
          </a:p>
          <a:p>
            <a:pPr>
              <a:lnSpc>
                <a:spcPct val="170000"/>
              </a:lnSpc>
            </a:pPr>
            <a:r>
              <a:rPr lang="fr-FR" sz="1000" dirty="0">
                <a:latin typeface="Short Stack" panose="02010500040000000007" pitchFamily="2" charset="0"/>
              </a:rPr>
              <a:t>(</a:t>
            </a:r>
            <a:r>
              <a:rPr lang="fr-FR" sz="1000" dirty="0">
                <a:latin typeface="Chalkduster" panose="03050602040202020205" pitchFamily="66" charset="0"/>
              </a:rPr>
              <a:t>apprendre</a:t>
            </a:r>
            <a:r>
              <a:rPr lang="fr-FR" sz="1000" dirty="0">
                <a:latin typeface="Short Stack" panose="02010500040000000007" pitchFamily="2" charset="0"/>
              </a:rPr>
              <a:t>) Ils _______________________ bien leur leçon.</a:t>
            </a:r>
          </a:p>
          <a:p>
            <a:pPr>
              <a:lnSpc>
                <a:spcPct val="170000"/>
              </a:lnSpc>
            </a:pPr>
            <a:r>
              <a:rPr lang="fr-FR" sz="1000" dirty="0">
                <a:latin typeface="Short Stack" panose="02010500040000000007" pitchFamily="2" charset="0"/>
              </a:rPr>
              <a:t>(</a:t>
            </a:r>
            <a:r>
              <a:rPr lang="fr-FR" sz="1000" dirty="0">
                <a:latin typeface="Chalkduster" panose="03050602040202020205" pitchFamily="66" charset="0"/>
              </a:rPr>
              <a:t>partir</a:t>
            </a:r>
            <a:r>
              <a:rPr lang="fr-FR" sz="1000" dirty="0">
                <a:latin typeface="Short Stack" panose="02010500040000000007" pitchFamily="2" charset="0"/>
              </a:rPr>
              <a:t>) Je _______________________ au signal donné.</a:t>
            </a:r>
          </a:p>
          <a:p>
            <a:pPr>
              <a:lnSpc>
                <a:spcPct val="170000"/>
              </a:lnSpc>
            </a:pPr>
            <a:r>
              <a:rPr lang="fr-FR" sz="1000" dirty="0">
                <a:latin typeface="Short Stack" panose="02010500040000000007" pitchFamily="2" charset="0"/>
              </a:rPr>
              <a:t>(</a:t>
            </a:r>
            <a:r>
              <a:rPr lang="fr-FR" sz="1000" dirty="0">
                <a:latin typeface="Chalkduster" panose="03050602040202020205" pitchFamily="66" charset="0"/>
              </a:rPr>
              <a:t>permettre</a:t>
            </a:r>
            <a:r>
              <a:rPr lang="fr-FR" sz="1000" dirty="0">
                <a:latin typeface="Short Stack" panose="02010500040000000007" pitchFamily="2" charset="0"/>
              </a:rPr>
              <a:t>) Tu lui _______________________ de sortir ce soir.</a:t>
            </a:r>
          </a:p>
          <a:p>
            <a:pPr>
              <a:lnSpc>
                <a:spcPct val="170000"/>
              </a:lnSpc>
            </a:pPr>
            <a:r>
              <a:rPr lang="fr-FR" sz="1000" dirty="0">
                <a:latin typeface="Short Stack" panose="02010500040000000007" pitchFamily="2" charset="0"/>
              </a:rPr>
              <a:t>(</a:t>
            </a:r>
            <a:r>
              <a:rPr lang="fr-FR" sz="1000" dirty="0">
                <a:latin typeface="Chalkduster" panose="03050602040202020205" pitchFamily="66" charset="0"/>
              </a:rPr>
              <a:t>mourir</a:t>
            </a:r>
            <a:r>
              <a:rPr lang="fr-FR" sz="1000" dirty="0">
                <a:latin typeface="Short Stack" panose="02010500040000000007" pitchFamily="2" charset="0"/>
              </a:rPr>
              <a:t>) La </a:t>
            </a:r>
            <a:r>
              <a:rPr lang="fr-FR" sz="1000" spc="-150" dirty="0">
                <a:latin typeface="Short Stack" panose="02010500040000000007" pitchFamily="2" charset="0"/>
              </a:rPr>
              <a:t>plante</a:t>
            </a:r>
            <a:r>
              <a:rPr lang="fr-FR" sz="1000" dirty="0">
                <a:latin typeface="Short Stack" panose="02010500040000000007" pitchFamily="2" charset="0"/>
              </a:rPr>
              <a:t> _______________________ si elle</a:t>
            </a:r>
            <a:r>
              <a:rPr lang="fr-FR" sz="1000" spc="-150" dirty="0">
                <a:latin typeface="Short Stack" panose="02010500040000000007" pitchFamily="2" charset="0"/>
              </a:rPr>
              <a:t> </a:t>
            </a:r>
            <a:r>
              <a:rPr lang="fr-FR" sz="1000" dirty="0">
                <a:latin typeface="Short Stack" panose="02010500040000000007" pitchFamily="2" charset="0"/>
              </a:rPr>
              <a:t>n’a</a:t>
            </a:r>
            <a:r>
              <a:rPr lang="fr-FR" sz="1000" spc="-150" dirty="0">
                <a:latin typeface="Short Stack" panose="02010500040000000007" pitchFamily="2" charset="0"/>
              </a:rPr>
              <a:t> </a:t>
            </a:r>
            <a:r>
              <a:rPr lang="fr-FR" sz="1000" dirty="0">
                <a:latin typeface="Short Stack" panose="02010500040000000007" pitchFamily="2" charset="0"/>
              </a:rPr>
              <a:t>pas</a:t>
            </a:r>
            <a:r>
              <a:rPr lang="fr-FR" sz="1000" spc="-150" dirty="0">
                <a:latin typeface="Short Stack" panose="02010500040000000007" pitchFamily="2" charset="0"/>
              </a:rPr>
              <a:t> d’eau.</a:t>
            </a:r>
            <a:endParaRPr lang="fr-FR" sz="1000" dirty="0">
              <a:solidFill>
                <a:prstClr val="black"/>
              </a:solidFill>
              <a:latin typeface="Short Stack" panose="02010500040000000007" pitchFamily="2" charset="0"/>
            </a:endParaRPr>
          </a:p>
        </p:txBody>
      </p:sp>
      <p:sp>
        <p:nvSpPr>
          <p:cNvPr id="7" name="Rectangle 6">
            <a:extLst>
              <a:ext uri="{FF2B5EF4-FFF2-40B4-BE49-F238E27FC236}">
                <a16:creationId xmlns:a16="http://schemas.microsoft.com/office/drawing/2014/main" id="{A2F86D9A-7E60-4616-B26F-8AD07E98A6C1}"/>
              </a:ext>
            </a:extLst>
          </p:cNvPr>
          <p:cNvSpPr/>
          <p:nvPr/>
        </p:nvSpPr>
        <p:spPr>
          <a:xfrm>
            <a:off x="5345906" y="162634"/>
            <a:ext cx="3522118" cy="276999"/>
          </a:xfrm>
          <a:prstGeom prst="rect">
            <a:avLst/>
          </a:prstGeom>
        </p:spPr>
        <p:txBody>
          <a:bodyPr wrap="none">
            <a:spAutoFit/>
          </a:bodyPr>
          <a:lstStyle/>
          <a:p>
            <a:pPr lvl="0"/>
            <a:r>
              <a:rPr lang="fr-FR" sz="1200" dirty="0">
                <a:ln w="9525">
                  <a:solidFill>
                    <a:schemeClr val="tx1"/>
                  </a:solidFill>
                </a:ln>
                <a:latin typeface="Set Fire to the Rain" panose="02000506000000020004" pitchFamily="2" charset="0"/>
              </a:rPr>
              <a:t>2. Ecris les verbes entre parenthèses au présent</a:t>
            </a:r>
          </a:p>
        </p:txBody>
      </p:sp>
      <p:graphicFrame>
        <p:nvGraphicFramePr>
          <p:cNvPr id="30" name="Tableau 29"/>
          <p:cNvGraphicFramePr>
            <a:graphicFrameLocks noGrp="1"/>
          </p:cNvGraphicFramePr>
          <p:nvPr>
            <p:extLst>
              <p:ext uri="{D42A27DB-BD31-4B8C-83A1-F6EECF244321}">
                <p14:modId xmlns:p14="http://schemas.microsoft.com/office/powerpoint/2010/main" val="2214587345"/>
              </p:ext>
            </p:extLst>
          </p:nvPr>
        </p:nvGraphicFramePr>
        <p:xfrm>
          <a:off x="343010" y="601166"/>
          <a:ext cx="4593756" cy="2357765"/>
        </p:xfrm>
        <a:graphic>
          <a:graphicData uri="http://schemas.openxmlformats.org/drawingml/2006/table">
            <a:tbl>
              <a:tblPr firstRow="1" bandRow="1">
                <a:tableStyleId>{5940675A-B579-460E-94D1-54222C63F5DA}</a:tableStyleId>
              </a:tblPr>
              <a:tblGrid>
                <a:gridCol w="669510">
                  <a:extLst>
                    <a:ext uri="{9D8B030D-6E8A-4147-A177-3AD203B41FA5}">
                      <a16:colId xmlns:a16="http://schemas.microsoft.com/office/drawing/2014/main" val="20000"/>
                    </a:ext>
                  </a:extLst>
                </a:gridCol>
                <a:gridCol w="851908">
                  <a:extLst>
                    <a:ext uri="{9D8B030D-6E8A-4147-A177-3AD203B41FA5}">
                      <a16:colId xmlns:a16="http://schemas.microsoft.com/office/drawing/2014/main" val="20001"/>
                    </a:ext>
                  </a:extLst>
                </a:gridCol>
                <a:gridCol w="785090">
                  <a:extLst>
                    <a:ext uri="{9D8B030D-6E8A-4147-A177-3AD203B41FA5}">
                      <a16:colId xmlns:a16="http://schemas.microsoft.com/office/drawing/2014/main" val="20002"/>
                    </a:ext>
                  </a:extLst>
                </a:gridCol>
                <a:gridCol w="762416">
                  <a:extLst>
                    <a:ext uri="{9D8B030D-6E8A-4147-A177-3AD203B41FA5}">
                      <a16:colId xmlns:a16="http://schemas.microsoft.com/office/drawing/2014/main" val="20003"/>
                    </a:ext>
                  </a:extLst>
                </a:gridCol>
                <a:gridCol w="762416">
                  <a:extLst>
                    <a:ext uri="{9D8B030D-6E8A-4147-A177-3AD203B41FA5}">
                      <a16:colId xmlns:a16="http://schemas.microsoft.com/office/drawing/2014/main" val="20004"/>
                    </a:ext>
                  </a:extLst>
                </a:gridCol>
                <a:gridCol w="762416">
                  <a:extLst>
                    <a:ext uri="{9D8B030D-6E8A-4147-A177-3AD203B41FA5}">
                      <a16:colId xmlns:a16="http://schemas.microsoft.com/office/drawing/2014/main" val="20005"/>
                    </a:ext>
                  </a:extLst>
                </a:gridCol>
              </a:tblGrid>
              <a:tr h="234203">
                <a:tc>
                  <a:txBody>
                    <a:bodyPr/>
                    <a:lstStyle/>
                    <a:p>
                      <a:endParaRPr lang="fr-FR" sz="1000" dirty="0">
                        <a:latin typeface="Short Stack" panose="02010500040000000007" pitchFamily="2" charset="0"/>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fr-FR" sz="900" dirty="0">
                          <a:latin typeface="Short Stack" panose="02010500040000000007" pitchFamily="2" charset="0"/>
                        </a:rPr>
                        <a:t>être</a:t>
                      </a:r>
                    </a:p>
                  </a:txBody>
                  <a:tcPr anchor="ctr">
                    <a:solidFill>
                      <a:srgbClr val="E8FDD3"/>
                    </a:solidFill>
                  </a:tcPr>
                </a:tc>
                <a:tc>
                  <a:txBody>
                    <a:bodyPr/>
                    <a:lstStyle/>
                    <a:p>
                      <a:pPr algn="ctr"/>
                      <a:r>
                        <a:rPr lang="fr-FR" sz="900" dirty="0">
                          <a:latin typeface="Short Stack" panose="02010500040000000007" pitchFamily="2" charset="0"/>
                        </a:rPr>
                        <a:t>avoir</a:t>
                      </a:r>
                    </a:p>
                  </a:txBody>
                  <a:tcPr anchor="ctr">
                    <a:solidFill>
                      <a:srgbClr val="E8FDD3"/>
                    </a:solidFill>
                  </a:tcPr>
                </a:tc>
                <a:tc>
                  <a:txBody>
                    <a:bodyPr/>
                    <a:lstStyle/>
                    <a:p>
                      <a:pPr algn="ctr"/>
                      <a:r>
                        <a:rPr lang="fr-FR" sz="900" dirty="0">
                          <a:latin typeface="Short Stack" panose="02010500040000000007" pitchFamily="2" charset="0"/>
                        </a:rPr>
                        <a:t>aller</a:t>
                      </a:r>
                    </a:p>
                  </a:txBody>
                  <a:tcPr anchor="ctr">
                    <a:solidFill>
                      <a:srgbClr val="E8FDD3"/>
                    </a:solidFill>
                  </a:tcPr>
                </a:tc>
                <a:tc>
                  <a:txBody>
                    <a:bodyPr/>
                    <a:lstStyle/>
                    <a:p>
                      <a:pPr algn="ctr"/>
                      <a:r>
                        <a:rPr lang="fr-FR" sz="900" dirty="0">
                          <a:latin typeface="Short Stack" panose="02010500040000000007" pitchFamily="2" charset="0"/>
                        </a:rPr>
                        <a:t>faire</a:t>
                      </a:r>
                    </a:p>
                  </a:txBody>
                  <a:tcPr anchor="ctr">
                    <a:solidFill>
                      <a:srgbClr val="E8FDD3"/>
                    </a:solidFill>
                  </a:tcPr>
                </a:tc>
                <a:tc>
                  <a:txBody>
                    <a:bodyPr/>
                    <a:lstStyle/>
                    <a:p>
                      <a:pPr algn="ctr"/>
                      <a:r>
                        <a:rPr lang="fr-FR" sz="900" dirty="0">
                          <a:latin typeface="Short Stack" panose="02010500040000000007" pitchFamily="2" charset="0"/>
                        </a:rPr>
                        <a:t>voir</a:t>
                      </a:r>
                    </a:p>
                  </a:txBody>
                  <a:tcPr anchor="ctr">
                    <a:solidFill>
                      <a:srgbClr val="E8FDD3"/>
                    </a:solidFill>
                  </a:tcPr>
                </a:tc>
                <a:extLst>
                  <a:ext uri="{0D108BD9-81ED-4DB2-BD59-A6C34878D82A}">
                    <a16:rowId xmlns:a16="http://schemas.microsoft.com/office/drawing/2014/main" val="10000"/>
                  </a:ext>
                </a:extLst>
              </a:tr>
              <a:tr h="343537">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je/j’</a:t>
                      </a:r>
                    </a:p>
                  </a:txBody>
                  <a:tcPr anchor="ctr">
                    <a:solidFill>
                      <a:srgbClr val="E8FDD3"/>
                    </a:solidFill>
                  </a:tcPr>
                </a:tc>
                <a:tc>
                  <a:txBody>
                    <a:bodyPr/>
                    <a:lstStyle/>
                    <a:p>
                      <a:r>
                        <a:rPr lang="fr-FR" sz="1000" b="0" dirty="0">
                          <a:latin typeface="Short Stack" panose="02010500040000000007" pitchFamily="2" charset="0"/>
                        </a:rPr>
                        <a:t>suis</a:t>
                      </a:r>
                    </a:p>
                  </a:txBody>
                  <a:tcPr anchor="ctr"/>
                </a:tc>
                <a:tc>
                  <a:txBody>
                    <a:bodyPr/>
                    <a:lstStyle/>
                    <a:p>
                      <a:r>
                        <a:rPr lang="fr-FR" sz="1000" b="0" dirty="0">
                          <a:latin typeface="Short Stack" panose="02010500040000000007" pitchFamily="2" charset="0"/>
                        </a:rPr>
                        <a:t>ai</a:t>
                      </a:r>
                    </a:p>
                  </a:txBody>
                  <a:tcPr anchor="ctr"/>
                </a:tc>
                <a:tc>
                  <a:txBody>
                    <a:bodyPr/>
                    <a:lstStyle/>
                    <a:p>
                      <a:endParaRPr lang="fr-FR" sz="1000" b="1" dirty="0">
                        <a:latin typeface="Short Stack" panose="02010500040000000007" pitchFamily="2" charset="0"/>
                      </a:endParaRPr>
                    </a:p>
                  </a:txBody>
                  <a:tcPr anchor="ctr"/>
                </a:tc>
                <a:tc>
                  <a:txBody>
                    <a:bodyPr/>
                    <a:lstStyle/>
                    <a:p>
                      <a:pPr algn="ctr">
                        <a:spcAft>
                          <a:spcPts val="0"/>
                        </a:spcAft>
                      </a:pPr>
                      <a:r>
                        <a:rPr lang="fr-FR" sz="1000" dirty="0">
                          <a:effectLst/>
                          <a:latin typeface="Short Stack" panose="02010500040000000007" pitchFamily="2" charset="0"/>
                          <a:ea typeface="Times New Roman"/>
                          <a:cs typeface="Times New Roman"/>
                        </a:rPr>
                        <a:t>fais</a:t>
                      </a:r>
                      <a:endParaRPr lang="fr-FR" sz="1100" dirty="0">
                        <a:effectLst/>
                        <a:latin typeface="Short Stack" panose="02010500040000000007" pitchFamily="2" charset="0"/>
                        <a:ea typeface="Times New Roman"/>
                        <a:cs typeface="Times New Roman"/>
                      </a:endParaRP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vois</a:t>
                      </a:r>
                      <a:endParaRPr lang="fr-FR" sz="1100" dirty="0">
                        <a:effectLst/>
                        <a:latin typeface="Short Stack" panose="02010500040000000007" pitchFamily="2" charset="0"/>
                        <a:ea typeface="Times New Roman"/>
                        <a:cs typeface="Times New Roman"/>
                      </a:endParaRPr>
                    </a:p>
                  </a:txBody>
                  <a:tcPr marL="44450" marR="44450" marT="0" marB="0" anchor="ctr"/>
                </a:tc>
                <a:extLst>
                  <a:ext uri="{0D108BD9-81ED-4DB2-BD59-A6C34878D82A}">
                    <a16:rowId xmlns:a16="http://schemas.microsoft.com/office/drawing/2014/main" val="10001"/>
                  </a:ext>
                </a:extLst>
              </a:tr>
              <a:tr h="343537">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tu</a:t>
                      </a:r>
                    </a:p>
                  </a:txBody>
                  <a:tcPr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latin typeface="Short Stack" panose="02010500040000000007" pitchFamily="2" charset="0"/>
                        </a:rPr>
                        <a:t>es</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latin typeface="Short Stack" panose="02010500040000000007" pitchFamily="2" charset="0"/>
                        </a:rPr>
                        <a:t>as</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fr-FR" sz="1000" b="1" dirty="0">
                        <a:latin typeface="Short Stack" panose="02010500040000000007" pitchFamily="2" charset="0"/>
                      </a:endParaRPr>
                    </a:p>
                  </a:txBody>
                  <a:tcPr anchor="ctr"/>
                </a:tc>
                <a:tc>
                  <a:txBody>
                    <a:bodyPr/>
                    <a:lstStyle/>
                    <a:p>
                      <a:pPr algn="ctr">
                        <a:spcAft>
                          <a:spcPts val="0"/>
                        </a:spcAft>
                      </a:pPr>
                      <a:r>
                        <a:rPr lang="fr-FR" sz="1000" dirty="0">
                          <a:effectLst/>
                          <a:latin typeface="Short Stack" panose="02010500040000000007" pitchFamily="2" charset="0"/>
                          <a:ea typeface="Times New Roman"/>
                          <a:cs typeface="Times New Roman"/>
                        </a:rPr>
                        <a:t>fais </a:t>
                      </a:r>
                      <a:endParaRPr lang="fr-FR" sz="1100" dirty="0">
                        <a:effectLst/>
                        <a:latin typeface="Short Stack" panose="02010500040000000007" pitchFamily="2" charset="0"/>
                        <a:ea typeface="Times New Roman"/>
                        <a:cs typeface="Times New Roman"/>
                      </a:endParaRP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vois </a:t>
                      </a:r>
                      <a:endParaRPr lang="fr-FR" sz="1100" dirty="0">
                        <a:effectLst/>
                        <a:latin typeface="Short Stack" panose="02010500040000000007" pitchFamily="2" charset="0"/>
                        <a:ea typeface="Times New Roman"/>
                        <a:cs typeface="Times New Roman"/>
                      </a:endParaRPr>
                    </a:p>
                  </a:txBody>
                  <a:tcPr marL="44450" marR="44450" marT="0" marB="0" anchor="ctr"/>
                </a:tc>
                <a:extLst>
                  <a:ext uri="{0D108BD9-81ED-4DB2-BD59-A6C34878D82A}">
                    <a16:rowId xmlns:a16="http://schemas.microsoft.com/office/drawing/2014/main" val="10002"/>
                  </a:ext>
                </a:extLst>
              </a:tr>
              <a:tr h="343537">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il, elle</a:t>
                      </a:r>
                    </a:p>
                  </a:txBody>
                  <a:tcPr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latin typeface="Short Stack" panose="02010500040000000007" pitchFamily="2" charset="0"/>
                        </a:rPr>
                        <a:t>est</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latin typeface="Short Stack" panose="02010500040000000007" pitchFamily="2" charset="0"/>
                        </a:rPr>
                        <a:t>a</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fr-FR" sz="1000" b="1" dirty="0">
                        <a:latin typeface="Short Stack" panose="02010500040000000007" pitchFamily="2" charset="0"/>
                      </a:endParaRPr>
                    </a:p>
                  </a:txBody>
                  <a:tcPr anchor="ctr"/>
                </a:tc>
                <a:tc>
                  <a:txBody>
                    <a:bodyPr/>
                    <a:lstStyle/>
                    <a:p>
                      <a:pPr algn="ctr">
                        <a:spcAft>
                          <a:spcPts val="0"/>
                        </a:spcAft>
                      </a:pPr>
                      <a:r>
                        <a:rPr lang="fr-FR" sz="1000">
                          <a:effectLst/>
                          <a:latin typeface="Short Stack" panose="02010500040000000007" pitchFamily="2" charset="0"/>
                          <a:ea typeface="Times New Roman"/>
                          <a:cs typeface="Times New Roman"/>
                        </a:rPr>
                        <a:t>fait </a:t>
                      </a:r>
                      <a:endParaRPr lang="fr-FR" sz="1100">
                        <a:effectLst/>
                        <a:latin typeface="Short Stack" panose="02010500040000000007" pitchFamily="2" charset="0"/>
                        <a:ea typeface="Times New Roman"/>
                        <a:cs typeface="Times New Roman"/>
                      </a:endParaRP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voit </a:t>
                      </a:r>
                      <a:endParaRPr lang="fr-FR" sz="1100">
                        <a:effectLst/>
                        <a:latin typeface="Short Stack" panose="02010500040000000007" pitchFamily="2" charset="0"/>
                        <a:ea typeface="Times New Roman"/>
                        <a:cs typeface="Times New Roman"/>
                      </a:endParaRPr>
                    </a:p>
                  </a:txBody>
                  <a:tcPr marL="44450" marR="44450" marT="0" marB="0" anchor="ctr"/>
                </a:tc>
                <a:extLst>
                  <a:ext uri="{0D108BD9-81ED-4DB2-BD59-A6C34878D82A}">
                    <a16:rowId xmlns:a16="http://schemas.microsoft.com/office/drawing/2014/main" val="10003"/>
                  </a:ext>
                </a:extLst>
              </a:tr>
              <a:tr h="343537">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nous</a:t>
                      </a:r>
                    </a:p>
                  </a:txBody>
                  <a:tcPr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spc="0" baseline="0" dirty="0">
                          <a:latin typeface="Short Stack" panose="02010500040000000007" pitchFamily="2" charset="0"/>
                        </a:rPr>
                        <a:t>sommes</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latin typeface="Short Stack" panose="02010500040000000007" pitchFamily="2" charset="0"/>
                        </a:rPr>
                        <a:t>avons</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allons</a:t>
                      </a:r>
                    </a:p>
                  </a:txBody>
                  <a:tcPr anchor="ctr"/>
                </a:tc>
                <a:tc>
                  <a:txBody>
                    <a:bodyPr/>
                    <a:lstStyle/>
                    <a:p>
                      <a:pPr algn="ctr">
                        <a:spcAft>
                          <a:spcPts val="0"/>
                        </a:spcAft>
                      </a:pPr>
                      <a:endParaRPr lang="fr-FR" sz="1100" dirty="0">
                        <a:effectLst/>
                        <a:latin typeface="Short Stack" panose="02010500040000000007" pitchFamily="2" charset="0"/>
                        <a:ea typeface="Times New Roman"/>
                        <a:cs typeface="Times New Roman"/>
                      </a:endParaRPr>
                    </a:p>
                  </a:txBody>
                  <a:tcPr marL="44450" marR="44450" marT="0" marB="0" anchor="ctr"/>
                </a:tc>
                <a:tc>
                  <a:txBody>
                    <a:bodyPr/>
                    <a:lstStyle/>
                    <a:p>
                      <a:pPr algn="ctr">
                        <a:spcAft>
                          <a:spcPts val="0"/>
                        </a:spcAft>
                      </a:pPr>
                      <a:endParaRPr lang="fr-FR" sz="1100" dirty="0">
                        <a:effectLst/>
                        <a:latin typeface="Short Stack" panose="02010500040000000007" pitchFamily="2" charset="0"/>
                        <a:ea typeface="Times New Roman"/>
                        <a:cs typeface="Times New Roman"/>
                      </a:endParaRPr>
                    </a:p>
                  </a:txBody>
                  <a:tcPr marL="44450" marR="44450" marT="0" marB="0" anchor="ctr"/>
                </a:tc>
                <a:extLst>
                  <a:ext uri="{0D108BD9-81ED-4DB2-BD59-A6C34878D82A}">
                    <a16:rowId xmlns:a16="http://schemas.microsoft.com/office/drawing/2014/main" val="10004"/>
                  </a:ext>
                </a:extLst>
              </a:tr>
              <a:tr h="343537">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vous</a:t>
                      </a:r>
                    </a:p>
                  </a:txBody>
                  <a:tcPr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latin typeface="Short Stack" panose="02010500040000000007" pitchFamily="2" charset="0"/>
                        </a:rPr>
                        <a:t>êtes</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latin typeface="Short Stack" panose="02010500040000000007" pitchFamily="2" charset="0"/>
                        </a:rPr>
                        <a:t>avez</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allez</a:t>
                      </a:r>
                    </a:p>
                  </a:txBody>
                  <a:tcPr anchor="ctr"/>
                </a:tc>
                <a:tc>
                  <a:txBody>
                    <a:bodyPr/>
                    <a:lstStyle/>
                    <a:p>
                      <a:pPr algn="ctr">
                        <a:spcAft>
                          <a:spcPts val="0"/>
                        </a:spcAft>
                      </a:pPr>
                      <a:endParaRPr lang="fr-FR" sz="1100" dirty="0">
                        <a:effectLst/>
                        <a:latin typeface="Short Stack" panose="02010500040000000007" pitchFamily="2" charset="0"/>
                        <a:ea typeface="Times New Roman"/>
                        <a:cs typeface="Times New Roman"/>
                      </a:endParaRPr>
                    </a:p>
                  </a:txBody>
                  <a:tcPr marL="44450" marR="44450" marT="0" marB="0" anchor="ctr"/>
                </a:tc>
                <a:tc>
                  <a:txBody>
                    <a:bodyPr/>
                    <a:lstStyle/>
                    <a:p>
                      <a:pPr algn="ctr">
                        <a:spcAft>
                          <a:spcPts val="0"/>
                        </a:spcAft>
                      </a:pPr>
                      <a:endParaRPr lang="fr-FR" sz="1100" dirty="0">
                        <a:effectLst/>
                        <a:latin typeface="Short Stack" panose="02010500040000000007" pitchFamily="2" charset="0"/>
                        <a:ea typeface="Times New Roman"/>
                        <a:cs typeface="Times New Roman"/>
                      </a:endParaRPr>
                    </a:p>
                  </a:txBody>
                  <a:tcPr marL="44450" marR="44450" marT="0" marB="0" anchor="ctr"/>
                </a:tc>
                <a:extLst>
                  <a:ext uri="{0D108BD9-81ED-4DB2-BD59-A6C34878D82A}">
                    <a16:rowId xmlns:a16="http://schemas.microsoft.com/office/drawing/2014/main" val="10005"/>
                  </a:ext>
                </a:extLst>
              </a:tr>
              <a:tr h="380581">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spc="-100" baseline="0" dirty="0">
                          <a:latin typeface="Short Stack" panose="02010500040000000007" pitchFamily="2" charset="0"/>
                        </a:rPr>
                        <a:t>ils</a:t>
                      </a:r>
                      <a:r>
                        <a:rPr lang="fr-FR" sz="1000" dirty="0">
                          <a:latin typeface="Short Stack" panose="02010500040000000007" pitchFamily="2" charset="0"/>
                        </a:rPr>
                        <a:t>, </a:t>
                      </a:r>
                      <a:r>
                        <a:rPr lang="fr-FR" sz="1000" spc="0" baseline="0" dirty="0">
                          <a:latin typeface="Short Stack" panose="02010500040000000007" pitchFamily="2" charset="0"/>
                        </a:rPr>
                        <a:t>elles</a:t>
                      </a:r>
                    </a:p>
                  </a:txBody>
                  <a:tcPr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latin typeface="Short Stack" panose="02010500040000000007" pitchFamily="2" charset="0"/>
                        </a:rPr>
                        <a:t>sont</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latin typeface="Short Stack" panose="02010500040000000007" pitchFamily="2" charset="0"/>
                        </a:rPr>
                        <a:t>ont</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vont</a:t>
                      </a:r>
                    </a:p>
                  </a:txBody>
                  <a:tcPr anchor="ctr"/>
                </a:tc>
                <a:tc>
                  <a:txBody>
                    <a:bodyPr/>
                    <a:lstStyle/>
                    <a:p>
                      <a:pPr algn="ctr">
                        <a:spcAft>
                          <a:spcPts val="0"/>
                        </a:spcAft>
                      </a:pPr>
                      <a:r>
                        <a:rPr lang="fr-FR" sz="1000" dirty="0">
                          <a:effectLst/>
                          <a:latin typeface="Short Stack" panose="02010500040000000007" pitchFamily="2" charset="0"/>
                          <a:ea typeface="Times New Roman"/>
                          <a:cs typeface="Times New Roman"/>
                        </a:rPr>
                        <a:t>font </a:t>
                      </a:r>
                      <a:endParaRPr lang="fr-FR" sz="1100" dirty="0">
                        <a:effectLst/>
                        <a:latin typeface="Short Stack" panose="02010500040000000007" pitchFamily="2" charset="0"/>
                        <a:ea typeface="Times New Roman"/>
                        <a:cs typeface="Times New Roman"/>
                      </a:endParaRPr>
                    </a:p>
                  </a:txBody>
                  <a:tcPr marL="44450" marR="44450" marT="0" marB="0" anchor="ctr"/>
                </a:tc>
                <a:tc>
                  <a:txBody>
                    <a:bodyPr/>
                    <a:lstStyle/>
                    <a:p>
                      <a:pPr algn="ctr">
                        <a:spcAft>
                          <a:spcPts val="0"/>
                        </a:spcAft>
                      </a:pPr>
                      <a:endParaRPr lang="fr-FR" sz="1100" dirty="0">
                        <a:effectLst/>
                        <a:latin typeface="Short Stack" panose="02010500040000000007" pitchFamily="2" charset="0"/>
                        <a:ea typeface="Times New Roman"/>
                        <a:cs typeface="Times New Roman"/>
                      </a:endParaRPr>
                    </a:p>
                  </a:txBody>
                  <a:tcPr marL="44450" marR="44450" marT="0" marB="0" anchor="ctr"/>
                </a:tc>
                <a:extLst>
                  <a:ext uri="{0D108BD9-81ED-4DB2-BD59-A6C34878D82A}">
                    <a16:rowId xmlns:a16="http://schemas.microsoft.com/office/drawing/2014/main" val="10006"/>
                  </a:ext>
                </a:extLst>
              </a:tr>
            </a:tbl>
          </a:graphicData>
        </a:graphic>
      </p:graphicFrame>
      <p:graphicFrame>
        <p:nvGraphicFramePr>
          <p:cNvPr id="31" name="Tableau 30"/>
          <p:cNvGraphicFramePr>
            <a:graphicFrameLocks noGrp="1"/>
          </p:cNvGraphicFramePr>
          <p:nvPr>
            <p:extLst>
              <p:ext uri="{D42A27DB-BD31-4B8C-83A1-F6EECF244321}">
                <p14:modId xmlns:p14="http://schemas.microsoft.com/office/powerpoint/2010/main" val="2513272100"/>
              </p:ext>
            </p:extLst>
          </p:nvPr>
        </p:nvGraphicFramePr>
        <p:xfrm>
          <a:off x="343011" y="3081942"/>
          <a:ext cx="4593755" cy="2273388"/>
        </p:xfrm>
        <a:graphic>
          <a:graphicData uri="http://schemas.openxmlformats.org/drawingml/2006/table">
            <a:tbl>
              <a:tblPr firstRow="1" bandRow="1">
                <a:tableStyleId>{5940675A-B579-460E-94D1-54222C63F5DA}</a:tableStyleId>
              </a:tblPr>
              <a:tblGrid>
                <a:gridCol w="807518">
                  <a:extLst>
                    <a:ext uri="{9D8B030D-6E8A-4147-A177-3AD203B41FA5}">
                      <a16:colId xmlns:a16="http://schemas.microsoft.com/office/drawing/2014/main" val="20000"/>
                    </a:ext>
                  </a:extLst>
                </a:gridCol>
                <a:gridCol w="1027515">
                  <a:extLst>
                    <a:ext uri="{9D8B030D-6E8A-4147-A177-3AD203B41FA5}">
                      <a16:colId xmlns:a16="http://schemas.microsoft.com/office/drawing/2014/main" val="20001"/>
                    </a:ext>
                  </a:extLst>
                </a:gridCol>
                <a:gridCol w="919574">
                  <a:extLst>
                    <a:ext uri="{9D8B030D-6E8A-4147-A177-3AD203B41FA5}">
                      <a16:colId xmlns:a16="http://schemas.microsoft.com/office/drawing/2014/main" val="20002"/>
                    </a:ext>
                  </a:extLst>
                </a:gridCol>
                <a:gridCol w="919574">
                  <a:extLst>
                    <a:ext uri="{9D8B030D-6E8A-4147-A177-3AD203B41FA5}">
                      <a16:colId xmlns:a16="http://schemas.microsoft.com/office/drawing/2014/main" val="20003"/>
                    </a:ext>
                  </a:extLst>
                </a:gridCol>
                <a:gridCol w="919574">
                  <a:extLst>
                    <a:ext uri="{9D8B030D-6E8A-4147-A177-3AD203B41FA5}">
                      <a16:colId xmlns:a16="http://schemas.microsoft.com/office/drawing/2014/main" val="20004"/>
                    </a:ext>
                  </a:extLst>
                </a:gridCol>
              </a:tblGrid>
              <a:tr h="234203">
                <a:tc>
                  <a:txBody>
                    <a:bodyPr/>
                    <a:lstStyle/>
                    <a:p>
                      <a:endParaRPr lang="fr-FR" sz="1000" dirty="0">
                        <a:latin typeface="Short Stack" panose="02010500040000000007" pitchFamily="2" charset="0"/>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fr-FR" sz="900" dirty="0">
                          <a:latin typeface="Short Stack" panose="02010500040000000007" pitchFamily="2" charset="0"/>
                        </a:rPr>
                        <a:t>craindre</a:t>
                      </a:r>
                    </a:p>
                  </a:txBody>
                  <a:tcPr anchor="ctr">
                    <a:solidFill>
                      <a:srgbClr val="E8FDD3"/>
                    </a:solidFill>
                  </a:tcPr>
                </a:tc>
                <a:tc>
                  <a:txBody>
                    <a:bodyPr/>
                    <a:lstStyle/>
                    <a:p>
                      <a:pPr algn="ctr"/>
                      <a:r>
                        <a:rPr lang="fr-FR" sz="900" dirty="0">
                          <a:latin typeface="Short Stack" panose="02010500040000000007" pitchFamily="2" charset="0"/>
                        </a:rPr>
                        <a:t>résoudre</a:t>
                      </a:r>
                    </a:p>
                  </a:txBody>
                  <a:tcPr anchor="ctr">
                    <a:solidFill>
                      <a:srgbClr val="E8FDD3"/>
                    </a:solidFill>
                  </a:tcPr>
                </a:tc>
                <a:tc>
                  <a:txBody>
                    <a:bodyPr/>
                    <a:lstStyle/>
                    <a:p>
                      <a:pPr algn="ctr"/>
                      <a:r>
                        <a:rPr lang="fr-FR" sz="900" dirty="0">
                          <a:latin typeface="Short Stack" panose="02010500040000000007" pitchFamily="2" charset="0"/>
                        </a:rPr>
                        <a:t>dire</a:t>
                      </a:r>
                    </a:p>
                  </a:txBody>
                  <a:tcPr anchor="ctr">
                    <a:solidFill>
                      <a:srgbClr val="E8FDD3"/>
                    </a:solidFill>
                  </a:tcPr>
                </a:tc>
                <a:tc>
                  <a:txBody>
                    <a:bodyPr/>
                    <a:lstStyle/>
                    <a:p>
                      <a:pPr algn="ctr"/>
                      <a:r>
                        <a:rPr lang="fr-FR" sz="900" dirty="0">
                          <a:latin typeface="Short Stack" panose="02010500040000000007" pitchFamily="2" charset="0"/>
                        </a:rPr>
                        <a:t>venir</a:t>
                      </a:r>
                    </a:p>
                  </a:txBody>
                  <a:tcPr anchor="ctr">
                    <a:solidFill>
                      <a:srgbClr val="E8FDD3"/>
                    </a:solidFill>
                  </a:tcPr>
                </a:tc>
                <a:extLst>
                  <a:ext uri="{0D108BD9-81ED-4DB2-BD59-A6C34878D82A}">
                    <a16:rowId xmlns:a16="http://schemas.microsoft.com/office/drawing/2014/main" val="10000"/>
                  </a:ext>
                </a:extLst>
              </a:tr>
              <a:tr h="33825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je/j’</a:t>
                      </a:r>
                    </a:p>
                  </a:txBody>
                  <a:tcPr anchor="ctr">
                    <a:solidFill>
                      <a:srgbClr val="E8FDD3"/>
                    </a:solidFill>
                  </a:tcPr>
                </a:tc>
                <a:tc>
                  <a:txBody>
                    <a:bodyPr/>
                    <a:lstStyle/>
                    <a:p>
                      <a:r>
                        <a:rPr lang="fr-FR" sz="1000" dirty="0">
                          <a:latin typeface="Short Stack" panose="02010500040000000007" pitchFamily="2" charset="0"/>
                        </a:rPr>
                        <a:t>crain</a:t>
                      </a:r>
                      <a:r>
                        <a:rPr lang="fr-FR" sz="1000" u="sng" dirty="0">
                          <a:latin typeface="Short Stack" panose="02010500040000000007" pitchFamily="2" charset="0"/>
                        </a:rPr>
                        <a:t>s</a:t>
                      </a:r>
                    </a:p>
                  </a:txBody>
                  <a:tcPr anchor="ctr"/>
                </a:tc>
                <a:tc>
                  <a:txBody>
                    <a:bodyPr/>
                    <a:lstStyle/>
                    <a:p>
                      <a:r>
                        <a:rPr lang="fr-FR" sz="1000" b="0" dirty="0">
                          <a:latin typeface="Short Stack" panose="02010500040000000007" pitchFamily="2" charset="0"/>
                        </a:rPr>
                        <a:t>résou</a:t>
                      </a:r>
                      <a:r>
                        <a:rPr lang="fr-FR" sz="1000" b="0" u="sng" dirty="0">
                          <a:latin typeface="Short Stack" panose="02010500040000000007" pitchFamily="2" charset="0"/>
                        </a:rPr>
                        <a:t>s</a:t>
                      </a:r>
                    </a:p>
                  </a:txBody>
                  <a:tcPr anchor="ctr"/>
                </a:tc>
                <a:tc>
                  <a:txBody>
                    <a:bodyPr/>
                    <a:lstStyle/>
                    <a:p>
                      <a:pPr algn="ctr">
                        <a:spcAft>
                          <a:spcPts val="0"/>
                        </a:spcAft>
                      </a:pPr>
                      <a:r>
                        <a:rPr lang="fr-FR" sz="1000" dirty="0">
                          <a:effectLst/>
                          <a:latin typeface="Short Stack" panose="02010500040000000007" pitchFamily="2" charset="0"/>
                          <a:ea typeface="Times New Roman"/>
                          <a:cs typeface="Times New Roman"/>
                        </a:rPr>
                        <a:t>dis</a:t>
                      </a:r>
                    </a:p>
                  </a:txBody>
                  <a:tcPr marL="44450" marR="44450" marT="0" marB="0" anchor="ctr"/>
                </a:tc>
                <a:tc>
                  <a:txBody>
                    <a:bodyPr/>
                    <a:lstStyle/>
                    <a:p>
                      <a:pPr algn="ctr">
                        <a:spcAft>
                          <a:spcPts val="0"/>
                        </a:spcAft>
                      </a:pPr>
                      <a:endParaRPr lang="fr-FR" sz="1000" dirty="0">
                        <a:effectLst/>
                        <a:latin typeface="Short Stack" panose="02010500040000000007" pitchFamily="2" charset="0"/>
                        <a:ea typeface="Times New Roman"/>
                        <a:cs typeface="Times New Roman"/>
                      </a:endParaRPr>
                    </a:p>
                  </a:txBody>
                  <a:tcPr marL="44450" marR="44450" marT="0" marB="0" anchor="ctr"/>
                </a:tc>
                <a:extLst>
                  <a:ext uri="{0D108BD9-81ED-4DB2-BD59-A6C34878D82A}">
                    <a16:rowId xmlns:a16="http://schemas.microsoft.com/office/drawing/2014/main" val="10001"/>
                  </a:ext>
                </a:extLst>
              </a:tr>
              <a:tr h="33825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tu</a:t>
                      </a:r>
                    </a:p>
                  </a:txBody>
                  <a:tcPr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crain</a:t>
                      </a:r>
                      <a:r>
                        <a:rPr lang="fr-FR" sz="1000" u="sng" dirty="0">
                          <a:latin typeface="Short Stack" panose="02010500040000000007" pitchFamily="2" charset="0"/>
                        </a:rPr>
                        <a:t>s</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latin typeface="Short Stack" panose="02010500040000000007" pitchFamily="2" charset="0"/>
                        </a:rPr>
                        <a:t>résou</a:t>
                      </a:r>
                      <a:r>
                        <a:rPr lang="fr-FR" sz="1000" b="0" u="sng" dirty="0">
                          <a:latin typeface="Short Stack" panose="02010500040000000007" pitchFamily="2" charset="0"/>
                        </a:rPr>
                        <a:t>s</a:t>
                      </a:r>
                    </a:p>
                  </a:txBody>
                  <a:tcPr anchor="ctr"/>
                </a:tc>
                <a:tc>
                  <a:txBody>
                    <a:bodyPr/>
                    <a:lstStyle/>
                    <a:p>
                      <a:pPr algn="ctr">
                        <a:spcAft>
                          <a:spcPts val="0"/>
                        </a:spcAft>
                      </a:pPr>
                      <a:r>
                        <a:rPr lang="fr-FR" sz="1000" dirty="0">
                          <a:effectLst/>
                          <a:latin typeface="Short Stack" panose="02010500040000000007" pitchFamily="2" charset="0"/>
                          <a:ea typeface="Times New Roman"/>
                          <a:cs typeface="Times New Roman"/>
                        </a:rPr>
                        <a:t>dis</a:t>
                      </a:r>
                    </a:p>
                  </a:txBody>
                  <a:tcPr marL="44450" marR="44450" marT="0" marB="0" anchor="ctr"/>
                </a:tc>
                <a:tc>
                  <a:txBody>
                    <a:bodyPr/>
                    <a:lstStyle/>
                    <a:p>
                      <a:pPr algn="ctr">
                        <a:spcAft>
                          <a:spcPts val="0"/>
                        </a:spcAft>
                      </a:pPr>
                      <a:endParaRPr lang="fr-FR" sz="1000" dirty="0">
                        <a:effectLst/>
                        <a:latin typeface="Short Stack" panose="02010500040000000007" pitchFamily="2" charset="0"/>
                        <a:ea typeface="Times New Roman"/>
                        <a:cs typeface="Times New Roman"/>
                      </a:endParaRPr>
                    </a:p>
                  </a:txBody>
                  <a:tcPr marL="44450" marR="44450" marT="0" marB="0" anchor="ctr"/>
                </a:tc>
                <a:extLst>
                  <a:ext uri="{0D108BD9-81ED-4DB2-BD59-A6C34878D82A}">
                    <a16:rowId xmlns:a16="http://schemas.microsoft.com/office/drawing/2014/main" val="10002"/>
                  </a:ext>
                </a:extLst>
              </a:tr>
              <a:tr h="33825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il, elle</a:t>
                      </a:r>
                    </a:p>
                  </a:txBody>
                  <a:tcPr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crain</a:t>
                      </a:r>
                      <a:r>
                        <a:rPr lang="fr-FR" sz="1000" u="sng" dirty="0">
                          <a:latin typeface="Short Stack" panose="02010500040000000007" pitchFamily="2" charset="0"/>
                        </a:rPr>
                        <a:t>t</a:t>
                      </a: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latin typeface="Short Stack" panose="02010500040000000007" pitchFamily="2" charset="0"/>
                        </a:rPr>
                        <a:t>résou</a:t>
                      </a:r>
                      <a:r>
                        <a:rPr lang="fr-FR" sz="1000" b="0" u="sng" dirty="0">
                          <a:latin typeface="Short Stack" panose="02010500040000000007" pitchFamily="2" charset="0"/>
                        </a:rPr>
                        <a:t>t</a:t>
                      </a:r>
                    </a:p>
                  </a:txBody>
                  <a:tcPr anchor="ctr"/>
                </a:tc>
                <a:tc>
                  <a:txBody>
                    <a:bodyPr/>
                    <a:lstStyle/>
                    <a:p>
                      <a:pPr algn="ctr">
                        <a:spcAft>
                          <a:spcPts val="0"/>
                        </a:spcAft>
                      </a:pPr>
                      <a:r>
                        <a:rPr lang="fr-FR" sz="1000" dirty="0">
                          <a:effectLst/>
                          <a:latin typeface="Short Stack" panose="02010500040000000007" pitchFamily="2" charset="0"/>
                          <a:ea typeface="Times New Roman"/>
                          <a:cs typeface="Times New Roman"/>
                        </a:rPr>
                        <a:t>dit</a:t>
                      </a:r>
                    </a:p>
                  </a:txBody>
                  <a:tcPr marL="44450" marR="44450" marT="0" marB="0" anchor="ctr"/>
                </a:tc>
                <a:tc>
                  <a:txBody>
                    <a:bodyPr/>
                    <a:lstStyle/>
                    <a:p>
                      <a:pPr algn="ctr">
                        <a:spcAft>
                          <a:spcPts val="0"/>
                        </a:spcAft>
                      </a:pPr>
                      <a:endParaRPr lang="fr-FR" sz="1000" dirty="0">
                        <a:effectLst/>
                        <a:latin typeface="Short Stack" panose="02010500040000000007" pitchFamily="2" charset="0"/>
                        <a:ea typeface="Times New Roman"/>
                        <a:cs typeface="Times New Roman"/>
                      </a:endParaRPr>
                    </a:p>
                  </a:txBody>
                  <a:tcPr marL="44450" marR="44450" marT="0" marB="0" anchor="ctr"/>
                </a:tc>
                <a:extLst>
                  <a:ext uri="{0D108BD9-81ED-4DB2-BD59-A6C34878D82A}">
                    <a16:rowId xmlns:a16="http://schemas.microsoft.com/office/drawing/2014/main" val="10003"/>
                  </a:ext>
                </a:extLst>
              </a:tr>
              <a:tr h="33825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nous</a:t>
                      </a:r>
                    </a:p>
                  </a:txBody>
                  <a:tcPr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fr-FR" sz="1000" spc="0" baseline="0" dirty="0">
                        <a:latin typeface="Short Stack" panose="02010500040000000007" pitchFamily="2" charset="0"/>
                      </a:endParaRP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fr-FR" sz="1000" dirty="0">
                        <a:latin typeface="Short Stack" panose="02010500040000000007" pitchFamily="2" charset="0"/>
                      </a:endParaRPr>
                    </a:p>
                  </a:txBody>
                  <a:tcPr anchor="ctr"/>
                </a:tc>
                <a:tc>
                  <a:txBody>
                    <a:bodyPr/>
                    <a:lstStyle/>
                    <a:p>
                      <a:pPr algn="ctr">
                        <a:spcAft>
                          <a:spcPts val="0"/>
                        </a:spcAft>
                      </a:pPr>
                      <a:r>
                        <a:rPr lang="fr-FR" sz="1000" dirty="0">
                          <a:effectLst/>
                          <a:latin typeface="Short Stack" panose="02010500040000000007" pitchFamily="2" charset="0"/>
                          <a:ea typeface="Times New Roman"/>
                          <a:cs typeface="Times New Roman"/>
                        </a:rPr>
                        <a:t>disons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venons</a:t>
                      </a:r>
                    </a:p>
                  </a:txBody>
                  <a:tcPr marL="44450" marR="44450" marT="0" marB="0" anchor="ctr"/>
                </a:tc>
                <a:extLst>
                  <a:ext uri="{0D108BD9-81ED-4DB2-BD59-A6C34878D82A}">
                    <a16:rowId xmlns:a16="http://schemas.microsoft.com/office/drawing/2014/main" val="10004"/>
                  </a:ext>
                </a:extLst>
              </a:tr>
              <a:tr h="33825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vous</a:t>
                      </a:r>
                    </a:p>
                  </a:txBody>
                  <a:tcPr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fr-FR" sz="1000" dirty="0">
                        <a:latin typeface="Short Stack" panose="02010500040000000007" pitchFamily="2" charset="0"/>
                      </a:endParaRP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fr-FR" sz="1000" dirty="0">
                        <a:latin typeface="Short Stack" panose="02010500040000000007" pitchFamily="2" charset="0"/>
                      </a:endParaRPr>
                    </a:p>
                  </a:txBody>
                  <a:tcPr anchor="ctr"/>
                </a:tc>
                <a:tc>
                  <a:txBody>
                    <a:bodyPr/>
                    <a:lstStyle/>
                    <a:p>
                      <a:pPr algn="ctr">
                        <a:spcAft>
                          <a:spcPts val="0"/>
                        </a:spcAft>
                      </a:pPr>
                      <a:endParaRPr lang="fr-FR" sz="1000" b="1" dirty="0">
                        <a:effectLst/>
                        <a:latin typeface="Short Stack" panose="02010500040000000007" pitchFamily="2" charset="0"/>
                        <a:ea typeface="Times New Roman"/>
                        <a:cs typeface="Times New Roman"/>
                      </a:endParaRP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venez</a:t>
                      </a:r>
                    </a:p>
                  </a:txBody>
                  <a:tcPr marL="44450" marR="44450" marT="0" marB="0" anchor="ctr"/>
                </a:tc>
                <a:extLst>
                  <a:ext uri="{0D108BD9-81ED-4DB2-BD59-A6C34878D82A}">
                    <a16:rowId xmlns:a16="http://schemas.microsoft.com/office/drawing/2014/main" val="10005"/>
                  </a:ext>
                </a:extLst>
              </a:tr>
              <a:tr h="33825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spc="-100" baseline="0" dirty="0">
                          <a:latin typeface="Short Stack" panose="02010500040000000007" pitchFamily="2" charset="0"/>
                        </a:rPr>
                        <a:t>ils</a:t>
                      </a:r>
                      <a:r>
                        <a:rPr lang="fr-FR" sz="1000" dirty="0">
                          <a:latin typeface="Short Stack" panose="02010500040000000007" pitchFamily="2" charset="0"/>
                        </a:rPr>
                        <a:t>, </a:t>
                      </a:r>
                      <a:r>
                        <a:rPr lang="fr-FR" sz="1000" spc="0" baseline="0" dirty="0">
                          <a:latin typeface="Short Stack" panose="02010500040000000007" pitchFamily="2" charset="0"/>
                        </a:rPr>
                        <a:t>elles</a:t>
                      </a:r>
                    </a:p>
                  </a:txBody>
                  <a:tcPr anchor="ctr">
                    <a:solidFill>
                      <a:srgbClr val="E8FDD3"/>
                    </a:solidFill>
                  </a:tcP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fr-FR" sz="1000" dirty="0">
                        <a:latin typeface="Short Stack" panose="02010500040000000007" pitchFamily="2" charset="0"/>
                      </a:endParaRPr>
                    </a:p>
                  </a:txBody>
                  <a:tcPr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fr-FR" sz="1000" dirty="0">
                        <a:latin typeface="Short Stack" panose="02010500040000000007" pitchFamily="2" charset="0"/>
                      </a:endParaRPr>
                    </a:p>
                  </a:txBody>
                  <a:tcPr anchor="ctr"/>
                </a:tc>
                <a:tc>
                  <a:txBody>
                    <a:bodyPr/>
                    <a:lstStyle/>
                    <a:p>
                      <a:pPr algn="ctr">
                        <a:spcAft>
                          <a:spcPts val="0"/>
                        </a:spcAft>
                      </a:pPr>
                      <a:r>
                        <a:rPr lang="fr-FR" sz="1000" dirty="0">
                          <a:effectLst/>
                          <a:latin typeface="Short Stack" panose="02010500040000000007" pitchFamily="2" charset="0"/>
                          <a:ea typeface="Times New Roman"/>
                          <a:cs typeface="Times New Roman"/>
                        </a:rPr>
                        <a:t>disent</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viennent</a:t>
                      </a:r>
                    </a:p>
                  </a:txBody>
                  <a:tcPr marL="44450" marR="4445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7701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11216"/>
            <a:ext cx="10691813" cy="7559675"/>
          </a:xfrm>
          <a:prstGeom prst="roundRect">
            <a:avLst>
              <a:gd name="adj" fmla="val 1597"/>
            </a:avLst>
          </a:prstGeom>
          <a:solidFill>
            <a:srgbClr val="B2DC6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85582" y="87862"/>
            <a:ext cx="553537" cy="413334"/>
          </a:xfrm>
          <a:prstGeom prst="ellipse">
            <a:avLst/>
          </a:prstGeom>
          <a:solidFill>
            <a:srgbClr val="C2EBA9"/>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à coins arrondis 20"/>
          <p:cNvSpPr/>
          <p:nvPr/>
        </p:nvSpPr>
        <p:spPr>
          <a:xfrm>
            <a:off x="113241" y="3790717"/>
            <a:ext cx="5090677" cy="3676450"/>
          </a:xfrm>
          <a:prstGeom prst="roundRect">
            <a:avLst>
              <a:gd name="adj" fmla="val 4211"/>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6" name="ZoneTexte 5"/>
          <p:cNvSpPr txBox="1"/>
          <p:nvPr/>
        </p:nvSpPr>
        <p:spPr>
          <a:xfrm>
            <a:off x="655225" y="117296"/>
            <a:ext cx="3610632" cy="400110"/>
          </a:xfrm>
          <a:prstGeom prst="rect">
            <a:avLst/>
          </a:prstGeom>
          <a:noFill/>
        </p:spPr>
        <p:txBody>
          <a:bodyPr wrap="square" rtlCol="0">
            <a:spAutoFit/>
          </a:bodyPr>
          <a:lstStyle/>
          <a:p>
            <a:pPr algn="ctr">
              <a:tabLst>
                <a:tab pos="2962275" algn="l"/>
              </a:tabLst>
            </a:pPr>
            <a:r>
              <a:rPr lang="fr-FR" sz="2000" b="1" dirty="0">
                <a:ln w="28575">
                  <a:solidFill>
                    <a:schemeClr val="bg1"/>
                  </a:solidFill>
                </a:ln>
                <a:effectLst>
                  <a:outerShdw blurRad="38100" dist="38100" dir="2700000" algn="tl">
                    <a:srgbClr val="000000">
                      <a:alpha val="43137"/>
                    </a:srgbClr>
                  </a:outerShdw>
                </a:effectLst>
                <a:latin typeface="DK Petit Oiseau" panose="03030502040402010104" pitchFamily="66" charset="0"/>
              </a:rPr>
              <a:t>Le présent de l’impératif</a:t>
            </a:r>
          </a:p>
        </p:txBody>
      </p:sp>
      <p:sp>
        <p:nvSpPr>
          <p:cNvPr id="8" name="Rectangle à coins arrondis 7"/>
          <p:cNvSpPr/>
          <p:nvPr/>
        </p:nvSpPr>
        <p:spPr>
          <a:xfrm>
            <a:off x="138668" y="598701"/>
            <a:ext cx="5065251" cy="3018178"/>
          </a:xfrm>
          <a:prstGeom prst="roundRect">
            <a:avLst>
              <a:gd name="adj" fmla="val 231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lvl="0" defTabSz="1043056"/>
            <a:endParaRPr lang="fr-FR" sz="1200" dirty="0">
              <a:solidFill>
                <a:prstClr val="black"/>
              </a:solidFill>
              <a:latin typeface="Amandine" pitchFamily="2" charset="0"/>
            </a:endParaRPr>
          </a:p>
        </p:txBody>
      </p:sp>
      <p:sp>
        <p:nvSpPr>
          <p:cNvPr id="17" name="ZoneTexte 16"/>
          <p:cNvSpPr txBox="1"/>
          <p:nvPr/>
        </p:nvSpPr>
        <p:spPr>
          <a:xfrm>
            <a:off x="152017" y="3823900"/>
            <a:ext cx="5026984" cy="3600986"/>
          </a:xfrm>
          <a:prstGeom prst="rect">
            <a:avLst/>
          </a:prstGeom>
          <a:noFill/>
        </p:spPr>
        <p:txBody>
          <a:bodyPr wrap="square" lIns="36000" rIns="36000" rtlCol="0">
            <a:spAutoFit/>
          </a:bodyPr>
          <a:lstStyle/>
          <a:p>
            <a:r>
              <a:rPr lang="fr-FR" sz="1200" dirty="0">
                <a:ln w="9525">
                  <a:solidFill>
                    <a:sysClr val="windowText" lastClr="000000"/>
                  </a:solidFill>
                </a:ln>
                <a:latin typeface="Set Fire to the Rain" panose="02000506000000020004" pitchFamily="2" charset="0"/>
              </a:rPr>
              <a:t>1. Indique si les verbes sont à l’’impératif ou non.</a:t>
            </a:r>
          </a:p>
          <a:p>
            <a:pPr>
              <a:lnSpc>
                <a:spcPct val="150000"/>
              </a:lnSpc>
            </a:pPr>
            <a:r>
              <a:rPr lang="fr-FR" sz="1000" dirty="0">
                <a:latin typeface="Short Stack" panose="02010500040000000007" pitchFamily="2" charset="0"/>
              </a:rPr>
              <a:t>Repérons des bâtiments. ______ * Tu nommes les communes. ______</a:t>
            </a:r>
          </a:p>
          <a:p>
            <a:pPr>
              <a:lnSpc>
                <a:spcPct val="150000"/>
              </a:lnSpc>
            </a:pPr>
            <a:r>
              <a:rPr lang="fr-FR" sz="1000" dirty="0">
                <a:latin typeface="Short Stack" panose="02010500040000000007" pitchFamily="2" charset="0"/>
              </a:rPr>
              <a:t>Photographiez-les. ______ * Classe les images selon leur époque. ______ * Tu ne dois pas suivre ses conseils. ______</a:t>
            </a:r>
          </a:p>
          <a:p>
            <a:pPr marR="269875">
              <a:lnSpc>
                <a:spcPct val="150000"/>
              </a:lnSpc>
              <a:spcAft>
                <a:spcPts val="0"/>
              </a:spcAft>
            </a:pPr>
            <a:r>
              <a:rPr lang="fr-FR" sz="1200" dirty="0">
                <a:ln w="9525">
                  <a:solidFill>
                    <a:sysClr val="windowText" lastClr="000000"/>
                  </a:solidFill>
                </a:ln>
                <a:latin typeface="Set Fire to the Rain" panose="02000506000000020004" pitchFamily="2" charset="0"/>
              </a:rPr>
              <a:t>2. Transforme ces phrases à la 2</a:t>
            </a:r>
            <a:r>
              <a:rPr lang="fr-FR" sz="1200" baseline="30000" dirty="0">
                <a:ln w="9525">
                  <a:solidFill>
                    <a:sysClr val="windowText" lastClr="000000"/>
                  </a:solidFill>
                </a:ln>
                <a:latin typeface="Set Fire to the Rain" panose="02000506000000020004" pitchFamily="2" charset="0"/>
              </a:rPr>
              <a:t>ème</a:t>
            </a:r>
            <a:r>
              <a:rPr lang="fr-FR" sz="1200" dirty="0">
                <a:ln w="9525">
                  <a:solidFill>
                    <a:sysClr val="windowText" lastClr="000000"/>
                  </a:solidFill>
                </a:ln>
                <a:latin typeface="Set Fire to the Rain" panose="02000506000000020004" pitchFamily="2" charset="0"/>
              </a:rPr>
              <a:t> personne du pluriel.</a:t>
            </a:r>
          </a:p>
          <a:p>
            <a:pPr>
              <a:lnSpc>
                <a:spcPct val="150000"/>
              </a:lnSpc>
              <a:tabLst>
                <a:tab pos="2068513" algn="l"/>
              </a:tabLst>
            </a:pPr>
            <a:r>
              <a:rPr lang="fr-FR" sz="1000" dirty="0">
                <a:latin typeface="Short Stack" panose="02010500040000000007" pitchFamily="2" charset="0"/>
              </a:rPr>
              <a:t>Suis-moi !	___________________________________</a:t>
            </a:r>
          </a:p>
          <a:p>
            <a:pPr>
              <a:lnSpc>
                <a:spcPct val="150000"/>
              </a:lnSpc>
              <a:tabLst>
                <a:tab pos="2068513" algn="l"/>
              </a:tabLst>
            </a:pPr>
            <a:r>
              <a:rPr lang="fr-FR" sz="1000" dirty="0">
                <a:latin typeface="Short Stack" panose="02010500040000000007" pitchFamily="2" charset="0"/>
              </a:rPr>
              <a:t>Va me chercher de l’eau.	___________________________________</a:t>
            </a:r>
          </a:p>
          <a:p>
            <a:pPr>
              <a:lnSpc>
                <a:spcPct val="150000"/>
              </a:lnSpc>
              <a:tabLst>
                <a:tab pos="2068513" algn="l"/>
              </a:tabLst>
            </a:pPr>
            <a:r>
              <a:rPr lang="fr-FR" sz="1000" dirty="0">
                <a:latin typeface="Short Stack" panose="02010500040000000007" pitchFamily="2" charset="0"/>
              </a:rPr>
              <a:t>Achetons cette machine	___________________________________ </a:t>
            </a:r>
          </a:p>
          <a:p>
            <a:pPr>
              <a:lnSpc>
                <a:spcPct val="150000"/>
              </a:lnSpc>
              <a:tabLst>
                <a:tab pos="2068513" algn="l"/>
              </a:tabLst>
            </a:pPr>
            <a:r>
              <a:rPr lang="fr-FR" sz="1000" dirty="0">
                <a:latin typeface="Short Stack" panose="02010500040000000007" pitchFamily="2" charset="0"/>
              </a:rPr>
              <a:t>Décris-le </a:t>
            </a:r>
            <a:r>
              <a:rPr lang="fr-FR" sz="1000" spc="-150" dirty="0">
                <a:latin typeface="Short Stack" panose="02010500040000000007" pitchFamily="2" charset="0"/>
              </a:rPr>
              <a:t>moi</a:t>
            </a:r>
            <a:r>
              <a:rPr lang="fr-FR" sz="1000" dirty="0">
                <a:latin typeface="Short Stack" panose="02010500040000000007" pitchFamily="2" charset="0"/>
              </a:rPr>
              <a:t>.	___________________________________</a:t>
            </a:r>
          </a:p>
          <a:p>
            <a:pPr>
              <a:lnSpc>
                <a:spcPct val="150000"/>
              </a:lnSpc>
              <a:tabLst>
                <a:tab pos="2068513" algn="l"/>
              </a:tabLst>
            </a:pPr>
            <a:r>
              <a:rPr lang="fr-FR" sz="1000" dirty="0">
                <a:latin typeface="Short Stack" panose="02010500040000000007" pitchFamily="2" charset="0"/>
              </a:rPr>
              <a:t>Prends des notes.	___________________________________</a:t>
            </a:r>
          </a:p>
          <a:p>
            <a:pPr>
              <a:lnSpc>
                <a:spcPct val="150000"/>
              </a:lnSpc>
            </a:pPr>
            <a:r>
              <a:rPr lang="fr-FR" sz="1200" dirty="0">
                <a:ln w="9525">
                  <a:solidFill>
                    <a:sysClr val="windowText" lastClr="000000"/>
                  </a:solidFill>
                </a:ln>
                <a:latin typeface="Set Fire to the Rain" panose="02000506000000020004" pitchFamily="2" charset="0"/>
              </a:rPr>
              <a:t>2. Ecris ces verbe au présent de l’impératif à la 2</a:t>
            </a:r>
            <a:r>
              <a:rPr lang="fr-FR" sz="1200" baseline="30000" dirty="0">
                <a:ln w="9525">
                  <a:solidFill>
                    <a:sysClr val="windowText" lastClr="000000"/>
                  </a:solidFill>
                </a:ln>
                <a:latin typeface="Set Fire to the Rain" panose="02000506000000020004" pitchFamily="2" charset="0"/>
              </a:rPr>
              <a:t>ème</a:t>
            </a:r>
            <a:r>
              <a:rPr lang="fr-FR" sz="1200" dirty="0">
                <a:ln w="9525">
                  <a:solidFill>
                    <a:sysClr val="windowText" lastClr="000000"/>
                  </a:solidFill>
                </a:ln>
                <a:latin typeface="Set Fire to the Rain" panose="02000506000000020004" pitchFamily="2" charset="0"/>
              </a:rPr>
              <a:t> pers. du singulier</a:t>
            </a:r>
            <a:endParaRPr lang="fr-FR" sz="1200" dirty="0">
              <a:latin typeface="Short Stack" panose="02010500040000000007" pitchFamily="2" charset="0"/>
            </a:endParaRPr>
          </a:p>
          <a:p>
            <a:pPr>
              <a:lnSpc>
                <a:spcPct val="150000"/>
              </a:lnSpc>
            </a:pPr>
            <a:r>
              <a:rPr lang="fr-FR" sz="1000" dirty="0">
                <a:latin typeface="Short Stack" panose="02010500040000000007" pitchFamily="2" charset="0"/>
              </a:rPr>
              <a:t>(</a:t>
            </a:r>
            <a:r>
              <a:rPr lang="fr-FR" sz="1000" dirty="0">
                <a:latin typeface="Chalkduster" panose="03050602040202020205" pitchFamily="66" charset="0"/>
              </a:rPr>
              <a:t>Tailler</a:t>
            </a:r>
            <a:r>
              <a:rPr lang="fr-FR" sz="1000" dirty="0">
                <a:latin typeface="Short Stack" panose="02010500040000000007" pitchFamily="2" charset="0"/>
              </a:rPr>
              <a:t>) _______________ ton crayon.</a:t>
            </a:r>
          </a:p>
          <a:p>
            <a:pPr>
              <a:lnSpc>
                <a:spcPct val="150000"/>
              </a:lnSpc>
            </a:pPr>
            <a:r>
              <a:rPr lang="fr-FR" sz="1000" dirty="0">
                <a:latin typeface="Short Stack" panose="02010500040000000007" pitchFamily="2" charset="0"/>
              </a:rPr>
              <a:t>(</a:t>
            </a:r>
            <a:r>
              <a:rPr lang="fr-FR" sz="1000" dirty="0">
                <a:latin typeface="Chalkduster" panose="03050602040202020205" pitchFamily="66" charset="0"/>
              </a:rPr>
              <a:t>Prendre</a:t>
            </a:r>
            <a:r>
              <a:rPr lang="fr-FR" sz="1000" dirty="0">
                <a:latin typeface="Short Stack" panose="02010500040000000007" pitchFamily="2" charset="0"/>
              </a:rPr>
              <a:t>) _______________ une feuille blanche.</a:t>
            </a:r>
          </a:p>
          <a:p>
            <a:pPr>
              <a:lnSpc>
                <a:spcPct val="150000"/>
              </a:lnSpc>
            </a:pPr>
            <a:r>
              <a:rPr lang="fr-FR" sz="1000" dirty="0">
                <a:latin typeface="Short Stack" panose="02010500040000000007" pitchFamily="2" charset="0"/>
              </a:rPr>
              <a:t>(</a:t>
            </a:r>
            <a:r>
              <a:rPr lang="fr-FR" sz="1000" dirty="0">
                <a:latin typeface="Chalkduster" panose="03050602040202020205" pitchFamily="66" charset="0"/>
              </a:rPr>
              <a:t>Commencer</a:t>
            </a:r>
            <a:r>
              <a:rPr lang="fr-FR" sz="1000" dirty="0">
                <a:latin typeface="Short Stack" panose="02010500040000000007" pitchFamily="2" charset="0"/>
              </a:rPr>
              <a:t>) ___________________________ ton dessin.</a:t>
            </a:r>
          </a:p>
          <a:p>
            <a:pPr>
              <a:lnSpc>
                <a:spcPct val="150000"/>
              </a:lnSpc>
              <a:spcAft>
                <a:spcPts val="600"/>
              </a:spcAft>
            </a:pPr>
            <a:r>
              <a:rPr lang="fr-FR" sz="1000" dirty="0">
                <a:latin typeface="Short Stack" panose="02010500040000000007" pitchFamily="2" charset="0"/>
              </a:rPr>
              <a:t>(</a:t>
            </a:r>
            <a:r>
              <a:rPr lang="fr-FR" sz="1000" dirty="0">
                <a:latin typeface="Chalkduster" panose="03050602040202020205" pitchFamily="66" charset="0"/>
              </a:rPr>
              <a:t>Faire</a:t>
            </a:r>
            <a:r>
              <a:rPr lang="fr-FR" sz="1000" dirty="0">
                <a:latin typeface="Short Stack" panose="02010500040000000007" pitchFamily="2" charset="0"/>
              </a:rPr>
              <a:t>) _______________ </a:t>
            </a:r>
            <a:r>
              <a:rPr lang="fr-FR" sz="1000" spc="-150" dirty="0">
                <a:latin typeface="Short Stack" panose="02010500040000000007" pitchFamily="2" charset="0"/>
              </a:rPr>
              <a:t>attention</a:t>
            </a:r>
            <a:r>
              <a:rPr lang="fr-FR" sz="1000" dirty="0">
                <a:latin typeface="Short Stack" panose="02010500040000000007" pitchFamily="2" charset="0"/>
              </a:rPr>
              <a:t> de ne pas trop appuyer.</a:t>
            </a:r>
          </a:p>
        </p:txBody>
      </p:sp>
      <p:sp>
        <p:nvSpPr>
          <p:cNvPr id="22" name="ZoneTexte 21"/>
          <p:cNvSpPr txBox="1"/>
          <p:nvPr/>
        </p:nvSpPr>
        <p:spPr>
          <a:xfrm>
            <a:off x="4082258" y="407830"/>
            <a:ext cx="984462"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retiens</a:t>
            </a:r>
          </a:p>
        </p:txBody>
      </p:sp>
      <p:sp>
        <p:nvSpPr>
          <p:cNvPr id="40" name="Rectangle à coins arrondis 39"/>
          <p:cNvSpPr/>
          <p:nvPr/>
        </p:nvSpPr>
        <p:spPr>
          <a:xfrm>
            <a:off x="5363825" y="4907043"/>
            <a:ext cx="5169135" cy="2485832"/>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1" name="ZoneTexte 40"/>
          <p:cNvSpPr txBox="1"/>
          <p:nvPr/>
        </p:nvSpPr>
        <p:spPr>
          <a:xfrm>
            <a:off x="9406453" y="4778445"/>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m’évalue</a:t>
            </a:r>
          </a:p>
        </p:txBody>
      </p:sp>
      <p:sp>
        <p:nvSpPr>
          <p:cNvPr id="42" name="ZoneTexte 41"/>
          <p:cNvSpPr txBox="1"/>
          <p:nvPr/>
        </p:nvSpPr>
        <p:spPr>
          <a:xfrm>
            <a:off x="85581" y="92511"/>
            <a:ext cx="578962" cy="400110"/>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Warung Kopi" panose="02000500000000000000" pitchFamily="2" charset="0"/>
              </a:rPr>
              <a:t>C4</a:t>
            </a:r>
          </a:p>
        </p:txBody>
      </p:sp>
      <p:sp>
        <p:nvSpPr>
          <p:cNvPr id="50" name="ZoneTexte 49"/>
          <p:cNvSpPr txBox="1"/>
          <p:nvPr/>
        </p:nvSpPr>
        <p:spPr>
          <a:xfrm>
            <a:off x="4481654" y="-11058"/>
            <a:ext cx="665826" cy="374571"/>
          </a:xfrm>
          <a:prstGeom prst="roundRect">
            <a:avLst/>
          </a:prstGeom>
          <a:noFill/>
          <a:ln w="28575">
            <a:noFill/>
          </a:ln>
        </p:spPr>
        <p:txBody>
          <a:bodyPr wrap="square" rtlCol="0">
            <a:spAutoFit/>
          </a:bodyPr>
          <a:lstStyle/>
          <a:p>
            <a:pPr algn="ctr"/>
            <a:r>
              <a:rPr lang="fr-FR" sz="1600" dirty="0">
                <a:effectLst>
                  <a:outerShdw blurRad="38100" dist="38100" dir="2700000" algn="tl">
                    <a:srgbClr val="000000">
                      <a:alpha val="43137"/>
                    </a:srgbClr>
                  </a:outerShdw>
                </a:effectLst>
                <a:latin typeface="Warung Kopi" panose="02000500000000000000" pitchFamily="2" charset="0"/>
              </a:rPr>
              <a:t>CM2</a:t>
            </a:r>
          </a:p>
        </p:txBody>
      </p:sp>
      <p:sp>
        <p:nvSpPr>
          <p:cNvPr id="39" name="ZoneTexte 38"/>
          <p:cNvSpPr txBox="1"/>
          <p:nvPr/>
        </p:nvSpPr>
        <p:spPr>
          <a:xfrm>
            <a:off x="4014756" y="3698174"/>
            <a:ext cx="1051964"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m’exerce</a:t>
            </a:r>
          </a:p>
        </p:txBody>
      </p:sp>
      <p:pic>
        <p:nvPicPr>
          <p:cNvPr id="3" name="Image 2">
            <a:extLst>
              <a:ext uri="{FF2B5EF4-FFF2-40B4-BE49-F238E27FC236}">
                <a16:creationId xmlns:a16="http://schemas.microsoft.com/office/drawing/2014/main" id="{C5DACA69-549F-47DF-9711-46BBFB92A6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058" y="7354121"/>
            <a:ext cx="1245553" cy="256286"/>
          </a:xfrm>
          <a:prstGeom prst="rect">
            <a:avLst/>
          </a:prstGeom>
        </p:spPr>
      </p:pic>
      <p:sp>
        <p:nvSpPr>
          <p:cNvPr id="34" name="Rectangle à coins arrondis 23">
            <a:extLst>
              <a:ext uri="{FF2B5EF4-FFF2-40B4-BE49-F238E27FC236}">
                <a16:creationId xmlns:a16="http://schemas.microsoft.com/office/drawing/2014/main" id="{4B15478F-91B1-4905-BA49-4193C1A08DF2}"/>
              </a:ext>
            </a:extLst>
          </p:cNvPr>
          <p:cNvSpPr/>
          <p:nvPr/>
        </p:nvSpPr>
        <p:spPr>
          <a:xfrm>
            <a:off x="5360506" y="113812"/>
            <a:ext cx="5169135" cy="2243024"/>
          </a:xfrm>
          <a:prstGeom prst="roundRect">
            <a:avLst>
              <a:gd name="adj" fmla="val 7631"/>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fontAlgn="ctr">
              <a:lnSpc>
                <a:spcPct val="150000"/>
              </a:lnSpc>
            </a:pPr>
            <a:r>
              <a:rPr lang="fr-FR" sz="1000" dirty="0">
                <a:solidFill>
                  <a:srgbClr val="000000"/>
                </a:solidFill>
                <a:latin typeface="Short Stack" panose="02010500040000000007" pitchFamily="2" charset="0"/>
              </a:rPr>
              <a:t>.</a:t>
            </a:r>
            <a:endParaRPr lang="fr-FR" sz="1000" dirty="0">
              <a:latin typeface="Arial" panose="020B0604020202020204" pitchFamily="34" charset="0"/>
            </a:endParaRPr>
          </a:p>
          <a:p>
            <a:pPr algn="ctr"/>
            <a:endParaRPr lang="fr-FR" sz="1000" dirty="0"/>
          </a:p>
        </p:txBody>
      </p:sp>
      <p:sp>
        <p:nvSpPr>
          <p:cNvPr id="35" name="Rectangle 34">
            <a:extLst>
              <a:ext uri="{FF2B5EF4-FFF2-40B4-BE49-F238E27FC236}">
                <a16:creationId xmlns:a16="http://schemas.microsoft.com/office/drawing/2014/main" id="{EEED38D3-6ACE-4421-A2B4-E22EE1690765}"/>
              </a:ext>
            </a:extLst>
          </p:cNvPr>
          <p:cNvSpPr/>
          <p:nvPr/>
        </p:nvSpPr>
        <p:spPr>
          <a:xfrm>
            <a:off x="5344400" y="154666"/>
            <a:ext cx="4347719" cy="276999"/>
          </a:xfrm>
          <a:prstGeom prst="rect">
            <a:avLst/>
          </a:prstGeom>
        </p:spPr>
        <p:txBody>
          <a:bodyPr wrap="square">
            <a:spAutoFit/>
          </a:bodyPr>
          <a:lstStyle/>
          <a:p>
            <a:pPr lvl="0"/>
            <a:r>
              <a:rPr lang="fr-FR" sz="1200" dirty="0">
                <a:ln w="9525">
                  <a:solidFill>
                    <a:sysClr val="windowText" lastClr="000000"/>
                  </a:solidFill>
                </a:ln>
                <a:solidFill>
                  <a:prstClr val="black"/>
                </a:solidFill>
                <a:latin typeface="Set Fire to the Rain" panose="02000506000000020004" pitchFamily="2" charset="0"/>
              </a:rPr>
              <a:t>4. Transforme ce texte au présent de l’impératif :</a:t>
            </a:r>
            <a:endParaRPr lang="fr-FR" sz="1200" dirty="0">
              <a:ln w="9525">
                <a:noFill/>
              </a:ln>
              <a:latin typeface="Set Fire to the Rain" panose="02000506000000020004" pitchFamily="2" charset="0"/>
            </a:endParaRPr>
          </a:p>
        </p:txBody>
      </p:sp>
      <p:sp>
        <p:nvSpPr>
          <p:cNvPr id="36" name="Rectangle 35">
            <a:extLst>
              <a:ext uri="{FF2B5EF4-FFF2-40B4-BE49-F238E27FC236}">
                <a16:creationId xmlns:a16="http://schemas.microsoft.com/office/drawing/2014/main" id="{0AE34DE9-9885-4772-B364-E1DC61238E72}"/>
              </a:ext>
            </a:extLst>
          </p:cNvPr>
          <p:cNvSpPr/>
          <p:nvPr/>
        </p:nvSpPr>
        <p:spPr>
          <a:xfrm>
            <a:off x="5390974" y="796268"/>
            <a:ext cx="5138667" cy="1477328"/>
          </a:xfrm>
          <a:prstGeom prst="rect">
            <a:avLst/>
          </a:prstGeom>
        </p:spPr>
        <p:txBody>
          <a:bodyPr wrap="square">
            <a:spAutoFit/>
          </a:bodyPr>
          <a:lstStyle/>
          <a:p>
            <a:pPr>
              <a:lnSpc>
                <a:spcPct val="180000"/>
              </a:lnSpc>
            </a:pPr>
            <a:r>
              <a:rPr lang="fr-FR" sz="1000" dirty="0">
                <a:latin typeface="Short Stack" panose="02010500040000000007" pitchFamily="2" charset="0"/>
                <a:cs typeface="Dekko" panose="00000500000000000000" pitchFamily="2" charset="0"/>
              </a:rPr>
              <a:t>___________________________________________________________</a:t>
            </a:r>
          </a:p>
          <a:p>
            <a:pPr>
              <a:lnSpc>
                <a:spcPct val="180000"/>
              </a:lnSpc>
            </a:pPr>
            <a:r>
              <a:rPr lang="fr-FR" sz="1000" dirty="0">
                <a:latin typeface="Short Stack" panose="02010500040000000007" pitchFamily="2" charset="0"/>
                <a:cs typeface="Dekko" panose="00000500000000000000" pitchFamily="2" charset="0"/>
              </a:rPr>
              <a:t>___________________________________________________________</a:t>
            </a:r>
          </a:p>
          <a:p>
            <a:pPr>
              <a:lnSpc>
                <a:spcPct val="180000"/>
              </a:lnSpc>
            </a:pPr>
            <a:r>
              <a:rPr lang="fr-FR" sz="1000" dirty="0">
                <a:latin typeface="Short Stack" panose="02010500040000000007" pitchFamily="2" charset="0"/>
                <a:cs typeface="Dekko" panose="00000500000000000000" pitchFamily="2" charset="0"/>
              </a:rPr>
              <a:t>___________________________________________________________</a:t>
            </a:r>
          </a:p>
          <a:p>
            <a:pPr>
              <a:lnSpc>
                <a:spcPct val="180000"/>
              </a:lnSpc>
            </a:pPr>
            <a:r>
              <a:rPr lang="fr-FR" sz="1000" dirty="0">
                <a:latin typeface="Short Stack" panose="02010500040000000007" pitchFamily="2" charset="0"/>
                <a:cs typeface="Dekko" panose="00000500000000000000" pitchFamily="2" charset="0"/>
              </a:rPr>
              <a:t>___________________________________________________________</a:t>
            </a:r>
          </a:p>
          <a:p>
            <a:pPr>
              <a:lnSpc>
                <a:spcPct val="180000"/>
              </a:lnSpc>
            </a:pPr>
            <a:r>
              <a:rPr lang="fr-FR" sz="1000" dirty="0">
                <a:latin typeface="Short Stack" panose="02010500040000000007" pitchFamily="2" charset="0"/>
                <a:cs typeface="Dekko" panose="00000500000000000000" pitchFamily="2" charset="0"/>
              </a:rPr>
              <a:t>__________________________________________________________</a:t>
            </a:r>
          </a:p>
        </p:txBody>
      </p:sp>
      <p:sp>
        <p:nvSpPr>
          <p:cNvPr id="33" name="Rectangle à coins arrondis 37">
            <a:extLst>
              <a:ext uri="{FF2B5EF4-FFF2-40B4-BE49-F238E27FC236}">
                <a16:creationId xmlns:a16="http://schemas.microsoft.com/office/drawing/2014/main" id="{891312C8-8E61-422F-B9D6-171FA502C4E0}"/>
              </a:ext>
            </a:extLst>
          </p:cNvPr>
          <p:cNvSpPr/>
          <p:nvPr/>
        </p:nvSpPr>
        <p:spPr>
          <a:xfrm>
            <a:off x="5363825" y="2608223"/>
            <a:ext cx="5169135" cy="2108603"/>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4" name="Text Box 3">
            <a:extLst>
              <a:ext uri="{FF2B5EF4-FFF2-40B4-BE49-F238E27FC236}">
                <a16:creationId xmlns:a16="http://schemas.microsoft.com/office/drawing/2014/main" id="{0FE6F274-D7D4-49B2-AFA6-4AE64129258A}"/>
              </a:ext>
            </a:extLst>
          </p:cNvPr>
          <p:cNvSpPr txBox="1">
            <a:spLocks noChangeArrowheads="1"/>
          </p:cNvSpPr>
          <p:nvPr/>
        </p:nvSpPr>
        <p:spPr bwMode="auto">
          <a:xfrm>
            <a:off x="5426574" y="2358434"/>
            <a:ext cx="1527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KG Primary Italics" pitchFamily="2" charset="0"/>
                <a:cs typeface="Arial" pitchFamily="34" charset="0"/>
              </a:rPr>
              <a:t>Exercices à faire à l’oral.</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5" name="Text Box 4">
            <a:extLst>
              <a:ext uri="{FF2B5EF4-FFF2-40B4-BE49-F238E27FC236}">
                <a16:creationId xmlns:a16="http://schemas.microsoft.com/office/drawing/2014/main" id="{BD4D34BB-DE4A-4309-934C-454499A55A13}"/>
              </a:ext>
            </a:extLst>
          </p:cNvPr>
          <p:cNvSpPr txBox="1">
            <a:spLocks noChangeArrowheads="1"/>
          </p:cNvSpPr>
          <p:nvPr/>
        </p:nvSpPr>
        <p:spPr bwMode="auto">
          <a:xfrm>
            <a:off x="5390972" y="2873797"/>
            <a:ext cx="5145307" cy="5760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r>
              <a:rPr lang="fr-FR" sz="1000" dirty="0">
                <a:latin typeface="Short Stack" panose="02010500040000000007" pitchFamily="2" charset="0"/>
              </a:rPr>
              <a:t>1. Au présent de l’impératif, il n’y a que deux personnes.</a:t>
            </a:r>
          </a:p>
          <a:p>
            <a:r>
              <a:rPr lang="fr-FR" sz="1000" dirty="0">
                <a:latin typeface="Short Stack" panose="02010500040000000007" pitchFamily="2" charset="0"/>
              </a:rPr>
              <a:t>2. La terminaison de la 1ère personne du pluriel est –</a:t>
            </a:r>
            <a:r>
              <a:rPr lang="fr-FR" sz="1000" dirty="0" err="1">
                <a:latin typeface="Short Stack" panose="02010500040000000007" pitchFamily="2" charset="0"/>
              </a:rPr>
              <a:t>ons</a:t>
            </a:r>
            <a:endParaRPr lang="fr-FR" sz="1000" dirty="0">
              <a:latin typeface="Short Stack" panose="02010500040000000007" pitchFamily="2" charset="0"/>
            </a:endParaRPr>
          </a:p>
          <a:p>
            <a:r>
              <a:rPr lang="fr-FR" sz="1000" dirty="0">
                <a:latin typeface="Short Stack" panose="02010500040000000007" pitchFamily="2" charset="0"/>
              </a:rPr>
              <a:t>3. Le verbe est toujours accompagné du pronom personnel sujet.</a:t>
            </a:r>
          </a:p>
        </p:txBody>
      </p:sp>
      <p:sp>
        <p:nvSpPr>
          <p:cNvPr id="47" name="Text Box 6">
            <a:extLst>
              <a:ext uri="{FF2B5EF4-FFF2-40B4-BE49-F238E27FC236}">
                <a16:creationId xmlns:a16="http://schemas.microsoft.com/office/drawing/2014/main" id="{E10BBEAD-8703-4B1D-A8BC-6FFE6831A190}"/>
              </a:ext>
            </a:extLst>
          </p:cNvPr>
          <p:cNvSpPr txBox="1">
            <a:spLocks noChangeArrowheads="1"/>
          </p:cNvSpPr>
          <p:nvPr/>
        </p:nvSpPr>
        <p:spPr bwMode="auto">
          <a:xfrm>
            <a:off x="5396895" y="3692501"/>
            <a:ext cx="4584700" cy="7282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r>
              <a:rPr lang="fr-FR" sz="1000" dirty="0">
                <a:latin typeface="Short Stack" panose="02010500040000000007" pitchFamily="2" charset="0"/>
              </a:rPr>
              <a:t>4. ______ cette phrase  :  recopie </a:t>
            </a:r>
          </a:p>
          <a:p>
            <a:r>
              <a:rPr lang="fr-FR" sz="1000" dirty="0">
                <a:latin typeface="Short Stack" panose="02010500040000000007" pitchFamily="2" charset="0"/>
              </a:rPr>
              <a:t>5. ______ la réponse :  cherches</a:t>
            </a:r>
          </a:p>
          <a:p>
            <a:r>
              <a:rPr lang="fr-FR" sz="1000" dirty="0">
                <a:latin typeface="Short Stack" panose="02010500040000000007" pitchFamily="2" charset="0"/>
              </a:rPr>
              <a:t>6. ______ plus de fruits  :  mangez</a:t>
            </a:r>
          </a:p>
          <a:p>
            <a:r>
              <a:rPr lang="fr-FR" sz="1000" dirty="0">
                <a:latin typeface="Short Stack" panose="02010500040000000007" pitchFamily="2" charset="0"/>
              </a:rPr>
              <a:t>7. ______ la porte :  ouvres</a:t>
            </a:r>
          </a:p>
          <a:p>
            <a:r>
              <a:rPr lang="fr-FR" sz="1000" dirty="0"/>
              <a:t> </a:t>
            </a:r>
          </a:p>
        </p:txBody>
      </p:sp>
      <p:sp>
        <p:nvSpPr>
          <p:cNvPr id="51" name="Text Box 12">
            <a:extLst>
              <a:ext uri="{FF2B5EF4-FFF2-40B4-BE49-F238E27FC236}">
                <a16:creationId xmlns:a16="http://schemas.microsoft.com/office/drawing/2014/main" id="{5FEBA159-D967-4A60-8E9E-0DAC818CCA7A}"/>
              </a:ext>
            </a:extLst>
          </p:cNvPr>
          <p:cNvSpPr txBox="1">
            <a:spLocks noChangeArrowheads="1"/>
          </p:cNvSpPr>
          <p:nvPr/>
        </p:nvSpPr>
        <p:spPr bwMode="auto">
          <a:xfrm>
            <a:off x="8564782" y="3774256"/>
            <a:ext cx="5365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Fineliner Script" pitchFamily="50" charset="0"/>
                <a:cs typeface="Arial" pitchFamily="34" charset="0"/>
              </a:rPr>
              <a:t>oui ou non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52" name="AutoShape 13">
            <a:extLst>
              <a:ext uri="{FF2B5EF4-FFF2-40B4-BE49-F238E27FC236}">
                <a16:creationId xmlns:a16="http://schemas.microsoft.com/office/drawing/2014/main" id="{7CF5FFE7-CE21-4CD0-BC46-7A382512A945}"/>
              </a:ext>
            </a:extLst>
          </p:cNvPr>
          <p:cNvSpPr>
            <a:spLocks noChangeArrowheads="1"/>
          </p:cNvSpPr>
          <p:nvPr/>
        </p:nvSpPr>
        <p:spPr bwMode="auto">
          <a:xfrm>
            <a:off x="8564782" y="3712025"/>
            <a:ext cx="514350" cy="598487"/>
          </a:xfrm>
          <a:prstGeom prst="cloudCallout">
            <a:avLst>
              <a:gd name="adj1" fmla="val -92731"/>
              <a:gd name="adj2" fmla="val -5183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
        <p:nvSpPr>
          <p:cNvPr id="53" name="ZoneTexte 52">
            <a:extLst>
              <a:ext uri="{FF2B5EF4-FFF2-40B4-BE49-F238E27FC236}">
                <a16:creationId xmlns:a16="http://schemas.microsoft.com/office/drawing/2014/main" id="{5B049E35-47A3-44F1-A024-2AB778EAFC5E}"/>
              </a:ext>
            </a:extLst>
          </p:cNvPr>
          <p:cNvSpPr txBox="1"/>
          <p:nvPr/>
        </p:nvSpPr>
        <p:spPr>
          <a:xfrm>
            <a:off x="5358771" y="2608224"/>
            <a:ext cx="145287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Vrai ou faux ?</a:t>
            </a:r>
          </a:p>
        </p:txBody>
      </p:sp>
      <p:sp>
        <p:nvSpPr>
          <p:cNvPr id="55" name="ZoneTexte 54">
            <a:extLst>
              <a:ext uri="{FF2B5EF4-FFF2-40B4-BE49-F238E27FC236}">
                <a16:creationId xmlns:a16="http://schemas.microsoft.com/office/drawing/2014/main" id="{AC428F0B-7576-44D6-AFEF-9DAE8067DD3E}"/>
              </a:ext>
            </a:extLst>
          </p:cNvPr>
          <p:cNvSpPr txBox="1"/>
          <p:nvPr/>
        </p:nvSpPr>
        <p:spPr>
          <a:xfrm>
            <a:off x="5390972" y="3436711"/>
            <a:ext cx="285973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Est-ce correct ?</a:t>
            </a:r>
          </a:p>
        </p:txBody>
      </p:sp>
      <p:sp>
        <p:nvSpPr>
          <p:cNvPr id="58" name="ZoneTexte 57">
            <a:extLst>
              <a:ext uri="{FF2B5EF4-FFF2-40B4-BE49-F238E27FC236}">
                <a16:creationId xmlns:a16="http://schemas.microsoft.com/office/drawing/2014/main" id="{F487C0D6-F6D7-4128-8016-D28C79FC44EC}"/>
              </a:ext>
            </a:extLst>
          </p:cNvPr>
          <p:cNvSpPr txBox="1"/>
          <p:nvPr/>
        </p:nvSpPr>
        <p:spPr>
          <a:xfrm>
            <a:off x="9353550" y="2425445"/>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J’ai compris</a:t>
            </a:r>
          </a:p>
        </p:txBody>
      </p:sp>
      <p:sp>
        <p:nvSpPr>
          <p:cNvPr id="59" name="Text Box 3">
            <a:extLst>
              <a:ext uri="{FF2B5EF4-FFF2-40B4-BE49-F238E27FC236}">
                <a16:creationId xmlns:a16="http://schemas.microsoft.com/office/drawing/2014/main" id="{1B4D5EA1-D399-4DFF-8D1C-7F7617DB4C5E}"/>
              </a:ext>
            </a:extLst>
          </p:cNvPr>
          <p:cNvSpPr txBox="1">
            <a:spLocks noChangeArrowheads="1"/>
          </p:cNvSpPr>
          <p:nvPr/>
        </p:nvSpPr>
        <p:spPr bwMode="auto">
          <a:xfrm rot="10800000">
            <a:off x="6111239" y="4241940"/>
            <a:ext cx="4364488"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1. </a:t>
            </a:r>
            <a:r>
              <a:rPr lang="fr-FR" altLang="fr-FR" sz="1000" dirty="0">
                <a:solidFill>
                  <a:srgbClr val="000000"/>
                </a:solidFill>
                <a:latin typeface="KG Primary Italics" pitchFamily="2" charset="0"/>
                <a:cs typeface="Arial" pitchFamily="34" charset="0"/>
              </a:rPr>
              <a:t>Vrai       </a:t>
            </a: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2. faux (à l’infinitif)</a:t>
            </a:r>
            <a:r>
              <a:rPr kumimoji="0" lang="fr-FR" altLang="fr-FR" sz="1000" b="0" i="0" u="none" strike="noStrike" cap="none" normalizeH="0" dirty="0">
                <a:ln>
                  <a:noFill/>
                </a:ln>
                <a:solidFill>
                  <a:srgbClr val="000000"/>
                </a:solidFill>
                <a:effectLst/>
                <a:latin typeface="KG Primary Italics" pitchFamily="2" charset="0"/>
                <a:cs typeface="Arial" pitchFamily="34" charset="0"/>
              </a:rPr>
              <a:t>  </a:t>
            </a: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     3. vrai           4. non (mangeras)        5. non</a:t>
            </a:r>
            <a:r>
              <a:rPr kumimoji="0" lang="fr-FR" altLang="fr-FR" sz="1000" b="0" i="0" u="none" strike="noStrike" cap="none" normalizeH="0" dirty="0">
                <a:ln>
                  <a:noFill/>
                </a:ln>
                <a:solidFill>
                  <a:srgbClr val="000000"/>
                </a:solidFill>
                <a:effectLst/>
                <a:latin typeface="KG Primary Italics" pitchFamily="2" charset="0"/>
                <a:cs typeface="Arial" pitchFamily="34" charset="0"/>
              </a:rPr>
              <a:t> (nierons)     </a:t>
            </a: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6. non  (j’aurai)       7. oui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30" name="Rectangle 2"/>
          <p:cNvSpPr>
            <a:spLocks noChangeArrowheads="1"/>
          </p:cNvSpPr>
          <p:nvPr/>
        </p:nvSpPr>
        <p:spPr bwMode="auto">
          <a:xfrm>
            <a:off x="186543" y="654126"/>
            <a:ext cx="465471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fr-FR" sz="1000" dirty="0">
                <a:latin typeface="Short Stack" panose="02010500040000000007" pitchFamily="2" charset="0"/>
              </a:rPr>
              <a:t>L’impératif permet de donner un ordre ou un conseil.</a:t>
            </a:r>
          </a:p>
          <a:p>
            <a:pPr lvl="0"/>
            <a:r>
              <a:rPr lang="fr-FR" sz="1000" dirty="0">
                <a:latin typeface="Short Stack" panose="02010500040000000007" pitchFamily="2" charset="0"/>
              </a:rPr>
              <a:t>A l’impératif, le verbe le verbe ne se conjugue qu’à </a:t>
            </a:r>
          </a:p>
          <a:p>
            <a:r>
              <a:rPr lang="fr-FR" sz="1000" dirty="0">
                <a:latin typeface="Short Stack" panose="02010500040000000007" pitchFamily="2" charset="0"/>
              </a:rPr>
              <a:t>trois personnes, sans sujet exprimé. (Il est sous-entendu)</a:t>
            </a:r>
          </a:p>
        </p:txBody>
      </p:sp>
      <p:graphicFrame>
        <p:nvGraphicFramePr>
          <p:cNvPr id="31" name="Tableau 30"/>
          <p:cNvGraphicFramePr>
            <a:graphicFrameLocks noGrp="1"/>
          </p:cNvGraphicFramePr>
          <p:nvPr>
            <p:extLst>
              <p:ext uri="{D42A27DB-BD31-4B8C-83A1-F6EECF244321}">
                <p14:modId xmlns:p14="http://schemas.microsoft.com/office/powerpoint/2010/main" val="1008302976"/>
              </p:ext>
            </p:extLst>
          </p:nvPr>
        </p:nvGraphicFramePr>
        <p:xfrm>
          <a:off x="245763" y="1322595"/>
          <a:ext cx="4849158" cy="1058827"/>
        </p:xfrm>
        <a:graphic>
          <a:graphicData uri="http://schemas.openxmlformats.org/drawingml/2006/table">
            <a:tbl>
              <a:tblPr/>
              <a:tblGrid>
                <a:gridCol w="190965">
                  <a:extLst>
                    <a:ext uri="{9D8B030D-6E8A-4147-A177-3AD203B41FA5}">
                      <a16:colId xmlns:a16="http://schemas.microsoft.com/office/drawing/2014/main" val="20000"/>
                    </a:ext>
                  </a:extLst>
                </a:gridCol>
                <a:gridCol w="475066">
                  <a:extLst>
                    <a:ext uri="{9D8B030D-6E8A-4147-A177-3AD203B41FA5}">
                      <a16:colId xmlns:a16="http://schemas.microsoft.com/office/drawing/2014/main" val="20001"/>
                    </a:ext>
                  </a:extLst>
                </a:gridCol>
                <a:gridCol w="569543">
                  <a:extLst>
                    <a:ext uri="{9D8B030D-6E8A-4147-A177-3AD203B41FA5}">
                      <a16:colId xmlns:a16="http://schemas.microsoft.com/office/drawing/2014/main" val="20002"/>
                    </a:ext>
                  </a:extLst>
                </a:gridCol>
                <a:gridCol w="664691">
                  <a:extLst>
                    <a:ext uri="{9D8B030D-6E8A-4147-A177-3AD203B41FA5}">
                      <a16:colId xmlns:a16="http://schemas.microsoft.com/office/drawing/2014/main" val="20003"/>
                    </a:ext>
                  </a:extLst>
                </a:gridCol>
                <a:gridCol w="807411">
                  <a:extLst>
                    <a:ext uri="{9D8B030D-6E8A-4147-A177-3AD203B41FA5}">
                      <a16:colId xmlns:a16="http://schemas.microsoft.com/office/drawing/2014/main" val="20004"/>
                    </a:ext>
                  </a:extLst>
                </a:gridCol>
                <a:gridCol w="807411">
                  <a:extLst>
                    <a:ext uri="{9D8B030D-6E8A-4147-A177-3AD203B41FA5}">
                      <a16:colId xmlns:a16="http://schemas.microsoft.com/office/drawing/2014/main" val="20005"/>
                    </a:ext>
                  </a:extLst>
                </a:gridCol>
                <a:gridCol w="570213">
                  <a:extLst>
                    <a:ext uri="{9D8B030D-6E8A-4147-A177-3AD203B41FA5}">
                      <a16:colId xmlns:a16="http://schemas.microsoft.com/office/drawing/2014/main" val="20006"/>
                    </a:ext>
                  </a:extLst>
                </a:gridCol>
                <a:gridCol w="763858">
                  <a:extLst>
                    <a:ext uri="{9D8B030D-6E8A-4147-A177-3AD203B41FA5}">
                      <a16:colId xmlns:a16="http://schemas.microsoft.com/office/drawing/2014/main" val="20007"/>
                    </a:ext>
                  </a:extLst>
                </a:gridCol>
              </a:tblGrid>
              <a:tr h="217216">
                <a:tc>
                  <a:txBody>
                    <a:bodyPr/>
                    <a:lstStyle/>
                    <a:p>
                      <a:pPr>
                        <a:spcAft>
                          <a:spcPts val="0"/>
                        </a:spcAft>
                      </a:pPr>
                      <a:r>
                        <a:rPr lang="fr-FR" sz="1000" dirty="0">
                          <a:effectLst/>
                          <a:latin typeface="Short Stack" panose="02010500040000000007" pitchFamily="2" charset="0"/>
                          <a:ea typeface="Times New Roman"/>
                          <a:cs typeface="Times New Roman"/>
                        </a:rPr>
                        <a:t> </a:t>
                      </a: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Short Stack" panose="02010500040000000007" pitchFamily="2" charset="0"/>
                          <a:ea typeface="Times New Roman"/>
                          <a:cs typeface="Times New Roman"/>
                        </a:rPr>
                        <a:t> </a:t>
                      </a:r>
                    </a:p>
                  </a:txBody>
                  <a:tcPr marL="0" marR="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1000" b="0" dirty="0">
                          <a:effectLst/>
                          <a:latin typeface="Short Stack" panose="02010500040000000007" pitchFamily="2" charset="0"/>
                          <a:ea typeface="Times New Roman"/>
                          <a:cs typeface="Times New Roman"/>
                        </a:rPr>
                        <a:t>avoir</a:t>
                      </a: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fr-FR" sz="1000" b="0" dirty="0">
                          <a:effectLst/>
                          <a:latin typeface="Short Stack" panose="02010500040000000007" pitchFamily="2" charset="0"/>
                          <a:ea typeface="Times New Roman"/>
                          <a:cs typeface="Times New Roman"/>
                        </a:rPr>
                        <a:t>être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fr-FR" sz="1000" b="0" dirty="0">
                          <a:effectLst/>
                          <a:latin typeface="Short Stack" panose="02010500040000000007" pitchFamily="2" charset="0"/>
                          <a:ea typeface="Times New Roman"/>
                          <a:cs typeface="Times New Roman"/>
                        </a:rPr>
                        <a:t>arrêter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fr-FR" sz="1000" b="0" dirty="0">
                          <a:effectLst/>
                          <a:latin typeface="Short Stack" panose="02010500040000000007" pitchFamily="2" charset="0"/>
                          <a:ea typeface="Times New Roman"/>
                          <a:cs typeface="Times New Roman"/>
                        </a:rPr>
                        <a:t>obéir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fr-FR" sz="1000" b="0" dirty="0">
                          <a:effectLst/>
                          <a:latin typeface="Short Stack" panose="02010500040000000007" pitchFamily="2" charset="0"/>
                          <a:ea typeface="Times New Roman"/>
                          <a:cs typeface="Times New Roman"/>
                        </a:rPr>
                        <a:t>aller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spcAft>
                          <a:spcPts val="0"/>
                        </a:spcAft>
                      </a:pPr>
                      <a:r>
                        <a:rPr lang="fr-FR" sz="1000" b="0" dirty="0">
                          <a:effectLst/>
                          <a:latin typeface="Short Stack" panose="02010500040000000007" pitchFamily="2" charset="0"/>
                          <a:ea typeface="Times New Roman"/>
                          <a:cs typeface="Times New Roman"/>
                        </a:rPr>
                        <a:t>prendre</a:t>
                      </a: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80537">
                <a:tc gridSpan="2">
                  <a:txBody>
                    <a:bodyPr/>
                    <a:lstStyle/>
                    <a:p>
                      <a:pPr>
                        <a:lnSpc>
                          <a:spcPct val="150000"/>
                        </a:lnSpc>
                        <a:spcAft>
                          <a:spcPts val="0"/>
                        </a:spcAft>
                      </a:pPr>
                      <a:r>
                        <a:rPr lang="fr-FR" sz="1000">
                          <a:effectLst/>
                          <a:latin typeface="Short Stack" panose="02010500040000000007" pitchFamily="2" charset="0"/>
                          <a:ea typeface="Times New Roman"/>
                          <a:cs typeface="Times New Roman"/>
                        </a:rPr>
                        <a:t>2</a:t>
                      </a:r>
                      <a:r>
                        <a:rPr lang="fr-FR" sz="1000" baseline="30000">
                          <a:effectLst/>
                          <a:latin typeface="Short Stack" panose="02010500040000000007" pitchFamily="2" charset="0"/>
                          <a:ea typeface="Times New Roman"/>
                          <a:cs typeface="Times New Roman"/>
                        </a:rPr>
                        <a:t>è</a:t>
                      </a:r>
                      <a:r>
                        <a:rPr lang="fr-FR" sz="1000">
                          <a:effectLst/>
                          <a:latin typeface="Short Stack" panose="02010500040000000007" pitchFamily="2" charset="0"/>
                          <a:ea typeface="Times New Roman"/>
                          <a:cs typeface="Times New Roman"/>
                        </a:rPr>
                        <a:t>p. sing</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50000"/>
                        </a:lnSpc>
                        <a:spcAft>
                          <a:spcPts val="0"/>
                        </a:spcAft>
                      </a:pPr>
                      <a:r>
                        <a:rPr lang="fr-FR" sz="1000" dirty="0">
                          <a:effectLst/>
                          <a:latin typeface="Short Stack" panose="02010500040000000007" pitchFamily="2" charset="0"/>
                          <a:ea typeface="Times New Roman"/>
                          <a:cs typeface="Times New Roman"/>
                        </a:rPr>
                        <a:t>ai</a:t>
                      </a:r>
                      <a:r>
                        <a:rPr lang="fr-FR" sz="1000" b="1" u="sng" dirty="0">
                          <a:effectLst/>
                          <a:latin typeface="Short Stack" panose="02010500040000000007" pitchFamily="2" charset="0"/>
                          <a:ea typeface="Times New Roman"/>
                          <a:cs typeface="Times New Roman"/>
                        </a:rPr>
                        <a:t>e</a:t>
                      </a:r>
                      <a:endParaRPr lang="fr-FR" sz="1000" dirty="0">
                        <a:effectLst/>
                        <a:latin typeface="Short Stack" panose="02010500040000000007" pitchFamily="2" charset="0"/>
                        <a:ea typeface="Times New Roman"/>
                        <a:cs typeface="Times New Roman"/>
                      </a:endParaRP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sois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arrêt</a:t>
                      </a:r>
                      <a:r>
                        <a:rPr lang="fr-FR" sz="1000" b="1" u="sng">
                          <a:effectLst/>
                          <a:latin typeface="Short Stack" panose="02010500040000000007" pitchFamily="2" charset="0"/>
                          <a:ea typeface="Times New Roman"/>
                          <a:cs typeface="Times New Roman"/>
                        </a:rPr>
                        <a:t>e</a:t>
                      </a:r>
                      <a:endParaRPr lang="fr-FR" sz="1000">
                        <a:effectLst/>
                        <a:latin typeface="Short Stack" panose="02010500040000000007" pitchFamily="2" charset="0"/>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obéis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v</a:t>
                      </a:r>
                      <a:r>
                        <a:rPr lang="fr-FR" sz="1000" b="1" u="sng">
                          <a:effectLst/>
                          <a:latin typeface="Short Stack" panose="02010500040000000007" pitchFamily="2" charset="0"/>
                          <a:ea typeface="Times New Roman"/>
                          <a:cs typeface="Times New Roman"/>
                        </a:rPr>
                        <a:t>a</a:t>
                      </a:r>
                      <a:endParaRPr lang="fr-FR" sz="1000">
                        <a:effectLst/>
                        <a:latin typeface="Short Stack" panose="02010500040000000007" pitchFamily="2" charset="0"/>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dirty="0">
                          <a:effectLst/>
                          <a:latin typeface="Short Stack" panose="02010500040000000007" pitchFamily="2" charset="0"/>
                          <a:ea typeface="Times New Roman"/>
                          <a:cs typeface="Times New Roman"/>
                        </a:rPr>
                        <a:t>prends</a:t>
                      </a: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0537">
                <a:tc gridSpan="2">
                  <a:txBody>
                    <a:bodyPr/>
                    <a:lstStyle/>
                    <a:p>
                      <a:pPr>
                        <a:lnSpc>
                          <a:spcPct val="150000"/>
                        </a:lnSpc>
                        <a:spcAft>
                          <a:spcPts val="0"/>
                        </a:spcAft>
                      </a:pPr>
                      <a:r>
                        <a:rPr lang="fr-FR" sz="1000">
                          <a:effectLst/>
                          <a:latin typeface="Short Stack" panose="02010500040000000007" pitchFamily="2" charset="0"/>
                          <a:ea typeface="Times New Roman"/>
                          <a:cs typeface="Times New Roman"/>
                        </a:rPr>
                        <a:t>1</a:t>
                      </a:r>
                      <a:r>
                        <a:rPr lang="fr-FR" sz="1000" baseline="30000">
                          <a:effectLst/>
                          <a:latin typeface="Short Stack" panose="02010500040000000007" pitchFamily="2" charset="0"/>
                          <a:ea typeface="Times New Roman"/>
                          <a:cs typeface="Times New Roman"/>
                        </a:rPr>
                        <a:t>è</a:t>
                      </a:r>
                      <a:r>
                        <a:rPr lang="fr-FR" sz="1000">
                          <a:effectLst/>
                          <a:latin typeface="Short Stack" panose="02010500040000000007" pitchFamily="2" charset="0"/>
                          <a:ea typeface="Times New Roman"/>
                          <a:cs typeface="Times New Roman"/>
                        </a:rPr>
                        <a:t>p. plu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ayons</a:t>
                      </a: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soyons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arrêtons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obéissons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allons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prenons</a:t>
                      </a: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0537">
                <a:tc gridSpan="2">
                  <a:txBody>
                    <a:bodyPr/>
                    <a:lstStyle/>
                    <a:p>
                      <a:pPr>
                        <a:lnSpc>
                          <a:spcPct val="150000"/>
                        </a:lnSpc>
                        <a:spcAft>
                          <a:spcPts val="0"/>
                        </a:spcAft>
                      </a:pPr>
                      <a:r>
                        <a:rPr lang="fr-FR" sz="1000">
                          <a:effectLst/>
                          <a:latin typeface="Short Stack" panose="02010500040000000007" pitchFamily="2" charset="0"/>
                          <a:ea typeface="Times New Roman"/>
                          <a:cs typeface="Times New Roman"/>
                        </a:rPr>
                        <a:t>2</a:t>
                      </a:r>
                      <a:r>
                        <a:rPr lang="fr-FR" sz="1000" baseline="30000">
                          <a:effectLst/>
                          <a:latin typeface="Short Stack" panose="02010500040000000007" pitchFamily="2" charset="0"/>
                          <a:ea typeface="Times New Roman"/>
                          <a:cs typeface="Times New Roman"/>
                        </a:rPr>
                        <a:t>è</a:t>
                      </a:r>
                      <a:r>
                        <a:rPr lang="fr-FR" sz="1000">
                          <a:effectLst/>
                          <a:latin typeface="Short Stack" panose="02010500040000000007" pitchFamily="2" charset="0"/>
                          <a:ea typeface="Times New Roman"/>
                          <a:cs typeface="Times New Roman"/>
                        </a:rPr>
                        <a:t>p. plu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ayez</a:t>
                      </a: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dirty="0">
                          <a:effectLst/>
                          <a:latin typeface="Short Stack" panose="02010500040000000007" pitchFamily="2" charset="0"/>
                          <a:ea typeface="Times New Roman"/>
                          <a:cs typeface="Times New Roman"/>
                        </a:rPr>
                        <a:t>soyez</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arrêtez</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obéissez</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a:effectLst/>
                          <a:latin typeface="Short Stack" panose="02010500040000000007" pitchFamily="2" charset="0"/>
                          <a:ea typeface="Times New Roman"/>
                          <a:cs typeface="Times New Roman"/>
                        </a:rPr>
                        <a:t>allez</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1000" dirty="0">
                          <a:effectLst/>
                          <a:latin typeface="Short Stack" panose="02010500040000000007" pitchFamily="2" charset="0"/>
                          <a:ea typeface="Times New Roman"/>
                          <a:cs typeface="Times New Roman"/>
                        </a:rPr>
                        <a:t>prenez</a:t>
                      </a: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7" name="Rectangle 36"/>
          <p:cNvSpPr/>
          <p:nvPr/>
        </p:nvSpPr>
        <p:spPr>
          <a:xfrm>
            <a:off x="186543" y="2462717"/>
            <a:ext cx="4907324" cy="1154162"/>
          </a:xfrm>
          <a:prstGeom prst="rect">
            <a:avLst/>
          </a:prstGeom>
        </p:spPr>
        <p:txBody>
          <a:bodyPr wrap="square">
            <a:spAutoFit/>
          </a:bodyPr>
          <a:lstStyle/>
          <a:p>
            <a:pPr lvl="0">
              <a:spcAft>
                <a:spcPts val="0"/>
              </a:spcAft>
              <a:tabLst>
                <a:tab pos="228600" algn="l"/>
              </a:tabLst>
            </a:pPr>
            <a:r>
              <a:rPr lang="fr-FR" sz="1000" dirty="0">
                <a:latin typeface="Short Stack" panose="02010500040000000007" pitchFamily="2" charset="0"/>
                <a:ea typeface="Times New Roman"/>
                <a:cs typeface="Times New Roman"/>
              </a:rPr>
              <a:t>La 2</a:t>
            </a:r>
            <a:r>
              <a:rPr lang="fr-FR" sz="1000" baseline="30000" dirty="0">
                <a:latin typeface="Short Stack" panose="02010500040000000007" pitchFamily="2" charset="0"/>
                <a:ea typeface="Times New Roman"/>
                <a:cs typeface="Times New Roman"/>
              </a:rPr>
              <a:t>ème</a:t>
            </a:r>
            <a:r>
              <a:rPr lang="fr-FR" sz="1000" dirty="0">
                <a:latin typeface="Short Stack" panose="02010500040000000007" pitchFamily="2" charset="0"/>
                <a:ea typeface="Times New Roman"/>
                <a:cs typeface="Times New Roman"/>
              </a:rPr>
              <a:t> personne du singulier des verbes du 1</a:t>
            </a:r>
            <a:r>
              <a:rPr lang="fr-FR" sz="1000" baseline="30000" dirty="0">
                <a:latin typeface="Short Stack" panose="02010500040000000007" pitchFamily="2" charset="0"/>
                <a:ea typeface="Times New Roman"/>
                <a:cs typeface="Times New Roman"/>
              </a:rPr>
              <a:t>er</a:t>
            </a:r>
            <a:r>
              <a:rPr lang="fr-FR" sz="1000" dirty="0">
                <a:latin typeface="Short Stack" panose="02010500040000000007" pitchFamily="2" charset="0"/>
                <a:ea typeface="Times New Roman"/>
                <a:cs typeface="Times New Roman"/>
              </a:rPr>
              <a:t> groupe, ainsi que celle du verbe aller et avoir, ne prend pas de « s » final, sauf devant les pronoms </a:t>
            </a:r>
            <a:r>
              <a:rPr lang="fr-FR" sz="1000" i="1" dirty="0">
                <a:latin typeface="Short Stack" panose="02010500040000000007" pitchFamily="2" charset="0"/>
                <a:ea typeface="Times New Roman"/>
                <a:cs typeface="Times New Roman"/>
              </a:rPr>
              <a:t>en</a:t>
            </a:r>
            <a:r>
              <a:rPr lang="fr-FR" sz="1000" dirty="0">
                <a:latin typeface="Short Stack" panose="02010500040000000007" pitchFamily="2" charset="0"/>
                <a:ea typeface="Times New Roman"/>
                <a:cs typeface="Times New Roman"/>
              </a:rPr>
              <a:t> et </a:t>
            </a:r>
            <a:r>
              <a:rPr lang="fr-FR" sz="1000" i="1" dirty="0">
                <a:latin typeface="Short Stack" panose="02010500040000000007" pitchFamily="2" charset="0"/>
                <a:ea typeface="Times New Roman"/>
                <a:cs typeface="Times New Roman"/>
              </a:rPr>
              <a:t>y</a:t>
            </a:r>
            <a:r>
              <a:rPr lang="fr-FR" sz="1000" dirty="0">
                <a:latin typeface="Short Stack" panose="02010500040000000007" pitchFamily="2" charset="0"/>
                <a:ea typeface="Times New Roman"/>
                <a:cs typeface="Times New Roman"/>
              </a:rPr>
              <a:t> :</a:t>
            </a:r>
          </a:p>
          <a:p>
            <a:pPr>
              <a:spcAft>
                <a:spcPts val="0"/>
              </a:spcAft>
              <a:tabLst>
                <a:tab pos="900113" algn="l"/>
                <a:tab pos="2159000" algn="l"/>
              </a:tabLst>
            </a:pPr>
            <a:r>
              <a:rPr lang="fr-FR" sz="1000" dirty="0">
                <a:latin typeface="Short Stack" panose="02010500040000000007" pitchFamily="2" charset="0"/>
                <a:ea typeface="Times New Roman"/>
                <a:cs typeface="Times New Roman"/>
              </a:rPr>
              <a:t>	</a:t>
            </a:r>
            <a:r>
              <a:rPr lang="fr-FR" sz="1300" dirty="0">
                <a:latin typeface="Amandine" pitchFamily="2" charset="0"/>
                <a:ea typeface="Times New Roman"/>
                <a:cs typeface="Times New Roman"/>
              </a:rPr>
              <a:t>regarde !      	range ta chambre !</a:t>
            </a:r>
          </a:p>
          <a:p>
            <a:pPr>
              <a:spcAft>
                <a:spcPts val="0"/>
              </a:spcAft>
              <a:tabLst>
                <a:tab pos="900113" algn="l"/>
                <a:tab pos="2159000" algn="l"/>
              </a:tabLst>
            </a:pPr>
            <a:r>
              <a:rPr lang="fr-FR" sz="1300" dirty="0">
                <a:latin typeface="Amandine" pitchFamily="2" charset="0"/>
                <a:ea typeface="Times New Roman"/>
                <a:cs typeface="Times New Roman"/>
              </a:rPr>
              <a:t>	va dormir !    	aie du courage !</a:t>
            </a:r>
          </a:p>
          <a:p>
            <a:pPr>
              <a:spcAft>
                <a:spcPts val="0"/>
              </a:spcAft>
              <a:tabLst>
                <a:tab pos="900113" algn="l"/>
                <a:tab pos="2159000" algn="l"/>
              </a:tabLst>
            </a:pPr>
            <a:r>
              <a:rPr lang="fr-FR" sz="1300" dirty="0">
                <a:latin typeface="Amandine" pitchFamily="2" charset="0"/>
                <a:ea typeface="Times New Roman"/>
                <a:cs typeface="Times New Roman"/>
                <a:sym typeface="Wingdings"/>
              </a:rPr>
              <a:t>	p</a:t>
            </a:r>
            <a:r>
              <a:rPr lang="fr-FR" sz="1300" dirty="0">
                <a:latin typeface="Amandine" pitchFamily="2" charset="0"/>
                <a:ea typeface="Times New Roman"/>
                <a:cs typeface="Times New Roman"/>
              </a:rPr>
              <a:t>arle</a:t>
            </a:r>
            <a:r>
              <a:rPr lang="fr-FR" sz="1300" u="sng" dirty="0">
                <a:latin typeface="Amandine" pitchFamily="2" charset="0"/>
                <a:ea typeface="Times New Roman"/>
                <a:cs typeface="Times New Roman"/>
              </a:rPr>
              <a:t>s</a:t>
            </a:r>
            <a:r>
              <a:rPr lang="fr-FR" sz="1300" dirty="0">
                <a:latin typeface="Amandine" pitchFamily="2" charset="0"/>
                <a:ea typeface="Times New Roman"/>
                <a:cs typeface="Times New Roman"/>
              </a:rPr>
              <a:t>-en     	reste</a:t>
            </a:r>
            <a:r>
              <a:rPr lang="fr-FR" sz="1300" u="sng" dirty="0">
                <a:latin typeface="Amandine" pitchFamily="2" charset="0"/>
                <a:ea typeface="Times New Roman"/>
                <a:cs typeface="Times New Roman"/>
              </a:rPr>
              <a:t>s</a:t>
            </a:r>
            <a:r>
              <a:rPr lang="fr-FR" sz="1300" dirty="0">
                <a:latin typeface="Amandine" pitchFamily="2" charset="0"/>
                <a:ea typeface="Times New Roman"/>
                <a:cs typeface="Times New Roman"/>
              </a:rPr>
              <a:t>-y</a:t>
            </a:r>
            <a:endParaRPr lang="fr-FR" sz="1300" dirty="0">
              <a:effectLst/>
              <a:latin typeface="Amandine" pitchFamily="2" charset="0"/>
              <a:ea typeface="Times New Roman"/>
              <a:cs typeface="Times New Roman"/>
            </a:endParaRPr>
          </a:p>
        </p:txBody>
      </p:sp>
      <p:sp>
        <p:nvSpPr>
          <p:cNvPr id="2" name="Rectangle 1"/>
          <p:cNvSpPr/>
          <p:nvPr/>
        </p:nvSpPr>
        <p:spPr>
          <a:xfrm>
            <a:off x="5358772" y="371635"/>
            <a:ext cx="5170870" cy="507831"/>
          </a:xfrm>
          <a:prstGeom prst="rect">
            <a:avLst/>
          </a:prstGeom>
        </p:spPr>
        <p:txBody>
          <a:bodyPr wrap="square">
            <a:spAutoFit/>
          </a:bodyPr>
          <a:lstStyle/>
          <a:p>
            <a:pPr lvl="0" defTabSz="1043056">
              <a:lnSpc>
                <a:spcPct val="90000"/>
              </a:lnSpc>
              <a:spcAft>
                <a:spcPts val="600"/>
              </a:spcAft>
            </a:pPr>
            <a:r>
              <a:rPr lang="fr-FR" sz="1000" spc="-20" dirty="0">
                <a:solidFill>
                  <a:prstClr val="black"/>
                </a:solidFill>
                <a:latin typeface="Short Stack" panose="02010500040000000007" pitchFamily="2" charset="0"/>
              </a:rPr>
              <a:t>Sur une carte, tu indiques le Nord par une flèche. Puis tu fais coïncider la flèche de direction avec le Nord du cadran mobile en le tournant. Tu détermines la direction à suivre. Tu suis ces indications.</a:t>
            </a:r>
          </a:p>
        </p:txBody>
      </p:sp>
    </p:spTree>
    <p:extLst>
      <p:ext uri="{BB962C8B-B14F-4D97-AF65-F5344CB8AC3E}">
        <p14:creationId xmlns:p14="http://schemas.microsoft.com/office/powerpoint/2010/main" val="827502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11216"/>
            <a:ext cx="10691813" cy="7559675"/>
          </a:xfrm>
          <a:prstGeom prst="roundRect">
            <a:avLst>
              <a:gd name="adj" fmla="val 1597"/>
            </a:avLst>
          </a:prstGeom>
          <a:solidFill>
            <a:srgbClr val="B2DC6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85582" y="87862"/>
            <a:ext cx="553537" cy="413334"/>
          </a:xfrm>
          <a:prstGeom prst="ellipse">
            <a:avLst/>
          </a:prstGeom>
          <a:solidFill>
            <a:srgbClr val="C2EBA9"/>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à coins arrondis 23"/>
          <p:cNvSpPr/>
          <p:nvPr/>
        </p:nvSpPr>
        <p:spPr>
          <a:xfrm>
            <a:off x="5353959" y="106897"/>
            <a:ext cx="5169135" cy="2029239"/>
          </a:xfrm>
          <a:prstGeom prst="roundRect">
            <a:avLst>
              <a:gd name="adj" fmla="val 4346"/>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fontAlgn="ctr">
              <a:lnSpc>
                <a:spcPct val="150000"/>
              </a:lnSpc>
            </a:pPr>
            <a:r>
              <a:rPr lang="fr-FR" sz="1000" dirty="0">
                <a:solidFill>
                  <a:srgbClr val="000000"/>
                </a:solidFill>
                <a:latin typeface="Short Stack" panose="02010500040000000007" pitchFamily="2" charset="0"/>
              </a:rPr>
              <a:t>.</a:t>
            </a:r>
            <a:endParaRPr lang="fr-FR" sz="1000" dirty="0">
              <a:latin typeface="Arial" panose="020B0604020202020204" pitchFamily="34" charset="0"/>
            </a:endParaRPr>
          </a:p>
          <a:p>
            <a:pPr algn="ctr"/>
            <a:endParaRPr lang="fr-FR" sz="1000" dirty="0"/>
          </a:p>
        </p:txBody>
      </p:sp>
      <p:sp>
        <p:nvSpPr>
          <p:cNvPr id="21" name="Rectangle à coins arrondis 20"/>
          <p:cNvSpPr/>
          <p:nvPr/>
        </p:nvSpPr>
        <p:spPr>
          <a:xfrm>
            <a:off x="113241" y="5429249"/>
            <a:ext cx="5090677" cy="2037915"/>
          </a:xfrm>
          <a:prstGeom prst="roundRect">
            <a:avLst>
              <a:gd name="adj" fmla="val 4211"/>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6" name="ZoneTexte 5"/>
          <p:cNvSpPr txBox="1"/>
          <p:nvPr/>
        </p:nvSpPr>
        <p:spPr>
          <a:xfrm>
            <a:off x="664543" y="72326"/>
            <a:ext cx="3610632" cy="400110"/>
          </a:xfrm>
          <a:prstGeom prst="rect">
            <a:avLst/>
          </a:prstGeom>
          <a:noFill/>
        </p:spPr>
        <p:txBody>
          <a:bodyPr wrap="square" rtlCol="0">
            <a:spAutoFit/>
          </a:bodyPr>
          <a:lstStyle/>
          <a:p>
            <a:pPr algn="ctr">
              <a:tabLst>
                <a:tab pos="2962275" algn="l"/>
              </a:tabLst>
            </a:pPr>
            <a:r>
              <a:rPr lang="fr-FR" sz="2000" b="1" dirty="0">
                <a:ln w="28575">
                  <a:solidFill>
                    <a:schemeClr val="bg1"/>
                  </a:solidFill>
                </a:ln>
                <a:effectLst>
                  <a:outerShdw blurRad="38100" dist="38100" dir="2700000" algn="tl">
                    <a:srgbClr val="000000">
                      <a:alpha val="43137"/>
                    </a:srgbClr>
                  </a:outerShdw>
                </a:effectLst>
                <a:latin typeface="DK Petit Oiseau" panose="03030502040402010104" pitchFamily="66" charset="0"/>
              </a:rPr>
              <a:t>Le futur</a:t>
            </a:r>
          </a:p>
        </p:txBody>
      </p:sp>
      <p:sp>
        <p:nvSpPr>
          <p:cNvPr id="8" name="Rectangle à coins arrondis 7"/>
          <p:cNvSpPr/>
          <p:nvPr/>
        </p:nvSpPr>
        <p:spPr>
          <a:xfrm>
            <a:off x="138668" y="507800"/>
            <a:ext cx="5065251" cy="4738729"/>
          </a:xfrm>
          <a:prstGeom prst="roundRect">
            <a:avLst>
              <a:gd name="adj" fmla="val 1598"/>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17" name="ZoneTexte 16"/>
          <p:cNvSpPr txBox="1"/>
          <p:nvPr/>
        </p:nvSpPr>
        <p:spPr>
          <a:xfrm>
            <a:off x="175019" y="5468055"/>
            <a:ext cx="5051901" cy="2000548"/>
          </a:xfrm>
          <a:prstGeom prst="rect">
            <a:avLst/>
          </a:prstGeom>
          <a:noFill/>
        </p:spPr>
        <p:txBody>
          <a:bodyPr wrap="square" lIns="36000" rIns="36000" rtlCol="0">
            <a:spAutoFit/>
          </a:bodyPr>
          <a:lstStyle/>
          <a:p>
            <a:r>
              <a:rPr lang="fr-FR" sz="1200" dirty="0">
                <a:ln w="9525">
                  <a:solidFill>
                    <a:sysClr val="windowText" lastClr="000000"/>
                  </a:solidFill>
                </a:ln>
                <a:latin typeface="Set Fire to the Rain" panose="02000506000000020004" pitchFamily="2" charset="0"/>
              </a:rPr>
              <a:t>1. Conjugue les verbes entre parenthèses au futur.</a:t>
            </a:r>
          </a:p>
          <a:p>
            <a:pPr>
              <a:lnSpc>
                <a:spcPct val="150000"/>
              </a:lnSpc>
              <a:spcAft>
                <a:spcPts val="600"/>
              </a:spcAft>
            </a:pPr>
            <a:r>
              <a:rPr lang="fr-FR" sz="1000" dirty="0">
                <a:latin typeface="Short Stack" panose="02010500040000000007" pitchFamily="2" charset="0"/>
              </a:rPr>
              <a:t>Les changements climatiques (</a:t>
            </a:r>
            <a:r>
              <a:rPr lang="fr-FR" sz="1000" dirty="0">
                <a:latin typeface="Chalkduster" panose="03050602040202020205" pitchFamily="66" charset="0"/>
              </a:rPr>
              <a:t>avoir</a:t>
            </a:r>
            <a:r>
              <a:rPr lang="fr-FR" sz="1000" dirty="0">
                <a:latin typeface="Short Stack" panose="02010500040000000007" pitchFamily="2" charset="0"/>
              </a:rPr>
              <a:t>) _____________________ des conséquences multiples. Certains (</a:t>
            </a:r>
            <a:r>
              <a:rPr lang="fr-FR" sz="1000" dirty="0">
                <a:latin typeface="Chalkduster" panose="03050602040202020205" pitchFamily="66" charset="0"/>
              </a:rPr>
              <a:t>être</a:t>
            </a:r>
            <a:r>
              <a:rPr lang="fr-FR" sz="1000" dirty="0">
                <a:latin typeface="Short Stack" panose="02010500040000000007" pitchFamily="2" charset="0"/>
              </a:rPr>
              <a:t>) _____________________ irréversibles ou (</a:t>
            </a:r>
            <a:r>
              <a:rPr lang="fr-FR" sz="1000" dirty="0">
                <a:latin typeface="Chalkduster" panose="03050602040202020205" pitchFamily="66" charset="0"/>
              </a:rPr>
              <a:t>persister</a:t>
            </a:r>
            <a:r>
              <a:rPr lang="fr-FR" sz="1000" dirty="0">
                <a:latin typeface="Short Stack" panose="02010500040000000007" pitchFamily="2" charset="0"/>
              </a:rPr>
              <a:t>) __________________________ durant des millénaires. Les systèmes naturels et humains (</a:t>
            </a:r>
            <a:r>
              <a:rPr lang="fr-FR" sz="1000" dirty="0">
                <a:latin typeface="Chalkduster" panose="03050602040202020205" pitchFamily="66" charset="0"/>
              </a:rPr>
              <a:t>pouvoir</a:t>
            </a:r>
            <a:r>
              <a:rPr lang="fr-FR" sz="1000" dirty="0">
                <a:latin typeface="Short Stack" panose="02010500040000000007" pitchFamily="2" charset="0"/>
              </a:rPr>
              <a:t>) ____________________ être définitivement détruits ou abîmés.</a:t>
            </a:r>
          </a:p>
          <a:p>
            <a:r>
              <a:rPr lang="fr-FR" sz="1200" dirty="0">
                <a:ln w="9525">
                  <a:solidFill>
                    <a:sysClr val="windowText" lastClr="000000"/>
                  </a:solidFill>
                </a:ln>
                <a:latin typeface="Set Fire to the Rain" panose="02000506000000020004" pitchFamily="2" charset="0"/>
              </a:rPr>
              <a:t>2. Entoure les adverbes qui accompagnent le futur</a:t>
            </a:r>
          </a:p>
          <a:p>
            <a:pPr>
              <a:spcAft>
                <a:spcPts val="600"/>
              </a:spcAft>
            </a:pPr>
            <a:r>
              <a:rPr lang="fr-FR" sz="1000" dirty="0">
                <a:solidFill>
                  <a:prstClr val="black"/>
                </a:solidFill>
                <a:latin typeface="Short Stack" panose="02010500040000000007" pitchFamily="2" charset="0"/>
              </a:rPr>
              <a:t>Soudain – demain – ensuite – bientôt – avant – autrefois – jadis – plus tard – ultérieurement – hier - prochainement.</a:t>
            </a:r>
            <a:endParaRPr lang="fr-FR" sz="1000" dirty="0"/>
          </a:p>
        </p:txBody>
      </p:sp>
      <p:sp>
        <p:nvSpPr>
          <p:cNvPr id="22" name="ZoneTexte 21"/>
          <p:cNvSpPr txBox="1"/>
          <p:nvPr/>
        </p:nvSpPr>
        <p:spPr>
          <a:xfrm>
            <a:off x="4082258" y="407830"/>
            <a:ext cx="984462"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retiens</a:t>
            </a:r>
          </a:p>
        </p:txBody>
      </p:sp>
      <p:sp>
        <p:nvSpPr>
          <p:cNvPr id="40" name="Rectangle à coins arrondis 39"/>
          <p:cNvSpPr/>
          <p:nvPr/>
        </p:nvSpPr>
        <p:spPr>
          <a:xfrm>
            <a:off x="5363825" y="4855479"/>
            <a:ext cx="5169135" cy="2537396"/>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1" name="ZoneTexte 40"/>
          <p:cNvSpPr txBox="1"/>
          <p:nvPr/>
        </p:nvSpPr>
        <p:spPr>
          <a:xfrm>
            <a:off x="9304255" y="4691656"/>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m’évalue</a:t>
            </a:r>
          </a:p>
        </p:txBody>
      </p:sp>
      <p:sp>
        <p:nvSpPr>
          <p:cNvPr id="42" name="ZoneTexte 41"/>
          <p:cNvSpPr txBox="1"/>
          <p:nvPr/>
        </p:nvSpPr>
        <p:spPr>
          <a:xfrm>
            <a:off x="85581" y="92511"/>
            <a:ext cx="553537" cy="400110"/>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Warung Kopi" panose="02000500000000000000" pitchFamily="2" charset="0"/>
              </a:rPr>
              <a:t>C5</a:t>
            </a:r>
          </a:p>
        </p:txBody>
      </p:sp>
      <p:sp>
        <p:nvSpPr>
          <p:cNvPr id="50" name="ZoneTexte 49"/>
          <p:cNvSpPr txBox="1"/>
          <p:nvPr/>
        </p:nvSpPr>
        <p:spPr>
          <a:xfrm>
            <a:off x="4481654" y="-3438"/>
            <a:ext cx="665826" cy="374571"/>
          </a:xfrm>
          <a:prstGeom prst="roundRect">
            <a:avLst/>
          </a:prstGeom>
          <a:noFill/>
          <a:ln w="28575">
            <a:noFill/>
          </a:ln>
        </p:spPr>
        <p:txBody>
          <a:bodyPr wrap="square" rtlCol="0">
            <a:spAutoFit/>
          </a:bodyPr>
          <a:lstStyle/>
          <a:p>
            <a:pPr algn="ctr"/>
            <a:r>
              <a:rPr lang="fr-FR" sz="1600" dirty="0">
                <a:effectLst>
                  <a:outerShdw blurRad="38100" dist="38100" dir="2700000" algn="tl">
                    <a:srgbClr val="000000">
                      <a:alpha val="43137"/>
                    </a:srgbClr>
                  </a:outerShdw>
                </a:effectLst>
                <a:latin typeface="Warung Kopi" panose="02000500000000000000" pitchFamily="2" charset="0"/>
              </a:rPr>
              <a:t>CM2</a:t>
            </a:r>
          </a:p>
        </p:txBody>
      </p:sp>
      <p:sp>
        <p:nvSpPr>
          <p:cNvPr id="39" name="ZoneTexte 38"/>
          <p:cNvSpPr txBox="1"/>
          <p:nvPr/>
        </p:nvSpPr>
        <p:spPr>
          <a:xfrm>
            <a:off x="4041202" y="5342792"/>
            <a:ext cx="1051964"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m’exerce</a:t>
            </a:r>
          </a:p>
        </p:txBody>
      </p:sp>
      <p:pic>
        <p:nvPicPr>
          <p:cNvPr id="3" name="Image 2">
            <a:extLst>
              <a:ext uri="{FF2B5EF4-FFF2-40B4-BE49-F238E27FC236}">
                <a16:creationId xmlns:a16="http://schemas.microsoft.com/office/drawing/2014/main" id="{C5DACA69-549F-47DF-9711-46BBFB92A6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058" y="7354121"/>
            <a:ext cx="1245553" cy="256286"/>
          </a:xfrm>
          <a:prstGeom prst="rect">
            <a:avLst/>
          </a:prstGeom>
        </p:spPr>
      </p:pic>
      <p:sp>
        <p:nvSpPr>
          <p:cNvPr id="7" name="Rectangle 6">
            <a:extLst>
              <a:ext uri="{FF2B5EF4-FFF2-40B4-BE49-F238E27FC236}">
                <a16:creationId xmlns:a16="http://schemas.microsoft.com/office/drawing/2014/main" id="{A2F86D9A-7E60-4616-B26F-8AD07E98A6C1}"/>
              </a:ext>
            </a:extLst>
          </p:cNvPr>
          <p:cNvSpPr/>
          <p:nvPr/>
        </p:nvSpPr>
        <p:spPr>
          <a:xfrm>
            <a:off x="5337854" y="166800"/>
            <a:ext cx="2083455" cy="276999"/>
          </a:xfrm>
          <a:prstGeom prst="rect">
            <a:avLst/>
          </a:prstGeom>
        </p:spPr>
        <p:txBody>
          <a:bodyPr wrap="none">
            <a:spAutoFit/>
          </a:bodyPr>
          <a:lstStyle/>
          <a:p>
            <a:pPr lvl="0"/>
            <a:r>
              <a:rPr lang="fr-FR" sz="1200" dirty="0">
                <a:ln w="9525">
                  <a:solidFill>
                    <a:sysClr val="windowText" lastClr="000000"/>
                  </a:solidFill>
                </a:ln>
                <a:solidFill>
                  <a:prstClr val="black"/>
                </a:solidFill>
                <a:latin typeface="Set Fire to the Rain" panose="02000506000000020004" pitchFamily="2" charset="0"/>
              </a:rPr>
              <a:t>3. Ecris ces verbes au futur</a:t>
            </a:r>
          </a:p>
        </p:txBody>
      </p:sp>
      <p:sp>
        <p:nvSpPr>
          <p:cNvPr id="9" name="Rectangle 8">
            <a:extLst>
              <a:ext uri="{FF2B5EF4-FFF2-40B4-BE49-F238E27FC236}">
                <a16:creationId xmlns:a16="http://schemas.microsoft.com/office/drawing/2014/main" id="{C9BC2D2B-25FB-4BF2-A542-FB038D3E4392}"/>
              </a:ext>
            </a:extLst>
          </p:cNvPr>
          <p:cNvSpPr/>
          <p:nvPr/>
        </p:nvSpPr>
        <p:spPr>
          <a:xfrm>
            <a:off x="5394293" y="371197"/>
            <a:ext cx="5343525" cy="553998"/>
          </a:xfrm>
          <a:prstGeom prst="rect">
            <a:avLst/>
          </a:prstGeom>
        </p:spPr>
        <p:txBody>
          <a:bodyPr>
            <a:spAutoFit/>
          </a:bodyPr>
          <a:lstStyle/>
          <a:p>
            <a:pPr>
              <a:lnSpc>
                <a:spcPct val="150000"/>
              </a:lnSpc>
            </a:pPr>
            <a:r>
              <a:rPr lang="fr-FR" sz="1000" dirty="0">
                <a:latin typeface="Short Stack" panose="02010500040000000007" pitchFamily="2" charset="0"/>
              </a:rPr>
              <a:t>a) vérifier ___________________	b) jouer ___________________</a:t>
            </a:r>
          </a:p>
          <a:p>
            <a:pPr>
              <a:lnSpc>
                <a:spcPct val="150000"/>
              </a:lnSpc>
              <a:spcAft>
                <a:spcPts val="600"/>
              </a:spcAft>
            </a:pPr>
            <a:r>
              <a:rPr lang="fr-FR" sz="1000" dirty="0">
                <a:latin typeface="Short Stack" panose="02010500040000000007" pitchFamily="2" charset="0"/>
              </a:rPr>
              <a:t>c) crier ___________________ 	d) plier ___________________</a:t>
            </a:r>
          </a:p>
        </p:txBody>
      </p:sp>
      <p:sp>
        <p:nvSpPr>
          <p:cNvPr id="35" name="Rectangle à coins arrondis 37">
            <a:extLst>
              <a:ext uri="{FF2B5EF4-FFF2-40B4-BE49-F238E27FC236}">
                <a16:creationId xmlns:a16="http://schemas.microsoft.com/office/drawing/2014/main" id="{891312C8-8E61-422F-B9D6-171FA502C4E0}"/>
              </a:ext>
            </a:extLst>
          </p:cNvPr>
          <p:cNvSpPr/>
          <p:nvPr/>
        </p:nvSpPr>
        <p:spPr>
          <a:xfrm>
            <a:off x="5363825" y="2372118"/>
            <a:ext cx="5169135" cy="2239934"/>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5" name="Text Box 3">
            <a:extLst>
              <a:ext uri="{FF2B5EF4-FFF2-40B4-BE49-F238E27FC236}">
                <a16:creationId xmlns:a16="http://schemas.microsoft.com/office/drawing/2014/main" id="{0FE6F274-D7D4-49B2-AFA6-4AE64129258A}"/>
              </a:ext>
            </a:extLst>
          </p:cNvPr>
          <p:cNvSpPr txBox="1">
            <a:spLocks noChangeArrowheads="1"/>
          </p:cNvSpPr>
          <p:nvPr/>
        </p:nvSpPr>
        <p:spPr bwMode="auto">
          <a:xfrm>
            <a:off x="5426574" y="2148729"/>
            <a:ext cx="1527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KG Primary Italics" pitchFamily="2" charset="0"/>
                <a:cs typeface="Arial" pitchFamily="34" charset="0"/>
              </a:rPr>
              <a:t>Exercices à faire à l’oral.</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6" name="Text Box 4">
            <a:extLst>
              <a:ext uri="{FF2B5EF4-FFF2-40B4-BE49-F238E27FC236}">
                <a16:creationId xmlns:a16="http://schemas.microsoft.com/office/drawing/2014/main" id="{BD4D34BB-DE4A-4309-934C-454499A55A13}"/>
              </a:ext>
            </a:extLst>
          </p:cNvPr>
          <p:cNvSpPr txBox="1">
            <a:spLocks noChangeArrowheads="1"/>
          </p:cNvSpPr>
          <p:nvPr/>
        </p:nvSpPr>
        <p:spPr bwMode="auto">
          <a:xfrm>
            <a:off x="5390972" y="2649102"/>
            <a:ext cx="5145307" cy="78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228600" lvl="0" indent="-228600" fontAlgn="base">
              <a:spcBef>
                <a:spcPct val="0"/>
              </a:spcBef>
              <a:spcAft>
                <a:spcPct val="0"/>
              </a:spcAft>
              <a:buFont typeface="+mj-lt"/>
              <a:buAutoNum type="arabicPeriod"/>
            </a:pPr>
            <a:r>
              <a:rPr lang="fr-FR" altLang="fr-FR" sz="1000" dirty="0">
                <a:latin typeface="Short Stack" panose="02010500040000000007" pitchFamily="2" charset="0"/>
                <a:cs typeface="Arial" pitchFamily="34" charset="0"/>
              </a:rPr>
              <a:t>Au futur, les terminaisons sont identiques pour tous les groupes.</a:t>
            </a:r>
          </a:p>
          <a:p>
            <a:pPr marL="228600" lvl="0" indent="-228600" fontAlgn="base">
              <a:spcBef>
                <a:spcPct val="0"/>
              </a:spcBef>
              <a:spcAft>
                <a:spcPct val="0"/>
              </a:spcAft>
              <a:buFont typeface="+mj-lt"/>
              <a:buAutoNum type="arabicPeriod"/>
            </a:pPr>
            <a:r>
              <a:rPr lang="fr-FR" altLang="fr-FR" sz="1000" dirty="0">
                <a:latin typeface="Short Stack" panose="02010500040000000007" pitchFamily="2" charset="0"/>
                <a:cs typeface="Arial" pitchFamily="34" charset="0"/>
              </a:rPr>
              <a:t>On utilise l’infinitif auquel on ajoute les terminaisons.</a:t>
            </a:r>
          </a:p>
          <a:p>
            <a:pPr marL="228600" lvl="0" indent="-228600" fontAlgn="base">
              <a:spcBef>
                <a:spcPct val="0"/>
              </a:spcBef>
              <a:spcAft>
                <a:spcPct val="0"/>
              </a:spcAft>
              <a:buFont typeface="+mj-lt"/>
              <a:buAutoNum type="arabicPeriod"/>
            </a:pPr>
            <a:r>
              <a:rPr lang="fr-FR" altLang="fr-FR" sz="1000" dirty="0">
                <a:solidFill>
                  <a:srgbClr val="000000"/>
                </a:solidFill>
                <a:latin typeface="Short Stack" panose="02010500040000000007" pitchFamily="2" charset="0"/>
                <a:cs typeface="Arial" pitchFamily="34" charset="0"/>
              </a:rPr>
              <a:t>Tous les verbes du 3</a:t>
            </a:r>
            <a:r>
              <a:rPr lang="fr-FR" altLang="fr-FR" sz="1000" baseline="30000" dirty="0">
                <a:solidFill>
                  <a:srgbClr val="000000"/>
                </a:solidFill>
                <a:latin typeface="Short Stack" panose="02010500040000000007" pitchFamily="2" charset="0"/>
                <a:cs typeface="Arial" pitchFamily="34" charset="0"/>
              </a:rPr>
              <a:t>ème</a:t>
            </a:r>
            <a:r>
              <a:rPr lang="fr-FR" altLang="fr-FR" sz="1000" dirty="0">
                <a:solidFill>
                  <a:srgbClr val="000000"/>
                </a:solidFill>
                <a:latin typeface="Short Stack" panose="02010500040000000007" pitchFamily="2" charset="0"/>
                <a:cs typeface="Arial" pitchFamily="34" charset="0"/>
              </a:rPr>
              <a:t> se conjuguent pareil.</a:t>
            </a:r>
          </a:p>
          <a:p>
            <a:pPr marL="228600" lvl="0" indent="-228600" fontAlgn="base">
              <a:spcBef>
                <a:spcPct val="0"/>
              </a:spcBef>
              <a:spcAft>
                <a:spcPct val="0"/>
              </a:spcAft>
              <a:buFont typeface="+mj-lt"/>
              <a:buAutoNum type="arabicPeriod"/>
            </a:pPr>
            <a:r>
              <a:rPr lang="fr-FR" altLang="fr-FR" sz="1000" dirty="0">
                <a:solidFill>
                  <a:srgbClr val="000000"/>
                </a:solidFill>
                <a:latin typeface="Short Stack" panose="02010500040000000007" pitchFamily="2" charset="0"/>
                <a:cs typeface="Arial" pitchFamily="34" charset="0"/>
              </a:rPr>
              <a:t>La terminaison à la 1</a:t>
            </a:r>
            <a:r>
              <a:rPr lang="fr-FR" altLang="fr-FR" sz="1000" baseline="30000" dirty="0">
                <a:solidFill>
                  <a:srgbClr val="000000"/>
                </a:solidFill>
                <a:latin typeface="Short Stack" panose="02010500040000000007" pitchFamily="2" charset="0"/>
                <a:cs typeface="Arial" pitchFamily="34" charset="0"/>
              </a:rPr>
              <a:t>ère</a:t>
            </a:r>
            <a:r>
              <a:rPr lang="fr-FR" altLang="fr-FR" sz="1000" dirty="0">
                <a:solidFill>
                  <a:srgbClr val="000000"/>
                </a:solidFill>
                <a:latin typeface="Short Stack" panose="02010500040000000007" pitchFamily="2" charset="0"/>
                <a:cs typeface="Arial" pitchFamily="34" charset="0"/>
              </a:rPr>
              <a:t> personne du singulier est -ais</a:t>
            </a:r>
          </a:p>
        </p:txBody>
      </p:sp>
      <p:sp>
        <p:nvSpPr>
          <p:cNvPr id="47" name="Text Box 6">
            <a:extLst>
              <a:ext uri="{FF2B5EF4-FFF2-40B4-BE49-F238E27FC236}">
                <a16:creationId xmlns:a16="http://schemas.microsoft.com/office/drawing/2014/main" id="{E10BBEAD-8703-4B1D-A8BC-6FFE6831A190}"/>
              </a:ext>
            </a:extLst>
          </p:cNvPr>
          <p:cNvSpPr txBox="1">
            <a:spLocks noChangeArrowheads="1"/>
          </p:cNvSpPr>
          <p:nvPr/>
        </p:nvSpPr>
        <p:spPr bwMode="auto">
          <a:xfrm>
            <a:off x="5396895" y="3617706"/>
            <a:ext cx="4584700"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r>
              <a:rPr lang="fr-FR" sz="1000" dirty="0">
                <a:latin typeface="Short Stack" panose="02010500040000000007" pitchFamily="2" charset="0"/>
              </a:rPr>
              <a:t>5.   A quelle place </a:t>
            </a:r>
            <a:r>
              <a:rPr lang="fr-FR" sz="1000" u="sng" dirty="0">
                <a:latin typeface="Short Stack" panose="02010500040000000007" pitchFamily="2" charset="0"/>
              </a:rPr>
              <a:t>devrait</a:t>
            </a:r>
            <a:r>
              <a:rPr lang="fr-FR" sz="1000" dirty="0">
                <a:latin typeface="Short Stack" panose="02010500040000000007" pitchFamily="2" charset="0"/>
              </a:rPr>
              <a:t> se placer Aurélie ?</a:t>
            </a:r>
          </a:p>
          <a:p>
            <a:r>
              <a:rPr lang="fr-FR" sz="1000" dirty="0">
                <a:latin typeface="Short Stack" panose="02010500040000000007" pitchFamily="2" charset="0"/>
              </a:rPr>
              <a:t>6.   Ils n’</a:t>
            </a:r>
            <a:r>
              <a:rPr lang="fr-FR" sz="1000" u="sng" dirty="0">
                <a:latin typeface="Short Stack" panose="02010500040000000007" pitchFamily="2" charset="0"/>
              </a:rPr>
              <a:t>auront</a:t>
            </a:r>
            <a:r>
              <a:rPr lang="fr-FR" sz="1000" dirty="0">
                <a:latin typeface="Short Stack" panose="02010500040000000007" pitchFamily="2" charset="0"/>
              </a:rPr>
              <a:t> pas de punition</a:t>
            </a:r>
          </a:p>
          <a:p>
            <a:r>
              <a:rPr lang="fr-FR" sz="1000" dirty="0">
                <a:latin typeface="Short Stack" panose="02010500040000000007" pitchFamily="2" charset="0"/>
              </a:rPr>
              <a:t>7.   Les parents </a:t>
            </a:r>
            <a:r>
              <a:rPr lang="fr-FR" sz="1000" u="sng" dirty="0">
                <a:latin typeface="Short Stack" panose="02010500040000000007" pitchFamily="2" charset="0"/>
              </a:rPr>
              <a:t>accompagnèrent</a:t>
            </a:r>
            <a:r>
              <a:rPr lang="fr-FR" sz="1000" dirty="0">
                <a:latin typeface="Short Stack" panose="02010500040000000007" pitchFamily="2" charset="0"/>
              </a:rPr>
              <a:t> les élèves.</a:t>
            </a:r>
          </a:p>
          <a:p>
            <a:r>
              <a:rPr lang="fr-FR" sz="1000" dirty="0">
                <a:latin typeface="Short Stack" panose="02010500040000000007" pitchFamily="2" charset="0"/>
              </a:rPr>
              <a:t>8.   Nous </a:t>
            </a:r>
            <a:r>
              <a:rPr lang="fr-FR" sz="1000" u="sng" dirty="0">
                <a:latin typeface="Short Stack" panose="02010500040000000007" pitchFamily="2" charset="0"/>
              </a:rPr>
              <a:t>montrons</a:t>
            </a:r>
            <a:r>
              <a:rPr lang="fr-FR" sz="1000" dirty="0">
                <a:latin typeface="Short Stack" panose="02010500040000000007" pitchFamily="2" charset="0"/>
              </a:rPr>
              <a:t> cet objet du doigt.</a:t>
            </a:r>
          </a:p>
        </p:txBody>
      </p:sp>
      <p:sp>
        <p:nvSpPr>
          <p:cNvPr id="52" name="Text Box 12">
            <a:extLst>
              <a:ext uri="{FF2B5EF4-FFF2-40B4-BE49-F238E27FC236}">
                <a16:creationId xmlns:a16="http://schemas.microsoft.com/office/drawing/2014/main" id="{5FEBA159-D967-4A60-8E9E-0DAC818CCA7A}"/>
              </a:ext>
            </a:extLst>
          </p:cNvPr>
          <p:cNvSpPr txBox="1">
            <a:spLocks noChangeArrowheads="1"/>
          </p:cNvSpPr>
          <p:nvPr/>
        </p:nvSpPr>
        <p:spPr bwMode="auto">
          <a:xfrm>
            <a:off x="9356500" y="3538791"/>
            <a:ext cx="5365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Fineliner Script" pitchFamily="50" charset="0"/>
                <a:cs typeface="Arial" pitchFamily="34" charset="0"/>
              </a:rPr>
              <a:t>oui ou non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53" name="AutoShape 13">
            <a:extLst>
              <a:ext uri="{FF2B5EF4-FFF2-40B4-BE49-F238E27FC236}">
                <a16:creationId xmlns:a16="http://schemas.microsoft.com/office/drawing/2014/main" id="{7CF5FFE7-CE21-4CD0-BC46-7A382512A945}"/>
              </a:ext>
            </a:extLst>
          </p:cNvPr>
          <p:cNvSpPr>
            <a:spLocks noChangeArrowheads="1"/>
          </p:cNvSpPr>
          <p:nvPr/>
        </p:nvSpPr>
        <p:spPr bwMode="auto">
          <a:xfrm>
            <a:off x="9371330" y="3498876"/>
            <a:ext cx="514350" cy="598487"/>
          </a:xfrm>
          <a:prstGeom prst="cloudCallout">
            <a:avLst>
              <a:gd name="adj1" fmla="val -92731"/>
              <a:gd name="adj2" fmla="val -5183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
        <p:nvSpPr>
          <p:cNvPr id="54" name="ZoneTexte 53">
            <a:extLst>
              <a:ext uri="{FF2B5EF4-FFF2-40B4-BE49-F238E27FC236}">
                <a16:creationId xmlns:a16="http://schemas.microsoft.com/office/drawing/2014/main" id="{5B049E35-47A3-44F1-A024-2AB778EAFC5E}"/>
              </a:ext>
            </a:extLst>
          </p:cNvPr>
          <p:cNvSpPr txBox="1"/>
          <p:nvPr/>
        </p:nvSpPr>
        <p:spPr>
          <a:xfrm>
            <a:off x="5358771" y="2398519"/>
            <a:ext cx="145287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Vrai ou faux ?</a:t>
            </a:r>
          </a:p>
        </p:txBody>
      </p:sp>
      <p:sp>
        <p:nvSpPr>
          <p:cNvPr id="55" name="ZoneTexte 54">
            <a:extLst>
              <a:ext uri="{FF2B5EF4-FFF2-40B4-BE49-F238E27FC236}">
                <a16:creationId xmlns:a16="http://schemas.microsoft.com/office/drawing/2014/main" id="{AC428F0B-7576-44D6-AFEF-9DAE8067DD3E}"/>
              </a:ext>
            </a:extLst>
          </p:cNvPr>
          <p:cNvSpPr txBox="1"/>
          <p:nvPr/>
        </p:nvSpPr>
        <p:spPr>
          <a:xfrm>
            <a:off x="5397631" y="3389287"/>
            <a:ext cx="285973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Les verbes sont-ils au futur ?</a:t>
            </a:r>
          </a:p>
        </p:txBody>
      </p:sp>
      <p:sp>
        <p:nvSpPr>
          <p:cNvPr id="56" name="ZoneTexte 55">
            <a:extLst>
              <a:ext uri="{FF2B5EF4-FFF2-40B4-BE49-F238E27FC236}">
                <a16:creationId xmlns:a16="http://schemas.microsoft.com/office/drawing/2014/main" id="{F487C0D6-F6D7-4128-8016-D28C79FC44EC}"/>
              </a:ext>
            </a:extLst>
          </p:cNvPr>
          <p:cNvSpPr txBox="1"/>
          <p:nvPr/>
        </p:nvSpPr>
        <p:spPr>
          <a:xfrm>
            <a:off x="9353550" y="2215740"/>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J’ai compris</a:t>
            </a:r>
          </a:p>
        </p:txBody>
      </p:sp>
      <p:sp>
        <p:nvSpPr>
          <p:cNvPr id="60" name="Rectangle 59">
            <a:extLst>
              <a:ext uri="{FF2B5EF4-FFF2-40B4-BE49-F238E27FC236}">
                <a16:creationId xmlns:a16="http://schemas.microsoft.com/office/drawing/2014/main" id="{8A3ECD26-CACC-457F-8937-933D97DE3BB7}"/>
              </a:ext>
            </a:extLst>
          </p:cNvPr>
          <p:cNvSpPr/>
          <p:nvPr/>
        </p:nvSpPr>
        <p:spPr>
          <a:xfrm>
            <a:off x="5337854" y="1001325"/>
            <a:ext cx="4033476" cy="276999"/>
          </a:xfrm>
          <a:prstGeom prst="rect">
            <a:avLst/>
          </a:prstGeom>
        </p:spPr>
        <p:txBody>
          <a:bodyPr wrap="none">
            <a:spAutoFit/>
          </a:bodyPr>
          <a:lstStyle/>
          <a:p>
            <a:pPr lvl="0"/>
            <a:r>
              <a:rPr lang="fr-FR" sz="1200" dirty="0">
                <a:ln w="9525">
                  <a:solidFill>
                    <a:sysClr val="windowText" lastClr="000000"/>
                  </a:solidFill>
                </a:ln>
                <a:solidFill>
                  <a:prstClr val="black"/>
                </a:solidFill>
                <a:latin typeface="Set Fire to the Rain" panose="02000506000000020004" pitchFamily="2" charset="0"/>
              </a:rPr>
              <a:t>4. Raconte… comment seront les voitures dans 100 ans ?</a:t>
            </a:r>
          </a:p>
        </p:txBody>
      </p:sp>
      <p:sp>
        <p:nvSpPr>
          <p:cNvPr id="61" name="Rectangle 60">
            <a:extLst>
              <a:ext uri="{FF2B5EF4-FFF2-40B4-BE49-F238E27FC236}">
                <a16:creationId xmlns:a16="http://schemas.microsoft.com/office/drawing/2014/main" id="{AA32F946-94A2-429B-A5EF-B04FB4FDD9EA}"/>
              </a:ext>
            </a:extLst>
          </p:cNvPr>
          <p:cNvSpPr/>
          <p:nvPr/>
        </p:nvSpPr>
        <p:spPr>
          <a:xfrm>
            <a:off x="5394293" y="1220962"/>
            <a:ext cx="5138667" cy="806631"/>
          </a:xfrm>
          <a:prstGeom prst="rect">
            <a:avLst/>
          </a:prstGeom>
        </p:spPr>
        <p:txBody>
          <a:bodyPr wrap="square">
            <a:spAutoFit/>
          </a:bodyPr>
          <a:lstStyle/>
          <a:p>
            <a:pPr>
              <a:lnSpc>
                <a:spcPct val="160000"/>
              </a:lnSpc>
              <a:tabLst>
                <a:tab pos="2514600" algn="l"/>
              </a:tabLst>
            </a:pPr>
            <a:r>
              <a:rPr lang="fr-FR" sz="1000" dirty="0">
                <a:latin typeface="Short Stack" panose="02010500040000000007" pitchFamily="2" charset="0"/>
                <a:cs typeface="Dekko" panose="00000500000000000000" pitchFamily="2" charset="0"/>
              </a:rPr>
              <a:t>_____________________________________________________________</a:t>
            </a:r>
          </a:p>
          <a:p>
            <a:pPr>
              <a:lnSpc>
                <a:spcPct val="160000"/>
              </a:lnSpc>
              <a:tabLst>
                <a:tab pos="2514600" algn="l"/>
              </a:tabLst>
            </a:pPr>
            <a:r>
              <a:rPr lang="fr-FR" sz="1000" dirty="0">
                <a:latin typeface="Short Stack" panose="02010500040000000007" pitchFamily="2" charset="0"/>
                <a:cs typeface="Dekko" panose="00000500000000000000" pitchFamily="2" charset="0"/>
              </a:rPr>
              <a:t>_____________________________________________________________</a:t>
            </a:r>
          </a:p>
          <a:p>
            <a:pPr>
              <a:lnSpc>
                <a:spcPct val="160000"/>
              </a:lnSpc>
              <a:tabLst>
                <a:tab pos="2514600" algn="l"/>
              </a:tabLst>
            </a:pPr>
            <a:r>
              <a:rPr lang="fr-FR" sz="1000" dirty="0">
                <a:latin typeface="Short Stack" panose="02010500040000000007" pitchFamily="2" charset="0"/>
                <a:cs typeface="Dekko" panose="00000500000000000000" pitchFamily="2" charset="0"/>
              </a:rPr>
              <a:t>_____________________________________________________________</a:t>
            </a:r>
          </a:p>
        </p:txBody>
      </p:sp>
      <p:sp>
        <p:nvSpPr>
          <p:cNvPr id="62" name="Text Box 3">
            <a:extLst>
              <a:ext uri="{FF2B5EF4-FFF2-40B4-BE49-F238E27FC236}">
                <a16:creationId xmlns:a16="http://schemas.microsoft.com/office/drawing/2014/main" id="{1B4D5EA1-D399-4DFF-8D1C-7F7617DB4C5E}"/>
              </a:ext>
            </a:extLst>
          </p:cNvPr>
          <p:cNvSpPr txBox="1">
            <a:spLocks noChangeArrowheads="1"/>
          </p:cNvSpPr>
          <p:nvPr/>
        </p:nvSpPr>
        <p:spPr bwMode="auto">
          <a:xfrm rot="10800000">
            <a:off x="6111239" y="4137165"/>
            <a:ext cx="4364488"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1. </a:t>
            </a:r>
            <a:r>
              <a:rPr lang="fr-FR" altLang="fr-FR" sz="1000" dirty="0">
                <a:solidFill>
                  <a:srgbClr val="000000"/>
                </a:solidFill>
                <a:latin typeface="KG Primary Italics" pitchFamily="2" charset="0"/>
                <a:cs typeface="Arial" pitchFamily="34" charset="0"/>
              </a:rPr>
              <a:t>Vrai       </a:t>
            </a: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2. faux (à l’infinitif)</a:t>
            </a:r>
            <a:r>
              <a:rPr kumimoji="0" lang="fr-FR" altLang="fr-FR" sz="1000" b="0" i="0" u="none" strike="noStrike" cap="none" normalizeH="0" dirty="0">
                <a:ln>
                  <a:noFill/>
                </a:ln>
                <a:solidFill>
                  <a:srgbClr val="000000"/>
                </a:solidFill>
                <a:effectLst/>
                <a:latin typeface="KG Primary Italics" pitchFamily="2" charset="0"/>
                <a:cs typeface="Arial" pitchFamily="34" charset="0"/>
              </a:rPr>
              <a:t>  </a:t>
            </a: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     3. vrai           4. non (mangeras)        5. non</a:t>
            </a:r>
            <a:r>
              <a:rPr kumimoji="0" lang="fr-FR" altLang="fr-FR" sz="1000" b="0" i="0" u="none" strike="noStrike" cap="none" normalizeH="0" dirty="0">
                <a:ln>
                  <a:noFill/>
                </a:ln>
                <a:solidFill>
                  <a:srgbClr val="000000"/>
                </a:solidFill>
                <a:effectLst/>
                <a:latin typeface="KG Primary Italics" pitchFamily="2" charset="0"/>
                <a:cs typeface="Arial" pitchFamily="34" charset="0"/>
              </a:rPr>
              <a:t> (nierons)     </a:t>
            </a: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6. non  (j’aurai)       7. oui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33" name="Rectangle à coins arrondis 32"/>
          <p:cNvSpPr/>
          <p:nvPr/>
        </p:nvSpPr>
        <p:spPr>
          <a:xfrm>
            <a:off x="295847" y="794216"/>
            <a:ext cx="1829074" cy="203784"/>
          </a:xfrm>
          <a:prstGeom prst="roundRect">
            <a:avLst>
              <a:gd name="adj" fmla="val 42872"/>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p:cNvSpPr/>
          <p:nvPr/>
        </p:nvSpPr>
        <p:spPr>
          <a:xfrm>
            <a:off x="295846" y="788249"/>
            <a:ext cx="1820315" cy="253916"/>
          </a:xfrm>
          <a:prstGeom prst="rect">
            <a:avLst/>
          </a:prstGeom>
          <a:ln>
            <a:noFill/>
          </a:ln>
        </p:spPr>
        <p:txBody>
          <a:bodyPr wrap="square">
            <a:spAutoFit/>
          </a:bodyPr>
          <a:lstStyle/>
          <a:p>
            <a:pPr lvl="0" algn="ctr"/>
            <a:r>
              <a:rPr lang="fr-FR" sz="1000" dirty="0">
                <a:solidFill>
                  <a:prstClr val="black"/>
                </a:solidFill>
                <a:latin typeface="Short Stack" panose="02010500040000000007" pitchFamily="2" charset="0"/>
              </a:rPr>
              <a:t>Le radical du verbe</a:t>
            </a:r>
            <a:endParaRPr lang="fr-FR" sz="1200" dirty="0">
              <a:solidFill>
                <a:prstClr val="black"/>
              </a:solidFill>
              <a:latin typeface="Amandine" pitchFamily="2" charset="0"/>
            </a:endParaRPr>
          </a:p>
        </p:txBody>
      </p:sp>
      <p:sp>
        <p:nvSpPr>
          <p:cNvPr id="37" name="Rectangle 36"/>
          <p:cNvSpPr/>
          <p:nvPr/>
        </p:nvSpPr>
        <p:spPr>
          <a:xfrm>
            <a:off x="160182" y="546446"/>
            <a:ext cx="4504312" cy="246221"/>
          </a:xfrm>
          <a:prstGeom prst="rect">
            <a:avLst/>
          </a:prstGeom>
        </p:spPr>
        <p:txBody>
          <a:bodyPr wrap="square">
            <a:spAutoFit/>
          </a:bodyPr>
          <a:lstStyle/>
          <a:p>
            <a:r>
              <a:rPr lang="fr-FR" sz="1000" dirty="0">
                <a:solidFill>
                  <a:prstClr val="black"/>
                </a:solidFill>
                <a:latin typeface="Short Stack" panose="02010500040000000007" pitchFamily="2" charset="0"/>
              </a:rPr>
              <a:t>Le futur des verbes se forment ainsi :</a:t>
            </a:r>
            <a:endParaRPr lang="fr-FR" dirty="0"/>
          </a:p>
        </p:txBody>
      </p:sp>
      <p:sp>
        <p:nvSpPr>
          <p:cNvPr id="38" name="Rectangle à coins arrondis 37"/>
          <p:cNvSpPr/>
          <p:nvPr/>
        </p:nvSpPr>
        <p:spPr>
          <a:xfrm>
            <a:off x="2840487" y="794215"/>
            <a:ext cx="2287507" cy="207961"/>
          </a:xfrm>
          <a:prstGeom prst="roundRect">
            <a:avLst>
              <a:gd name="adj" fmla="val 50000"/>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43"/>
          <p:cNvSpPr/>
          <p:nvPr/>
        </p:nvSpPr>
        <p:spPr>
          <a:xfrm>
            <a:off x="2858669" y="788249"/>
            <a:ext cx="2252067" cy="253916"/>
          </a:xfrm>
          <a:prstGeom prst="rect">
            <a:avLst/>
          </a:prstGeom>
          <a:ln>
            <a:noFill/>
          </a:ln>
        </p:spPr>
        <p:txBody>
          <a:bodyPr wrap="square">
            <a:spAutoFit/>
          </a:bodyPr>
          <a:lstStyle/>
          <a:p>
            <a:pPr lvl="0" algn="ctr"/>
            <a:r>
              <a:rPr lang="fr-FR" sz="1000" dirty="0">
                <a:solidFill>
                  <a:prstClr val="black"/>
                </a:solidFill>
                <a:latin typeface="Short Stack" panose="02010500040000000007" pitchFamily="2" charset="0"/>
              </a:rPr>
              <a:t>les terminaisons du futur</a:t>
            </a:r>
            <a:endParaRPr lang="fr-FR" sz="1200" dirty="0">
              <a:solidFill>
                <a:prstClr val="black"/>
              </a:solidFill>
              <a:latin typeface="Amandine" pitchFamily="2" charset="0"/>
            </a:endParaRPr>
          </a:p>
        </p:txBody>
      </p:sp>
      <p:sp>
        <p:nvSpPr>
          <p:cNvPr id="48" name="Plus 47"/>
          <p:cNvSpPr/>
          <p:nvPr/>
        </p:nvSpPr>
        <p:spPr>
          <a:xfrm>
            <a:off x="2340944" y="788249"/>
            <a:ext cx="288032" cy="209751"/>
          </a:xfrm>
          <a:prstGeom prst="mathPlus">
            <a:avLst/>
          </a:prstGeom>
          <a:solidFill>
            <a:srgbClr val="E8FDD3"/>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49" name="Rectangle 48"/>
          <p:cNvSpPr/>
          <p:nvPr/>
        </p:nvSpPr>
        <p:spPr>
          <a:xfrm>
            <a:off x="295846" y="1009591"/>
            <a:ext cx="4770874" cy="646331"/>
          </a:xfrm>
          <a:prstGeom prst="rect">
            <a:avLst/>
          </a:prstGeom>
        </p:spPr>
        <p:txBody>
          <a:bodyPr wrap="square">
            <a:spAutoFit/>
          </a:bodyPr>
          <a:lstStyle/>
          <a:p>
            <a:pPr lvl="0"/>
            <a:r>
              <a:rPr lang="fr-FR" sz="1200" dirty="0">
                <a:solidFill>
                  <a:prstClr val="black"/>
                </a:solidFill>
                <a:latin typeface="Amandine" pitchFamily="2" charset="0"/>
              </a:rPr>
              <a:t>-</a:t>
            </a:r>
            <a:r>
              <a:rPr lang="fr-FR" sz="1200" dirty="0" err="1">
                <a:solidFill>
                  <a:prstClr val="black"/>
                </a:solidFill>
                <a:latin typeface="Amandine" pitchFamily="2" charset="0"/>
              </a:rPr>
              <a:t>erai</a:t>
            </a:r>
            <a:r>
              <a:rPr lang="fr-FR" sz="1200" dirty="0">
                <a:solidFill>
                  <a:prstClr val="black"/>
                </a:solidFill>
                <a:latin typeface="Amandine" pitchFamily="2" charset="0"/>
              </a:rPr>
              <a:t> –</a:t>
            </a:r>
            <a:r>
              <a:rPr lang="fr-FR" sz="1200" dirty="0" err="1">
                <a:solidFill>
                  <a:prstClr val="black"/>
                </a:solidFill>
                <a:latin typeface="Amandine" pitchFamily="2" charset="0"/>
              </a:rPr>
              <a:t>eras</a:t>
            </a:r>
            <a:r>
              <a:rPr lang="fr-FR" sz="1200" dirty="0">
                <a:solidFill>
                  <a:prstClr val="black"/>
                </a:solidFill>
                <a:latin typeface="Amandine" pitchFamily="2" charset="0"/>
              </a:rPr>
              <a:t> –</a:t>
            </a:r>
            <a:r>
              <a:rPr lang="fr-FR" sz="1200" dirty="0" err="1">
                <a:solidFill>
                  <a:prstClr val="black"/>
                </a:solidFill>
                <a:latin typeface="Amandine" pitchFamily="2" charset="0"/>
              </a:rPr>
              <a:t>era</a:t>
            </a:r>
            <a:r>
              <a:rPr lang="fr-FR" sz="1200" dirty="0">
                <a:solidFill>
                  <a:prstClr val="black"/>
                </a:solidFill>
                <a:latin typeface="Amandine" pitchFamily="2" charset="0"/>
              </a:rPr>
              <a:t> –</a:t>
            </a:r>
            <a:r>
              <a:rPr lang="fr-FR" sz="1200" dirty="0" err="1">
                <a:solidFill>
                  <a:prstClr val="black"/>
                </a:solidFill>
                <a:latin typeface="Amandine" pitchFamily="2" charset="0"/>
              </a:rPr>
              <a:t>erons</a:t>
            </a:r>
            <a:r>
              <a:rPr lang="fr-FR" sz="1200" dirty="0">
                <a:solidFill>
                  <a:prstClr val="black"/>
                </a:solidFill>
                <a:latin typeface="Amandine" pitchFamily="2" charset="0"/>
              </a:rPr>
              <a:t> –</a:t>
            </a:r>
            <a:r>
              <a:rPr lang="fr-FR" sz="1200" dirty="0" err="1">
                <a:solidFill>
                  <a:prstClr val="black"/>
                </a:solidFill>
                <a:latin typeface="Amandine" pitchFamily="2" charset="0"/>
              </a:rPr>
              <a:t>erez</a:t>
            </a:r>
            <a:r>
              <a:rPr lang="fr-FR" sz="1200" dirty="0">
                <a:solidFill>
                  <a:prstClr val="black"/>
                </a:solidFill>
                <a:latin typeface="Amandine" pitchFamily="2" charset="0"/>
              </a:rPr>
              <a:t> –</a:t>
            </a:r>
            <a:r>
              <a:rPr lang="fr-FR" sz="1200" dirty="0" err="1">
                <a:solidFill>
                  <a:prstClr val="black"/>
                </a:solidFill>
                <a:latin typeface="Amandine" pitchFamily="2" charset="0"/>
              </a:rPr>
              <a:t>eront</a:t>
            </a:r>
            <a:r>
              <a:rPr lang="fr-FR" sz="1200" dirty="0">
                <a:solidFill>
                  <a:prstClr val="black"/>
                </a:solidFill>
                <a:latin typeface="Amandine" pitchFamily="2" charset="0"/>
              </a:rPr>
              <a:t> : pour les verbes en –er</a:t>
            </a:r>
          </a:p>
          <a:p>
            <a:pPr lvl="0"/>
            <a:r>
              <a:rPr lang="fr-FR" sz="1200" dirty="0">
                <a:solidFill>
                  <a:prstClr val="black"/>
                </a:solidFill>
                <a:latin typeface="Amandine" pitchFamily="2" charset="0"/>
              </a:rPr>
              <a:t>-irai –iras-ira irons –irez –iront : pour les verbes en –</a:t>
            </a:r>
            <a:r>
              <a:rPr lang="fr-FR" sz="1200" dirty="0" err="1">
                <a:solidFill>
                  <a:prstClr val="black"/>
                </a:solidFill>
                <a:latin typeface="Amandine" pitchFamily="2" charset="0"/>
              </a:rPr>
              <a:t>ir</a:t>
            </a:r>
            <a:endParaRPr lang="fr-FR" sz="1200" dirty="0">
              <a:solidFill>
                <a:prstClr val="black"/>
              </a:solidFill>
              <a:latin typeface="Amandine" pitchFamily="2" charset="0"/>
            </a:endParaRPr>
          </a:p>
          <a:p>
            <a:pPr lvl="0"/>
            <a:r>
              <a:rPr lang="fr-FR" sz="1200" dirty="0">
                <a:solidFill>
                  <a:prstClr val="black"/>
                </a:solidFill>
                <a:latin typeface="Amandine" pitchFamily="2" charset="0"/>
              </a:rPr>
              <a:t>-rai –ras –ra –</a:t>
            </a:r>
            <a:r>
              <a:rPr lang="fr-FR" sz="1200" dirty="0" err="1">
                <a:solidFill>
                  <a:prstClr val="black"/>
                </a:solidFill>
                <a:latin typeface="Amandine" pitchFamily="2" charset="0"/>
              </a:rPr>
              <a:t>rons</a:t>
            </a:r>
            <a:r>
              <a:rPr lang="fr-FR" sz="1200" dirty="0">
                <a:solidFill>
                  <a:prstClr val="black"/>
                </a:solidFill>
                <a:latin typeface="Amandine" pitchFamily="2" charset="0"/>
              </a:rPr>
              <a:t> –</a:t>
            </a:r>
            <a:r>
              <a:rPr lang="fr-FR" sz="1200" dirty="0" err="1">
                <a:solidFill>
                  <a:prstClr val="black"/>
                </a:solidFill>
                <a:latin typeface="Amandine" pitchFamily="2" charset="0"/>
              </a:rPr>
              <a:t>rez</a:t>
            </a:r>
            <a:r>
              <a:rPr lang="fr-FR" sz="1200" dirty="0">
                <a:solidFill>
                  <a:prstClr val="black"/>
                </a:solidFill>
                <a:latin typeface="Amandine" pitchFamily="2" charset="0"/>
              </a:rPr>
              <a:t> –</a:t>
            </a:r>
            <a:r>
              <a:rPr lang="fr-FR" sz="1200" dirty="0" err="1">
                <a:solidFill>
                  <a:prstClr val="black"/>
                </a:solidFill>
                <a:latin typeface="Amandine" pitchFamily="2" charset="0"/>
              </a:rPr>
              <a:t>ront</a:t>
            </a:r>
            <a:r>
              <a:rPr lang="fr-FR" sz="1200" dirty="0">
                <a:solidFill>
                  <a:prstClr val="black"/>
                </a:solidFill>
                <a:latin typeface="Amandine" pitchFamily="2" charset="0"/>
              </a:rPr>
              <a:t> : pour les autres verbes </a:t>
            </a:r>
            <a:endParaRPr lang="fr-FR" sz="1200" dirty="0">
              <a:solidFill>
                <a:prstClr val="black"/>
              </a:solidFill>
            </a:endParaRPr>
          </a:p>
        </p:txBody>
      </p:sp>
      <p:graphicFrame>
        <p:nvGraphicFramePr>
          <p:cNvPr id="51" name="Tableau 50"/>
          <p:cNvGraphicFramePr>
            <a:graphicFrameLocks noGrp="1"/>
          </p:cNvGraphicFramePr>
          <p:nvPr>
            <p:extLst>
              <p:ext uri="{D42A27DB-BD31-4B8C-83A1-F6EECF244321}">
                <p14:modId xmlns:p14="http://schemas.microsoft.com/office/powerpoint/2010/main" val="806461652"/>
              </p:ext>
            </p:extLst>
          </p:nvPr>
        </p:nvGraphicFramePr>
        <p:xfrm>
          <a:off x="352900" y="1687961"/>
          <a:ext cx="4666670" cy="684218"/>
        </p:xfrm>
        <a:graphic>
          <a:graphicData uri="http://schemas.openxmlformats.org/drawingml/2006/table">
            <a:tbl>
              <a:tblPr firstRow="1" bandRow="1">
                <a:tableStyleId>{5940675A-B579-460E-94D1-54222C63F5DA}</a:tableStyleId>
              </a:tblPr>
              <a:tblGrid>
                <a:gridCol w="627716">
                  <a:extLst>
                    <a:ext uri="{9D8B030D-6E8A-4147-A177-3AD203B41FA5}">
                      <a16:colId xmlns:a16="http://schemas.microsoft.com/office/drawing/2014/main" val="20000"/>
                    </a:ext>
                  </a:extLst>
                </a:gridCol>
                <a:gridCol w="1346318">
                  <a:extLst>
                    <a:ext uri="{9D8B030D-6E8A-4147-A177-3AD203B41FA5}">
                      <a16:colId xmlns:a16="http://schemas.microsoft.com/office/drawing/2014/main" val="20001"/>
                    </a:ext>
                  </a:extLst>
                </a:gridCol>
                <a:gridCol w="1346318">
                  <a:extLst>
                    <a:ext uri="{9D8B030D-6E8A-4147-A177-3AD203B41FA5}">
                      <a16:colId xmlns:a16="http://schemas.microsoft.com/office/drawing/2014/main" val="20002"/>
                    </a:ext>
                  </a:extLst>
                </a:gridCol>
                <a:gridCol w="1346318">
                  <a:extLst>
                    <a:ext uri="{9D8B030D-6E8A-4147-A177-3AD203B41FA5}">
                      <a16:colId xmlns:a16="http://schemas.microsoft.com/office/drawing/2014/main" val="20003"/>
                    </a:ext>
                  </a:extLst>
                </a:gridCol>
              </a:tblGrid>
              <a:tr h="161372">
                <a:tc>
                  <a:txBody>
                    <a:bodyPr/>
                    <a:lstStyle/>
                    <a:p>
                      <a:endParaRPr lang="fr-FR" sz="1000" dirty="0">
                        <a:latin typeface="Short Stack" panose="02010500040000000007" pitchFamily="2" charset="0"/>
                      </a:endParaRPr>
                    </a:p>
                  </a:txBody>
                  <a:tcPr marL="36000" marR="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fr-FR" sz="900" dirty="0">
                          <a:latin typeface="Short Stack" panose="02010500040000000007" pitchFamily="2" charset="0"/>
                        </a:rPr>
                        <a:t>chanter</a:t>
                      </a:r>
                    </a:p>
                  </a:txBody>
                  <a:tcPr marL="36000" marR="0" marT="0" marB="0" anchor="ctr">
                    <a:solidFill>
                      <a:srgbClr val="E8FDD3"/>
                    </a:solidFill>
                  </a:tcPr>
                </a:tc>
                <a:tc>
                  <a:txBody>
                    <a:bodyPr/>
                    <a:lstStyle/>
                    <a:p>
                      <a:pPr algn="ctr"/>
                      <a:r>
                        <a:rPr lang="fr-FR" sz="900" dirty="0">
                          <a:latin typeface="Short Stack" panose="02010500040000000007" pitchFamily="2" charset="0"/>
                        </a:rPr>
                        <a:t>finir</a:t>
                      </a:r>
                    </a:p>
                  </a:txBody>
                  <a:tcPr marL="36000" marR="0" marT="0" marB="0" anchor="ctr">
                    <a:solidFill>
                      <a:srgbClr val="E8FDD3"/>
                    </a:solidFill>
                  </a:tcPr>
                </a:tc>
                <a:tc>
                  <a:txBody>
                    <a:bodyPr/>
                    <a:lstStyle/>
                    <a:p>
                      <a:pPr algn="ctr"/>
                      <a:r>
                        <a:rPr lang="fr-FR" sz="900" dirty="0">
                          <a:latin typeface="Short Stack" panose="02010500040000000007" pitchFamily="2" charset="0"/>
                        </a:rPr>
                        <a:t>vendre</a:t>
                      </a:r>
                    </a:p>
                  </a:txBody>
                  <a:tcPr marL="36000" marR="0" marT="0" marB="0" anchor="ctr">
                    <a:solidFill>
                      <a:srgbClr val="E8FDD3"/>
                    </a:solidFill>
                  </a:tcPr>
                </a:tc>
                <a:extLst>
                  <a:ext uri="{0D108BD9-81ED-4DB2-BD59-A6C34878D82A}">
                    <a16:rowId xmlns:a16="http://schemas.microsoft.com/office/drawing/2014/main" val="10000"/>
                  </a:ext>
                </a:extLst>
              </a:tr>
              <a:tr h="261423">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je/j’</a:t>
                      </a:r>
                    </a:p>
                  </a:txBody>
                  <a:tcPr marL="36000" marR="0" marT="0" marB="0" anchor="ctr">
                    <a:solidFill>
                      <a:srgbClr val="E8FDD3"/>
                    </a:solidFill>
                  </a:tcPr>
                </a:tc>
                <a:tc>
                  <a:txBody>
                    <a:bodyPr/>
                    <a:lstStyle/>
                    <a:p>
                      <a:pPr algn="l">
                        <a:spcAft>
                          <a:spcPts val="0"/>
                        </a:spcAft>
                      </a:pPr>
                      <a:r>
                        <a:rPr lang="fr-FR" sz="1000" dirty="0">
                          <a:latin typeface="Short Stack" panose="02010500040000000007" pitchFamily="2" charset="0"/>
                        </a:rPr>
                        <a:t>chant</a:t>
                      </a:r>
                      <a:endParaRPr lang="fr-FR" sz="1000" dirty="0">
                        <a:effectLst/>
                        <a:latin typeface="Short Stack" panose="02010500040000000007" pitchFamily="2" charset="0"/>
                        <a:ea typeface="Times New Roman"/>
                        <a:cs typeface="Times New Roman"/>
                      </a:endParaRPr>
                    </a:p>
                  </a:txBody>
                  <a:tcPr marL="36000" marR="0" marT="0" marB="0" anchor="ctr"/>
                </a:tc>
                <a:tc>
                  <a:txBody>
                    <a:bodyPr/>
                    <a:lstStyle/>
                    <a:p>
                      <a:pPr algn="l">
                        <a:spcAft>
                          <a:spcPts val="0"/>
                        </a:spcAft>
                      </a:pPr>
                      <a:r>
                        <a:rPr lang="fr-FR" sz="1000" dirty="0">
                          <a:effectLst/>
                          <a:latin typeface="Short Stack" panose="02010500040000000007" pitchFamily="2" charset="0"/>
                          <a:ea typeface="Times New Roman"/>
                          <a:cs typeface="Times New Roman"/>
                        </a:rPr>
                        <a:t>fin</a:t>
                      </a:r>
                    </a:p>
                  </a:txBody>
                  <a:tcPr marL="36000" marR="0" marT="0" marB="0" anchor="ctr"/>
                </a:tc>
                <a:tc>
                  <a:txBody>
                    <a:bodyPr/>
                    <a:lstStyle/>
                    <a:p>
                      <a:pPr algn="l">
                        <a:spcAft>
                          <a:spcPts val="0"/>
                        </a:spcAft>
                      </a:pPr>
                      <a:r>
                        <a:rPr lang="fr-FR" sz="1000" dirty="0">
                          <a:effectLst/>
                          <a:latin typeface="Short Stack" panose="02010500040000000007" pitchFamily="2" charset="0"/>
                          <a:ea typeface="Times New Roman"/>
                          <a:cs typeface="Times New Roman"/>
                        </a:rPr>
                        <a:t>vend</a:t>
                      </a:r>
                    </a:p>
                  </a:txBody>
                  <a:tcPr marL="36000" marR="0" marT="0" marB="0" anchor="ctr"/>
                </a:tc>
                <a:extLst>
                  <a:ext uri="{0D108BD9-81ED-4DB2-BD59-A6C34878D82A}">
                    <a16:rowId xmlns:a16="http://schemas.microsoft.com/office/drawing/2014/main" val="10001"/>
                  </a:ext>
                </a:extLst>
              </a:tr>
              <a:tr h="261423">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nous</a:t>
                      </a:r>
                    </a:p>
                  </a:txBody>
                  <a:tcPr marL="36000" marR="0" marT="0" marB="0" anchor="ctr">
                    <a:solidFill>
                      <a:srgbClr val="E8FDD3"/>
                    </a:solidFill>
                  </a:tcPr>
                </a:tc>
                <a:tc>
                  <a:txBody>
                    <a:bodyPr/>
                    <a:lstStyle/>
                    <a:p>
                      <a:pPr algn="l">
                        <a:spcAft>
                          <a:spcPts val="0"/>
                        </a:spcAft>
                      </a:pPr>
                      <a:r>
                        <a:rPr lang="fr-FR" sz="1000" dirty="0">
                          <a:latin typeface="Short Stack" panose="02010500040000000007" pitchFamily="2" charset="0"/>
                        </a:rPr>
                        <a:t>chant</a:t>
                      </a:r>
                      <a:endParaRPr lang="fr-FR" sz="1000" dirty="0">
                        <a:effectLst/>
                        <a:latin typeface="Short Stack" panose="02010500040000000007" pitchFamily="2" charset="0"/>
                        <a:ea typeface="Times New Roman"/>
                        <a:cs typeface="Times New Roman"/>
                      </a:endParaRPr>
                    </a:p>
                  </a:txBody>
                  <a:tcPr marL="36000" marR="0" marT="0" marB="0" anchor="ctr"/>
                </a:tc>
                <a:tc>
                  <a:txBody>
                    <a:bodyPr/>
                    <a:lstStyle/>
                    <a:p>
                      <a:pPr algn="l">
                        <a:spcAft>
                          <a:spcPts val="0"/>
                        </a:spcAft>
                      </a:pPr>
                      <a:r>
                        <a:rPr lang="fr-FR" sz="1000" dirty="0">
                          <a:effectLst/>
                          <a:latin typeface="Short Stack" panose="02010500040000000007" pitchFamily="2" charset="0"/>
                          <a:ea typeface="Times New Roman"/>
                          <a:cs typeface="Times New Roman"/>
                        </a:rPr>
                        <a:t>fin</a:t>
                      </a:r>
                    </a:p>
                  </a:txBody>
                  <a:tcPr marL="36000" marR="0" marT="0" marB="0" anchor="ctr"/>
                </a:tc>
                <a:tc>
                  <a:txBody>
                    <a:bodyPr/>
                    <a:lstStyle/>
                    <a:p>
                      <a:pPr algn="l">
                        <a:spcAft>
                          <a:spcPts val="0"/>
                        </a:spcAft>
                      </a:pPr>
                      <a:r>
                        <a:rPr lang="fr-FR" sz="1000" dirty="0">
                          <a:effectLst/>
                          <a:latin typeface="Short Stack" panose="02010500040000000007" pitchFamily="2" charset="0"/>
                          <a:ea typeface="Times New Roman"/>
                          <a:cs typeface="Times New Roman"/>
                        </a:rPr>
                        <a:t>vend</a:t>
                      </a:r>
                    </a:p>
                  </a:txBody>
                  <a:tcPr marL="36000" marR="0" marT="0" marB="0" anchor="ctr"/>
                </a:tc>
                <a:extLst>
                  <a:ext uri="{0D108BD9-81ED-4DB2-BD59-A6C34878D82A}">
                    <a16:rowId xmlns:a16="http://schemas.microsoft.com/office/drawing/2014/main" val="10002"/>
                  </a:ext>
                </a:extLst>
              </a:tr>
            </a:tbl>
          </a:graphicData>
        </a:graphic>
      </p:graphicFrame>
      <p:sp>
        <p:nvSpPr>
          <p:cNvPr id="57" name="Rectangle 56"/>
          <p:cNvSpPr/>
          <p:nvPr/>
        </p:nvSpPr>
        <p:spPr>
          <a:xfrm>
            <a:off x="129792" y="3934985"/>
            <a:ext cx="4963374" cy="1338828"/>
          </a:xfrm>
          <a:prstGeom prst="rect">
            <a:avLst/>
          </a:prstGeom>
        </p:spPr>
        <p:txBody>
          <a:bodyPr wrap="square">
            <a:spAutoFit/>
          </a:bodyPr>
          <a:lstStyle/>
          <a:p>
            <a:pPr marL="342900" lvl="0" indent="-342900">
              <a:buFont typeface="Symbol"/>
              <a:buChar char=""/>
              <a:tabLst>
                <a:tab pos="228600" algn="l"/>
              </a:tabLst>
            </a:pPr>
            <a:r>
              <a:rPr lang="fr-FR" sz="1400" dirty="0">
                <a:latin typeface="KG Primary Italics" panose="02000506000000020003" pitchFamily="2" charset="0"/>
                <a:ea typeface="Times New Roman"/>
                <a:cs typeface="Times New Roman"/>
              </a:rPr>
              <a:t>Attention de ne pas oublier le « e » pour les verbes du 1</a:t>
            </a:r>
            <a:r>
              <a:rPr lang="fr-FR" sz="1400" baseline="30000" dirty="0">
                <a:latin typeface="KG Primary Italics" panose="02000506000000020003" pitchFamily="2" charset="0"/>
                <a:ea typeface="Times New Roman"/>
                <a:cs typeface="Times New Roman"/>
              </a:rPr>
              <a:t>er</a:t>
            </a:r>
            <a:r>
              <a:rPr lang="fr-FR" sz="1400" dirty="0">
                <a:latin typeface="KG Primary Italics" panose="02000506000000020003" pitchFamily="2" charset="0"/>
                <a:ea typeface="Times New Roman"/>
                <a:cs typeface="Times New Roman"/>
              </a:rPr>
              <a:t> groupe :</a:t>
            </a:r>
          </a:p>
          <a:p>
            <a:pPr>
              <a:spcAft>
                <a:spcPts val="0"/>
              </a:spcAft>
            </a:pPr>
            <a:r>
              <a:rPr lang="fr-FR" sz="1000" b="1" dirty="0">
                <a:latin typeface="Short Stack" panose="02010500040000000007" pitchFamily="2" charset="0"/>
                <a:ea typeface="Times New Roman"/>
                <a:cs typeface="Times New Roman"/>
              </a:rPr>
              <a:t>copier</a:t>
            </a:r>
            <a:r>
              <a:rPr lang="fr-FR" sz="1000" dirty="0">
                <a:latin typeface="Short Stack" panose="02010500040000000007" pitchFamily="2" charset="0"/>
                <a:ea typeface="Times New Roman"/>
                <a:cs typeface="Times New Roman"/>
              </a:rPr>
              <a:t> : je copi</a:t>
            </a:r>
            <a:r>
              <a:rPr lang="fr-FR" sz="1000" u="sng" dirty="0">
                <a:effectLst>
                  <a:outerShdw blurRad="38100" dist="38100" dir="2700000" algn="tl">
                    <a:srgbClr val="000000">
                      <a:alpha val="43137"/>
                    </a:srgbClr>
                  </a:outerShdw>
                </a:effectLst>
                <a:latin typeface="Short Stack" panose="02010500040000000007" pitchFamily="2" charset="0"/>
                <a:ea typeface="Times New Roman"/>
                <a:cs typeface="Times New Roman"/>
              </a:rPr>
              <a:t>e</a:t>
            </a:r>
            <a:r>
              <a:rPr lang="fr-FR" sz="1000" dirty="0">
                <a:latin typeface="Short Stack" panose="02010500040000000007" pitchFamily="2" charset="0"/>
                <a:ea typeface="Times New Roman"/>
                <a:cs typeface="Times New Roman"/>
              </a:rPr>
              <a:t>rai     </a:t>
            </a:r>
            <a:r>
              <a:rPr lang="fr-FR" sz="1000" b="1" dirty="0">
                <a:latin typeface="Short Stack" panose="02010500040000000007" pitchFamily="2" charset="0"/>
                <a:ea typeface="Times New Roman"/>
                <a:cs typeface="Times New Roman"/>
              </a:rPr>
              <a:t>crier</a:t>
            </a:r>
            <a:r>
              <a:rPr lang="fr-FR" sz="1000" dirty="0">
                <a:latin typeface="Short Stack" panose="02010500040000000007" pitchFamily="2" charset="0"/>
                <a:ea typeface="Times New Roman"/>
                <a:cs typeface="Times New Roman"/>
              </a:rPr>
              <a:t> : je cri</a:t>
            </a:r>
            <a:r>
              <a:rPr lang="fr-FR" sz="1000" u="sng" dirty="0">
                <a:effectLst>
                  <a:outerShdw blurRad="38100" dist="38100" dir="2700000" algn="tl">
                    <a:srgbClr val="000000">
                      <a:alpha val="43137"/>
                    </a:srgbClr>
                  </a:outerShdw>
                </a:effectLst>
                <a:latin typeface="Short Stack" panose="02010500040000000007" pitchFamily="2" charset="0"/>
                <a:ea typeface="Times New Roman"/>
                <a:cs typeface="Times New Roman"/>
              </a:rPr>
              <a:t>e</a:t>
            </a:r>
            <a:r>
              <a:rPr lang="fr-FR" sz="1000" dirty="0">
                <a:latin typeface="Short Stack" panose="02010500040000000007" pitchFamily="2" charset="0"/>
                <a:ea typeface="Times New Roman"/>
                <a:cs typeface="Times New Roman"/>
              </a:rPr>
              <a:t>rai     </a:t>
            </a:r>
            <a:r>
              <a:rPr lang="fr-FR" sz="1000" b="1" dirty="0">
                <a:latin typeface="Short Stack" panose="02010500040000000007" pitchFamily="2" charset="0"/>
                <a:ea typeface="Times New Roman"/>
                <a:cs typeface="Times New Roman"/>
              </a:rPr>
              <a:t>se marier</a:t>
            </a:r>
            <a:r>
              <a:rPr lang="fr-FR" sz="1000" dirty="0">
                <a:latin typeface="Short Stack" panose="02010500040000000007" pitchFamily="2" charset="0"/>
                <a:ea typeface="Times New Roman"/>
                <a:cs typeface="Times New Roman"/>
              </a:rPr>
              <a:t> : je me mari</a:t>
            </a:r>
            <a:r>
              <a:rPr lang="fr-FR" sz="1000" u="sng" dirty="0">
                <a:effectLst>
                  <a:outerShdw blurRad="38100" dist="38100" dir="2700000" algn="tl">
                    <a:srgbClr val="000000">
                      <a:alpha val="43137"/>
                    </a:srgbClr>
                  </a:outerShdw>
                </a:effectLst>
                <a:latin typeface="Short Stack" panose="02010500040000000007" pitchFamily="2" charset="0"/>
                <a:ea typeface="Times New Roman"/>
                <a:cs typeface="Times New Roman"/>
              </a:rPr>
              <a:t>e</a:t>
            </a:r>
            <a:r>
              <a:rPr lang="fr-FR" sz="1000" dirty="0">
                <a:latin typeface="Short Stack" panose="02010500040000000007" pitchFamily="2" charset="0"/>
                <a:ea typeface="Times New Roman"/>
                <a:cs typeface="Times New Roman"/>
              </a:rPr>
              <a:t>rai</a:t>
            </a:r>
          </a:p>
          <a:p>
            <a:pPr marL="342900" lvl="0" indent="-342900">
              <a:lnSpc>
                <a:spcPct val="150000"/>
              </a:lnSpc>
              <a:buFont typeface="Symbol"/>
              <a:buChar char=""/>
              <a:tabLst>
                <a:tab pos="228600" algn="l"/>
              </a:tabLst>
            </a:pPr>
            <a:r>
              <a:rPr lang="fr-FR" sz="1400" dirty="0">
                <a:latin typeface="KG Primary Italics" panose="02000506000000020003" pitchFamily="2" charset="0"/>
                <a:ea typeface="Times New Roman"/>
                <a:cs typeface="Times New Roman"/>
              </a:rPr>
              <a:t>L’emploi du futur : </a:t>
            </a:r>
          </a:p>
          <a:p>
            <a:pPr>
              <a:spcAft>
                <a:spcPts val="0"/>
              </a:spcAft>
            </a:pPr>
            <a:r>
              <a:rPr lang="fr-FR" sz="1000" dirty="0">
                <a:latin typeface="Short Stack" panose="02010500040000000007" pitchFamily="2" charset="0"/>
                <a:ea typeface="Times New Roman"/>
                <a:cs typeface="Times New Roman"/>
              </a:rPr>
              <a:t>Il exprime une action qui est à réaliser :  </a:t>
            </a:r>
            <a:r>
              <a:rPr lang="fr-FR" sz="1300" dirty="0">
                <a:latin typeface="Amandine" pitchFamily="2" charset="0"/>
                <a:ea typeface="Times New Roman"/>
                <a:cs typeface="Times New Roman"/>
              </a:rPr>
              <a:t>je serai gentille.</a:t>
            </a:r>
          </a:p>
          <a:p>
            <a:pPr>
              <a:spcAft>
                <a:spcPts val="0"/>
              </a:spcAft>
            </a:pPr>
            <a:r>
              <a:rPr lang="fr-FR" sz="1000" dirty="0">
                <a:latin typeface="Short Stack" panose="02010500040000000007" pitchFamily="2" charset="0"/>
                <a:ea typeface="Times New Roman"/>
                <a:cs typeface="Times New Roman"/>
              </a:rPr>
              <a:t>Il est souvent associé à des indicateurs de temps : </a:t>
            </a:r>
          </a:p>
          <a:p>
            <a:pPr algn="ctr">
              <a:spcAft>
                <a:spcPts val="0"/>
              </a:spcAft>
            </a:pPr>
            <a:r>
              <a:rPr lang="fr-FR" sz="1300" dirty="0">
                <a:latin typeface="Amandine" pitchFamily="2" charset="0"/>
                <a:ea typeface="Times New Roman"/>
                <a:cs typeface="Times New Roman"/>
              </a:rPr>
              <a:t>demain, bientôt, la semaine prochaine…</a:t>
            </a:r>
            <a:endParaRPr lang="fr-FR" sz="1300" dirty="0">
              <a:effectLst/>
              <a:latin typeface="Amandine" pitchFamily="2" charset="0"/>
              <a:ea typeface="Times New Roman"/>
              <a:cs typeface="Times New Roman"/>
            </a:endParaRPr>
          </a:p>
        </p:txBody>
      </p:sp>
      <p:graphicFrame>
        <p:nvGraphicFramePr>
          <p:cNvPr id="58" name="Tableau 57"/>
          <p:cNvGraphicFramePr>
            <a:graphicFrameLocks noGrp="1"/>
          </p:cNvGraphicFramePr>
          <p:nvPr>
            <p:extLst>
              <p:ext uri="{D42A27DB-BD31-4B8C-83A1-F6EECF244321}">
                <p14:modId xmlns:p14="http://schemas.microsoft.com/office/powerpoint/2010/main" val="1846693141"/>
              </p:ext>
            </p:extLst>
          </p:nvPr>
        </p:nvGraphicFramePr>
        <p:xfrm>
          <a:off x="352900" y="2704849"/>
          <a:ext cx="4666668" cy="474856"/>
        </p:xfrm>
        <a:graphic>
          <a:graphicData uri="http://schemas.openxmlformats.org/drawingml/2006/table">
            <a:tbl>
              <a:tblPr firstRow="1" bandRow="1">
                <a:tableStyleId>{5940675A-B579-460E-94D1-54222C63F5DA}</a:tableStyleId>
              </a:tblPr>
              <a:tblGrid>
                <a:gridCol w="1555556">
                  <a:extLst>
                    <a:ext uri="{9D8B030D-6E8A-4147-A177-3AD203B41FA5}">
                      <a16:colId xmlns:a16="http://schemas.microsoft.com/office/drawing/2014/main" val="20000"/>
                    </a:ext>
                  </a:extLst>
                </a:gridCol>
                <a:gridCol w="1555556">
                  <a:extLst>
                    <a:ext uri="{9D8B030D-6E8A-4147-A177-3AD203B41FA5}">
                      <a16:colId xmlns:a16="http://schemas.microsoft.com/office/drawing/2014/main" val="20001"/>
                    </a:ext>
                  </a:extLst>
                </a:gridCol>
                <a:gridCol w="1555556">
                  <a:extLst>
                    <a:ext uri="{9D8B030D-6E8A-4147-A177-3AD203B41FA5}">
                      <a16:colId xmlns:a16="http://schemas.microsoft.com/office/drawing/2014/main" val="20002"/>
                    </a:ext>
                  </a:extLst>
                </a:gridCol>
              </a:tblGrid>
              <a:tr h="147581">
                <a:tc>
                  <a:txBody>
                    <a:bodyPr/>
                    <a:lstStyle/>
                    <a:p>
                      <a:pPr algn="l">
                        <a:spcAft>
                          <a:spcPts val="0"/>
                        </a:spcAft>
                      </a:pPr>
                      <a:r>
                        <a:rPr lang="fr-FR" sz="1000" dirty="0">
                          <a:effectLst/>
                          <a:latin typeface="Short Stack" panose="02010500040000000007" pitchFamily="2" charset="0"/>
                          <a:ea typeface="Times New Roman"/>
                          <a:cs typeface="Times New Roman"/>
                        </a:rPr>
                        <a:t>être : je serai</a:t>
                      </a:r>
                    </a:p>
                  </a:txBody>
                  <a:tcPr marL="36000" marR="0" marT="0" marB="0" anchor="ctr">
                    <a:lnB w="12700" cap="flat" cmpd="sng" algn="ctr">
                      <a:noFill/>
                      <a:prstDash val="solid"/>
                      <a:round/>
                      <a:headEnd type="none" w="med" len="med"/>
                      <a:tailEnd type="none" w="med" len="med"/>
                    </a:lnB>
                  </a:tcPr>
                </a:tc>
                <a:tc>
                  <a:txBody>
                    <a:bodyPr/>
                    <a:lstStyle/>
                    <a:p>
                      <a:pPr algn="l">
                        <a:spcAft>
                          <a:spcPts val="0"/>
                        </a:spcAft>
                      </a:pPr>
                      <a:r>
                        <a:rPr lang="fr-FR" sz="1000" dirty="0">
                          <a:effectLst/>
                          <a:latin typeface="Short Stack" panose="02010500040000000007" pitchFamily="2" charset="0"/>
                          <a:ea typeface="Times New Roman"/>
                          <a:cs typeface="Times New Roman"/>
                        </a:rPr>
                        <a:t>avoir  : j’aurai</a:t>
                      </a:r>
                    </a:p>
                  </a:txBody>
                  <a:tcPr marL="36000" marR="0" marT="0" marB="0" anchor="ctr">
                    <a:lnB w="12700" cap="flat" cmpd="sng" algn="ctr">
                      <a:noFill/>
                      <a:prstDash val="solid"/>
                      <a:round/>
                      <a:headEnd type="none" w="med" len="med"/>
                      <a:tailEnd type="none" w="med" len="med"/>
                    </a:lnB>
                  </a:tcPr>
                </a:tc>
                <a:tc>
                  <a:txBody>
                    <a:bodyPr/>
                    <a:lstStyle/>
                    <a:p>
                      <a:pPr algn="l">
                        <a:spcAft>
                          <a:spcPts val="0"/>
                        </a:spcAft>
                      </a:pPr>
                      <a:r>
                        <a:rPr lang="fr-FR" sz="1000" dirty="0">
                          <a:effectLst/>
                          <a:latin typeface="Short Stack" panose="02010500040000000007" pitchFamily="2" charset="0"/>
                          <a:ea typeface="Times New Roman"/>
                          <a:cs typeface="Times New Roman"/>
                        </a:rPr>
                        <a:t>aller : j’irai</a:t>
                      </a:r>
                    </a:p>
                  </a:txBody>
                  <a:tcPr marL="36000" marR="0" marT="0" marB="0" anchor="ctr">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47581">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effectLst/>
                          <a:latin typeface="Short Stack" panose="02010500040000000007" pitchFamily="2" charset="0"/>
                          <a:ea typeface="Times New Roman"/>
                          <a:cs typeface="Times New Roman"/>
                        </a:rPr>
                        <a:t>savoir : je saurai</a:t>
                      </a:r>
                    </a:p>
                  </a:txBody>
                  <a:tcPr marL="3600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spcAft>
                          <a:spcPts val="0"/>
                        </a:spcAft>
                      </a:pPr>
                      <a:r>
                        <a:rPr lang="fr-FR" sz="1000" dirty="0">
                          <a:effectLst/>
                          <a:latin typeface="Short Stack" panose="02010500040000000007" pitchFamily="2" charset="0"/>
                          <a:ea typeface="Times New Roman"/>
                          <a:cs typeface="Times New Roman"/>
                        </a:rPr>
                        <a:t>venir :</a:t>
                      </a:r>
                      <a:r>
                        <a:rPr lang="fr-FR" sz="1000" baseline="0" dirty="0">
                          <a:effectLst/>
                          <a:latin typeface="Short Stack" panose="02010500040000000007" pitchFamily="2" charset="0"/>
                          <a:ea typeface="Times New Roman"/>
                          <a:cs typeface="Times New Roman"/>
                        </a:rPr>
                        <a:t> je viendrai</a:t>
                      </a:r>
                      <a:endParaRPr lang="fr-FR" sz="1000" dirty="0">
                        <a:effectLst/>
                        <a:latin typeface="Short Stack" panose="02010500040000000007" pitchFamily="2" charset="0"/>
                        <a:ea typeface="Times New Roman"/>
                        <a:cs typeface="Times New Roman"/>
                      </a:endParaRPr>
                    </a:p>
                  </a:txBody>
                  <a:tcPr marL="3600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spcAft>
                          <a:spcPts val="0"/>
                        </a:spcAft>
                      </a:pPr>
                      <a:r>
                        <a:rPr lang="fr-FR" sz="1000" dirty="0">
                          <a:effectLst/>
                          <a:latin typeface="Short Stack" panose="02010500040000000007" pitchFamily="2" charset="0"/>
                          <a:ea typeface="Times New Roman"/>
                          <a:cs typeface="Times New Roman"/>
                        </a:rPr>
                        <a:t>faire :</a:t>
                      </a:r>
                      <a:r>
                        <a:rPr lang="fr-FR" sz="1000" baseline="0" dirty="0">
                          <a:effectLst/>
                          <a:latin typeface="Short Stack" panose="02010500040000000007" pitchFamily="2" charset="0"/>
                          <a:ea typeface="Times New Roman"/>
                          <a:cs typeface="Times New Roman"/>
                        </a:rPr>
                        <a:t> je ferai</a:t>
                      </a:r>
                      <a:endParaRPr lang="fr-FR" sz="1000" dirty="0">
                        <a:effectLst/>
                        <a:latin typeface="Short Stack" panose="02010500040000000007" pitchFamily="2" charset="0"/>
                        <a:ea typeface="Times New Roman"/>
                        <a:cs typeface="Times New Roman"/>
                      </a:endParaRPr>
                    </a:p>
                  </a:txBody>
                  <a:tcPr marL="36000" marR="0" marT="0" marB="0" anchor="ctr">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170056">
                <a:tc>
                  <a:txBody>
                    <a:bodyPr/>
                    <a:lstStyle/>
                    <a:p>
                      <a:pPr algn="l">
                        <a:spcAft>
                          <a:spcPts val="0"/>
                        </a:spcAft>
                      </a:pPr>
                      <a:r>
                        <a:rPr lang="fr-FR" sz="1000" dirty="0">
                          <a:effectLst/>
                          <a:latin typeface="Short Stack" panose="02010500040000000007" pitchFamily="2" charset="0"/>
                          <a:ea typeface="Times New Roman"/>
                          <a:cs typeface="Times New Roman"/>
                        </a:rPr>
                        <a:t>cueillir Je cueill</a:t>
                      </a:r>
                      <a:r>
                        <a:rPr lang="fr-FR" sz="1000" b="1" u="sng" dirty="0">
                          <a:effectLst/>
                          <a:latin typeface="Short Stack" panose="02010500040000000007" pitchFamily="2" charset="0"/>
                          <a:ea typeface="Times New Roman"/>
                          <a:cs typeface="Times New Roman"/>
                        </a:rPr>
                        <a:t>e</a:t>
                      </a:r>
                      <a:r>
                        <a:rPr lang="fr-FR" sz="1000" dirty="0">
                          <a:effectLst/>
                          <a:latin typeface="Short Stack" panose="02010500040000000007" pitchFamily="2" charset="0"/>
                          <a:ea typeface="Times New Roman"/>
                          <a:cs typeface="Times New Roman"/>
                        </a:rPr>
                        <a:t>rai</a:t>
                      </a:r>
                    </a:p>
                  </a:txBody>
                  <a:tcPr marL="36000" marR="0" marT="0" marB="0" anchor="ctr">
                    <a:lnT w="12700" cap="flat" cmpd="sng" algn="ctr">
                      <a:noFill/>
                      <a:prstDash val="solid"/>
                      <a:round/>
                      <a:headEnd type="none" w="med" len="med"/>
                      <a:tailEnd type="none" w="med" len="med"/>
                    </a:lnT>
                  </a:tcPr>
                </a:tc>
                <a:tc>
                  <a:txBody>
                    <a:bodyPr/>
                    <a:lstStyle/>
                    <a:p>
                      <a:pPr algn="l">
                        <a:spcAft>
                          <a:spcPts val="0"/>
                        </a:spcAft>
                      </a:pPr>
                      <a:r>
                        <a:rPr lang="fr-FR" sz="1000" dirty="0">
                          <a:effectLst/>
                          <a:latin typeface="Short Stack" panose="02010500040000000007" pitchFamily="2" charset="0"/>
                          <a:ea typeface="Times New Roman"/>
                          <a:cs typeface="Times New Roman"/>
                        </a:rPr>
                        <a:t>vouloir : je voudrai</a:t>
                      </a:r>
                    </a:p>
                  </a:txBody>
                  <a:tcPr marL="36000" marR="0" marT="0" marB="0" anchor="ctr">
                    <a:lnT w="12700" cap="flat" cmpd="sng" algn="ctr">
                      <a:noFill/>
                      <a:prstDash val="solid"/>
                      <a:round/>
                      <a:headEnd type="none" w="med" len="med"/>
                      <a:tailEnd type="none" w="med" len="med"/>
                    </a:lnT>
                  </a:tcPr>
                </a:tc>
                <a:tc>
                  <a:txBody>
                    <a:bodyPr/>
                    <a:lstStyle/>
                    <a:p>
                      <a:endParaRPr lang="fr-FR" sz="1000" dirty="0"/>
                    </a:p>
                  </a:txBody>
                  <a:tcPr marL="36000" marR="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9" name="Rectangle 58"/>
          <p:cNvSpPr/>
          <p:nvPr/>
        </p:nvSpPr>
        <p:spPr>
          <a:xfrm>
            <a:off x="102199" y="2396479"/>
            <a:ext cx="4519046" cy="307777"/>
          </a:xfrm>
          <a:prstGeom prst="rect">
            <a:avLst/>
          </a:prstGeom>
        </p:spPr>
        <p:txBody>
          <a:bodyPr wrap="square">
            <a:spAutoFit/>
          </a:bodyPr>
          <a:lstStyle/>
          <a:p>
            <a:pPr marL="342900" lvl="0" indent="-342900">
              <a:buFont typeface="Symbol"/>
              <a:buChar char=""/>
              <a:tabLst>
                <a:tab pos="228600" algn="l"/>
              </a:tabLst>
            </a:pPr>
            <a:r>
              <a:rPr lang="fr-FR" sz="1400" dirty="0">
                <a:solidFill>
                  <a:prstClr val="black"/>
                </a:solidFill>
                <a:latin typeface="KG Primary Italics" panose="02000506000000020003" pitchFamily="2" charset="0"/>
                <a:ea typeface="Times New Roman"/>
                <a:cs typeface="Times New Roman"/>
              </a:rPr>
              <a:t>Certains verbes ont leur radical qui se modifie :</a:t>
            </a:r>
          </a:p>
        </p:txBody>
      </p:sp>
      <p:graphicFrame>
        <p:nvGraphicFramePr>
          <p:cNvPr id="63" name="Tableau 62"/>
          <p:cNvGraphicFramePr>
            <a:graphicFrameLocks noGrp="1"/>
          </p:cNvGraphicFramePr>
          <p:nvPr>
            <p:extLst>
              <p:ext uri="{D42A27DB-BD31-4B8C-83A1-F6EECF244321}">
                <p14:modId xmlns:p14="http://schemas.microsoft.com/office/powerpoint/2010/main" val="917474133"/>
              </p:ext>
            </p:extLst>
          </p:nvPr>
        </p:nvGraphicFramePr>
        <p:xfrm>
          <a:off x="348647" y="3522532"/>
          <a:ext cx="4670922" cy="404864"/>
        </p:xfrm>
        <a:graphic>
          <a:graphicData uri="http://schemas.openxmlformats.org/drawingml/2006/table">
            <a:tbl>
              <a:tblPr firstRow="1" bandRow="1">
                <a:tableStyleId>{5940675A-B579-460E-94D1-54222C63F5DA}</a:tableStyleId>
              </a:tblPr>
              <a:tblGrid>
                <a:gridCol w="1556974">
                  <a:extLst>
                    <a:ext uri="{9D8B030D-6E8A-4147-A177-3AD203B41FA5}">
                      <a16:colId xmlns:a16="http://schemas.microsoft.com/office/drawing/2014/main" val="20000"/>
                    </a:ext>
                  </a:extLst>
                </a:gridCol>
                <a:gridCol w="1556974">
                  <a:extLst>
                    <a:ext uri="{9D8B030D-6E8A-4147-A177-3AD203B41FA5}">
                      <a16:colId xmlns:a16="http://schemas.microsoft.com/office/drawing/2014/main" val="20001"/>
                    </a:ext>
                  </a:extLst>
                </a:gridCol>
                <a:gridCol w="1556974">
                  <a:extLst>
                    <a:ext uri="{9D8B030D-6E8A-4147-A177-3AD203B41FA5}">
                      <a16:colId xmlns:a16="http://schemas.microsoft.com/office/drawing/2014/main" val="20002"/>
                    </a:ext>
                  </a:extLst>
                </a:gridCol>
              </a:tblGrid>
              <a:tr h="20066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b="0" dirty="0">
                          <a:effectLst/>
                          <a:latin typeface="Short Stack" panose="02010500040000000007" pitchFamily="2" charset="0"/>
                          <a:ea typeface="Times New Roman"/>
                          <a:cs typeface="Times New Roman"/>
                        </a:rPr>
                        <a:t>voir</a:t>
                      </a:r>
                      <a:r>
                        <a:rPr lang="fr-FR" sz="1000" dirty="0">
                          <a:effectLst/>
                          <a:latin typeface="Short Stack" panose="02010500040000000007" pitchFamily="2" charset="0"/>
                          <a:ea typeface="Times New Roman"/>
                          <a:cs typeface="Times New Roman"/>
                        </a:rPr>
                        <a:t> : je ve</a:t>
                      </a:r>
                      <a:r>
                        <a:rPr lang="fr-FR" sz="1000" u="sng" dirty="0">
                          <a:effectLst>
                            <a:outerShdw blurRad="38100" dist="38100" dir="2700000" algn="tl">
                              <a:srgbClr val="000000">
                                <a:alpha val="43137"/>
                              </a:srgbClr>
                            </a:outerShdw>
                          </a:effectLst>
                          <a:latin typeface="Short Stack" panose="02010500040000000007" pitchFamily="2" charset="0"/>
                          <a:ea typeface="Times New Roman"/>
                          <a:cs typeface="Times New Roman"/>
                        </a:rPr>
                        <a:t>rr</a:t>
                      </a:r>
                      <a:r>
                        <a:rPr lang="fr-FR" sz="1000" dirty="0">
                          <a:effectLst/>
                          <a:latin typeface="Short Stack" panose="02010500040000000007" pitchFamily="2" charset="0"/>
                          <a:ea typeface="Times New Roman"/>
                          <a:cs typeface="Times New Roman"/>
                        </a:rPr>
                        <a:t>ai</a:t>
                      </a:r>
                    </a:p>
                  </a:txBody>
                  <a:tcPr marL="36000" marR="0" marT="0" marB="0" anchor="ctr">
                    <a:lnB w="12700" cap="flat" cmpd="sng" algn="ctr">
                      <a:noFill/>
                      <a:prstDash val="solid"/>
                      <a:round/>
                      <a:headEnd type="none" w="med" len="med"/>
                      <a:tailEnd type="none" w="med" len="med"/>
                    </a:lnB>
                  </a:tcPr>
                </a:tc>
                <a:tc>
                  <a:txBody>
                    <a:bodyPr/>
                    <a:lstStyle/>
                    <a:p>
                      <a:pPr algn="l">
                        <a:spcAft>
                          <a:spcPts val="0"/>
                        </a:spcAft>
                      </a:pPr>
                      <a:r>
                        <a:rPr lang="fr-FR" sz="1000" dirty="0">
                          <a:effectLst/>
                          <a:latin typeface="Short Stack" panose="02010500040000000007" pitchFamily="2" charset="0"/>
                          <a:ea typeface="Times New Roman"/>
                          <a:cs typeface="Times New Roman"/>
                        </a:rPr>
                        <a:t>mourir : je mou</a:t>
                      </a:r>
                      <a:r>
                        <a:rPr lang="fr-FR" sz="1000" u="sng" dirty="0">
                          <a:effectLst>
                            <a:outerShdw blurRad="38100" dist="38100" dir="2700000" algn="tl">
                              <a:srgbClr val="000000">
                                <a:alpha val="43137"/>
                              </a:srgbClr>
                            </a:outerShdw>
                          </a:effectLst>
                          <a:latin typeface="Short Stack" panose="02010500040000000007" pitchFamily="2" charset="0"/>
                          <a:ea typeface="Times New Roman"/>
                          <a:cs typeface="Times New Roman"/>
                        </a:rPr>
                        <a:t>rr</a:t>
                      </a:r>
                      <a:r>
                        <a:rPr lang="fr-FR" sz="1000" dirty="0">
                          <a:effectLst/>
                          <a:latin typeface="Short Stack" panose="02010500040000000007" pitchFamily="2" charset="0"/>
                          <a:ea typeface="Times New Roman"/>
                          <a:cs typeface="Times New Roman"/>
                        </a:rPr>
                        <a:t>ai</a:t>
                      </a:r>
                    </a:p>
                  </a:txBody>
                  <a:tcPr marL="36000" marR="0" marT="0" marB="0" anchor="ctr">
                    <a:lnB w="12700" cap="flat" cmpd="sng" algn="ctr">
                      <a:noFill/>
                      <a:prstDash val="solid"/>
                      <a:round/>
                      <a:headEnd type="none" w="med" len="med"/>
                      <a:tailEnd type="none" w="med" len="med"/>
                    </a:lnB>
                  </a:tcPr>
                </a:tc>
                <a:tc>
                  <a:txBody>
                    <a:bodyPr/>
                    <a:lstStyle/>
                    <a:p>
                      <a:pPr algn="l">
                        <a:spcAft>
                          <a:spcPts val="0"/>
                        </a:spcAft>
                      </a:pPr>
                      <a:r>
                        <a:rPr lang="fr-FR" sz="1000" dirty="0">
                          <a:effectLst/>
                          <a:latin typeface="Short Stack" panose="02010500040000000007" pitchFamily="2" charset="0"/>
                          <a:ea typeface="Times New Roman"/>
                          <a:cs typeface="Times New Roman"/>
                        </a:rPr>
                        <a:t>pouvoir</a:t>
                      </a:r>
                      <a:r>
                        <a:rPr lang="fr-FR" sz="1000" baseline="0" dirty="0">
                          <a:effectLst/>
                          <a:latin typeface="Short Stack" panose="02010500040000000007" pitchFamily="2" charset="0"/>
                          <a:ea typeface="Times New Roman"/>
                          <a:cs typeface="Times New Roman"/>
                        </a:rPr>
                        <a:t> : je pou</a:t>
                      </a:r>
                      <a:r>
                        <a:rPr lang="fr-FR" sz="1000" u="sng" baseline="0" dirty="0">
                          <a:effectLst>
                            <a:outerShdw blurRad="38100" dist="38100" dir="2700000" algn="tl">
                              <a:srgbClr val="000000">
                                <a:alpha val="43137"/>
                              </a:srgbClr>
                            </a:outerShdw>
                          </a:effectLst>
                          <a:latin typeface="Short Stack" panose="02010500040000000007" pitchFamily="2" charset="0"/>
                          <a:ea typeface="Times New Roman"/>
                          <a:cs typeface="Times New Roman"/>
                        </a:rPr>
                        <a:t>rr</a:t>
                      </a:r>
                      <a:r>
                        <a:rPr lang="fr-FR" sz="1000" baseline="0" dirty="0">
                          <a:effectLst/>
                          <a:latin typeface="Short Stack" panose="02010500040000000007" pitchFamily="2" charset="0"/>
                          <a:ea typeface="Times New Roman"/>
                          <a:cs typeface="Times New Roman"/>
                        </a:rPr>
                        <a:t>ai</a:t>
                      </a:r>
                      <a:endParaRPr lang="fr-FR" sz="1000" dirty="0">
                        <a:effectLst/>
                        <a:latin typeface="Short Stack" panose="02010500040000000007" pitchFamily="2" charset="0"/>
                        <a:ea typeface="Times New Roman"/>
                        <a:cs typeface="Times New Roman"/>
                      </a:endParaRPr>
                    </a:p>
                  </a:txBody>
                  <a:tcPr marL="36000" marR="0" marT="0" marB="0" anchor="ctr"/>
                </a:tc>
                <a:extLst>
                  <a:ext uri="{0D108BD9-81ED-4DB2-BD59-A6C34878D82A}">
                    <a16:rowId xmlns:a16="http://schemas.microsoft.com/office/drawing/2014/main" val="10000"/>
                  </a:ext>
                </a:extLst>
              </a:tr>
              <a:tr h="204196">
                <a:tc>
                  <a:txBody>
                    <a:bodyPr/>
                    <a:lstStyle/>
                    <a:p>
                      <a:pPr algn="l">
                        <a:spcAft>
                          <a:spcPts val="0"/>
                        </a:spcAft>
                      </a:pPr>
                      <a:r>
                        <a:rPr lang="fr-FR" sz="1000" dirty="0">
                          <a:effectLst/>
                          <a:latin typeface="Short Stack" panose="02010500040000000007" pitchFamily="2" charset="0"/>
                          <a:ea typeface="Times New Roman"/>
                          <a:cs typeface="Times New Roman"/>
                        </a:rPr>
                        <a:t>courir : je</a:t>
                      </a:r>
                      <a:r>
                        <a:rPr lang="fr-FR" sz="1000" baseline="0" dirty="0">
                          <a:effectLst/>
                          <a:latin typeface="Short Stack" panose="02010500040000000007" pitchFamily="2" charset="0"/>
                          <a:ea typeface="Times New Roman"/>
                          <a:cs typeface="Times New Roman"/>
                        </a:rPr>
                        <a:t> cou</a:t>
                      </a:r>
                      <a:r>
                        <a:rPr lang="fr-FR" sz="1000" u="sng" baseline="0" dirty="0">
                          <a:effectLst>
                            <a:outerShdw blurRad="38100" dist="38100" dir="2700000" algn="tl">
                              <a:srgbClr val="000000">
                                <a:alpha val="43137"/>
                              </a:srgbClr>
                            </a:outerShdw>
                          </a:effectLst>
                          <a:latin typeface="Short Stack" panose="02010500040000000007" pitchFamily="2" charset="0"/>
                          <a:ea typeface="Times New Roman"/>
                          <a:cs typeface="Times New Roman"/>
                        </a:rPr>
                        <a:t>rr</a:t>
                      </a:r>
                      <a:r>
                        <a:rPr lang="fr-FR" sz="1000" baseline="0" dirty="0">
                          <a:effectLst/>
                          <a:latin typeface="Short Stack" panose="02010500040000000007" pitchFamily="2" charset="0"/>
                          <a:ea typeface="Times New Roman"/>
                          <a:cs typeface="Times New Roman"/>
                        </a:rPr>
                        <a:t>ai</a:t>
                      </a:r>
                      <a:endParaRPr lang="fr-FR" sz="1000" dirty="0">
                        <a:effectLst/>
                        <a:latin typeface="Short Stack" panose="02010500040000000007" pitchFamily="2" charset="0"/>
                        <a:ea typeface="Times New Roman"/>
                        <a:cs typeface="Times New Roman"/>
                      </a:endParaRPr>
                    </a:p>
                  </a:txBody>
                  <a:tcPr marL="36000" marR="0" marT="0" marB="0" anchor="ctr">
                    <a:lnT w="12700" cap="flat" cmpd="sng" algn="ctr">
                      <a:noFill/>
                      <a:prstDash val="solid"/>
                      <a:round/>
                      <a:headEnd type="none" w="med" len="med"/>
                      <a:tailEnd type="none" w="med" len="med"/>
                    </a:lnT>
                  </a:tcPr>
                </a:tc>
                <a:tc>
                  <a:txBody>
                    <a:bodyPr/>
                    <a:lstStyle/>
                    <a:p>
                      <a:pPr algn="l">
                        <a:spcAft>
                          <a:spcPts val="0"/>
                        </a:spcAft>
                      </a:pPr>
                      <a:r>
                        <a:rPr lang="fr-FR" sz="1000" dirty="0">
                          <a:effectLst/>
                          <a:latin typeface="Short Stack" panose="02010500040000000007" pitchFamily="2" charset="0"/>
                          <a:ea typeface="Times New Roman"/>
                          <a:cs typeface="Times New Roman"/>
                        </a:rPr>
                        <a:t>envoyer : j’enve</a:t>
                      </a:r>
                      <a:r>
                        <a:rPr lang="fr-FR" sz="1000" u="sng" dirty="0">
                          <a:effectLst>
                            <a:outerShdw blurRad="38100" dist="38100" dir="2700000" algn="tl">
                              <a:srgbClr val="000000">
                                <a:alpha val="43137"/>
                              </a:srgbClr>
                            </a:outerShdw>
                          </a:effectLst>
                          <a:latin typeface="Short Stack" panose="02010500040000000007" pitchFamily="2" charset="0"/>
                          <a:ea typeface="Times New Roman"/>
                          <a:cs typeface="Times New Roman"/>
                        </a:rPr>
                        <a:t>rr</a:t>
                      </a:r>
                      <a:r>
                        <a:rPr lang="fr-FR" sz="1000" dirty="0">
                          <a:effectLst/>
                          <a:latin typeface="Short Stack" panose="02010500040000000007" pitchFamily="2" charset="0"/>
                          <a:ea typeface="Times New Roman"/>
                          <a:cs typeface="Times New Roman"/>
                        </a:rPr>
                        <a:t>ai</a:t>
                      </a:r>
                    </a:p>
                  </a:txBody>
                  <a:tcPr marL="36000" marR="0" marT="0" marB="0" anchor="ctr">
                    <a:lnT w="12700" cap="flat" cmpd="sng" algn="ctr">
                      <a:noFill/>
                      <a:prstDash val="solid"/>
                      <a:round/>
                      <a:headEnd type="none" w="med" len="med"/>
                      <a:tailEnd type="none" w="med" len="med"/>
                    </a:lnT>
                  </a:tcPr>
                </a:tc>
                <a:tc>
                  <a:txBody>
                    <a:bodyPr/>
                    <a:lstStyle/>
                    <a:p>
                      <a:endParaRPr lang="fr-FR" sz="1000" dirty="0"/>
                    </a:p>
                  </a:txBody>
                  <a:tcPr marL="36000" marR="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4" name="Rectangle 63"/>
          <p:cNvSpPr/>
          <p:nvPr/>
        </p:nvSpPr>
        <p:spPr>
          <a:xfrm>
            <a:off x="112914" y="3210584"/>
            <a:ext cx="4576387" cy="307777"/>
          </a:xfrm>
          <a:prstGeom prst="rect">
            <a:avLst/>
          </a:prstGeom>
        </p:spPr>
        <p:txBody>
          <a:bodyPr wrap="square">
            <a:spAutoFit/>
          </a:bodyPr>
          <a:lstStyle/>
          <a:p>
            <a:pPr marL="342900" lvl="0" indent="-342900">
              <a:buFont typeface="Symbol"/>
              <a:buChar char=""/>
              <a:tabLst>
                <a:tab pos="228600" algn="l"/>
              </a:tabLst>
            </a:pPr>
            <a:r>
              <a:rPr lang="fr-FR" sz="1400" dirty="0">
                <a:solidFill>
                  <a:prstClr val="black"/>
                </a:solidFill>
                <a:latin typeface="KG Primary Italics" panose="02000506000000020003" pitchFamily="2" charset="0"/>
                <a:ea typeface="Times New Roman"/>
                <a:cs typeface="Times New Roman"/>
              </a:rPr>
              <a:t>Quelques verbes prennent deux « r » :</a:t>
            </a:r>
          </a:p>
        </p:txBody>
      </p:sp>
    </p:spTree>
    <p:extLst>
      <p:ext uri="{BB962C8B-B14F-4D97-AF65-F5344CB8AC3E}">
        <p14:creationId xmlns:p14="http://schemas.microsoft.com/office/powerpoint/2010/main" val="1999310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11216"/>
            <a:ext cx="10691813" cy="7559675"/>
          </a:xfrm>
          <a:prstGeom prst="roundRect">
            <a:avLst>
              <a:gd name="adj" fmla="val 1597"/>
            </a:avLst>
          </a:prstGeom>
          <a:solidFill>
            <a:srgbClr val="B2DC6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85582" y="87862"/>
            <a:ext cx="553537" cy="413334"/>
          </a:xfrm>
          <a:prstGeom prst="ellipse">
            <a:avLst/>
          </a:prstGeom>
          <a:solidFill>
            <a:srgbClr val="C2EBA9"/>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à coins arrondis 23"/>
          <p:cNvSpPr/>
          <p:nvPr/>
        </p:nvSpPr>
        <p:spPr>
          <a:xfrm>
            <a:off x="5353959" y="106896"/>
            <a:ext cx="5169135" cy="2312399"/>
          </a:xfrm>
          <a:prstGeom prst="roundRect">
            <a:avLst>
              <a:gd name="adj" fmla="val 4346"/>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fontAlgn="ctr">
              <a:lnSpc>
                <a:spcPct val="150000"/>
              </a:lnSpc>
            </a:pPr>
            <a:r>
              <a:rPr lang="fr-FR" sz="1000" dirty="0">
                <a:solidFill>
                  <a:srgbClr val="000000"/>
                </a:solidFill>
                <a:latin typeface="Short Stack" panose="02010500040000000007" pitchFamily="2" charset="0"/>
              </a:rPr>
              <a:t>.</a:t>
            </a:r>
            <a:endParaRPr lang="fr-FR" sz="1000" dirty="0">
              <a:latin typeface="Arial" panose="020B0604020202020204" pitchFamily="34" charset="0"/>
            </a:endParaRPr>
          </a:p>
          <a:p>
            <a:pPr algn="ctr"/>
            <a:endParaRPr lang="fr-FR" sz="1000" dirty="0"/>
          </a:p>
        </p:txBody>
      </p:sp>
      <p:sp>
        <p:nvSpPr>
          <p:cNvPr id="21" name="Rectangle à coins arrondis 20"/>
          <p:cNvSpPr/>
          <p:nvPr/>
        </p:nvSpPr>
        <p:spPr>
          <a:xfrm>
            <a:off x="113241" y="4803327"/>
            <a:ext cx="5090677" cy="2663838"/>
          </a:xfrm>
          <a:prstGeom prst="roundRect">
            <a:avLst>
              <a:gd name="adj" fmla="val 4211"/>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6" name="ZoneTexte 5"/>
          <p:cNvSpPr txBox="1"/>
          <p:nvPr/>
        </p:nvSpPr>
        <p:spPr>
          <a:xfrm>
            <a:off x="664543" y="72326"/>
            <a:ext cx="3610632" cy="400110"/>
          </a:xfrm>
          <a:prstGeom prst="rect">
            <a:avLst/>
          </a:prstGeom>
          <a:noFill/>
        </p:spPr>
        <p:txBody>
          <a:bodyPr wrap="square" rtlCol="0">
            <a:spAutoFit/>
          </a:bodyPr>
          <a:lstStyle/>
          <a:p>
            <a:pPr algn="ctr">
              <a:tabLst>
                <a:tab pos="2962275" algn="l"/>
              </a:tabLst>
            </a:pPr>
            <a:r>
              <a:rPr lang="fr-FR" sz="2000" b="1" dirty="0">
                <a:ln w="28575">
                  <a:solidFill>
                    <a:schemeClr val="bg1"/>
                  </a:solidFill>
                </a:ln>
                <a:effectLst>
                  <a:outerShdw blurRad="38100" dist="38100" dir="2700000" algn="tl">
                    <a:srgbClr val="000000">
                      <a:alpha val="43137"/>
                    </a:srgbClr>
                  </a:outerShdw>
                </a:effectLst>
                <a:latin typeface="DK Petit Oiseau" panose="03030502040402010104" pitchFamily="66" charset="0"/>
              </a:rPr>
              <a:t>L’imparfait</a:t>
            </a:r>
          </a:p>
        </p:txBody>
      </p:sp>
      <p:sp>
        <p:nvSpPr>
          <p:cNvPr id="8" name="Rectangle à coins arrondis 7"/>
          <p:cNvSpPr/>
          <p:nvPr/>
        </p:nvSpPr>
        <p:spPr>
          <a:xfrm>
            <a:off x="138668" y="507801"/>
            <a:ext cx="5065251" cy="4104252"/>
          </a:xfrm>
          <a:prstGeom prst="roundRect">
            <a:avLst>
              <a:gd name="adj" fmla="val 4151"/>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17" name="ZoneTexte 16"/>
          <p:cNvSpPr txBox="1"/>
          <p:nvPr/>
        </p:nvSpPr>
        <p:spPr>
          <a:xfrm>
            <a:off x="176934" y="4828674"/>
            <a:ext cx="5026984" cy="1231106"/>
          </a:xfrm>
          <a:prstGeom prst="rect">
            <a:avLst/>
          </a:prstGeom>
          <a:noFill/>
        </p:spPr>
        <p:txBody>
          <a:bodyPr wrap="square" lIns="36000" rIns="36000" rtlCol="0">
            <a:spAutoFit/>
          </a:bodyPr>
          <a:lstStyle/>
          <a:p>
            <a:r>
              <a:rPr lang="fr-FR" sz="1200" dirty="0">
                <a:ln w="9525">
                  <a:solidFill>
                    <a:sysClr val="windowText" lastClr="000000"/>
                  </a:solidFill>
                </a:ln>
                <a:latin typeface="Set Fire to the Rain" panose="02000506000000020004" pitchFamily="2" charset="0"/>
              </a:rPr>
              <a:t>1. Entoure les verbes à l’imparfait et indique l’infinitif  </a:t>
            </a:r>
          </a:p>
          <a:p>
            <a:r>
              <a:rPr lang="fr-FR" sz="1200" dirty="0">
                <a:ln w="9525">
                  <a:solidFill>
                    <a:sysClr val="windowText" lastClr="000000"/>
                  </a:solidFill>
                </a:ln>
                <a:latin typeface="Set Fire to the Rain" panose="02000506000000020004" pitchFamily="2" charset="0"/>
              </a:rPr>
              <a:t>et le groupe de chacun d’eux.</a:t>
            </a:r>
          </a:p>
          <a:p>
            <a:r>
              <a:rPr lang="fr-FR" sz="1000" dirty="0">
                <a:latin typeface="Short Stack" panose="02010500040000000007" pitchFamily="2" charset="0"/>
              </a:rPr>
              <a:t>Il était autrefois un pêcheur très pauvre qui avait beaucoup de mal à faire vivre sa femme et ses trois enfants. Il allait tous les jours à la pêche. Mais, lancer ses filets, attendre que quelque poisson voulût bien s’y laisser prendre, les retirer de l’eau, tout cela demandait du temps.</a:t>
            </a:r>
          </a:p>
        </p:txBody>
      </p:sp>
      <p:sp>
        <p:nvSpPr>
          <p:cNvPr id="22" name="ZoneTexte 21"/>
          <p:cNvSpPr txBox="1"/>
          <p:nvPr/>
        </p:nvSpPr>
        <p:spPr>
          <a:xfrm>
            <a:off x="4082258" y="407830"/>
            <a:ext cx="984462"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retiens</a:t>
            </a:r>
          </a:p>
        </p:txBody>
      </p:sp>
      <p:sp>
        <p:nvSpPr>
          <p:cNvPr id="40" name="Rectangle à coins arrondis 39"/>
          <p:cNvSpPr/>
          <p:nvPr/>
        </p:nvSpPr>
        <p:spPr>
          <a:xfrm>
            <a:off x="5363825" y="5032085"/>
            <a:ext cx="5169135" cy="2360790"/>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1" name="ZoneTexte 40"/>
          <p:cNvSpPr txBox="1"/>
          <p:nvPr/>
        </p:nvSpPr>
        <p:spPr>
          <a:xfrm>
            <a:off x="9330677" y="4921651"/>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m’évalue</a:t>
            </a:r>
          </a:p>
        </p:txBody>
      </p:sp>
      <p:sp>
        <p:nvSpPr>
          <p:cNvPr id="42" name="ZoneTexte 41"/>
          <p:cNvSpPr txBox="1"/>
          <p:nvPr/>
        </p:nvSpPr>
        <p:spPr>
          <a:xfrm>
            <a:off x="85581" y="92511"/>
            <a:ext cx="553537" cy="400110"/>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Warung Kopi" panose="02000500000000000000" pitchFamily="2" charset="0"/>
              </a:rPr>
              <a:t>C6</a:t>
            </a:r>
          </a:p>
        </p:txBody>
      </p:sp>
      <p:sp>
        <p:nvSpPr>
          <p:cNvPr id="50" name="ZoneTexte 49"/>
          <p:cNvSpPr txBox="1"/>
          <p:nvPr/>
        </p:nvSpPr>
        <p:spPr>
          <a:xfrm>
            <a:off x="4481202" y="29504"/>
            <a:ext cx="665826" cy="374571"/>
          </a:xfrm>
          <a:prstGeom prst="roundRect">
            <a:avLst/>
          </a:prstGeom>
          <a:noFill/>
          <a:ln w="28575">
            <a:noFill/>
          </a:ln>
        </p:spPr>
        <p:txBody>
          <a:bodyPr wrap="square" rtlCol="0">
            <a:spAutoFit/>
          </a:bodyPr>
          <a:lstStyle/>
          <a:p>
            <a:pPr algn="ctr"/>
            <a:r>
              <a:rPr lang="fr-FR" sz="1600" dirty="0">
                <a:effectLst>
                  <a:outerShdw blurRad="38100" dist="38100" dir="2700000" algn="tl">
                    <a:srgbClr val="000000">
                      <a:alpha val="43137"/>
                    </a:srgbClr>
                  </a:outerShdw>
                </a:effectLst>
                <a:latin typeface="Warung Kopi" panose="02000500000000000000" pitchFamily="2" charset="0"/>
              </a:rPr>
              <a:t>CM2</a:t>
            </a:r>
          </a:p>
        </p:txBody>
      </p:sp>
      <p:sp>
        <p:nvSpPr>
          <p:cNvPr id="39" name="ZoneTexte 38"/>
          <p:cNvSpPr txBox="1"/>
          <p:nvPr/>
        </p:nvSpPr>
        <p:spPr>
          <a:xfrm>
            <a:off x="3996663" y="4706159"/>
            <a:ext cx="1051964"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m’exerce</a:t>
            </a:r>
          </a:p>
        </p:txBody>
      </p:sp>
      <p:pic>
        <p:nvPicPr>
          <p:cNvPr id="3" name="Image 2">
            <a:extLst>
              <a:ext uri="{FF2B5EF4-FFF2-40B4-BE49-F238E27FC236}">
                <a16:creationId xmlns:a16="http://schemas.microsoft.com/office/drawing/2014/main" id="{C5DACA69-549F-47DF-9711-46BBFB92A6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058" y="7354121"/>
            <a:ext cx="1245553" cy="256286"/>
          </a:xfrm>
          <a:prstGeom prst="rect">
            <a:avLst/>
          </a:prstGeom>
        </p:spPr>
      </p:pic>
      <p:sp>
        <p:nvSpPr>
          <p:cNvPr id="7" name="Rectangle 6">
            <a:extLst>
              <a:ext uri="{FF2B5EF4-FFF2-40B4-BE49-F238E27FC236}">
                <a16:creationId xmlns:a16="http://schemas.microsoft.com/office/drawing/2014/main" id="{A2F86D9A-7E60-4616-B26F-8AD07E98A6C1}"/>
              </a:ext>
            </a:extLst>
          </p:cNvPr>
          <p:cNvSpPr/>
          <p:nvPr/>
        </p:nvSpPr>
        <p:spPr>
          <a:xfrm>
            <a:off x="5337854" y="128700"/>
            <a:ext cx="2362313" cy="276999"/>
          </a:xfrm>
          <a:prstGeom prst="rect">
            <a:avLst/>
          </a:prstGeom>
        </p:spPr>
        <p:txBody>
          <a:bodyPr wrap="none">
            <a:spAutoFit/>
          </a:bodyPr>
          <a:lstStyle/>
          <a:p>
            <a:pPr lvl="0"/>
            <a:r>
              <a:rPr lang="fr-FR" sz="1200" dirty="0">
                <a:ln w="9525">
                  <a:solidFill>
                    <a:sysClr val="windowText" lastClr="000000"/>
                  </a:solidFill>
                </a:ln>
                <a:solidFill>
                  <a:prstClr val="black"/>
                </a:solidFill>
                <a:latin typeface="Set Fire to the Rain" panose="02000506000000020004" pitchFamily="2" charset="0"/>
              </a:rPr>
              <a:t>2. Ecris ces verbes à l’imparfait</a:t>
            </a:r>
          </a:p>
        </p:txBody>
      </p:sp>
      <p:sp>
        <p:nvSpPr>
          <p:cNvPr id="9" name="Rectangle 8">
            <a:extLst>
              <a:ext uri="{FF2B5EF4-FFF2-40B4-BE49-F238E27FC236}">
                <a16:creationId xmlns:a16="http://schemas.microsoft.com/office/drawing/2014/main" id="{C9BC2D2B-25FB-4BF2-A542-FB038D3E4392}"/>
              </a:ext>
            </a:extLst>
          </p:cNvPr>
          <p:cNvSpPr/>
          <p:nvPr/>
        </p:nvSpPr>
        <p:spPr>
          <a:xfrm>
            <a:off x="5385480" y="264565"/>
            <a:ext cx="5138667" cy="892552"/>
          </a:xfrm>
          <a:prstGeom prst="rect">
            <a:avLst/>
          </a:prstGeom>
        </p:spPr>
        <p:txBody>
          <a:bodyPr wrap="square">
            <a:spAutoFit/>
          </a:bodyPr>
          <a:lstStyle/>
          <a:p>
            <a:pPr lvl="0">
              <a:lnSpc>
                <a:spcPct val="130000"/>
              </a:lnSpc>
            </a:pPr>
            <a:r>
              <a:rPr lang="fr-FR" sz="1000" dirty="0">
                <a:solidFill>
                  <a:prstClr val="black"/>
                </a:solidFill>
                <a:latin typeface="Short Stack" panose="02010500040000000007" pitchFamily="2" charset="0"/>
              </a:rPr>
              <a:t>(crier) : 	nous ____________________  vous ___________________</a:t>
            </a:r>
          </a:p>
          <a:p>
            <a:pPr>
              <a:lnSpc>
                <a:spcPct val="130000"/>
              </a:lnSpc>
            </a:pPr>
            <a:r>
              <a:rPr lang="fr-FR" sz="1000" dirty="0">
                <a:solidFill>
                  <a:prstClr val="black"/>
                </a:solidFill>
                <a:latin typeface="Short Stack" panose="02010500040000000007" pitchFamily="2" charset="0"/>
              </a:rPr>
              <a:t>(fouiller) : 	nous ____________________  vous ___________________</a:t>
            </a:r>
          </a:p>
          <a:p>
            <a:pPr>
              <a:lnSpc>
                <a:spcPct val="130000"/>
              </a:lnSpc>
            </a:pPr>
            <a:r>
              <a:rPr lang="fr-FR" sz="1000" dirty="0">
                <a:solidFill>
                  <a:prstClr val="black"/>
                </a:solidFill>
                <a:latin typeface="Short Stack" panose="02010500040000000007" pitchFamily="2" charset="0"/>
              </a:rPr>
              <a:t>(payer) : 	nous ____________________  vous ___________________</a:t>
            </a:r>
          </a:p>
          <a:p>
            <a:pPr>
              <a:lnSpc>
                <a:spcPct val="130000"/>
              </a:lnSpc>
            </a:pPr>
            <a:r>
              <a:rPr lang="fr-FR" sz="1000" dirty="0">
                <a:solidFill>
                  <a:prstClr val="black"/>
                </a:solidFill>
                <a:latin typeface="Short Stack" panose="02010500040000000007" pitchFamily="2" charset="0"/>
              </a:rPr>
              <a:t>(gagner) : 	nous ____________________  vous ___________________</a:t>
            </a:r>
          </a:p>
        </p:txBody>
      </p:sp>
      <p:sp>
        <p:nvSpPr>
          <p:cNvPr id="35" name="Rectangle à coins arrondis 37">
            <a:extLst>
              <a:ext uri="{FF2B5EF4-FFF2-40B4-BE49-F238E27FC236}">
                <a16:creationId xmlns:a16="http://schemas.microsoft.com/office/drawing/2014/main" id="{891312C8-8E61-422F-B9D6-171FA502C4E0}"/>
              </a:ext>
            </a:extLst>
          </p:cNvPr>
          <p:cNvSpPr/>
          <p:nvPr/>
        </p:nvSpPr>
        <p:spPr>
          <a:xfrm>
            <a:off x="5363825" y="2617974"/>
            <a:ext cx="5169135" cy="2233917"/>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5" name="Text Box 3">
            <a:extLst>
              <a:ext uri="{FF2B5EF4-FFF2-40B4-BE49-F238E27FC236}">
                <a16:creationId xmlns:a16="http://schemas.microsoft.com/office/drawing/2014/main" id="{0FE6F274-D7D4-49B2-AFA6-4AE64129258A}"/>
              </a:ext>
            </a:extLst>
          </p:cNvPr>
          <p:cNvSpPr txBox="1">
            <a:spLocks noChangeArrowheads="1"/>
          </p:cNvSpPr>
          <p:nvPr/>
        </p:nvSpPr>
        <p:spPr bwMode="auto">
          <a:xfrm>
            <a:off x="5381243" y="2387959"/>
            <a:ext cx="1527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KG Primary Italics" pitchFamily="2" charset="0"/>
                <a:cs typeface="Arial" pitchFamily="34" charset="0"/>
              </a:rPr>
              <a:t>Exercices à faire à l’oral.</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6" name="Text Box 4">
            <a:extLst>
              <a:ext uri="{FF2B5EF4-FFF2-40B4-BE49-F238E27FC236}">
                <a16:creationId xmlns:a16="http://schemas.microsoft.com/office/drawing/2014/main" id="{BD4D34BB-DE4A-4309-934C-454499A55A13}"/>
              </a:ext>
            </a:extLst>
          </p:cNvPr>
          <p:cNvSpPr txBox="1">
            <a:spLocks noChangeArrowheads="1"/>
          </p:cNvSpPr>
          <p:nvPr/>
        </p:nvSpPr>
        <p:spPr bwMode="auto">
          <a:xfrm>
            <a:off x="5407838" y="2866119"/>
            <a:ext cx="5145307" cy="78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lvl="0" fontAlgn="base">
              <a:spcBef>
                <a:spcPct val="0"/>
              </a:spcBef>
              <a:spcAft>
                <a:spcPct val="0"/>
              </a:spcAft>
            </a:pPr>
            <a:r>
              <a:rPr lang="fr-FR" altLang="fr-FR" sz="1000" dirty="0">
                <a:latin typeface="Short Stack" panose="02010500040000000007" pitchFamily="2" charset="0"/>
                <a:cs typeface="Arial" pitchFamily="34" charset="0"/>
              </a:rPr>
              <a:t>A l’imparfait :</a:t>
            </a:r>
          </a:p>
          <a:p>
            <a:pPr marL="228600" lvl="0" indent="-228600" fontAlgn="base">
              <a:spcBef>
                <a:spcPct val="0"/>
              </a:spcBef>
              <a:spcAft>
                <a:spcPct val="0"/>
              </a:spcAft>
              <a:buFont typeface="+mj-lt"/>
              <a:buAutoNum type="arabicPeriod"/>
            </a:pPr>
            <a:r>
              <a:rPr lang="fr-FR" altLang="fr-FR" sz="1000" dirty="0">
                <a:latin typeface="Short Stack" panose="02010500040000000007" pitchFamily="2" charset="0"/>
                <a:cs typeface="Arial" pitchFamily="34" charset="0"/>
              </a:rPr>
              <a:t>les terminaisons sont différentes selon les groupes.</a:t>
            </a:r>
          </a:p>
          <a:p>
            <a:pPr marL="228600" lvl="0" indent="-228600" fontAlgn="base">
              <a:spcBef>
                <a:spcPct val="0"/>
              </a:spcBef>
              <a:spcAft>
                <a:spcPct val="0"/>
              </a:spcAft>
              <a:buFont typeface="+mj-lt"/>
              <a:buAutoNum type="arabicPeriod"/>
            </a:pPr>
            <a:r>
              <a:rPr lang="fr-FR" altLang="fr-FR" sz="1000" dirty="0">
                <a:latin typeface="Short Stack" panose="02010500040000000007" pitchFamily="2" charset="0"/>
                <a:cs typeface="Arial" pitchFamily="34" charset="0"/>
              </a:rPr>
              <a:t>le radical du verbe reste le même pour toutes les personnes.</a:t>
            </a:r>
          </a:p>
          <a:p>
            <a:pPr marL="228600" lvl="0" indent="-228600" fontAlgn="base">
              <a:spcBef>
                <a:spcPct val="0"/>
              </a:spcBef>
              <a:spcAft>
                <a:spcPct val="0"/>
              </a:spcAft>
              <a:buFont typeface="+mj-lt"/>
              <a:buAutoNum type="arabicPeriod"/>
            </a:pPr>
            <a:r>
              <a:rPr lang="fr-FR" altLang="fr-FR" sz="1000" dirty="0">
                <a:solidFill>
                  <a:srgbClr val="000000"/>
                </a:solidFill>
                <a:latin typeface="Short Stack" panose="02010500040000000007" pitchFamily="2" charset="0"/>
                <a:cs typeface="Arial" pitchFamily="34" charset="0"/>
              </a:rPr>
              <a:t>les verbes en –</a:t>
            </a:r>
            <a:r>
              <a:rPr lang="fr-FR" altLang="fr-FR" sz="1000" dirty="0" err="1">
                <a:solidFill>
                  <a:srgbClr val="000000"/>
                </a:solidFill>
                <a:latin typeface="Short Stack" panose="02010500040000000007" pitchFamily="2" charset="0"/>
                <a:cs typeface="Arial" pitchFamily="34" charset="0"/>
              </a:rPr>
              <a:t>ier</a:t>
            </a:r>
            <a:r>
              <a:rPr lang="fr-FR" altLang="fr-FR" sz="1000" dirty="0">
                <a:solidFill>
                  <a:srgbClr val="000000"/>
                </a:solidFill>
                <a:latin typeface="Short Stack" panose="02010500040000000007" pitchFamily="2" charset="0"/>
                <a:cs typeface="Arial" pitchFamily="34" charset="0"/>
              </a:rPr>
              <a:t> ont deux i qui se suivent avec nous et vous</a:t>
            </a:r>
          </a:p>
          <a:p>
            <a:pPr marL="228600" lvl="0" indent="-228600" fontAlgn="base">
              <a:spcBef>
                <a:spcPct val="0"/>
              </a:spcBef>
              <a:spcAft>
                <a:spcPct val="0"/>
              </a:spcAft>
              <a:buFont typeface="+mj-lt"/>
              <a:buAutoNum type="arabicPeriod"/>
            </a:pPr>
            <a:r>
              <a:rPr lang="fr-FR" altLang="fr-FR" sz="1000" spc="-60" dirty="0">
                <a:solidFill>
                  <a:srgbClr val="000000"/>
                </a:solidFill>
                <a:latin typeface="Short Stack" panose="02010500040000000007" pitchFamily="2" charset="0"/>
                <a:cs typeface="Arial" pitchFamily="34" charset="0"/>
              </a:rPr>
              <a:t>On n’entend pas la différence entre les 3 personnes du singulier à l’oral.</a:t>
            </a:r>
          </a:p>
        </p:txBody>
      </p:sp>
      <p:sp>
        <p:nvSpPr>
          <p:cNvPr id="47" name="Text Box 6">
            <a:extLst>
              <a:ext uri="{FF2B5EF4-FFF2-40B4-BE49-F238E27FC236}">
                <a16:creationId xmlns:a16="http://schemas.microsoft.com/office/drawing/2014/main" id="{E10BBEAD-8703-4B1D-A8BC-6FFE6831A190}"/>
              </a:ext>
            </a:extLst>
          </p:cNvPr>
          <p:cNvSpPr txBox="1">
            <a:spLocks noChangeArrowheads="1"/>
          </p:cNvSpPr>
          <p:nvPr/>
        </p:nvSpPr>
        <p:spPr bwMode="auto">
          <a:xfrm>
            <a:off x="5385480" y="3927500"/>
            <a:ext cx="4584700" cy="7126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228600" indent="-228600">
              <a:buAutoNum type="arabicPeriod" startAt="5"/>
            </a:pPr>
            <a:r>
              <a:rPr lang="fr-FR" sz="1000" dirty="0">
                <a:latin typeface="Short Stack" panose="02010500040000000007" pitchFamily="2" charset="0"/>
              </a:rPr>
              <a:t>Les touristes visitaient les grottes.</a:t>
            </a:r>
          </a:p>
          <a:p>
            <a:pPr marL="228600" indent="-228600">
              <a:buAutoNum type="arabicPeriod" startAt="5"/>
            </a:pPr>
            <a:r>
              <a:rPr lang="fr-FR" sz="1000" dirty="0">
                <a:latin typeface="Short Stack" panose="02010500040000000007" pitchFamily="2" charset="0"/>
              </a:rPr>
              <a:t>Nous surveillons la croissance des plantes.</a:t>
            </a:r>
          </a:p>
          <a:p>
            <a:pPr marL="228600" indent="-228600">
              <a:buAutoNum type="arabicPeriod" startAt="5"/>
            </a:pPr>
            <a:r>
              <a:rPr lang="fr-FR" sz="1000" dirty="0">
                <a:latin typeface="Short Stack" panose="02010500040000000007" pitchFamily="2" charset="0"/>
              </a:rPr>
              <a:t>L’épiai les ruses de l’adversaire.</a:t>
            </a:r>
          </a:p>
          <a:p>
            <a:pPr marL="228600" indent="-228600">
              <a:buAutoNum type="arabicPeriod" startAt="5"/>
            </a:pPr>
            <a:r>
              <a:rPr lang="fr-FR" sz="1000" dirty="0">
                <a:latin typeface="Short Stack" panose="02010500040000000007" pitchFamily="2" charset="0"/>
              </a:rPr>
              <a:t>Vous vous munissiez d’armes pour le combat.</a:t>
            </a:r>
          </a:p>
        </p:txBody>
      </p:sp>
      <p:sp>
        <p:nvSpPr>
          <p:cNvPr id="52" name="Text Box 12">
            <a:extLst>
              <a:ext uri="{FF2B5EF4-FFF2-40B4-BE49-F238E27FC236}">
                <a16:creationId xmlns:a16="http://schemas.microsoft.com/office/drawing/2014/main" id="{5FEBA159-D967-4A60-8E9E-0DAC818CCA7A}"/>
              </a:ext>
            </a:extLst>
          </p:cNvPr>
          <p:cNvSpPr txBox="1">
            <a:spLocks noChangeArrowheads="1"/>
          </p:cNvSpPr>
          <p:nvPr/>
        </p:nvSpPr>
        <p:spPr bwMode="auto">
          <a:xfrm>
            <a:off x="9571856" y="3948709"/>
            <a:ext cx="5365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Fineliner Script" pitchFamily="50" charset="0"/>
                <a:cs typeface="Arial" pitchFamily="34" charset="0"/>
              </a:rPr>
              <a:t>oui ou non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53" name="AutoShape 13">
            <a:extLst>
              <a:ext uri="{FF2B5EF4-FFF2-40B4-BE49-F238E27FC236}">
                <a16:creationId xmlns:a16="http://schemas.microsoft.com/office/drawing/2014/main" id="{7CF5FFE7-CE21-4CD0-BC46-7A382512A945}"/>
              </a:ext>
            </a:extLst>
          </p:cNvPr>
          <p:cNvSpPr>
            <a:spLocks noChangeArrowheads="1"/>
          </p:cNvSpPr>
          <p:nvPr/>
        </p:nvSpPr>
        <p:spPr bwMode="auto">
          <a:xfrm>
            <a:off x="9584556" y="3864340"/>
            <a:ext cx="514350" cy="598487"/>
          </a:xfrm>
          <a:prstGeom prst="cloudCallout">
            <a:avLst>
              <a:gd name="adj1" fmla="val -92731"/>
              <a:gd name="adj2" fmla="val -5183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
        <p:nvSpPr>
          <p:cNvPr id="54" name="ZoneTexte 53">
            <a:extLst>
              <a:ext uri="{FF2B5EF4-FFF2-40B4-BE49-F238E27FC236}">
                <a16:creationId xmlns:a16="http://schemas.microsoft.com/office/drawing/2014/main" id="{5B049E35-47A3-44F1-A024-2AB778EAFC5E}"/>
              </a:ext>
            </a:extLst>
          </p:cNvPr>
          <p:cNvSpPr txBox="1"/>
          <p:nvPr/>
        </p:nvSpPr>
        <p:spPr>
          <a:xfrm>
            <a:off x="5360506" y="2638324"/>
            <a:ext cx="145287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Vrai ou faux ?</a:t>
            </a:r>
          </a:p>
        </p:txBody>
      </p:sp>
      <p:sp>
        <p:nvSpPr>
          <p:cNvPr id="55" name="ZoneTexte 54">
            <a:extLst>
              <a:ext uri="{FF2B5EF4-FFF2-40B4-BE49-F238E27FC236}">
                <a16:creationId xmlns:a16="http://schemas.microsoft.com/office/drawing/2014/main" id="{AC428F0B-7576-44D6-AFEF-9DAE8067DD3E}"/>
              </a:ext>
            </a:extLst>
          </p:cNvPr>
          <p:cNvSpPr txBox="1"/>
          <p:nvPr/>
        </p:nvSpPr>
        <p:spPr>
          <a:xfrm>
            <a:off x="5370582" y="3692644"/>
            <a:ext cx="3007972"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Les verbes sont-ils bien conjugués ?</a:t>
            </a:r>
          </a:p>
        </p:txBody>
      </p:sp>
      <p:sp>
        <p:nvSpPr>
          <p:cNvPr id="56" name="ZoneTexte 55">
            <a:extLst>
              <a:ext uri="{FF2B5EF4-FFF2-40B4-BE49-F238E27FC236}">
                <a16:creationId xmlns:a16="http://schemas.microsoft.com/office/drawing/2014/main" id="{F487C0D6-F6D7-4128-8016-D28C79FC44EC}"/>
              </a:ext>
            </a:extLst>
          </p:cNvPr>
          <p:cNvSpPr txBox="1"/>
          <p:nvPr/>
        </p:nvSpPr>
        <p:spPr>
          <a:xfrm>
            <a:off x="9330677" y="2506437"/>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J’ai compris</a:t>
            </a:r>
          </a:p>
        </p:txBody>
      </p:sp>
      <p:graphicFrame>
        <p:nvGraphicFramePr>
          <p:cNvPr id="31" name="Tableau 30"/>
          <p:cNvGraphicFramePr>
            <a:graphicFrameLocks noGrp="1"/>
          </p:cNvGraphicFramePr>
          <p:nvPr>
            <p:extLst>
              <p:ext uri="{D42A27DB-BD31-4B8C-83A1-F6EECF244321}">
                <p14:modId xmlns:p14="http://schemas.microsoft.com/office/powerpoint/2010/main" val="1990545469"/>
              </p:ext>
            </p:extLst>
          </p:nvPr>
        </p:nvGraphicFramePr>
        <p:xfrm>
          <a:off x="243686" y="1366451"/>
          <a:ext cx="4804941" cy="1934595"/>
        </p:xfrm>
        <a:graphic>
          <a:graphicData uri="http://schemas.openxmlformats.org/drawingml/2006/table">
            <a:tbl>
              <a:tblPr/>
              <a:tblGrid>
                <a:gridCol w="508566">
                  <a:extLst>
                    <a:ext uri="{9D8B030D-6E8A-4147-A177-3AD203B41FA5}">
                      <a16:colId xmlns:a16="http://schemas.microsoft.com/office/drawing/2014/main" val="20000"/>
                    </a:ext>
                  </a:extLst>
                </a:gridCol>
                <a:gridCol w="858491">
                  <a:extLst>
                    <a:ext uri="{9D8B030D-6E8A-4147-A177-3AD203B41FA5}">
                      <a16:colId xmlns:a16="http://schemas.microsoft.com/office/drawing/2014/main" val="20001"/>
                    </a:ext>
                  </a:extLst>
                </a:gridCol>
                <a:gridCol w="992325">
                  <a:extLst>
                    <a:ext uri="{9D8B030D-6E8A-4147-A177-3AD203B41FA5}">
                      <a16:colId xmlns:a16="http://schemas.microsoft.com/office/drawing/2014/main" val="20002"/>
                    </a:ext>
                  </a:extLst>
                </a:gridCol>
                <a:gridCol w="925735">
                  <a:extLst>
                    <a:ext uri="{9D8B030D-6E8A-4147-A177-3AD203B41FA5}">
                      <a16:colId xmlns:a16="http://schemas.microsoft.com/office/drawing/2014/main" val="20003"/>
                    </a:ext>
                  </a:extLst>
                </a:gridCol>
                <a:gridCol w="744244">
                  <a:extLst>
                    <a:ext uri="{9D8B030D-6E8A-4147-A177-3AD203B41FA5}">
                      <a16:colId xmlns:a16="http://schemas.microsoft.com/office/drawing/2014/main" val="20004"/>
                    </a:ext>
                  </a:extLst>
                </a:gridCol>
                <a:gridCol w="775580">
                  <a:extLst>
                    <a:ext uri="{9D8B030D-6E8A-4147-A177-3AD203B41FA5}">
                      <a16:colId xmlns:a16="http://schemas.microsoft.com/office/drawing/2014/main" val="20005"/>
                    </a:ext>
                  </a:extLst>
                </a:gridCol>
              </a:tblGrid>
              <a:tr h="368493">
                <a:tc>
                  <a:txBody>
                    <a:bodyPr/>
                    <a:lstStyle/>
                    <a:p>
                      <a:pPr algn="ctr">
                        <a:spcAft>
                          <a:spcPts val="0"/>
                        </a:spcAft>
                      </a:pPr>
                      <a:r>
                        <a:rPr lang="fr-FR" sz="1000" dirty="0">
                          <a:effectLst/>
                          <a:latin typeface="Short Stack" panose="02010500040000000007" pitchFamily="2" charset="0"/>
                          <a:ea typeface="Times New Roman"/>
                          <a:cs typeface="Times New Roman"/>
                        </a:rPr>
                        <a:t> </a:t>
                      </a: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900" spc="-50" dirty="0">
                          <a:effectLst/>
                          <a:latin typeface="Short Stack" panose="02010500040000000007" pitchFamily="2" charset="0"/>
                          <a:ea typeface="Times New Roman"/>
                          <a:cs typeface="Times New Roman"/>
                        </a:rPr>
                        <a:t>1</a:t>
                      </a:r>
                      <a:r>
                        <a:rPr lang="fr-FR" sz="900" spc="-50" baseline="30000" dirty="0">
                          <a:effectLst/>
                          <a:latin typeface="Short Stack" panose="02010500040000000007" pitchFamily="2" charset="0"/>
                          <a:ea typeface="Times New Roman"/>
                          <a:cs typeface="Times New Roman"/>
                        </a:rPr>
                        <a:t>er</a:t>
                      </a:r>
                      <a:r>
                        <a:rPr lang="fr-FR" sz="900" spc="-50" dirty="0">
                          <a:effectLst/>
                          <a:latin typeface="Short Stack" panose="02010500040000000007" pitchFamily="2" charset="0"/>
                          <a:ea typeface="Times New Roman"/>
                          <a:cs typeface="Times New Roman"/>
                        </a:rPr>
                        <a:t> </a:t>
                      </a:r>
                      <a:r>
                        <a:rPr lang="fr-FR" sz="900" spc="-50" dirty="0" err="1">
                          <a:effectLst/>
                          <a:latin typeface="Short Stack" panose="02010500040000000007" pitchFamily="2" charset="0"/>
                          <a:ea typeface="Times New Roman"/>
                          <a:cs typeface="Times New Roman"/>
                        </a:rPr>
                        <a:t>gpe</a:t>
                      </a:r>
                      <a:r>
                        <a:rPr lang="fr-FR" sz="900" spc="-50" dirty="0">
                          <a:effectLst/>
                          <a:latin typeface="Short Stack" panose="02010500040000000007" pitchFamily="2" charset="0"/>
                          <a:ea typeface="Times New Roman"/>
                          <a:cs typeface="Times New Roman"/>
                        </a:rPr>
                        <a:t> : chanter</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900" spc="-50" dirty="0">
                          <a:effectLst/>
                          <a:latin typeface="Short Stack" panose="02010500040000000007" pitchFamily="2" charset="0"/>
                          <a:ea typeface="Times New Roman"/>
                          <a:cs typeface="Times New Roman"/>
                        </a:rPr>
                        <a:t>2</a:t>
                      </a:r>
                      <a:r>
                        <a:rPr lang="fr-FR" sz="900" spc="-50" baseline="30000" dirty="0">
                          <a:effectLst/>
                          <a:latin typeface="Short Stack" panose="02010500040000000007" pitchFamily="2" charset="0"/>
                          <a:ea typeface="Times New Roman"/>
                          <a:cs typeface="Times New Roman"/>
                        </a:rPr>
                        <a:t>ème</a:t>
                      </a:r>
                      <a:r>
                        <a:rPr lang="fr-FR" sz="900" spc="-50" dirty="0">
                          <a:effectLst/>
                          <a:latin typeface="Short Stack" panose="02010500040000000007" pitchFamily="2" charset="0"/>
                          <a:ea typeface="Times New Roman"/>
                          <a:cs typeface="Times New Roman"/>
                        </a:rPr>
                        <a:t> </a:t>
                      </a:r>
                      <a:r>
                        <a:rPr lang="fr-FR" sz="900" spc="-50" dirty="0" err="1">
                          <a:effectLst/>
                          <a:latin typeface="Short Stack" panose="02010500040000000007" pitchFamily="2" charset="0"/>
                          <a:ea typeface="Times New Roman"/>
                          <a:cs typeface="Times New Roman"/>
                        </a:rPr>
                        <a:t>gpe</a:t>
                      </a:r>
                      <a:r>
                        <a:rPr lang="fr-FR" sz="900" spc="-50" dirty="0">
                          <a:effectLst/>
                          <a:latin typeface="Short Stack" panose="02010500040000000007" pitchFamily="2" charset="0"/>
                          <a:ea typeface="Times New Roman"/>
                          <a:cs typeface="Times New Roman"/>
                        </a:rPr>
                        <a:t> :</a:t>
                      </a:r>
                    </a:p>
                    <a:p>
                      <a:pPr algn="ctr">
                        <a:spcAft>
                          <a:spcPts val="0"/>
                        </a:spcAft>
                      </a:pPr>
                      <a:r>
                        <a:rPr lang="fr-FR" sz="900" spc="-50" dirty="0">
                          <a:effectLst/>
                          <a:latin typeface="Short Stack" panose="02010500040000000007" pitchFamily="2" charset="0"/>
                          <a:ea typeface="Times New Roman"/>
                          <a:cs typeface="Times New Roman"/>
                        </a:rPr>
                        <a:t>finir</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900" spc="-50" dirty="0">
                          <a:effectLst/>
                          <a:latin typeface="Short Stack" panose="02010500040000000007" pitchFamily="2" charset="0"/>
                          <a:ea typeface="Times New Roman"/>
                          <a:cs typeface="Times New Roman"/>
                        </a:rPr>
                        <a:t>3</a:t>
                      </a:r>
                      <a:r>
                        <a:rPr lang="fr-FR" sz="900" spc="-50" baseline="30000" dirty="0">
                          <a:effectLst/>
                          <a:latin typeface="Short Stack" panose="02010500040000000007" pitchFamily="2" charset="0"/>
                          <a:ea typeface="Times New Roman"/>
                          <a:cs typeface="Times New Roman"/>
                        </a:rPr>
                        <a:t>ème</a:t>
                      </a:r>
                      <a:r>
                        <a:rPr lang="fr-FR" sz="900" spc="-50" dirty="0">
                          <a:effectLst/>
                          <a:latin typeface="Short Stack" panose="02010500040000000007" pitchFamily="2" charset="0"/>
                          <a:ea typeface="Times New Roman"/>
                          <a:cs typeface="Times New Roman"/>
                        </a:rPr>
                        <a:t> </a:t>
                      </a:r>
                      <a:r>
                        <a:rPr lang="fr-FR" sz="900" spc="-50" dirty="0" err="1">
                          <a:effectLst/>
                          <a:latin typeface="Short Stack" panose="02010500040000000007" pitchFamily="2" charset="0"/>
                          <a:ea typeface="Times New Roman"/>
                          <a:cs typeface="Times New Roman"/>
                        </a:rPr>
                        <a:t>gpe</a:t>
                      </a:r>
                      <a:r>
                        <a:rPr lang="fr-FR" sz="900" spc="-50" dirty="0">
                          <a:effectLst/>
                          <a:latin typeface="Short Stack" panose="02010500040000000007" pitchFamily="2" charset="0"/>
                          <a:ea typeface="Times New Roman"/>
                          <a:cs typeface="Times New Roman"/>
                        </a:rPr>
                        <a:t> :</a:t>
                      </a:r>
                    </a:p>
                    <a:p>
                      <a:pPr algn="ctr">
                        <a:spcAft>
                          <a:spcPts val="0"/>
                        </a:spcAft>
                      </a:pPr>
                      <a:r>
                        <a:rPr lang="fr-FR" sz="900" spc="-50" dirty="0">
                          <a:effectLst/>
                          <a:latin typeface="Short Stack" panose="02010500040000000007" pitchFamily="2" charset="0"/>
                          <a:ea typeface="Times New Roman"/>
                          <a:cs typeface="Times New Roman"/>
                        </a:rPr>
                        <a:t>vendre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900" spc="-50" dirty="0">
                          <a:effectLst/>
                          <a:latin typeface="Short Stack" panose="02010500040000000007" pitchFamily="2" charset="0"/>
                          <a:ea typeface="Times New Roman"/>
                          <a:cs typeface="Times New Roman"/>
                        </a:rPr>
                        <a:t>être</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900" spc="-50" dirty="0">
                          <a:effectLst/>
                          <a:latin typeface="Short Stack" panose="02010500040000000007" pitchFamily="2" charset="0"/>
                          <a:ea typeface="Times New Roman"/>
                          <a:cs typeface="Times New Roman"/>
                        </a:rPr>
                        <a:t>avoir</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8E692"/>
                    </a:solidFill>
                  </a:tcPr>
                </a:tc>
                <a:extLst>
                  <a:ext uri="{0D108BD9-81ED-4DB2-BD59-A6C34878D82A}">
                    <a16:rowId xmlns:a16="http://schemas.microsoft.com/office/drawing/2014/main" val="10000"/>
                  </a:ext>
                </a:extLst>
              </a:tr>
              <a:tr h="261017">
                <a:tc>
                  <a:txBody>
                    <a:bodyPr/>
                    <a:lstStyle/>
                    <a:p>
                      <a:pPr>
                        <a:spcAft>
                          <a:spcPts val="0"/>
                        </a:spcAft>
                      </a:pPr>
                      <a:r>
                        <a:rPr lang="fr-FR" sz="1000" dirty="0">
                          <a:effectLst/>
                          <a:latin typeface="Short Stack" panose="02010500040000000007" pitchFamily="2" charset="0"/>
                          <a:ea typeface="Times New Roman"/>
                          <a:cs typeface="Times New Roman"/>
                        </a:rPr>
                        <a:t>Je</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1000" spc="-50" dirty="0">
                          <a:effectLst/>
                          <a:latin typeface="Short Stack" panose="02010500040000000007" pitchFamily="2" charset="0"/>
                          <a:ea typeface="Times New Roman"/>
                          <a:cs typeface="Times New Roman"/>
                        </a:rPr>
                        <a:t>chantais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finissais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vendais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étais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avais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1017">
                <a:tc>
                  <a:txBody>
                    <a:bodyPr/>
                    <a:lstStyle/>
                    <a:p>
                      <a:pPr>
                        <a:spcAft>
                          <a:spcPts val="0"/>
                        </a:spcAft>
                      </a:pPr>
                      <a:r>
                        <a:rPr lang="fr-FR" sz="1000" dirty="0">
                          <a:effectLst/>
                          <a:latin typeface="Short Stack" panose="02010500040000000007" pitchFamily="2" charset="0"/>
                          <a:ea typeface="Times New Roman"/>
                          <a:cs typeface="Times New Roman"/>
                        </a:rPr>
                        <a:t>Tu</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1000" spc="-50" dirty="0">
                          <a:effectLst/>
                          <a:latin typeface="Short Stack" panose="02010500040000000007" pitchFamily="2" charset="0"/>
                          <a:ea typeface="Times New Roman"/>
                          <a:cs typeface="Times New Roman"/>
                        </a:rPr>
                        <a:t>chantais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finissais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vendais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étais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avais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1017">
                <a:tc>
                  <a:txBody>
                    <a:bodyPr/>
                    <a:lstStyle/>
                    <a:p>
                      <a:pPr>
                        <a:spcAft>
                          <a:spcPts val="0"/>
                        </a:spcAft>
                      </a:pPr>
                      <a:r>
                        <a:rPr lang="fr-FR" sz="1000" dirty="0">
                          <a:effectLst/>
                          <a:latin typeface="Short Stack" panose="02010500040000000007" pitchFamily="2" charset="0"/>
                          <a:ea typeface="Times New Roman"/>
                          <a:cs typeface="Times New Roman"/>
                        </a:rPr>
                        <a:t>Il</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1000" spc="-50">
                          <a:effectLst/>
                          <a:latin typeface="Short Stack" panose="02010500040000000007" pitchFamily="2" charset="0"/>
                          <a:ea typeface="Times New Roman"/>
                          <a:cs typeface="Times New Roman"/>
                        </a:rPr>
                        <a:t>chantait</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finissait</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vendait</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était</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avait</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1017">
                <a:tc>
                  <a:txBody>
                    <a:bodyPr/>
                    <a:lstStyle/>
                    <a:p>
                      <a:pPr>
                        <a:spcAft>
                          <a:spcPts val="0"/>
                        </a:spcAft>
                      </a:pPr>
                      <a:r>
                        <a:rPr lang="fr-FR" sz="1000" dirty="0">
                          <a:effectLst/>
                          <a:latin typeface="Short Stack" panose="02010500040000000007" pitchFamily="2" charset="0"/>
                          <a:ea typeface="Times New Roman"/>
                          <a:cs typeface="Times New Roman"/>
                        </a:rPr>
                        <a:t>Nous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1000" spc="-50">
                          <a:effectLst/>
                          <a:latin typeface="Short Stack" panose="02010500040000000007" pitchFamily="2" charset="0"/>
                          <a:ea typeface="Times New Roman"/>
                          <a:cs typeface="Times New Roman"/>
                        </a:rPr>
                        <a:t>chantions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finissions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vendions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étions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avions</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1017">
                <a:tc>
                  <a:txBody>
                    <a:bodyPr/>
                    <a:lstStyle/>
                    <a:p>
                      <a:pPr>
                        <a:spcAft>
                          <a:spcPts val="0"/>
                        </a:spcAft>
                      </a:pPr>
                      <a:r>
                        <a:rPr lang="fr-FR" sz="1000" dirty="0">
                          <a:effectLst/>
                          <a:latin typeface="Short Stack" panose="02010500040000000007" pitchFamily="2" charset="0"/>
                          <a:ea typeface="Times New Roman"/>
                          <a:cs typeface="Times New Roman"/>
                        </a:rPr>
                        <a:t>Vous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692"/>
                    </a:solidFill>
                  </a:tcPr>
                </a:tc>
                <a:tc>
                  <a:txBody>
                    <a:bodyPr/>
                    <a:lstStyle/>
                    <a:p>
                      <a:pPr algn="ctr">
                        <a:spcAft>
                          <a:spcPts val="0"/>
                        </a:spcAft>
                      </a:pPr>
                      <a:r>
                        <a:rPr lang="fr-FR" sz="1000" spc="-50">
                          <a:effectLst/>
                          <a:latin typeface="Short Stack" panose="02010500040000000007" pitchFamily="2" charset="0"/>
                          <a:ea typeface="Times New Roman"/>
                          <a:cs typeface="Times New Roman"/>
                        </a:rPr>
                        <a:t>chantiez</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finissiez</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vendiez</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étiez</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pc="-50">
                          <a:effectLst/>
                          <a:latin typeface="Short Stack" panose="02010500040000000007" pitchFamily="2" charset="0"/>
                          <a:ea typeface="Times New Roman"/>
                          <a:cs typeface="Times New Roman"/>
                        </a:rPr>
                        <a:t>aviez</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1017">
                <a:tc>
                  <a:txBody>
                    <a:bodyPr/>
                    <a:lstStyle/>
                    <a:p>
                      <a:pPr>
                        <a:spcAft>
                          <a:spcPts val="0"/>
                        </a:spcAft>
                      </a:pPr>
                      <a:r>
                        <a:rPr lang="fr-FR" sz="1000" dirty="0">
                          <a:effectLst/>
                          <a:latin typeface="Short Stack" panose="02010500040000000007" pitchFamily="2" charset="0"/>
                          <a:ea typeface="Times New Roman"/>
                          <a:cs typeface="Times New Roman"/>
                        </a:rPr>
                        <a:t>Ils </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8E692"/>
                    </a:solidFill>
                  </a:tcPr>
                </a:tc>
                <a:tc>
                  <a:txBody>
                    <a:bodyPr/>
                    <a:lstStyle/>
                    <a:p>
                      <a:pPr algn="ctr">
                        <a:spcAft>
                          <a:spcPts val="0"/>
                        </a:spcAft>
                      </a:pPr>
                      <a:r>
                        <a:rPr lang="fr-FR" sz="1000" spc="-50" dirty="0">
                          <a:effectLst/>
                          <a:latin typeface="Short Stack" panose="02010500040000000007" pitchFamily="2" charset="0"/>
                          <a:ea typeface="Times New Roman"/>
                          <a:cs typeface="Times New Roman"/>
                        </a:rPr>
                        <a:t>chantaient</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finissaient</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vendaient</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étaient</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avaient</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2" name="Rectangle 2"/>
          <p:cNvSpPr>
            <a:spLocks noChangeArrowheads="1"/>
          </p:cNvSpPr>
          <p:nvPr/>
        </p:nvSpPr>
        <p:spPr bwMode="auto">
          <a:xfrm>
            <a:off x="236846" y="563654"/>
            <a:ext cx="384435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spcBef>
                <a:spcPct val="0"/>
              </a:spcBef>
              <a:spcAft>
                <a:spcPct val="0"/>
              </a:spcAft>
              <a:buClrTx/>
              <a:buSzTx/>
              <a:buFontTx/>
              <a:buNone/>
              <a:tabLst/>
            </a:pP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A l’imparfait les terminaisons sont les même pour tous les verbes pour tous les groupes : </a:t>
            </a:r>
            <a:endParaRPr kumimoji="0" lang="fr-FR" altLang="fr-FR" sz="600" b="0" i="0" u="none" strike="noStrike" cap="none" normalizeH="0" baseline="0" dirty="0">
              <a:ln>
                <a:noFill/>
              </a:ln>
              <a:solidFill>
                <a:schemeClr val="tx1"/>
              </a:solidFill>
              <a:effectLst/>
              <a:latin typeface="Short Stack" panose="02010500040000000007" pitchFamily="2" charset="0"/>
              <a:cs typeface="Arial" pitchFamily="34" charset="0"/>
            </a:endParaRPr>
          </a:p>
        </p:txBody>
      </p:sp>
      <p:sp>
        <p:nvSpPr>
          <p:cNvPr id="34" name="Rectangle 3"/>
          <p:cNvSpPr>
            <a:spLocks noChangeArrowheads="1"/>
          </p:cNvSpPr>
          <p:nvPr/>
        </p:nvSpPr>
        <p:spPr bwMode="auto">
          <a:xfrm>
            <a:off x="279342" y="3409849"/>
            <a:ext cx="4946232"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677863" algn="l"/>
              </a:tabLst>
              <a:defRPr>
                <a:solidFill>
                  <a:schemeClr val="tx1"/>
                </a:solidFill>
                <a:latin typeface="Arial" pitchFamily="34" charset="0"/>
                <a:cs typeface="Arial" pitchFamily="34" charset="0"/>
              </a:defRPr>
            </a:lvl1pPr>
            <a:lvl2pPr marL="457200" fontAlgn="base">
              <a:spcBef>
                <a:spcPct val="0"/>
              </a:spcBef>
              <a:spcAft>
                <a:spcPct val="0"/>
              </a:spcAft>
              <a:tabLst>
                <a:tab pos="677863" algn="l"/>
              </a:tabLst>
              <a:defRPr>
                <a:solidFill>
                  <a:schemeClr val="tx1"/>
                </a:solidFill>
                <a:latin typeface="Arial" pitchFamily="34" charset="0"/>
                <a:cs typeface="Arial" pitchFamily="34" charset="0"/>
              </a:defRPr>
            </a:lvl2pPr>
            <a:lvl3pPr marL="914400" fontAlgn="base">
              <a:spcBef>
                <a:spcPct val="0"/>
              </a:spcBef>
              <a:spcAft>
                <a:spcPct val="0"/>
              </a:spcAft>
              <a:tabLst>
                <a:tab pos="677863" algn="l"/>
              </a:tabLst>
              <a:defRPr>
                <a:solidFill>
                  <a:schemeClr val="tx1"/>
                </a:solidFill>
                <a:latin typeface="Arial" pitchFamily="34" charset="0"/>
                <a:cs typeface="Arial" pitchFamily="34" charset="0"/>
              </a:defRPr>
            </a:lvl3pPr>
            <a:lvl4pPr marL="1371600" fontAlgn="base">
              <a:spcBef>
                <a:spcPct val="0"/>
              </a:spcBef>
              <a:spcAft>
                <a:spcPct val="0"/>
              </a:spcAft>
              <a:tabLst>
                <a:tab pos="677863" algn="l"/>
              </a:tabLst>
              <a:defRPr>
                <a:solidFill>
                  <a:schemeClr val="tx1"/>
                </a:solidFill>
                <a:latin typeface="Arial" pitchFamily="34" charset="0"/>
                <a:cs typeface="Arial" pitchFamily="34" charset="0"/>
              </a:defRPr>
            </a:lvl4pPr>
            <a:lvl5pPr marL="1828800" fontAlgn="base">
              <a:spcBef>
                <a:spcPct val="0"/>
              </a:spcBef>
              <a:spcAft>
                <a:spcPct val="0"/>
              </a:spcAft>
              <a:tabLst>
                <a:tab pos="677863" algn="l"/>
              </a:tabLst>
              <a:defRPr>
                <a:solidFill>
                  <a:schemeClr val="tx1"/>
                </a:solidFill>
                <a:latin typeface="Arial" pitchFamily="34" charset="0"/>
                <a:cs typeface="Arial" pitchFamily="34" charset="0"/>
              </a:defRPr>
            </a:lvl5pPr>
            <a:lvl6pPr marL="2286000" fontAlgn="base">
              <a:spcBef>
                <a:spcPct val="0"/>
              </a:spcBef>
              <a:spcAft>
                <a:spcPct val="0"/>
              </a:spcAft>
              <a:tabLst>
                <a:tab pos="677863" algn="l"/>
              </a:tabLst>
              <a:defRPr>
                <a:solidFill>
                  <a:schemeClr val="tx1"/>
                </a:solidFill>
                <a:latin typeface="Arial" pitchFamily="34" charset="0"/>
                <a:cs typeface="Arial" pitchFamily="34" charset="0"/>
              </a:defRPr>
            </a:lvl6pPr>
            <a:lvl7pPr marL="2743200" fontAlgn="base">
              <a:spcBef>
                <a:spcPct val="0"/>
              </a:spcBef>
              <a:spcAft>
                <a:spcPct val="0"/>
              </a:spcAft>
              <a:tabLst>
                <a:tab pos="677863" algn="l"/>
              </a:tabLst>
              <a:defRPr>
                <a:solidFill>
                  <a:schemeClr val="tx1"/>
                </a:solidFill>
                <a:latin typeface="Arial" pitchFamily="34" charset="0"/>
                <a:cs typeface="Arial" pitchFamily="34" charset="0"/>
              </a:defRPr>
            </a:lvl7pPr>
            <a:lvl8pPr marL="3200400" fontAlgn="base">
              <a:spcBef>
                <a:spcPct val="0"/>
              </a:spcBef>
              <a:spcAft>
                <a:spcPct val="0"/>
              </a:spcAft>
              <a:tabLst>
                <a:tab pos="677863" algn="l"/>
              </a:tabLst>
              <a:defRPr>
                <a:solidFill>
                  <a:schemeClr val="tx1"/>
                </a:solidFill>
                <a:latin typeface="Arial" pitchFamily="34" charset="0"/>
                <a:cs typeface="Arial" pitchFamily="34" charset="0"/>
              </a:defRPr>
            </a:lvl8pPr>
            <a:lvl9pPr marL="3657600" fontAlgn="base">
              <a:spcBef>
                <a:spcPct val="0"/>
              </a:spcBef>
              <a:spcAft>
                <a:spcPct val="0"/>
              </a:spcAft>
              <a:tabLst>
                <a:tab pos="677863"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677863" algn="l"/>
              </a:tabLst>
            </a:pP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      Les verbes comme </a:t>
            </a:r>
            <a:r>
              <a:rPr kumimoji="0" lang="fr-FR" altLang="fr-FR" sz="1000" b="1"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crier</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 </a:t>
            </a:r>
            <a:r>
              <a:rPr kumimoji="0" lang="fr-FR" altLang="fr-FR" sz="1000" b="1"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balayer</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 et </a:t>
            </a:r>
            <a:r>
              <a:rPr kumimoji="0" lang="fr-FR" altLang="fr-FR" sz="1000" b="1"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travailler</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 aux deux </a:t>
            </a:r>
          </a:p>
          <a:p>
            <a:pPr marL="0" marR="0" lvl="0" indent="0" algn="l" defTabSz="914400" rtl="0" eaLnBrk="1" fontAlgn="base" latinLnBrk="0" hangingPunct="1">
              <a:lnSpc>
                <a:spcPct val="100000"/>
              </a:lnSpc>
              <a:spcBef>
                <a:spcPct val="0"/>
              </a:spcBef>
              <a:spcAft>
                <a:spcPct val="0"/>
              </a:spcAft>
              <a:buClrTx/>
              <a:buSzTx/>
              <a:buFontTx/>
              <a:buNone/>
              <a:tabLst>
                <a:tab pos="677863" algn="l"/>
              </a:tabLst>
            </a:pPr>
            <a:r>
              <a:rPr lang="fr-FR" altLang="fr-FR" sz="1000" dirty="0">
                <a:latin typeface="Short Stack" panose="02010500040000000007" pitchFamily="2" charset="0"/>
                <a:ea typeface="Times New Roman" pitchFamily="18" charset="0"/>
                <a:cs typeface="Times New Roman" pitchFamily="18" charset="0"/>
              </a:rPr>
              <a:t>      </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personnes du pluriel s’écrivent :</a:t>
            </a:r>
          </a:p>
          <a:p>
            <a:pPr marL="0" marR="0" lvl="0" indent="0" algn="l" defTabSz="914400" rtl="0" eaLnBrk="1" fontAlgn="base" latinLnBrk="0" hangingPunct="1">
              <a:lnSpc>
                <a:spcPct val="100000"/>
              </a:lnSpc>
              <a:spcBef>
                <a:spcPct val="0"/>
              </a:spcBef>
              <a:spcAft>
                <a:spcPct val="0"/>
              </a:spcAft>
              <a:buClrTx/>
              <a:buSzTx/>
              <a:buFontTx/>
              <a:buNone/>
              <a:tabLst>
                <a:tab pos="677863" algn="l"/>
              </a:tabLst>
            </a:pPr>
            <a:r>
              <a:rPr lang="fr-FR" altLang="fr-FR" sz="500" dirty="0">
                <a:latin typeface="Short Stack" panose="02010500040000000007" pitchFamily="2" charset="0"/>
                <a:cs typeface="Times New Roman" pitchFamily="18" charset="0"/>
              </a:rPr>
              <a:t> </a:t>
            </a:r>
            <a:endParaRPr kumimoji="0" lang="fr-FR" altLang="fr-FR" sz="500" b="0" i="0" u="none" strike="noStrike" cap="none" normalizeH="0" baseline="0" dirty="0">
              <a:ln>
                <a:noFill/>
              </a:ln>
              <a:solidFill>
                <a:schemeClr val="tx1"/>
              </a:solidFill>
              <a:effectLst/>
              <a:latin typeface="Short Stack" panose="02010500040000000007" pitchFamily="2" charset="0"/>
            </a:endParaRPr>
          </a:p>
          <a:p>
            <a:pPr lvl="0" defTabSz="914400" eaLnBrk="0" hangingPunct="0">
              <a:tabLst>
                <a:tab pos="1069975" algn="l"/>
              </a:tabLst>
            </a:pP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 crier </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sym typeface="Wingdings" pitchFamily="2" charset="2"/>
              </a:rPr>
              <a:t></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 	nous cri</a:t>
            </a:r>
            <a:r>
              <a:rPr lang="fr-FR" altLang="fr-FR" sz="1000" b="1" dirty="0">
                <a:latin typeface="Short Stack" panose="02010500040000000007" pitchFamily="2" charset="0"/>
                <a:ea typeface="Times New Roman" pitchFamily="18" charset="0"/>
                <a:cs typeface="Times New Roman" pitchFamily="18" charset="0"/>
                <a:sym typeface="Wingdings" pitchFamily="2" charset="2"/>
              </a:rPr>
              <a:t>________ </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sym typeface="Wingdings" pitchFamily="2" charset="2"/>
              </a:rPr>
              <a:t>, vous cri</a:t>
            </a:r>
            <a:r>
              <a:rPr lang="fr-FR" altLang="fr-FR" sz="1000" b="1" dirty="0">
                <a:latin typeface="Short Stack" panose="02010500040000000007" pitchFamily="2" charset="0"/>
                <a:ea typeface="Times New Roman" pitchFamily="18" charset="0"/>
                <a:cs typeface="Times New Roman" pitchFamily="18" charset="0"/>
                <a:sym typeface="Wingdings" pitchFamily="2" charset="2"/>
              </a:rPr>
              <a:t> ________ </a:t>
            </a:r>
            <a:endParaRPr kumimoji="0" lang="fr-FR" altLang="fr-FR" sz="1000" b="0" i="0" u="none" strike="noStrike" cap="none" normalizeH="0" baseline="0" dirty="0">
              <a:ln>
                <a:noFill/>
              </a:ln>
              <a:solidFill>
                <a:schemeClr val="tx1"/>
              </a:solidFill>
              <a:effectLst/>
              <a:latin typeface="Short Stack" panose="02010500040000000007" pitchFamily="2" charset="0"/>
              <a:sym typeface="Wingdings" pitchFamily="2" charset="2"/>
            </a:endParaRPr>
          </a:p>
          <a:p>
            <a:pPr lvl="0" defTabSz="914400" eaLnBrk="0" hangingPunct="0">
              <a:lnSpc>
                <a:spcPct val="150000"/>
              </a:lnSpc>
              <a:tabLst>
                <a:tab pos="1069975" algn="l"/>
              </a:tabLst>
            </a:pP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sym typeface="Wingdings" pitchFamily="2" charset="2"/>
              </a:rPr>
              <a:t>* balayer </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 	nous </a:t>
            </a:r>
            <a:r>
              <a:rPr kumimoji="0" lang="fr-FR" altLang="fr-FR" sz="1000" b="0" i="0" u="none" strike="noStrike" cap="none" normalizeH="0" baseline="0" dirty="0" err="1">
                <a:ln>
                  <a:noFill/>
                </a:ln>
                <a:solidFill>
                  <a:schemeClr val="tx1"/>
                </a:solidFill>
                <a:effectLst/>
                <a:latin typeface="Short Stack" panose="02010500040000000007" pitchFamily="2" charset="0"/>
                <a:ea typeface="Times New Roman" pitchFamily="18" charset="0"/>
                <a:cs typeface="Times New Roman" pitchFamily="18" charset="0"/>
              </a:rPr>
              <a:t>balay</a:t>
            </a:r>
            <a:r>
              <a:rPr lang="fr-FR" altLang="fr-FR" sz="1000" dirty="0">
                <a:latin typeface="Short Stack" panose="02010500040000000007" pitchFamily="2" charset="0"/>
                <a:ea typeface="Times New Roman" pitchFamily="18" charset="0"/>
                <a:cs typeface="Times New Roman" pitchFamily="18" charset="0"/>
                <a:sym typeface="Wingdings" pitchFamily="2" charset="2"/>
              </a:rPr>
              <a:t>________</a:t>
            </a:r>
            <a:r>
              <a:rPr kumimoji="0" lang="fr-FR" altLang="fr-FR" sz="100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sym typeface="Wingdings" pitchFamily="2" charset="2"/>
              </a:rPr>
              <a:t>,</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sym typeface="Wingdings" pitchFamily="2" charset="2"/>
              </a:rPr>
              <a:t> vous </a:t>
            </a:r>
            <a:r>
              <a:rPr kumimoji="0" lang="fr-FR" altLang="fr-FR" sz="1000" b="0" i="0" u="none" strike="noStrike" cap="none" normalizeH="0" baseline="0" dirty="0" err="1">
                <a:ln>
                  <a:noFill/>
                </a:ln>
                <a:solidFill>
                  <a:schemeClr val="tx1"/>
                </a:solidFill>
                <a:effectLst/>
                <a:latin typeface="Short Stack" panose="02010500040000000007" pitchFamily="2" charset="0"/>
                <a:ea typeface="Times New Roman" pitchFamily="18" charset="0"/>
                <a:cs typeface="Times New Roman" pitchFamily="18" charset="0"/>
                <a:sym typeface="Wingdings" pitchFamily="2" charset="2"/>
              </a:rPr>
              <a:t>balay</a:t>
            </a:r>
            <a:r>
              <a:rPr lang="fr-FR" altLang="fr-FR" sz="1000" dirty="0">
                <a:latin typeface="Short Stack" panose="02010500040000000007" pitchFamily="2" charset="0"/>
                <a:ea typeface="Times New Roman" pitchFamily="18" charset="0"/>
                <a:cs typeface="Times New Roman" pitchFamily="18" charset="0"/>
                <a:sym typeface="Wingdings" pitchFamily="2" charset="2"/>
              </a:rPr>
              <a:t>________</a:t>
            </a:r>
            <a:r>
              <a:rPr lang="fr-FR" altLang="fr-FR" sz="1000" b="1" dirty="0">
                <a:latin typeface="Short Stack" panose="02010500040000000007" pitchFamily="2" charset="0"/>
                <a:ea typeface="Times New Roman" pitchFamily="18" charset="0"/>
                <a:cs typeface="Times New Roman" pitchFamily="18" charset="0"/>
                <a:sym typeface="Wingdings" pitchFamily="2" charset="2"/>
              </a:rPr>
              <a:t> </a:t>
            </a:r>
            <a:endParaRPr kumimoji="0" lang="fr-FR" altLang="fr-FR" sz="1000" b="0" i="0" u="none" strike="noStrike" cap="none" normalizeH="0" baseline="0" dirty="0">
              <a:ln>
                <a:noFill/>
              </a:ln>
              <a:solidFill>
                <a:schemeClr val="tx1"/>
              </a:solidFill>
              <a:effectLst/>
              <a:latin typeface="Short Stack" panose="02010500040000000007" pitchFamily="2" charset="0"/>
              <a:sym typeface="Wingdings" pitchFamily="2" charset="2"/>
            </a:endParaRPr>
          </a:p>
          <a:p>
            <a:pPr lvl="0" defTabSz="914400" eaLnBrk="0" hangingPunct="0">
              <a:lnSpc>
                <a:spcPct val="150000"/>
              </a:lnSpc>
              <a:tabLst>
                <a:tab pos="1069975" algn="l"/>
              </a:tabLst>
            </a:pP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sym typeface="Wingdings" pitchFamily="2" charset="2"/>
              </a:rPr>
              <a:t>* travailler </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 	nous </a:t>
            </a:r>
            <a:r>
              <a:rPr kumimoji="0" lang="fr-FR" altLang="fr-FR" sz="1000" b="0" i="0" u="none" strike="noStrike" cap="none" normalizeH="0" baseline="0" dirty="0" err="1">
                <a:ln>
                  <a:noFill/>
                </a:ln>
                <a:solidFill>
                  <a:schemeClr val="tx1"/>
                </a:solidFill>
                <a:effectLst/>
                <a:latin typeface="Short Stack" panose="02010500040000000007" pitchFamily="2" charset="0"/>
                <a:ea typeface="Times New Roman" pitchFamily="18" charset="0"/>
                <a:cs typeface="Times New Roman" pitchFamily="18" charset="0"/>
              </a:rPr>
              <a:t>travaill</a:t>
            </a:r>
            <a:r>
              <a:rPr lang="fr-FR" altLang="fr-FR" sz="1000" b="1" dirty="0">
                <a:latin typeface="Short Stack" panose="02010500040000000007" pitchFamily="2" charset="0"/>
                <a:ea typeface="Times New Roman" pitchFamily="18" charset="0"/>
                <a:cs typeface="Times New Roman" pitchFamily="18" charset="0"/>
                <a:sym typeface="Wingdings" pitchFamily="2" charset="2"/>
              </a:rPr>
              <a:t>________</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sym typeface="Wingdings" pitchFamily="2" charset="2"/>
              </a:rPr>
              <a:t>, vous </a:t>
            </a:r>
            <a:r>
              <a:rPr kumimoji="0" lang="fr-FR" altLang="fr-FR" sz="1000" b="0" i="0" u="none" strike="noStrike" cap="none" normalizeH="0" baseline="0" dirty="0" err="1">
                <a:ln>
                  <a:noFill/>
                </a:ln>
                <a:solidFill>
                  <a:schemeClr val="tx1"/>
                </a:solidFill>
                <a:effectLst/>
                <a:latin typeface="Short Stack" panose="02010500040000000007" pitchFamily="2" charset="0"/>
                <a:ea typeface="Times New Roman" pitchFamily="18" charset="0"/>
                <a:cs typeface="Times New Roman" pitchFamily="18" charset="0"/>
                <a:sym typeface="Wingdings" pitchFamily="2" charset="2"/>
              </a:rPr>
              <a:t>travaill</a:t>
            </a:r>
            <a:r>
              <a:rPr lang="fr-FR" altLang="fr-FR" sz="1000" b="1" dirty="0">
                <a:latin typeface="Short Stack" panose="02010500040000000007" pitchFamily="2" charset="0"/>
                <a:ea typeface="Times New Roman" pitchFamily="18" charset="0"/>
                <a:cs typeface="Times New Roman" pitchFamily="18" charset="0"/>
                <a:sym typeface="Wingdings" pitchFamily="2" charset="2"/>
              </a:rPr>
              <a:t>________ </a:t>
            </a:r>
            <a:endPar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sym typeface="Wingdings" pitchFamily="2" charset="2"/>
            </a:endParaRPr>
          </a:p>
        </p:txBody>
      </p:sp>
      <p:sp>
        <p:nvSpPr>
          <p:cNvPr id="44" name="Rectangle 43"/>
          <p:cNvSpPr/>
          <p:nvPr/>
        </p:nvSpPr>
        <p:spPr>
          <a:xfrm>
            <a:off x="1375813" y="905571"/>
            <a:ext cx="2724272" cy="301878"/>
          </a:xfrm>
          <a:prstGeom prst="rect">
            <a:avLst/>
          </a:prstGeom>
        </p:spPr>
        <p:txBody>
          <a:bodyPr wrap="square">
            <a:spAutoFit/>
          </a:bodyPr>
          <a:lstStyle/>
          <a:p>
            <a:pPr algn="ctr">
              <a:lnSpc>
                <a:spcPct val="150000"/>
              </a:lnSpc>
            </a:pPr>
            <a:r>
              <a:rPr lang="fr-FR" altLang="fr-FR" sz="1000" dirty="0">
                <a:solidFill>
                  <a:prstClr val="black"/>
                </a:solidFill>
                <a:latin typeface="Short Stack" panose="02010500040000000007" pitchFamily="2" charset="0"/>
                <a:ea typeface="Times New Roman" pitchFamily="18" charset="0"/>
                <a:cs typeface="Times New Roman" pitchFamily="18" charset="0"/>
              </a:rPr>
              <a:t>-ais, -ais, -ait, -ions, -</a:t>
            </a:r>
            <a:r>
              <a:rPr lang="fr-FR" altLang="fr-FR" sz="1000" dirty="0" err="1">
                <a:solidFill>
                  <a:prstClr val="black"/>
                </a:solidFill>
                <a:latin typeface="Short Stack" panose="02010500040000000007" pitchFamily="2" charset="0"/>
                <a:ea typeface="Times New Roman" pitchFamily="18" charset="0"/>
                <a:cs typeface="Times New Roman" pitchFamily="18" charset="0"/>
              </a:rPr>
              <a:t>iez</a:t>
            </a:r>
            <a:r>
              <a:rPr lang="fr-FR" altLang="fr-FR" sz="1000" dirty="0">
                <a:solidFill>
                  <a:prstClr val="black"/>
                </a:solidFill>
                <a:latin typeface="Short Stack" panose="02010500040000000007" pitchFamily="2" charset="0"/>
                <a:ea typeface="Times New Roman" pitchFamily="18" charset="0"/>
                <a:cs typeface="Times New Roman" pitchFamily="18" charset="0"/>
              </a:rPr>
              <a:t>, -aient </a:t>
            </a:r>
            <a:endParaRPr lang="fr-FR" dirty="0"/>
          </a:p>
        </p:txBody>
      </p:sp>
      <p:sp>
        <p:nvSpPr>
          <p:cNvPr id="48" name="Rectangle à coins arrondis 47"/>
          <p:cNvSpPr/>
          <p:nvPr/>
        </p:nvSpPr>
        <p:spPr>
          <a:xfrm>
            <a:off x="1188214" y="964976"/>
            <a:ext cx="3099470" cy="256414"/>
          </a:xfrm>
          <a:prstGeom prst="roundRect">
            <a:avLst>
              <a:gd name="adj" fmla="val 24470"/>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9" name="Image 48"/>
          <p:cNvPicPr>
            <a:picLocks noChangeAspect="1"/>
          </p:cNvPicPr>
          <p:nvPr/>
        </p:nvPicPr>
        <p:blipFill>
          <a:blip r:embed="rId3" cstate="print">
            <a:duotone>
              <a:prstClr val="black"/>
              <a:schemeClr val="accent3">
                <a:tint val="45000"/>
                <a:satMod val="400000"/>
              </a:schemeClr>
            </a:duotone>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tretch>
            <a:fillRect/>
          </a:stretch>
        </p:blipFill>
        <p:spPr>
          <a:xfrm>
            <a:off x="295894" y="3463817"/>
            <a:ext cx="276948" cy="276948"/>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136346712"/>
              </p:ext>
            </p:extLst>
          </p:nvPr>
        </p:nvGraphicFramePr>
        <p:xfrm>
          <a:off x="1171473" y="6097073"/>
          <a:ext cx="3845554" cy="1257048"/>
        </p:xfrm>
        <a:graphic>
          <a:graphicData uri="http://schemas.openxmlformats.org/drawingml/2006/table">
            <a:tbl>
              <a:tblPr firstRow="1" bandRow="1">
                <a:tableStyleId>{5940675A-B579-460E-94D1-54222C63F5DA}</a:tableStyleId>
              </a:tblPr>
              <a:tblGrid>
                <a:gridCol w="1605827">
                  <a:extLst>
                    <a:ext uri="{9D8B030D-6E8A-4147-A177-3AD203B41FA5}">
                      <a16:colId xmlns:a16="http://schemas.microsoft.com/office/drawing/2014/main" val="20000"/>
                    </a:ext>
                  </a:extLst>
                </a:gridCol>
                <a:gridCol w="1605827">
                  <a:extLst>
                    <a:ext uri="{9D8B030D-6E8A-4147-A177-3AD203B41FA5}">
                      <a16:colId xmlns:a16="http://schemas.microsoft.com/office/drawing/2014/main" val="20001"/>
                    </a:ext>
                  </a:extLst>
                </a:gridCol>
                <a:gridCol w="633900">
                  <a:extLst>
                    <a:ext uri="{9D8B030D-6E8A-4147-A177-3AD203B41FA5}">
                      <a16:colId xmlns:a16="http://schemas.microsoft.com/office/drawing/2014/main" val="20002"/>
                    </a:ext>
                  </a:extLst>
                </a:gridCol>
              </a:tblGrid>
              <a:tr h="178656">
                <a:tc>
                  <a:txBody>
                    <a:bodyPr/>
                    <a:lstStyle/>
                    <a:p>
                      <a:pPr algn="ctr"/>
                      <a:r>
                        <a:rPr lang="fr-FR" sz="900" dirty="0">
                          <a:latin typeface="Short Stack" panose="02010500040000000007" pitchFamily="2" charset="0"/>
                        </a:rPr>
                        <a:t>Verbe entouré</a:t>
                      </a:r>
                    </a:p>
                  </a:txBody>
                  <a:tcPr/>
                </a:tc>
                <a:tc>
                  <a:txBody>
                    <a:bodyPr/>
                    <a:lstStyle/>
                    <a:p>
                      <a:pPr algn="ctr"/>
                      <a:r>
                        <a:rPr lang="fr-FR" sz="900" dirty="0">
                          <a:latin typeface="Short Stack" panose="02010500040000000007" pitchFamily="2" charset="0"/>
                        </a:rPr>
                        <a:t>infinitif</a:t>
                      </a:r>
                    </a:p>
                  </a:txBody>
                  <a:tcPr/>
                </a:tc>
                <a:tc>
                  <a:txBody>
                    <a:bodyPr/>
                    <a:lstStyle/>
                    <a:p>
                      <a:pPr algn="ctr"/>
                      <a:r>
                        <a:rPr lang="fr-FR" sz="900" dirty="0">
                          <a:latin typeface="Short Stack" panose="02010500040000000007" pitchFamily="2" charset="0"/>
                        </a:rPr>
                        <a:t>groupe</a:t>
                      </a:r>
                    </a:p>
                  </a:txBody>
                  <a:tcPr/>
                </a:tc>
                <a:extLst>
                  <a:ext uri="{0D108BD9-81ED-4DB2-BD59-A6C34878D82A}">
                    <a16:rowId xmlns:a16="http://schemas.microsoft.com/office/drawing/2014/main" val="10000"/>
                  </a:ext>
                </a:extLst>
              </a:tr>
              <a:tr h="257112">
                <a:tc>
                  <a:txBody>
                    <a:bodyPr/>
                    <a:lstStyle/>
                    <a:p>
                      <a:endParaRPr lang="fr-FR" sz="1000" dirty="0">
                        <a:latin typeface="Short Stack" panose="02010500040000000007" pitchFamily="2" charset="0"/>
                      </a:endParaRPr>
                    </a:p>
                  </a:txBody>
                  <a:tcPr/>
                </a:tc>
                <a:tc>
                  <a:txBody>
                    <a:bodyPr/>
                    <a:lstStyle/>
                    <a:p>
                      <a:endParaRPr lang="fr-FR" sz="1000" dirty="0">
                        <a:latin typeface="Short Stack" panose="02010500040000000007" pitchFamily="2" charset="0"/>
                      </a:endParaRPr>
                    </a:p>
                  </a:txBody>
                  <a:tcPr/>
                </a:tc>
                <a:tc>
                  <a:txBody>
                    <a:bodyPr/>
                    <a:lstStyle/>
                    <a:p>
                      <a:endParaRPr lang="fr-FR" sz="1000" dirty="0">
                        <a:latin typeface="Short Stack" panose="02010500040000000007" pitchFamily="2" charset="0"/>
                      </a:endParaRPr>
                    </a:p>
                  </a:txBody>
                  <a:tcPr/>
                </a:tc>
                <a:extLst>
                  <a:ext uri="{0D108BD9-81ED-4DB2-BD59-A6C34878D82A}">
                    <a16:rowId xmlns:a16="http://schemas.microsoft.com/office/drawing/2014/main" val="10001"/>
                  </a:ext>
                </a:extLst>
              </a:tr>
              <a:tr h="257112">
                <a:tc>
                  <a:txBody>
                    <a:bodyPr/>
                    <a:lstStyle/>
                    <a:p>
                      <a:endParaRPr lang="fr-FR" sz="1000" dirty="0">
                        <a:latin typeface="Short Stack" panose="02010500040000000007" pitchFamily="2" charset="0"/>
                      </a:endParaRPr>
                    </a:p>
                  </a:txBody>
                  <a:tcPr/>
                </a:tc>
                <a:tc>
                  <a:txBody>
                    <a:bodyPr/>
                    <a:lstStyle/>
                    <a:p>
                      <a:endParaRPr lang="fr-FR" sz="1000" dirty="0">
                        <a:latin typeface="Short Stack" panose="02010500040000000007" pitchFamily="2" charset="0"/>
                      </a:endParaRPr>
                    </a:p>
                  </a:txBody>
                  <a:tcPr/>
                </a:tc>
                <a:tc>
                  <a:txBody>
                    <a:bodyPr/>
                    <a:lstStyle/>
                    <a:p>
                      <a:endParaRPr lang="fr-FR" sz="1000" dirty="0">
                        <a:latin typeface="Short Stack" panose="02010500040000000007" pitchFamily="2" charset="0"/>
                      </a:endParaRPr>
                    </a:p>
                  </a:txBody>
                  <a:tcPr/>
                </a:tc>
                <a:extLst>
                  <a:ext uri="{0D108BD9-81ED-4DB2-BD59-A6C34878D82A}">
                    <a16:rowId xmlns:a16="http://schemas.microsoft.com/office/drawing/2014/main" val="10002"/>
                  </a:ext>
                </a:extLst>
              </a:tr>
              <a:tr h="257112">
                <a:tc>
                  <a:txBody>
                    <a:bodyPr/>
                    <a:lstStyle/>
                    <a:p>
                      <a:endParaRPr lang="fr-FR" sz="1000" dirty="0">
                        <a:latin typeface="Short Stack" panose="02010500040000000007" pitchFamily="2" charset="0"/>
                      </a:endParaRPr>
                    </a:p>
                  </a:txBody>
                  <a:tcPr/>
                </a:tc>
                <a:tc>
                  <a:txBody>
                    <a:bodyPr/>
                    <a:lstStyle/>
                    <a:p>
                      <a:endParaRPr lang="fr-FR" sz="1000" dirty="0">
                        <a:latin typeface="Short Stack" panose="02010500040000000007" pitchFamily="2" charset="0"/>
                      </a:endParaRPr>
                    </a:p>
                  </a:txBody>
                  <a:tcPr/>
                </a:tc>
                <a:tc>
                  <a:txBody>
                    <a:bodyPr/>
                    <a:lstStyle/>
                    <a:p>
                      <a:endParaRPr lang="fr-FR" sz="1000" dirty="0">
                        <a:latin typeface="Short Stack" panose="02010500040000000007" pitchFamily="2" charset="0"/>
                      </a:endParaRPr>
                    </a:p>
                  </a:txBody>
                  <a:tcPr/>
                </a:tc>
                <a:extLst>
                  <a:ext uri="{0D108BD9-81ED-4DB2-BD59-A6C34878D82A}">
                    <a16:rowId xmlns:a16="http://schemas.microsoft.com/office/drawing/2014/main" val="10003"/>
                  </a:ext>
                </a:extLst>
              </a:tr>
              <a:tr h="257112">
                <a:tc>
                  <a:txBody>
                    <a:bodyPr/>
                    <a:lstStyle/>
                    <a:p>
                      <a:endParaRPr lang="fr-FR" sz="1000">
                        <a:latin typeface="Short Stack" panose="02010500040000000007" pitchFamily="2" charset="0"/>
                      </a:endParaRPr>
                    </a:p>
                  </a:txBody>
                  <a:tcPr/>
                </a:tc>
                <a:tc>
                  <a:txBody>
                    <a:bodyPr/>
                    <a:lstStyle/>
                    <a:p>
                      <a:endParaRPr lang="fr-FR" sz="1000" dirty="0">
                        <a:latin typeface="Short Stack" panose="02010500040000000007" pitchFamily="2" charset="0"/>
                      </a:endParaRPr>
                    </a:p>
                  </a:txBody>
                  <a:tcPr/>
                </a:tc>
                <a:tc>
                  <a:txBody>
                    <a:bodyPr/>
                    <a:lstStyle/>
                    <a:p>
                      <a:endParaRPr lang="fr-FR" sz="1000" dirty="0">
                        <a:latin typeface="Short Stack" panose="02010500040000000007" pitchFamily="2" charset="0"/>
                      </a:endParaRPr>
                    </a:p>
                  </a:txBody>
                  <a:tcPr/>
                </a:tc>
                <a:extLst>
                  <a:ext uri="{0D108BD9-81ED-4DB2-BD59-A6C34878D82A}">
                    <a16:rowId xmlns:a16="http://schemas.microsoft.com/office/drawing/2014/main" val="10004"/>
                  </a:ext>
                </a:extLst>
              </a:tr>
            </a:tbl>
          </a:graphicData>
        </a:graphic>
      </p:graphicFrame>
      <p:sp>
        <p:nvSpPr>
          <p:cNvPr id="51" name="Rectangle 50"/>
          <p:cNvSpPr/>
          <p:nvPr/>
        </p:nvSpPr>
        <p:spPr>
          <a:xfrm rot="10800000">
            <a:off x="5783345" y="4617960"/>
            <a:ext cx="4739749" cy="215444"/>
          </a:xfrm>
          <a:prstGeom prst="rect">
            <a:avLst/>
          </a:prstGeom>
        </p:spPr>
        <p:txBody>
          <a:bodyPr wrap="square">
            <a:spAutoFit/>
          </a:bodyPr>
          <a:lstStyle/>
          <a:p>
            <a:r>
              <a:rPr lang="fr-FR" sz="800" dirty="0">
                <a:latin typeface="Short Stack" panose="02010500040000000007" pitchFamily="2" charset="0"/>
                <a:sym typeface="Wingdings" panose="05000000000000000000" pitchFamily="2" charset="2"/>
              </a:rPr>
              <a:t>1. Faux   2. vrai   3.vrai    4. vrai    5. oui    6. non   7. non    8. oui</a:t>
            </a:r>
            <a:endParaRPr lang="fr-FR" sz="800" dirty="0"/>
          </a:p>
        </p:txBody>
      </p:sp>
      <p:sp>
        <p:nvSpPr>
          <p:cNvPr id="57" name="Rectangle 56">
            <a:extLst>
              <a:ext uri="{FF2B5EF4-FFF2-40B4-BE49-F238E27FC236}">
                <a16:creationId xmlns:a16="http://schemas.microsoft.com/office/drawing/2014/main" id="{A2F86D9A-7E60-4616-B26F-8AD07E98A6C1}"/>
              </a:ext>
            </a:extLst>
          </p:cNvPr>
          <p:cNvSpPr/>
          <p:nvPr/>
        </p:nvSpPr>
        <p:spPr>
          <a:xfrm>
            <a:off x="5337854" y="1128903"/>
            <a:ext cx="2362313" cy="276999"/>
          </a:xfrm>
          <a:prstGeom prst="rect">
            <a:avLst/>
          </a:prstGeom>
        </p:spPr>
        <p:txBody>
          <a:bodyPr wrap="none">
            <a:spAutoFit/>
          </a:bodyPr>
          <a:lstStyle/>
          <a:p>
            <a:pPr lvl="0"/>
            <a:r>
              <a:rPr lang="fr-FR" sz="1200" dirty="0">
                <a:ln w="9525">
                  <a:solidFill>
                    <a:sysClr val="windowText" lastClr="000000"/>
                  </a:solidFill>
                </a:ln>
                <a:solidFill>
                  <a:prstClr val="black"/>
                </a:solidFill>
                <a:latin typeface="Set Fire to the Rain" panose="02000506000000020004" pitchFamily="2" charset="0"/>
              </a:rPr>
              <a:t>3. Ecris ces verbes à l’imparfait</a:t>
            </a:r>
          </a:p>
        </p:txBody>
      </p:sp>
      <p:sp>
        <p:nvSpPr>
          <p:cNvPr id="5" name="Rectangle 4"/>
          <p:cNvSpPr/>
          <p:nvPr/>
        </p:nvSpPr>
        <p:spPr>
          <a:xfrm>
            <a:off x="5378887" y="1276081"/>
            <a:ext cx="5343525" cy="1092607"/>
          </a:xfrm>
          <a:prstGeom prst="rect">
            <a:avLst/>
          </a:prstGeom>
        </p:spPr>
        <p:txBody>
          <a:bodyPr>
            <a:spAutoFit/>
          </a:bodyPr>
          <a:lstStyle/>
          <a:p>
            <a:pPr lvl="0" defTabSz="1043056">
              <a:lnSpc>
                <a:spcPct val="130000"/>
              </a:lnSpc>
            </a:pPr>
            <a:r>
              <a:rPr lang="fr-FR" sz="1000" dirty="0">
                <a:solidFill>
                  <a:prstClr val="black"/>
                </a:solidFill>
                <a:latin typeface="Short Stack" panose="02010500040000000007" pitchFamily="2" charset="0"/>
              </a:rPr>
              <a:t>Quelques minutes (</a:t>
            </a:r>
            <a:r>
              <a:rPr lang="fr-FR" sz="1000" dirty="0">
                <a:solidFill>
                  <a:prstClr val="black"/>
                </a:solidFill>
                <a:latin typeface="Chalkduster" panose="03050602040202020205" pitchFamily="66" charset="0"/>
              </a:rPr>
              <a:t>suffire</a:t>
            </a:r>
            <a:r>
              <a:rPr lang="fr-FR" sz="1000" dirty="0">
                <a:solidFill>
                  <a:prstClr val="black"/>
                </a:solidFill>
                <a:latin typeface="Short Stack" panose="02010500040000000007" pitchFamily="2" charset="0"/>
              </a:rPr>
              <a:t>) ___________________ pour finir ce travail.</a:t>
            </a:r>
          </a:p>
          <a:p>
            <a:pPr lvl="0" defTabSz="1043056">
              <a:lnSpc>
                <a:spcPct val="130000"/>
              </a:lnSpc>
            </a:pPr>
            <a:r>
              <a:rPr lang="fr-FR" sz="1000" dirty="0">
                <a:solidFill>
                  <a:prstClr val="black"/>
                </a:solidFill>
                <a:latin typeface="Short Stack" panose="02010500040000000007" pitchFamily="2" charset="0"/>
              </a:rPr>
              <a:t>L’eau ne (</a:t>
            </a:r>
            <a:r>
              <a:rPr lang="fr-FR" sz="1000" dirty="0">
                <a:solidFill>
                  <a:prstClr val="black"/>
                </a:solidFill>
                <a:latin typeface="Chalkduster" panose="03050602040202020205" pitchFamily="66" charset="0"/>
              </a:rPr>
              <a:t>bouillir</a:t>
            </a:r>
            <a:r>
              <a:rPr lang="fr-FR" sz="1000" dirty="0">
                <a:solidFill>
                  <a:prstClr val="black"/>
                </a:solidFill>
                <a:latin typeface="Short Stack" panose="02010500040000000007" pitchFamily="2" charset="0"/>
              </a:rPr>
              <a:t>) __________________ pas encore.</a:t>
            </a:r>
          </a:p>
          <a:p>
            <a:pPr lvl="0" defTabSz="1043056">
              <a:lnSpc>
                <a:spcPct val="130000"/>
              </a:lnSpc>
            </a:pPr>
            <a:r>
              <a:rPr lang="fr-FR" sz="1000" dirty="0">
                <a:solidFill>
                  <a:prstClr val="black"/>
                </a:solidFill>
                <a:latin typeface="Short Stack" panose="02010500040000000007" pitchFamily="2" charset="0"/>
              </a:rPr>
              <a:t>Tu ne (</a:t>
            </a:r>
            <a:r>
              <a:rPr lang="fr-FR" sz="1000" dirty="0">
                <a:solidFill>
                  <a:prstClr val="black"/>
                </a:solidFill>
                <a:latin typeface="Chalkduster" panose="03050602040202020205" pitchFamily="66" charset="0"/>
              </a:rPr>
              <a:t>faire</a:t>
            </a:r>
            <a:r>
              <a:rPr lang="fr-FR" sz="1000" dirty="0">
                <a:solidFill>
                  <a:prstClr val="black"/>
                </a:solidFill>
                <a:latin typeface="Short Stack" panose="02010500040000000007" pitchFamily="2" charset="0"/>
              </a:rPr>
              <a:t>) ________________ pas les tâches demandées.</a:t>
            </a:r>
          </a:p>
          <a:p>
            <a:pPr marL="228600" lvl="0" indent="-228600" defTabSz="1043056">
              <a:lnSpc>
                <a:spcPct val="130000"/>
              </a:lnSpc>
              <a:buFontTx/>
              <a:buAutoNum type="alphaLcParenR"/>
            </a:pPr>
            <a:r>
              <a:rPr lang="fr-FR" sz="1000" dirty="0">
                <a:solidFill>
                  <a:prstClr val="black"/>
                </a:solidFill>
                <a:latin typeface="Short Stack" panose="02010500040000000007" pitchFamily="2" charset="0"/>
              </a:rPr>
              <a:t>Vous (</a:t>
            </a:r>
            <a:r>
              <a:rPr lang="fr-FR" sz="1000" dirty="0">
                <a:solidFill>
                  <a:prstClr val="black"/>
                </a:solidFill>
                <a:latin typeface="Chalkduster" panose="03050602040202020205" pitchFamily="66" charset="0"/>
              </a:rPr>
              <a:t>noircir</a:t>
            </a:r>
            <a:r>
              <a:rPr lang="fr-FR" sz="1000" dirty="0">
                <a:solidFill>
                  <a:prstClr val="black"/>
                </a:solidFill>
                <a:latin typeface="Short Stack" panose="02010500040000000007" pitchFamily="2" charset="0"/>
              </a:rPr>
              <a:t>) _________________ votre dessin.</a:t>
            </a:r>
          </a:p>
          <a:p>
            <a:pPr marL="228600" lvl="0" indent="-228600" defTabSz="1043056">
              <a:lnSpc>
                <a:spcPct val="130000"/>
              </a:lnSpc>
              <a:buFontTx/>
              <a:buAutoNum type="alphaLcParenR"/>
            </a:pPr>
            <a:r>
              <a:rPr lang="fr-FR" sz="1000" dirty="0">
                <a:solidFill>
                  <a:prstClr val="black"/>
                </a:solidFill>
                <a:latin typeface="Short Stack" panose="02010500040000000007" pitchFamily="2" charset="0"/>
              </a:rPr>
              <a:t>Je ne (</a:t>
            </a:r>
            <a:r>
              <a:rPr lang="fr-FR" sz="1000" dirty="0">
                <a:solidFill>
                  <a:prstClr val="black"/>
                </a:solidFill>
                <a:latin typeface="Chalkduster" panose="03050602040202020205" pitchFamily="66" charset="0"/>
              </a:rPr>
              <a:t>pouvoir</a:t>
            </a:r>
            <a:r>
              <a:rPr lang="fr-FR" sz="1000" dirty="0">
                <a:solidFill>
                  <a:prstClr val="black"/>
                </a:solidFill>
                <a:latin typeface="Short Stack" panose="02010500040000000007" pitchFamily="2" charset="0"/>
              </a:rPr>
              <a:t>) ________________ pas sortir seule.</a:t>
            </a:r>
          </a:p>
        </p:txBody>
      </p:sp>
    </p:spTree>
    <p:extLst>
      <p:ext uri="{BB962C8B-B14F-4D97-AF65-F5344CB8AC3E}">
        <p14:creationId xmlns:p14="http://schemas.microsoft.com/office/powerpoint/2010/main" val="336090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11216"/>
            <a:ext cx="10691813" cy="7559675"/>
          </a:xfrm>
          <a:prstGeom prst="roundRect">
            <a:avLst>
              <a:gd name="adj" fmla="val 1597"/>
            </a:avLst>
          </a:prstGeom>
          <a:solidFill>
            <a:srgbClr val="B2DC6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85582" y="87862"/>
            <a:ext cx="553537" cy="413334"/>
          </a:xfrm>
          <a:prstGeom prst="ellipse">
            <a:avLst/>
          </a:prstGeom>
          <a:solidFill>
            <a:srgbClr val="C2EBA9"/>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à coins arrondis 23"/>
          <p:cNvSpPr/>
          <p:nvPr/>
        </p:nvSpPr>
        <p:spPr>
          <a:xfrm>
            <a:off x="5353959" y="106897"/>
            <a:ext cx="5169135" cy="2648502"/>
          </a:xfrm>
          <a:prstGeom prst="roundRect">
            <a:avLst>
              <a:gd name="adj" fmla="val 4346"/>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fontAlgn="ctr">
              <a:lnSpc>
                <a:spcPct val="150000"/>
              </a:lnSpc>
            </a:pPr>
            <a:r>
              <a:rPr lang="fr-FR" sz="1000" dirty="0">
                <a:solidFill>
                  <a:srgbClr val="000000"/>
                </a:solidFill>
                <a:latin typeface="Short Stack" panose="02010500040000000007" pitchFamily="2" charset="0"/>
              </a:rPr>
              <a:t>.</a:t>
            </a:r>
            <a:endParaRPr lang="fr-FR" sz="1000" dirty="0">
              <a:latin typeface="Arial" panose="020B0604020202020204" pitchFamily="34" charset="0"/>
            </a:endParaRPr>
          </a:p>
          <a:p>
            <a:pPr algn="ctr"/>
            <a:endParaRPr lang="fr-FR" sz="1000" dirty="0"/>
          </a:p>
        </p:txBody>
      </p:sp>
      <p:sp>
        <p:nvSpPr>
          <p:cNvPr id="21" name="Rectangle à coins arrondis 20"/>
          <p:cNvSpPr/>
          <p:nvPr/>
        </p:nvSpPr>
        <p:spPr>
          <a:xfrm>
            <a:off x="113241" y="5908123"/>
            <a:ext cx="5090677" cy="1559042"/>
          </a:xfrm>
          <a:prstGeom prst="roundRect">
            <a:avLst>
              <a:gd name="adj" fmla="val 9316"/>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6" name="ZoneTexte 5"/>
          <p:cNvSpPr txBox="1"/>
          <p:nvPr/>
        </p:nvSpPr>
        <p:spPr>
          <a:xfrm>
            <a:off x="664543" y="72326"/>
            <a:ext cx="3610632" cy="400110"/>
          </a:xfrm>
          <a:prstGeom prst="rect">
            <a:avLst/>
          </a:prstGeom>
          <a:noFill/>
        </p:spPr>
        <p:txBody>
          <a:bodyPr wrap="square" rtlCol="0">
            <a:spAutoFit/>
          </a:bodyPr>
          <a:lstStyle/>
          <a:p>
            <a:pPr algn="ctr">
              <a:tabLst>
                <a:tab pos="2962275" algn="l"/>
              </a:tabLst>
            </a:pPr>
            <a:r>
              <a:rPr lang="fr-FR" sz="2000" b="1" dirty="0">
                <a:ln w="28575">
                  <a:solidFill>
                    <a:schemeClr val="bg1"/>
                  </a:solidFill>
                </a:ln>
                <a:effectLst>
                  <a:outerShdw blurRad="38100" dist="38100" dir="2700000" algn="tl">
                    <a:srgbClr val="000000">
                      <a:alpha val="43137"/>
                    </a:srgbClr>
                  </a:outerShdw>
                </a:effectLst>
                <a:latin typeface="DK Petit Oiseau" panose="03030502040402010104" pitchFamily="66" charset="0"/>
              </a:rPr>
              <a:t>Le passé simple</a:t>
            </a:r>
          </a:p>
        </p:txBody>
      </p:sp>
      <p:sp>
        <p:nvSpPr>
          <p:cNvPr id="8" name="Rectangle à coins arrondis 7"/>
          <p:cNvSpPr/>
          <p:nvPr/>
        </p:nvSpPr>
        <p:spPr>
          <a:xfrm>
            <a:off x="138668" y="507800"/>
            <a:ext cx="5065251" cy="5224788"/>
          </a:xfrm>
          <a:prstGeom prst="roundRect">
            <a:avLst>
              <a:gd name="adj" fmla="val 1598"/>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lvl="0" defTabSz="1043056"/>
            <a:endParaRPr lang="fr-FR" sz="1200" dirty="0">
              <a:solidFill>
                <a:prstClr val="black"/>
              </a:solidFill>
              <a:latin typeface="Amandine" pitchFamily="2" charset="0"/>
            </a:endParaRPr>
          </a:p>
        </p:txBody>
      </p:sp>
      <p:sp>
        <p:nvSpPr>
          <p:cNvPr id="17" name="ZoneTexte 16"/>
          <p:cNvSpPr txBox="1"/>
          <p:nvPr/>
        </p:nvSpPr>
        <p:spPr>
          <a:xfrm>
            <a:off x="176934" y="5936349"/>
            <a:ext cx="5026984" cy="1508105"/>
          </a:xfrm>
          <a:prstGeom prst="rect">
            <a:avLst/>
          </a:prstGeom>
          <a:noFill/>
        </p:spPr>
        <p:txBody>
          <a:bodyPr wrap="square" lIns="36000" rIns="36000" rtlCol="0">
            <a:spAutoFit/>
          </a:bodyPr>
          <a:lstStyle/>
          <a:p>
            <a:r>
              <a:rPr lang="fr-FR" sz="1200" dirty="0">
                <a:ln w="9525">
                  <a:solidFill>
                    <a:sysClr val="windowText" lastClr="000000"/>
                  </a:solidFill>
                </a:ln>
                <a:latin typeface="Set Fire to the Rain" panose="02000506000000020004" pitchFamily="2" charset="0"/>
              </a:rPr>
              <a:t>2. Entoure les verbes au passé et écris leur infinitif</a:t>
            </a:r>
          </a:p>
          <a:p>
            <a:pPr>
              <a:lnSpc>
                <a:spcPct val="200000"/>
              </a:lnSpc>
              <a:spcAft>
                <a:spcPts val="600"/>
              </a:spcAft>
            </a:pPr>
            <a:r>
              <a:rPr lang="fr-FR" sz="1000" dirty="0">
                <a:latin typeface="Short Stack" panose="02010500040000000007" pitchFamily="2" charset="0"/>
              </a:rPr>
              <a:t>Une fois, le Chat botté se cacha dans un champ de blé, tenant son sac ouvert. Lorsque deux perdrix y entrèrent, il tira les cordons, et les prit toutes les deux. Il alla ensuite les présenter au roi qui fut ravi et le récompensa.	</a:t>
            </a:r>
            <a:r>
              <a:rPr lang="fr-FR" sz="1000" dirty="0">
                <a:latin typeface="Chalkduster" panose="03050602040202020205" pitchFamily="66" charset="0"/>
              </a:rPr>
              <a:t>(D’après Charles </a:t>
            </a:r>
            <a:r>
              <a:rPr lang="fr-FR" sz="1000" dirty="0" err="1">
                <a:latin typeface="Chalkduster" panose="03050602040202020205" pitchFamily="66" charset="0"/>
              </a:rPr>
              <a:t>Pérrault</a:t>
            </a:r>
            <a:r>
              <a:rPr lang="fr-FR" sz="1000" dirty="0">
                <a:latin typeface="Chalkduster" panose="03050602040202020205" pitchFamily="66" charset="0"/>
              </a:rPr>
              <a:t>, </a:t>
            </a:r>
            <a:r>
              <a:rPr lang="fr-FR" sz="1000" i="1" dirty="0">
                <a:latin typeface="Chalkduster" panose="03050602040202020205" pitchFamily="66" charset="0"/>
              </a:rPr>
              <a:t>le Chat Botté</a:t>
            </a:r>
            <a:r>
              <a:rPr lang="fr-FR" sz="1000" dirty="0">
                <a:latin typeface="Chalkduster" panose="03050602040202020205" pitchFamily="66" charset="0"/>
              </a:rPr>
              <a:t>)</a:t>
            </a:r>
          </a:p>
        </p:txBody>
      </p:sp>
      <p:sp>
        <p:nvSpPr>
          <p:cNvPr id="22" name="ZoneTexte 21"/>
          <p:cNvSpPr txBox="1"/>
          <p:nvPr/>
        </p:nvSpPr>
        <p:spPr>
          <a:xfrm>
            <a:off x="4082258" y="407830"/>
            <a:ext cx="984462"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retiens</a:t>
            </a:r>
          </a:p>
        </p:txBody>
      </p:sp>
      <p:sp>
        <p:nvSpPr>
          <p:cNvPr id="40" name="Rectangle à coins arrondis 39"/>
          <p:cNvSpPr/>
          <p:nvPr/>
        </p:nvSpPr>
        <p:spPr>
          <a:xfrm>
            <a:off x="5363825" y="5016671"/>
            <a:ext cx="5169135" cy="2376204"/>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1" name="ZoneTexte 40"/>
          <p:cNvSpPr txBox="1"/>
          <p:nvPr/>
        </p:nvSpPr>
        <p:spPr>
          <a:xfrm>
            <a:off x="9406453" y="4918667"/>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m’évalue</a:t>
            </a:r>
          </a:p>
        </p:txBody>
      </p:sp>
      <p:sp>
        <p:nvSpPr>
          <p:cNvPr id="42" name="ZoneTexte 41"/>
          <p:cNvSpPr txBox="1"/>
          <p:nvPr/>
        </p:nvSpPr>
        <p:spPr>
          <a:xfrm>
            <a:off x="85581" y="92511"/>
            <a:ext cx="553537" cy="400110"/>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Warung Kopi" panose="02000500000000000000" pitchFamily="2" charset="0"/>
              </a:rPr>
              <a:t>C7</a:t>
            </a:r>
          </a:p>
        </p:txBody>
      </p:sp>
      <p:sp>
        <p:nvSpPr>
          <p:cNvPr id="50" name="ZoneTexte 49"/>
          <p:cNvSpPr txBox="1"/>
          <p:nvPr/>
        </p:nvSpPr>
        <p:spPr>
          <a:xfrm>
            <a:off x="4491675" y="-9314"/>
            <a:ext cx="665826" cy="374571"/>
          </a:xfrm>
          <a:prstGeom prst="roundRect">
            <a:avLst/>
          </a:prstGeom>
          <a:noFill/>
          <a:ln w="28575">
            <a:noFill/>
          </a:ln>
        </p:spPr>
        <p:txBody>
          <a:bodyPr wrap="square" rtlCol="0">
            <a:spAutoFit/>
          </a:bodyPr>
          <a:lstStyle/>
          <a:p>
            <a:pPr algn="ctr"/>
            <a:r>
              <a:rPr lang="fr-FR" sz="1600" dirty="0">
                <a:effectLst>
                  <a:outerShdw blurRad="38100" dist="38100" dir="2700000" algn="tl">
                    <a:srgbClr val="000000">
                      <a:alpha val="43137"/>
                    </a:srgbClr>
                  </a:outerShdw>
                </a:effectLst>
                <a:latin typeface="Warung Kopi" panose="02000500000000000000" pitchFamily="2" charset="0"/>
              </a:rPr>
              <a:t>CM2</a:t>
            </a:r>
          </a:p>
        </p:txBody>
      </p:sp>
      <p:sp>
        <p:nvSpPr>
          <p:cNvPr id="39" name="ZoneTexte 38"/>
          <p:cNvSpPr txBox="1"/>
          <p:nvPr/>
        </p:nvSpPr>
        <p:spPr>
          <a:xfrm>
            <a:off x="4014754" y="5841148"/>
            <a:ext cx="1051964"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m’exerce</a:t>
            </a:r>
          </a:p>
        </p:txBody>
      </p:sp>
      <p:pic>
        <p:nvPicPr>
          <p:cNvPr id="3" name="Image 2">
            <a:extLst>
              <a:ext uri="{FF2B5EF4-FFF2-40B4-BE49-F238E27FC236}">
                <a16:creationId xmlns:a16="http://schemas.microsoft.com/office/drawing/2014/main" id="{C5DACA69-549F-47DF-9711-46BBFB92A6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058" y="7354121"/>
            <a:ext cx="1245553" cy="256286"/>
          </a:xfrm>
          <a:prstGeom prst="rect">
            <a:avLst/>
          </a:prstGeom>
        </p:spPr>
      </p:pic>
      <p:sp>
        <p:nvSpPr>
          <p:cNvPr id="7" name="Rectangle 6">
            <a:extLst>
              <a:ext uri="{FF2B5EF4-FFF2-40B4-BE49-F238E27FC236}">
                <a16:creationId xmlns:a16="http://schemas.microsoft.com/office/drawing/2014/main" id="{A2F86D9A-7E60-4616-B26F-8AD07E98A6C1}"/>
              </a:ext>
            </a:extLst>
          </p:cNvPr>
          <p:cNvSpPr/>
          <p:nvPr/>
        </p:nvSpPr>
        <p:spPr>
          <a:xfrm>
            <a:off x="5377443" y="135375"/>
            <a:ext cx="2084353" cy="276999"/>
          </a:xfrm>
          <a:prstGeom prst="rect">
            <a:avLst/>
          </a:prstGeom>
        </p:spPr>
        <p:txBody>
          <a:bodyPr wrap="none">
            <a:spAutoFit/>
          </a:bodyPr>
          <a:lstStyle/>
          <a:p>
            <a:pPr lvl="0"/>
            <a:r>
              <a:rPr lang="fr-FR" sz="1200" dirty="0">
                <a:ln w="9525">
                  <a:solidFill>
                    <a:sysClr val="windowText" lastClr="000000"/>
                  </a:solidFill>
                </a:ln>
                <a:solidFill>
                  <a:prstClr val="black"/>
                </a:solidFill>
                <a:latin typeface="Set Fire to the Rain" panose="02000506000000020004" pitchFamily="2" charset="0"/>
              </a:rPr>
              <a:t>2. Conjugue au passé simple</a:t>
            </a:r>
          </a:p>
        </p:txBody>
      </p:sp>
      <p:sp>
        <p:nvSpPr>
          <p:cNvPr id="9" name="Rectangle 8">
            <a:extLst>
              <a:ext uri="{FF2B5EF4-FFF2-40B4-BE49-F238E27FC236}">
                <a16:creationId xmlns:a16="http://schemas.microsoft.com/office/drawing/2014/main" id="{C9BC2D2B-25FB-4BF2-A542-FB038D3E4392}"/>
              </a:ext>
            </a:extLst>
          </p:cNvPr>
          <p:cNvSpPr/>
          <p:nvPr/>
        </p:nvSpPr>
        <p:spPr>
          <a:xfrm>
            <a:off x="5385480" y="321715"/>
            <a:ext cx="5138667" cy="1400383"/>
          </a:xfrm>
          <a:prstGeom prst="rect">
            <a:avLst/>
          </a:prstGeom>
        </p:spPr>
        <p:txBody>
          <a:bodyPr wrap="square">
            <a:spAutoFit/>
          </a:bodyPr>
          <a:lstStyle/>
          <a:p>
            <a:pPr>
              <a:lnSpc>
                <a:spcPct val="170000"/>
              </a:lnSpc>
              <a:spcAft>
                <a:spcPts val="600"/>
              </a:spcAft>
            </a:pPr>
            <a:r>
              <a:rPr lang="fr-FR" sz="1000" dirty="0">
                <a:latin typeface="Short Stack" panose="02010500040000000007" pitchFamily="2" charset="0"/>
              </a:rPr>
              <a:t>En 1870, Napoléon III (</a:t>
            </a:r>
            <a:r>
              <a:rPr lang="fr-FR" sz="1000" dirty="0">
                <a:latin typeface="Chalkduster" panose="03050602040202020205" pitchFamily="66" charset="0"/>
              </a:rPr>
              <a:t>déclarer</a:t>
            </a:r>
            <a:r>
              <a:rPr lang="fr-FR" sz="1000" dirty="0">
                <a:latin typeface="Short Stack" panose="02010500040000000007" pitchFamily="2" charset="0"/>
              </a:rPr>
              <a:t>) _____________ la guerre à la Prusse et (</a:t>
            </a:r>
            <a:r>
              <a:rPr lang="fr-FR" sz="1000" dirty="0">
                <a:latin typeface="Chalkduster" panose="03050602040202020205" pitchFamily="66" charset="0"/>
              </a:rPr>
              <a:t>perdre</a:t>
            </a:r>
            <a:r>
              <a:rPr lang="fr-FR" sz="1000" dirty="0">
                <a:latin typeface="Short Stack" panose="02010500040000000007" pitchFamily="2" charset="0"/>
              </a:rPr>
              <a:t>) ____________ la bataille. Ce (</a:t>
            </a:r>
            <a:r>
              <a:rPr lang="fr-FR" sz="1000" dirty="0">
                <a:latin typeface="Chalkduster" panose="03050602040202020205" pitchFamily="66" charset="0"/>
              </a:rPr>
              <a:t>être</a:t>
            </a:r>
            <a:r>
              <a:rPr lang="fr-FR" sz="1000" dirty="0">
                <a:latin typeface="Short Stack" panose="02010500040000000007" pitchFamily="2" charset="0"/>
              </a:rPr>
              <a:t>) __________ la chute du </a:t>
            </a:r>
            <a:r>
              <a:rPr lang="fr-FR" sz="1000" spc="-60" dirty="0">
                <a:latin typeface="Short Stack" panose="02010500040000000007" pitchFamily="2" charset="0"/>
              </a:rPr>
              <a:t>second Empire. Les parisiens n’(</a:t>
            </a:r>
            <a:r>
              <a:rPr lang="fr-FR" sz="1000" dirty="0">
                <a:latin typeface="Chalkduster" panose="03050602040202020205" pitchFamily="66" charset="0"/>
              </a:rPr>
              <a:t>accepter</a:t>
            </a:r>
            <a:r>
              <a:rPr lang="fr-FR" sz="1000" dirty="0">
                <a:latin typeface="Short Stack" panose="02010500040000000007" pitchFamily="2" charset="0"/>
              </a:rPr>
              <a:t>) _____________________ pas </a:t>
            </a:r>
            <a:r>
              <a:rPr lang="fr-FR" sz="1000" spc="-60" dirty="0">
                <a:latin typeface="Short Stack" panose="02010500040000000007" pitchFamily="2" charset="0"/>
              </a:rPr>
              <a:t>la défaire. Ils se </a:t>
            </a:r>
            <a:r>
              <a:rPr lang="fr-FR" sz="1000" dirty="0">
                <a:latin typeface="Short Stack" panose="02010500040000000007" pitchFamily="2" charset="0"/>
              </a:rPr>
              <a:t>(</a:t>
            </a:r>
            <a:r>
              <a:rPr lang="fr-FR" sz="1000" dirty="0">
                <a:latin typeface="Chalkduster" panose="03050602040202020205" pitchFamily="66" charset="0"/>
              </a:rPr>
              <a:t>soulever</a:t>
            </a:r>
            <a:r>
              <a:rPr lang="fr-FR" sz="1000" dirty="0">
                <a:latin typeface="Short Stack" panose="02010500040000000007" pitchFamily="2" charset="0"/>
              </a:rPr>
              <a:t>) _________________ </a:t>
            </a:r>
            <a:r>
              <a:rPr lang="fr-FR" sz="1000" spc="-60" dirty="0">
                <a:latin typeface="Short Stack" panose="02010500040000000007" pitchFamily="2" charset="0"/>
              </a:rPr>
              <a:t>contre l’assemblée en place et </a:t>
            </a:r>
            <a:r>
              <a:rPr lang="fr-FR" sz="1000" dirty="0">
                <a:latin typeface="Short Stack" panose="02010500040000000007" pitchFamily="2" charset="0"/>
              </a:rPr>
              <a:t>(</a:t>
            </a:r>
            <a:r>
              <a:rPr lang="fr-FR" sz="1000" dirty="0">
                <a:latin typeface="Chalkduster" panose="03050602040202020205" pitchFamily="66" charset="0"/>
              </a:rPr>
              <a:t>élire</a:t>
            </a:r>
            <a:r>
              <a:rPr lang="fr-FR" sz="1000" dirty="0">
                <a:latin typeface="Short Stack" panose="02010500040000000007" pitchFamily="2" charset="0"/>
              </a:rPr>
              <a:t>) _______________ </a:t>
            </a:r>
            <a:r>
              <a:rPr lang="fr-FR" sz="1000" spc="-60" dirty="0">
                <a:latin typeface="Short Stack" panose="02010500040000000007" pitchFamily="2" charset="0"/>
              </a:rPr>
              <a:t>leur propre assemblée, La commune de Paris.</a:t>
            </a:r>
          </a:p>
        </p:txBody>
      </p:sp>
      <p:sp>
        <p:nvSpPr>
          <p:cNvPr id="35" name="Rectangle à coins arrondis 37">
            <a:extLst>
              <a:ext uri="{FF2B5EF4-FFF2-40B4-BE49-F238E27FC236}">
                <a16:creationId xmlns:a16="http://schemas.microsoft.com/office/drawing/2014/main" id="{891312C8-8E61-422F-B9D6-171FA502C4E0}"/>
              </a:ext>
            </a:extLst>
          </p:cNvPr>
          <p:cNvSpPr/>
          <p:nvPr/>
        </p:nvSpPr>
        <p:spPr>
          <a:xfrm>
            <a:off x="5363825" y="2999622"/>
            <a:ext cx="5169135" cy="1821754"/>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5" name="Text Box 3">
            <a:extLst>
              <a:ext uri="{FF2B5EF4-FFF2-40B4-BE49-F238E27FC236}">
                <a16:creationId xmlns:a16="http://schemas.microsoft.com/office/drawing/2014/main" id="{0FE6F274-D7D4-49B2-AFA6-4AE64129258A}"/>
              </a:ext>
            </a:extLst>
          </p:cNvPr>
          <p:cNvSpPr txBox="1">
            <a:spLocks noChangeArrowheads="1"/>
          </p:cNvSpPr>
          <p:nvPr/>
        </p:nvSpPr>
        <p:spPr bwMode="auto">
          <a:xfrm>
            <a:off x="5385480" y="2740667"/>
            <a:ext cx="1527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KG Primary Italics" pitchFamily="2" charset="0"/>
                <a:cs typeface="Arial" pitchFamily="34" charset="0"/>
              </a:rPr>
              <a:t>Exercices à faire à l’oral.</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7" name="Text Box 6">
            <a:extLst>
              <a:ext uri="{FF2B5EF4-FFF2-40B4-BE49-F238E27FC236}">
                <a16:creationId xmlns:a16="http://schemas.microsoft.com/office/drawing/2014/main" id="{E10BBEAD-8703-4B1D-A8BC-6FFE6831A190}"/>
              </a:ext>
            </a:extLst>
          </p:cNvPr>
          <p:cNvSpPr txBox="1">
            <a:spLocks noChangeArrowheads="1"/>
          </p:cNvSpPr>
          <p:nvPr/>
        </p:nvSpPr>
        <p:spPr bwMode="auto">
          <a:xfrm>
            <a:off x="5385480" y="3295208"/>
            <a:ext cx="4584700" cy="12697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lnSpc>
                <a:spcPct val="150000"/>
              </a:lnSpc>
            </a:pPr>
            <a:r>
              <a:rPr lang="fr-FR" sz="1000" dirty="0">
                <a:latin typeface="Short Stack" panose="02010500040000000007" pitchFamily="2" charset="0"/>
              </a:rPr>
              <a:t>1. voir : je vus	6. prendre : je pris</a:t>
            </a:r>
          </a:p>
          <a:p>
            <a:pPr>
              <a:lnSpc>
                <a:spcPct val="150000"/>
              </a:lnSpc>
            </a:pPr>
            <a:r>
              <a:rPr lang="fr-FR" sz="1000" dirty="0">
                <a:latin typeface="Short Stack" panose="02010500040000000007" pitchFamily="2" charset="0"/>
              </a:rPr>
              <a:t>2. faire : je </a:t>
            </a:r>
            <a:r>
              <a:rPr lang="fr-FR" sz="1000" dirty="0" err="1">
                <a:latin typeface="Short Stack" panose="02010500040000000007" pitchFamily="2" charset="0"/>
              </a:rPr>
              <a:t>faisai</a:t>
            </a:r>
            <a:r>
              <a:rPr lang="fr-FR" sz="1000" dirty="0">
                <a:latin typeface="Short Stack" panose="02010500040000000007" pitchFamily="2" charset="0"/>
              </a:rPr>
              <a:t>	7. appartenir : j’</a:t>
            </a:r>
            <a:r>
              <a:rPr lang="fr-FR" sz="1000" dirty="0" err="1">
                <a:latin typeface="Short Stack" panose="02010500040000000007" pitchFamily="2" charset="0"/>
              </a:rPr>
              <a:t>appartenai</a:t>
            </a:r>
            <a:endParaRPr lang="fr-FR" sz="1000" dirty="0">
              <a:latin typeface="Short Stack" panose="02010500040000000007" pitchFamily="2" charset="0"/>
            </a:endParaRPr>
          </a:p>
          <a:p>
            <a:pPr>
              <a:lnSpc>
                <a:spcPct val="150000"/>
              </a:lnSpc>
            </a:pPr>
            <a:r>
              <a:rPr lang="fr-FR" sz="1000" dirty="0">
                <a:latin typeface="Short Stack" panose="02010500040000000007" pitchFamily="2" charset="0"/>
              </a:rPr>
              <a:t>3. parvenir : je parvins	8. obéir : j’obéis</a:t>
            </a:r>
          </a:p>
          <a:p>
            <a:pPr>
              <a:lnSpc>
                <a:spcPct val="150000"/>
              </a:lnSpc>
            </a:pPr>
            <a:r>
              <a:rPr lang="fr-FR" sz="1000" dirty="0">
                <a:latin typeface="Short Stack" panose="02010500040000000007" pitchFamily="2" charset="0"/>
              </a:rPr>
              <a:t>4. boire : je bus</a:t>
            </a:r>
          </a:p>
          <a:p>
            <a:pPr>
              <a:lnSpc>
                <a:spcPct val="150000"/>
              </a:lnSpc>
            </a:pPr>
            <a:r>
              <a:rPr lang="fr-FR" sz="1000" dirty="0">
                <a:latin typeface="Short Stack" panose="02010500040000000007" pitchFamily="2" charset="0"/>
              </a:rPr>
              <a:t>5. manger : je </a:t>
            </a:r>
            <a:r>
              <a:rPr lang="fr-FR" sz="1000" dirty="0" err="1">
                <a:latin typeface="Short Stack" panose="02010500040000000007" pitchFamily="2" charset="0"/>
              </a:rPr>
              <a:t>mangai</a:t>
            </a:r>
            <a:endParaRPr lang="fr-FR" sz="1000" dirty="0">
              <a:latin typeface="Short Stack" panose="02010500040000000007" pitchFamily="2" charset="0"/>
            </a:endParaRPr>
          </a:p>
        </p:txBody>
      </p:sp>
      <p:sp>
        <p:nvSpPr>
          <p:cNvPr id="52" name="Text Box 12">
            <a:extLst>
              <a:ext uri="{FF2B5EF4-FFF2-40B4-BE49-F238E27FC236}">
                <a16:creationId xmlns:a16="http://schemas.microsoft.com/office/drawing/2014/main" id="{5FEBA159-D967-4A60-8E9E-0DAC818CCA7A}"/>
              </a:ext>
            </a:extLst>
          </p:cNvPr>
          <p:cNvSpPr txBox="1">
            <a:spLocks noChangeArrowheads="1"/>
          </p:cNvSpPr>
          <p:nvPr/>
        </p:nvSpPr>
        <p:spPr bwMode="auto">
          <a:xfrm>
            <a:off x="9902663" y="3679518"/>
            <a:ext cx="5365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Fineliner Script" pitchFamily="50" charset="0"/>
                <a:cs typeface="Arial" pitchFamily="34" charset="0"/>
              </a:rPr>
              <a:t>oui ou non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53" name="AutoShape 13">
            <a:extLst>
              <a:ext uri="{FF2B5EF4-FFF2-40B4-BE49-F238E27FC236}">
                <a16:creationId xmlns:a16="http://schemas.microsoft.com/office/drawing/2014/main" id="{7CF5FFE7-CE21-4CD0-BC46-7A382512A945}"/>
              </a:ext>
            </a:extLst>
          </p:cNvPr>
          <p:cNvSpPr>
            <a:spLocks noChangeArrowheads="1"/>
          </p:cNvSpPr>
          <p:nvPr/>
        </p:nvSpPr>
        <p:spPr bwMode="auto">
          <a:xfrm>
            <a:off x="9872911" y="3586791"/>
            <a:ext cx="514350" cy="598487"/>
          </a:xfrm>
          <a:prstGeom prst="cloudCallout">
            <a:avLst>
              <a:gd name="adj1" fmla="val -92731"/>
              <a:gd name="adj2" fmla="val -5183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
        <p:nvSpPr>
          <p:cNvPr id="55" name="ZoneTexte 54">
            <a:extLst>
              <a:ext uri="{FF2B5EF4-FFF2-40B4-BE49-F238E27FC236}">
                <a16:creationId xmlns:a16="http://schemas.microsoft.com/office/drawing/2014/main" id="{AC428F0B-7576-44D6-AFEF-9DAE8067DD3E}"/>
              </a:ext>
            </a:extLst>
          </p:cNvPr>
          <p:cNvSpPr txBox="1"/>
          <p:nvPr/>
        </p:nvSpPr>
        <p:spPr>
          <a:xfrm>
            <a:off x="5370582" y="3041302"/>
            <a:ext cx="4131558"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Les verbes sont-ils bien conjugués au passé simple ?</a:t>
            </a:r>
          </a:p>
        </p:txBody>
      </p:sp>
      <p:sp>
        <p:nvSpPr>
          <p:cNvPr id="56" name="ZoneTexte 55">
            <a:extLst>
              <a:ext uri="{FF2B5EF4-FFF2-40B4-BE49-F238E27FC236}">
                <a16:creationId xmlns:a16="http://schemas.microsoft.com/office/drawing/2014/main" id="{F487C0D6-F6D7-4128-8016-D28C79FC44EC}"/>
              </a:ext>
            </a:extLst>
          </p:cNvPr>
          <p:cNvSpPr txBox="1"/>
          <p:nvPr/>
        </p:nvSpPr>
        <p:spPr>
          <a:xfrm>
            <a:off x="9406453" y="2861788"/>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J’ai compris</a:t>
            </a:r>
          </a:p>
        </p:txBody>
      </p:sp>
      <p:sp>
        <p:nvSpPr>
          <p:cNvPr id="34" name="Text Box 3">
            <a:extLst>
              <a:ext uri="{FF2B5EF4-FFF2-40B4-BE49-F238E27FC236}">
                <a16:creationId xmlns:a16="http://schemas.microsoft.com/office/drawing/2014/main" id="{B1C76590-05CB-4EE9-AA80-E1B224FA386A}"/>
              </a:ext>
            </a:extLst>
          </p:cNvPr>
          <p:cNvSpPr txBox="1">
            <a:spLocks noChangeArrowheads="1"/>
          </p:cNvSpPr>
          <p:nvPr/>
        </p:nvSpPr>
        <p:spPr bwMode="auto">
          <a:xfrm rot="10800000">
            <a:off x="5562599" y="4603814"/>
            <a:ext cx="4946455" cy="223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1. </a:t>
            </a:r>
            <a:r>
              <a:rPr lang="fr-FR" altLang="fr-FR" sz="1000" dirty="0">
                <a:solidFill>
                  <a:srgbClr val="000000"/>
                </a:solidFill>
                <a:latin typeface="KG Primary Italics" pitchFamily="2" charset="0"/>
                <a:cs typeface="Arial" pitchFamily="34" charset="0"/>
              </a:rPr>
              <a:t>no</a:t>
            </a: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n (vis)    2. non (fis)       3. oui     4. oui       5. non (mangeai)     6. oui      7. non (appartins)</a:t>
            </a:r>
            <a:r>
              <a:rPr kumimoji="0" lang="fr-FR" altLang="fr-FR" sz="1000" b="0" i="0" u="none" strike="noStrike" cap="none" normalizeH="0" dirty="0">
                <a:ln>
                  <a:noFill/>
                </a:ln>
                <a:solidFill>
                  <a:srgbClr val="000000"/>
                </a:solidFill>
                <a:effectLst/>
                <a:latin typeface="KG Primary Italics" pitchFamily="2" charset="0"/>
                <a:cs typeface="Arial" pitchFamily="34" charset="0"/>
              </a:rPr>
              <a:t>      8. oui</a:t>
            </a: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27" name="Rectangle 26"/>
          <p:cNvSpPr/>
          <p:nvPr/>
        </p:nvSpPr>
        <p:spPr>
          <a:xfrm>
            <a:off x="235598" y="582125"/>
            <a:ext cx="4732642" cy="553998"/>
          </a:xfrm>
          <a:prstGeom prst="rect">
            <a:avLst/>
          </a:prstGeom>
        </p:spPr>
        <p:txBody>
          <a:bodyPr wrap="square">
            <a:spAutoFit/>
          </a:bodyPr>
          <a:lstStyle/>
          <a:p>
            <a:r>
              <a:rPr lang="fr-FR" sz="1000" dirty="0">
                <a:solidFill>
                  <a:prstClr val="black"/>
                </a:solidFill>
                <a:latin typeface="Short Stack" panose="02010500040000000007" pitchFamily="2" charset="0"/>
              </a:rPr>
              <a:t>Certains verbes du 3</a:t>
            </a:r>
            <a:r>
              <a:rPr lang="fr-FR" sz="1000" baseline="30000" dirty="0">
                <a:solidFill>
                  <a:prstClr val="black"/>
                </a:solidFill>
                <a:latin typeface="Short Stack" panose="02010500040000000007" pitchFamily="2" charset="0"/>
              </a:rPr>
              <a:t>ème</a:t>
            </a:r>
            <a:r>
              <a:rPr lang="fr-FR" sz="1000" dirty="0">
                <a:solidFill>
                  <a:prstClr val="black"/>
                </a:solidFill>
                <a:latin typeface="Short Stack" panose="02010500040000000007" pitchFamily="2" charset="0"/>
              </a:rPr>
              <a:t> groupe sont irréguliers, </a:t>
            </a:r>
          </a:p>
          <a:p>
            <a:pPr>
              <a:spcAft>
                <a:spcPts val="600"/>
              </a:spcAft>
            </a:pPr>
            <a:r>
              <a:rPr lang="fr-FR" sz="1000" dirty="0">
                <a:solidFill>
                  <a:prstClr val="black"/>
                </a:solidFill>
                <a:latin typeface="Short Stack" panose="02010500040000000007" pitchFamily="2" charset="0"/>
              </a:rPr>
              <a:t>c’est-à-dire qu’ils ne suivent pas de règles. Pour les connaître, il faut les apprendre par cœur.</a:t>
            </a:r>
          </a:p>
        </p:txBody>
      </p:sp>
      <p:graphicFrame>
        <p:nvGraphicFramePr>
          <p:cNvPr id="28" name="Tableau 27"/>
          <p:cNvGraphicFramePr>
            <a:graphicFrameLocks noGrp="1"/>
          </p:cNvGraphicFramePr>
          <p:nvPr>
            <p:extLst>
              <p:ext uri="{D42A27DB-BD31-4B8C-83A1-F6EECF244321}">
                <p14:modId xmlns:p14="http://schemas.microsoft.com/office/powerpoint/2010/main" val="687669068"/>
              </p:ext>
            </p:extLst>
          </p:nvPr>
        </p:nvGraphicFramePr>
        <p:xfrm>
          <a:off x="251920" y="2077123"/>
          <a:ext cx="4814799" cy="1691640"/>
        </p:xfrm>
        <a:graphic>
          <a:graphicData uri="http://schemas.openxmlformats.org/drawingml/2006/table">
            <a:tbl>
              <a:tblPr firstRow="1" bandRow="1">
                <a:tableStyleId>{5940675A-B579-460E-94D1-54222C63F5DA}</a:tableStyleId>
              </a:tblPr>
              <a:tblGrid>
                <a:gridCol w="841366">
                  <a:extLst>
                    <a:ext uri="{9D8B030D-6E8A-4147-A177-3AD203B41FA5}">
                      <a16:colId xmlns:a16="http://schemas.microsoft.com/office/drawing/2014/main" val="20000"/>
                    </a:ext>
                  </a:extLst>
                </a:gridCol>
                <a:gridCol w="1070582">
                  <a:extLst>
                    <a:ext uri="{9D8B030D-6E8A-4147-A177-3AD203B41FA5}">
                      <a16:colId xmlns:a16="http://schemas.microsoft.com/office/drawing/2014/main" val="20001"/>
                    </a:ext>
                  </a:extLst>
                </a:gridCol>
                <a:gridCol w="986613">
                  <a:extLst>
                    <a:ext uri="{9D8B030D-6E8A-4147-A177-3AD203B41FA5}">
                      <a16:colId xmlns:a16="http://schemas.microsoft.com/office/drawing/2014/main" val="20002"/>
                    </a:ext>
                  </a:extLst>
                </a:gridCol>
                <a:gridCol w="958119">
                  <a:extLst>
                    <a:ext uri="{9D8B030D-6E8A-4147-A177-3AD203B41FA5}">
                      <a16:colId xmlns:a16="http://schemas.microsoft.com/office/drawing/2014/main" val="20003"/>
                    </a:ext>
                  </a:extLst>
                </a:gridCol>
                <a:gridCol w="958119">
                  <a:extLst>
                    <a:ext uri="{9D8B030D-6E8A-4147-A177-3AD203B41FA5}">
                      <a16:colId xmlns:a16="http://schemas.microsoft.com/office/drawing/2014/main" val="20004"/>
                    </a:ext>
                  </a:extLst>
                </a:gridCol>
              </a:tblGrid>
              <a:tr h="144015">
                <a:tc>
                  <a:txBody>
                    <a:bodyPr/>
                    <a:lstStyle/>
                    <a:p>
                      <a:endParaRPr lang="fr-FR" sz="900" dirty="0">
                        <a:latin typeface="Short Stack" panose="02010500040000000007" pitchFamily="2" charset="0"/>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fr-FR" sz="900" dirty="0">
                          <a:latin typeface="Short Stack" panose="02010500040000000007" pitchFamily="2" charset="0"/>
                        </a:rPr>
                        <a:t>être</a:t>
                      </a:r>
                    </a:p>
                  </a:txBody>
                  <a:tcPr marL="0" marR="0" marT="0" marB="0" anchor="ctr">
                    <a:solidFill>
                      <a:srgbClr val="E8FDD3"/>
                    </a:solidFill>
                  </a:tcPr>
                </a:tc>
                <a:tc>
                  <a:txBody>
                    <a:bodyPr/>
                    <a:lstStyle/>
                    <a:p>
                      <a:pPr algn="ctr"/>
                      <a:r>
                        <a:rPr lang="fr-FR" sz="900" dirty="0">
                          <a:latin typeface="Short Stack" panose="02010500040000000007" pitchFamily="2" charset="0"/>
                        </a:rPr>
                        <a:t>avoir</a:t>
                      </a:r>
                    </a:p>
                  </a:txBody>
                  <a:tcPr marL="0" marR="0" marT="0" marB="0" anchor="ctr">
                    <a:solidFill>
                      <a:srgbClr val="E8FDD3"/>
                    </a:solidFill>
                  </a:tcPr>
                </a:tc>
                <a:tc>
                  <a:txBody>
                    <a:bodyPr/>
                    <a:lstStyle/>
                    <a:p>
                      <a:pPr algn="ctr"/>
                      <a:r>
                        <a:rPr lang="fr-FR" sz="900" dirty="0">
                          <a:latin typeface="Short Stack" panose="02010500040000000007" pitchFamily="2" charset="0"/>
                        </a:rPr>
                        <a:t>aller</a:t>
                      </a:r>
                    </a:p>
                  </a:txBody>
                  <a:tcPr marL="0" marR="0" marT="0" marB="0" anchor="ctr">
                    <a:solidFill>
                      <a:srgbClr val="E8FDD3"/>
                    </a:solidFill>
                  </a:tcPr>
                </a:tc>
                <a:tc>
                  <a:txBody>
                    <a:bodyPr/>
                    <a:lstStyle/>
                    <a:p>
                      <a:pPr algn="ctr"/>
                      <a:r>
                        <a:rPr lang="fr-FR" sz="900" dirty="0">
                          <a:latin typeface="Short Stack" panose="02010500040000000007" pitchFamily="2" charset="0"/>
                        </a:rPr>
                        <a:t>chanter</a:t>
                      </a:r>
                    </a:p>
                  </a:txBody>
                  <a:tcPr marL="0" marR="0" marT="0" marB="0" anchor="ctr">
                    <a:solidFill>
                      <a:srgbClr val="E8FDD3"/>
                    </a:solidFill>
                  </a:tcPr>
                </a:tc>
                <a:extLst>
                  <a:ext uri="{0D108BD9-81ED-4DB2-BD59-A6C34878D82A}">
                    <a16:rowId xmlns:a16="http://schemas.microsoft.com/office/drawing/2014/main" val="10000"/>
                  </a:ext>
                </a:extLst>
              </a:tr>
              <a:tr h="240354">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je/j’</a:t>
                      </a:r>
                    </a:p>
                  </a:txBody>
                  <a:tcPr anchor="ctr">
                    <a:solidFill>
                      <a:srgbClr val="E8FDD3"/>
                    </a:solidFill>
                  </a:tcPr>
                </a:tc>
                <a:tc>
                  <a:txBody>
                    <a:bodyPr/>
                    <a:lstStyle/>
                    <a:p>
                      <a:pPr algn="ctr">
                        <a:spcAft>
                          <a:spcPts val="0"/>
                        </a:spcAft>
                      </a:pPr>
                      <a:r>
                        <a:rPr lang="fr-FR" sz="1000" dirty="0">
                          <a:effectLst/>
                          <a:latin typeface="Short Stack" panose="02010500040000000007" pitchFamily="2" charset="0"/>
                          <a:ea typeface="Times New Roman"/>
                          <a:cs typeface="Times New Roman"/>
                        </a:rPr>
                        <a:t>fus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Eus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allai</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chantai</a:t>
                      </a:r>
                    </a:p>
                  </a:txBody>
                  <a:tcPr marL="44450" marR="44450" marT="0" marB="0" anchor="ctr"/>
                </a:tc>
                <a:extLst>
                  <a:ext uri="{0D108BD9-81ED-4DB2-BD59-A6C34878D82A}">
                    <a16:rowId xmlns:a16="http://schemas.microsoft.com/office/drawing/2014/main" val="10001"/>
                  </a:ext>
                </a:extLst>
              </a:tr>
              <a:tr h="240354">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tu</a:t>
                      </a:r>
                    </a:p>
                  </a:txBody>
                  <a:tcPr anchor="ctr">
                    <a:solidFill>
                      <a:srgbClr val="E8FDD3"/>
                    </a:solidFill>
                  </a:tcPr>
                </a:tc>
                <a:tc>
                  <a:txBody>
                    <a:bodyPr/>
                    <a:lstStyle/>
                    <a:p>
                      <a:pPr algn="ctr">
                        <a:spcAft>
                          <a:spcPts val="0"/>
                        </a:spcAft>
                      </a:pPr>
                      <a:r>
                        <a:rPr lang="fr-FR" sz="1000" dirty="0">
                          <a:effectLst/>
                          <a:latin typeface="Short Stack" panose="02010500040000000007" pitchFamily="2" charset="0"/>
                          <a:ea typeface="Times New Roman"/>
                          <a:cs typeface="Times New Roman"/>
                        </a:rPr>
                        <a:t>fus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Eus</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allas</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chantas</a:t>
                      </a:r>
                    </a:p>
                  </a:txBody>
                  <a:tcPr marL="44450" marR="44450" marT="0" marB="0" anchor="ctr"/>
                </a:tc>
                <a:extLst>
                  <a:ext uri="{0D108BD9-81ED-4DB2-BD59-A6C34878D82A}">
                    <a16:rowId xmlns:a16="http://schemas.microsoft.com/office/drawing/2014/main" val="10002"/>
                  </a:ext>
                </a:extLst>
              </a:tr>
              <a:tr h="240354">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il, elle</a:t>
                      </a:r>
                    </a:p>
                  </a:txBody>
                  <a:tcPr anchor="ctr">
                    <a:solidFill>
                      <a:srgbClr val="E8FDD3"/>
                    </a:solidFill>
                  </a:tcPr>
                </a:tc>
                <a:tc>
                  <a:txBody>
                    <a:bodyPr/>
                    <a:lstStyle/>
                    <a:p>
                      <a:pPr algn="ctr">
                        <a:spcAft>
                          <a:spcPts val="0"/>
                        </a:spcAft>
                      </a:pPr>
                      <a:r>
                        <a:rPr lang="fr-FR" sz="1000">
                          <a:effectLst/>
                          <a:latin typeface="Short Stack" panose="02010500040000000007" pitchFamily="2" charset="0"/>
                          <a:ea typeface="Times New Roman"/>
                          <a:cs typeface="Times New Roman"/>
                        </a:rPr>
                        <a:t>fut</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eut </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alla</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chanta</a:t>
                      </a:r>
                    </a:p>
                  </a:txBody>
                  <a:tcPr marL="44450" marR="44450" marT="0" marB="0" anchor="ctr"/>
                </a:tc>
                <a:extLst>
                  <a:ext uri="{0D108BD9-81ED-4DB2-BD59-A6C34878D82A}">
                    <a16:rowId xmlns:a16="http://schemas.microsoft.com/office/drawing/2014/main" val="10003"/>
                  </a:ext>
                </a:extLst>
              </a:tr>
              <a:tr h="240354">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nous</a:t>
                      </a:r>
                    </a:p>
                  </a:txBody>
                  <a:tcPr anchor="ctr">
                    <a:solidFill>
                      <a:srgbClr val="E8FDD3"/>
                    </a:solidFill>
                  </a:tcPr>
                </a:tc>
                <a:tc>
                  <a:txBody>
                    <a:bodyPr/>
                    <a:lstStyle/>
                    <a:p>
                      <a:pPr algn="ctr">
                        <a:spcAft>
                          <a:spcPts val="0"/>
                        </a:spcAft>
                      </a:pPr>
                      <a:r>
                        <a:rPr lang="fr-FR" sz="1000" dirty="0">
                          <a:effectLst/>
                          <a:latin typeface="Short Stack" panose="02010500040000000007" pitchFamily="2" charset="0"/>
                          <a:ea typeface="Times New Roman"/>
                          <a:cs typeface="Times New Roman"/>
                        </a:rPr>
                        <a:t>fûmes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eûmes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allâmes</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chantâmes</a:t>
                      </a:r>
                    </a:p>
                  </a:txBody>
                  <a:tcPr marL="44450" marR="44450" marT="0" marB="0" anchor="ctr"/>
                </a:tc>
                <a:extLst>
                  <a:ext uri="{0D108BD9-81ED-4DB2-BD59-A6C34878D82A}">
                    <a16:rowId xmlns:a16="http://schemas.microsoft.com/office/drawing/2014/main" val="10004"/>
                  </a:ext>
                </a:extLst>
              </a:tr>
              <a:tr h="240354">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vous</a:t>
                      </a:r>
                    </a:p>
                  </a:txBody>
                  <a:tcPr anchor="ctr">
                    <a:solidFill>
                      <a:srgbClr val="E8FDD3"/>
                    </a:solidFill>
                  </a:tcPr>
                </a:tc>
                <a:tc>
                  <a:txBody>
                    <a:bodyPr/>
                    <a:lstStyle/>
                    <a:p>
                      <a:pPr algn="ctr">
                        <a:spcAft>
                          <a:spcPts val="0"/>
                        </a:spcAft>
                      </a:pPr>
                      <a:r>
                        <a:rPr lang="fr-FR" sz="1000">
                          <a:effectLst/>
                          <a:latin typeface="Short Stack" panose="02010500040000000007" pitchFamily="2" charset="0"/>
                          <a:ea typeface="Times New Roman"/>
                          <a:cs typeface="Times New Roman"/>
                        </a:rPr>
                        <a:t>fûtes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eûtes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allâtes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chantâtes</a:t>
                      </a:r>
                    </a:p>
                  </a:txBody>
                  <a:tcPr marL="44450" marR="44450" marT="0" marB="0" anchor="ctr"/>
                </a:tc>
                <a:extLst>
                  <a:ext uri="{0D108BD9-81ED-4DB2-BD59-A6C34878D82A}">
                    <a16:rowId xmlns:a16="http://schemas.microsoft.com/office/drawing/2014/main" val="10005"/>
                  </a:ext>
                </a:extLst>
              </a:tr>
              <a:tr h="241095">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spc="-100" baseline="0" dirty="0">
                          <a:latin typeface="Short Stack" panose="02010500040000000007" pitchFamily="2" charset="0"/>
                        </a:rPr>
                        <a:t>ils</a:t>
                      </a:r>
                      <a:r>
                        <a:rPr lang="fr-FR" sz="1000" dirty="0">
                          <a:latin typeface="Short Stack" panose="02010500040000000007" pitchFamily="2" charset="0"/>
                        </a:rPr>
                        <a:t>, </a:t>
                      </a:r>
                      <a:r>
                        <a:rPr lang="fr-FR" sz="1000" spc="0" baseline="0" dirty="0">
                          <a:latin typeface="Short Stack" panose="02010500040000000007" pitchFamily="2" charset="0"/>
                        </a:rPr>
                        <a:t>elles</a:t>
                      </a:r>
                    </a:p>
                  </a:txBody>
                  <a:tcPr anchor="ctr">
                    <a:solidFill>
                      <a:srgbClr val="E8FDD3"/>
                    </a:solidFill>
                  </a:tcPr>
                </a:tc>
                <a:tc>
                  <a:txBody>
                    <a:bodyPr/>
                    <a:lstStyle/>
                    <a:p>
                      <a:pPr algn="ctr">
                        <a:spcAft>
                          <a:spcPts val="0"/>
                        </a:spcAft>
                      </a:pPr>
                      <a:r>
                        <a:rPr lang="fr-FR" sz="1000">
                          <a:effectLst/>
                          <a:latin typeface="Short Stack" panose="02010500040000000007" pitchFamily="2" charset="0"/>
                          <a:ea typeface="Times New Roman"/>
                          <a:cs typeface="Times New Roman"/>
                        </a:rPr>
                        <a:t>furent</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eurent</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allèrent</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chantèrent</a:t>
                      </a:r>
                    </a:p>
                  </a:txBody>
                  <a:tcPr marL="44450" marR="44450" marT="0" marB="0" anchor="ctr"/>
                </a:tc>
                <a:extLst>
                  <a:ext uri="{0D108BD9-81ED-4DB2-BD59-A6C34878D82A}">
                    <a16:rowId xmlns:a16="http://schemas.microsoft.com/office/drawing/2014/main" val="10006"/>
                  </a:ext>
                </a:extLst>
              </a:tr>
            </a:tbl>
          </a:graphicData>
        </a:graphic>
      </p:graphicFrame>
      <p:graphicFrame>
        <p:nvGraphicFramePr>
          <p:cNvPr id="29" name="Tableau 28"/>
          <p:cNvGraphicFramePr>
            <a:graphicFrameLocks noGrp="1"/>
          </p:cNvGraphicFramePr>
          <p:nvPr>
            <p:extLst>
              <p:ext uri="{D42A27DB-BD31-4B8C-83A1-F6EECF244321}">
                <p14:modId xmlns:p14="http://schemas.microsoft.com/office/powerpoint/2010/main" val="2085552945"/>
              </p:ext>
            </p:extLst>
          </p:nvPr>
        </p:nvGraphicFramePr>
        <p:xfrm>
          <a:off x="231169" y="3877323"/>
          <a:ext cx="4835549" cy="1691640"/>
        </p:xfrm>
        <a:graphic>
          <a:graphicData uri="http://schemas.openxmlformats.org/drawingml/2006/table">
            <a:tbl>
              <a:tblPr firstRow="1" bandRow="1">
                <a:tableStyleId>{5940675A-B579-460E-94D1-54222C63F5DA}</a:tableStyleId>
              </a:tblPr>
              <a:tblGrid>
                <a:gridCol w="850022">
                  <a:extLst>
                    <a:ext uri="{9D8B030D-6E8A-4147-A177-3AD203B41FA5}">
                      <a16:colId xmlns:a16="http://schemas.microsoft.com/office/drawing/2014/main" val="20000"/>
                    </a:ext>
                  </a:extLst>
                </a:gridCol>
                <a:gridCol w="1081599">
                  <a:extLst>
                    <a:ext uri="{9D8B030D-6E8A-4147-A177-3AD203B41FA5}">
                      <a16:colId xmlns:a16="http://schemas.microsoft.com/office/drawing/2014/main" val="20001"/>
                    </a:ext>
                  </a:extLst>
                </a:gridCol>
                <a:gridCol w="967976">
                  <a:extLst>
                    <a:ext uri="{9D8B030D-6E8A-4147-A177-3AD203B41FA5}">
                      <a16:colId xmlns:a16="http://schemas.microsoft.com/office/drawing/2014/main" val="20002"/>
                    </a:ext>
                  </a:extLst>
                </a:gridCol>
                <a:gridCol w="967976">
                  <a:extLst>
                    <a:ext uri="{9D8B030D-6E8A-4147-A177-3AD203B41FA5}">
                      <a16:colId xmlns:a16="http://schemas.microsoft.com/office/drawing/2014/main" val="20003"/>
                    </a:ext>
                  </a:extLst>
                </a:gridCol>
                <a:gridCol w="967976">
                  <a:extLst>
                    <a:ext uri="{9D8B030D-6E8A-4147-A177-3AD203B41FA5}">
                      <a16:colId xmlns:a16="http://schemas.microsoft.com/office/drawing/2014/main" val="20004"/>
                    </a:ext>
                  </a:extLst>
                </a:gridCol>
              </a:tblGrid>
              <a:tr h="215010">
                <a:tc>
                  <a:txBody>
                    <a:bodyPr/>
                    <a:lstStyle/>
                    <a:p>
                      <a:endParaRPr lang="fr-FR" sz="900" dirty="0">
                        <a:latin typeface="Short Stack" panose="02010500040000000007" pitchFamily="2" charset="0"/>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r>
                        <a:rPr lang="fr-FR" sz="900" dirty="0">
                          <a:latin typeface="Short Stack" panose="02010500040000000007" pitchFamily="2" charset="0"/>
                        </a:rPr>
                        <a:t>finir</a:t>
                      </a:r>
                    </a:p>
                  </a:txBody>
                  <a:tcPr anchor="ctr">
                    <a:solidFill>
                      <a:srgbClr val="E8FDD3"/>
                    </a:solidFill>
                  </a:tcPr>
                </a:tc>
                <a:tc>
                  <a:txBody>
                    <a:bodyPr/>
                    <a:lstStyle/>
                    <a:p>
                      <a:pPr algn="ctr"/>
                      <a:r>
                        <a:rPr lang="fr-FR" sz="900" dirty="0">
                          <a:latin typeface="Short Stack" panose="02010500040000000007" pitchFamily="2" charset="0"/>
                        </a:rPr>
                        <a:t>vendre</a:t>
                      </a:r>
                    </a:p>
                  </a:txBody>
                  <a:tcPr anchor="ctr">
                    <a:solidFill>
                      <a:srgbClr val="E8FDD3"/>
                    </a:solidFill>
                  </a:tcPr>
                </a:tc>
                <a:tc>
                  <a:txBody>
                    <a:bodyPr/>
                    <a:lstStyle/>
                    <a:p>
                      <a:pPr algn="ctr"/>
                      <a:r>
                        <a:rPr lang="fr-FR" sz="900" dirty="0">
                          <a:latin typeface="Short Stack" panose="02010500040000000007" pitchFamily="2" charset="0"/>
                        </a:rPr>
                        <a:t>courir</a:t>
                      </a:r>
                    </a:p>
                  </a:txBody>
                  <a:tcPr anchor="ctr">
                    <a:solidFill>
                      <a:srgbClr val="E8FDD3"/>
                    </a:solidFill>
                  </a:tcPr>
                </a:tc>
                <a:tc>
                  <a:txBody>
                    <a:bodyPr/>
                    <a:lstStyle/>
                    <a:p>
                      <a:pPr algn="ctr"/>
                      <a:r>
                        <a:rPr lang="fr-FR" sz="900" dirty="0">
                          <a:latin typeface="Short Stack" panose="02010500040000000007" pitchFamily="2" charset="0"/>
                        </a:rPr>
                        <a:t>venir</a:t>
                      </a:r>
                    </a:p>
                  </a:txBody>
                  <a:tcPr anchor="ctr">
                    <a:solidFill>
                      <a:srgbClr val="E8FDD3"/>
                    </a:solidFill>
                  </a:tcPr>
                </a:tc>
                <a:extLst>
                  <a:ext uri="{0D108BD9-81ED-4DB2-BD59-A6C34878D82A}">
                    <a16:rowId xmlns:a16="http://schemas.microsoft.com/office/drawing/2014/main" val="10000"/>
                  </a:ext>
                </a:extLst>
              </a:tr>
              <a:tr h="232676">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je/j’</a:t>
                      </a:r>
                    </a:p>
                  </a:txBody>
                  <a:tcPr anchor="ctr">
                    <a:solidFill>
                      <a:srgbClr val="E8FDD3"/>
                    </a:solidFill>
                  </a:tcPr>
                </a:tc>
                <a:tc>
                  <a:txBody>
                    <a:bodyPr/>
                    <a:lstStyle/>
                    <a:p>
                      <a:pPr algn="ctr">
                        <a:spcAft>
                          <a:spcPts val="0"/>
                        </a:spcAft>
                      </a:pPr>
                      <a:r>
                        <a:rPr lang="fr-FR" sz="1000" dirty="0">
                          <a:effectLst/>
                          <a:latin typeface="Short Stack" panose="02010500040000000007" pitchFamily="2" charset="0"/>
                          <a:ea typeface="Times New Roman"/>
                          <a:cs typeface="Times New Roman"/>
                        </a:rPr>
                        <a:t>finis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vendis</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courus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vins</a:t>
                      </a:r>
                    </a:p>
                  </a:txBody>
                  <a:tcPr marL="44450" marR="44450" marT="0" marB="0" anchor="ctr"/>
                </a:tc>
                <a:extLst>
                  <a:ext uri="{0D108BD9-81ED-4DB2-BD59-A6C34878D82A}">
                    <a16:rowId xmlns:a16="http://schemas.microsoft.com/office/drawing/2014/main" val="10001"/>
                  </a:ext>
                </a:extLst>
              </a:tr>
              <a:tr h="232676">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tu</a:t>
                      </a:r>
                    </a:p>
                  </a:txBody>
                  <a:tcPr anchor="ctr">
                    <a:solidFill>
                      <a:srgbClr val="E8FDD3"/>
                    </a:solidFill>
                  </a:tcPr>
                </a:tc>
                <a:tc>
                  <a:txBody>
                    <a:bodyPr/>
                    <a:lstStyle/>
                    <a:p>
                      <a:pPr algn="ctr">
                        <a:spcAft>
                          <a:spcPts val="0"/>
                        </a:spcAft>
                      </a:pPr>
                      <a:r>
                        <a:rPr lang="fr-FR" sz="1000">
                          <a:effectLst/>
                          <a:latin typeface="Short Stack" panose="02010500040000000007" pitchFamily="2" charset="0"/>
                          <a:ea typeface="Times New Roman"/>
                          <a:cs typeface="Times New Roman"/>
                        </a:rPr>
                        <a:t>finis</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vendis</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courus</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vins</a:t>
                      </a:r>
                    </a:p>
                  </a:txBody>
                  <a:tcPr marL="44450" marR="44450" marT="0" marB="0" anchor="ctr"/>
                </a:tc>
                <a:extLst>
                  <a:ext uri="{0D108BD9-81ED-4DB2-BD59-A6C34878D82A}">
                    <a16:rowId xmlns:a16="http://schemas.microsoft.com/office/drawing/2014/main" val="10002"/>
                  </a:ext>
                </a:extLst>
              </a:tr>
              <a:tr h="232676">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il, elle</a:t>
                      </a:r>
                    </a:p>
                  </a:txBody>
                  <a:tcPr anchor="ctr">
                    <a:solidFill>
                      <a:srgbClr val="E8FDD3"/>
                    </a:solidFill>
                  </a:tcPr>
                </a:tc>
                <a:tc>
                  <a:txBody>
                    <a:bodyPr/>
                    <a:lstStyle/>
                    <a:p>
                      <a:pPr algn="ctr">
                        <a:spcAft>
                          <a:spcPts val="0"/>
                        </a:spcAft>
                      </a:pPr>
                      <a:r>
                        <a:rPr lang="fr-FR" sz="1000">
                          <a:effectLst/>
                          <a:latin typeface="Short Stack" panose="02010500040000000007" pitchFamily="2" charset="0"/>
                          <a:ea typeface="Times New Roman"/>
                          <a:cs typeface="Times New Roman"/>
                        </a:rPr>
                        <a:t>finit</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vendit</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courut</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vint</a:t>
                      </a:r>
                    </a:p>
                  </a:txBody>
                  <a:tcPr marL="44450" marR="44450" marT="0" marB="0" anchor="ctr"/>
                </a:tc>
                <a:extLst>
                  <a:ext uri="{0D108BD9-81ED-4DB2-BD59-A6C34878D82A}">
                    <a16:rowId xmlns:a16="http://schemas.microsoft.com/office/drawing/2014/main" val="10003"/>
                  </a:ext>
                </a:extLst>
              </a:tr>
              <a:tr h="232676">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nous</a:t>
                      </a:r>
                    </a:p>
                  </a:txBody>
                  <a:tcPr anchor="ctr">
                    <a:solidFill>
                      <a:srgbClr val="E8FDD3"/>
                    </a:solidFill>
                  </a:tcPr>
                </a:tc>
                <a:tc>
                  <a:txBody>
                    <a:bodyPr/>
                    <a:lstStyle/>
                    <a:p>
                      <a:pPr algn="ctr">
                        <a:spcAft>
                          <a:spcPts val="0"/>
                        </a:spcAft>
                      </a:pPr>
                      <a:r>
                        <a:rPr lang="fr-FR" sz="1000">
                          <a:effectLst/>
                          <a:latin typeface="Short Stack" panose="02010500040000000007" pitchFamily="2" charset="0"/>
                          <a:ea typeface="Times New Roman"/>
                          <a:cs typeface="Times New Roman"/>
                        </a:rPr>
                        <a:t>finîmes</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vendîmes</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courûmes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vînmes</a:t>
                      </a:r>
                    </a:p>
                  </a:txBody>
                  <a:tcPr marL="44450" marR="44450" marT="0" marB="0" anchor="ctr"/>
                </a:tc>
                <a:extLst>
                  <a:ext uri="{0D108BD9-81ED-4DB2-BD59-A6C34878D82A}">
                    <a16:rowId xmlns:a16="http://schemas.microsoft.com/office/drawing/2014/main" val="10004"/>
                  </a:ext>
                </a:extLst>
              </a:tr>
              <a:tr h="232676">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dirty="0">
                          <a:latin typeface="Short Stack" panose="02010500040000000007" pitchFamily="2" charset="0"/>
                        </a:rPr>
                        <a:t>vous</a:t>
                      </a:r>
                    </a:p>
                  </a:txBody>
                  <a:tcPr anchor="ctr">
                    <a:solidFill>
                      <a:srgbClr val="E8FDD3"/>
                    </a:solidFill>
                  </a:tcPr>
                </a:tc>
                <a:tc>
                  <a:txBody>
                    <a:bodyPr/>
                    <a:lstStyle/>
                    <a:p>
                      <a:pPr algn="ctr">
                        <a:spcAft>
                          <a:spcPts val="0"/>
                        </a:spcAft>
                      </a:pPr>
                      <a:r>
                        <a:rPr lang="fr-FR" sz="1000">
                          <a:effectLst/>
                          <a:latin typeface="Short Stack" panose="02010500040000000007" pitchFamily="2" charset="0"/>
                          <a:ea typeface="Times New Roman"/>
                          <a:cs typeface="Times New Roman"/>
                        </a:rPr>
                        <a:t>finîtes</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vendîtes</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courûtes</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vîntes</a:t>
                      </a:r>
                    </a:p>
                  </a:txBody>
                  <a:tcPr marL="44450" marR="44450" marT="0" marB="0" anchor="ctr"/>
                </a:tc>
                <a:extLst>
                  <a:ext uri="{0D108BD9-81ED-4DB2-BD59-A6C34878D82A}">
                    <a16:rowId xmlns:a16="http://schemas.microsoft.com/office/drawing/2014/main" val="10005"/>
                  </a:ext>
                </a:extLst>
              </a:tr>
              <a:tr h="232676">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fr-FR" sz="1000" spc="-100" baseline="0" dirty="0">
                          <a:latin typeface="Short Stack" panose="02010500040000000007" pitchFamily="2" charset="0"/>
                        </a:rPr>
                        <a:t>ils</a:t>
                      </a:r>
                      <a:r>
                        <a:rPr lang="fr-FR" sz="1000" dirty="0">
                          <a:latin typeface="Short Stack" panose="02010500040000000007" pitchFamily="2" charset="0"/>
                        </a:rPr>
                        <a:t>, </a:t>
                      </a:r>
                      <a:r>
                        <a:rPr lang="fr-FR" sz="1000" spc="0" baseline="0" dirty="0">
                          <a:latin typeface="Short Stack" panose="02010500040000000007" pitchFamily="2" charset="0"/>
                        </a:rPr>
                        <a:t>elles</a:t>
                      </a:r>
                    </a:p>
                  </a:txBody>
                  <a:tcPr anchor="ctr">
                    <a:solidFill>
                      <a:srgbClr val="E8FDD3"/>
                    </a:solidFill>
                  </a:tcPr>
                </a:tc>
                <a:tc>
                  <a:txBody>
                    <a:bodyPr/>
                    <a:lstStyle/>
                    <a:p>
                      <a:pPr algn="ctr">
                        <a:spcAft>
                          <a:spcPts val="0"/>
                        </a:spcAft>
                      </a:pPr>
                      <a:r>
                        <a:rPr lang="fr-FR" sz="1000">
                          <a:effectLst/>
                          <a:latin typeface="Short Stack" panose="02010500040000000007" pitchFamily="2" charset="0"/>
                          <a:ea typeface="Times New Roman"/>
                          <a:cs typeface="Times New Roman"/>
                        </a:rPr>
                        <a:t>finirent</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vendirent </a:t>
                      </a:r>
                    </a:p>
                  </a:txBody>
                  <a:tcPr marL="44450" marR="44450" marT="0" marB="0" anchor="ctr"/>
                </a:tc>
                <a:tc>
                  <a:txBody>
                    <a:bodyPr/>
                    <a:lstStyle/>
                    <a:p>
                      <a:pPr algn="ctr">
                        <a:spcAft>
                          <a:spcPts val="0"/>
                        </a:spcAft>
                      </a:pPr>
                      <a:r>
                        <a:rPr lang="fr-FR" sz="1000">
                          <a:effectLst/>
                          <a:latin typeface="Short Stack" panose="02010500040000000007" pitchFamily="2" charset="0"/>
                          <a:ea typeface="Times New Roman"/>
                          <a:cs typeface="Times New Roman"/>
                        </a:rPr>
                        <a:t>coururent</a:t>
                      </a:r>
                    </a:p>
                  </a:txBody>
                  <a:tcPr marL="44450" marR="44450" marT="0" marB="0" anchor="ctr"/>
                </a:tc>
                <a:tc>
                  <a:txBody>
                    <a:bodyPr/>
                    <a:lstStyle/>
                    <a:p>
                      <a:pPr algn="ctr">
                        <a:spcAft>
                          <a:spcPts val="0"/>
                        </a:spcAft>
                      </a:pPr>
                      <a:r>
                        <a:rPr lang="fr-FR" sz="1000" dirty="0">
                          <a:effectLst/>
                          <a:latin typeface="Short Stack" panose="02010500040000000007" pitchFamily="2" charset="0"/>
                          <a:ea typeface="Times New Roman"/>
                          <a:cs typeface="Times New Roman"/>
                        </a:rPr>
                        <a:t>vinrent</a:t>
                      </a:r>
                    </a:p>
                  </a:txBody>
                  <a:tcPr marL="44450" marR="44450" marT="0" marB="0" anchor="ctr"/>
                </a:tc>
                <a:extLst>
                  <a:ext uri="{0D108BD9-81ED-4DB2-BD59-A6C34878D82A}">
                    <a16:rowId xmlns:a16="http://schemas.microsoft.com/office/drawing/2014/main" val="10006"/>
                  </a:ext>
                </a:extLst>
              </a:tr>
            </a:tbl>
          </a:graphicData>
        </a:graphic>
      </p:graphicFrame>
      <p:sp>
        <p:nvSpPr>
          <p:cNvPr id="30" name="Rectangle à coins arrondis 29"/>
          <p:cNvSpPr/>
          <p:nvPr/>
        </p:nvSpPr>
        <p:spPr>
          <a:xfrm>
            <a:off x="250889" y="1141418"/>
            <a:ext cx="1482887" cy="812455"/>
          </a:xfrm>
          <a:prstGeom prst="roundRect">
            <a:avLst>
              <a:gd name="adj" fmla="val 24470"/>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à coins arrondis 30"/>
          <p:cNvSpPr/>
          <p:nvPr/>
        </p:nvSpPr>
        <p:spPr>
          <a:xfrm>
            <a:off x="1859551" y="1141019"/>
            <a:ext cx="1429374" cy="812455"/>
          </a:xfrm>
          <a:prstGeom prst="roundRect">
            <a:avLst>
              <a:gd name="adj" fmla="val 24470"/>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à coins arrondis 31"/>
          <p:cNvSpPr/>
          <p:nvPr/>
        </p:nvSpPr>
        <p:spPr>
          <a:xfrm>
            <a:off x="3400747" y="1141416"/>
            <a:ext cx="1429374" cy="812455"/>
          </a:xfrm>
          <a:prstGeom prst="roundRect">
            <a:avLst>
              <a:gd name="adj" fmla="val 24470"/>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32"/>
          <p:cNvSpPr/>
          <p:nvPr/>
        </p:nvSpPr>
        <p:spPr>
          <a:xfrm>
            <a:off x="250889" y="1193702"/>
            <a:ext cx="1482887" cy="707886"/>
          </a:xfrm>
          <a:prstGeom prst="rect">
            <a:avLst/>
          </a:prstGeom>
        </p:spPr>
        <p:txBody>
          <a:bodyPr wrap="square">
            <a:spAutoFit/>
          </a:bodyPr>
          <a:lstStyle/>
          <a:p>
            <a:r>
              <a:rPr lang="fr-FR" altLang="fr-FR" sz="1000" dirty="0">
                <a:solidFill>
                  <a:prstClr val="black"/>
                </a:solidFill>
                <a:latin typeface="Short Stack" panose="02010500040000000007" pitchFamily="2" charset="0"/>
                <a:ea typeface="Times New Roman" pitchFamily="18" charset="0"/>
                <a:cs typeface="Times New Roman" pitchFamily="18" charset="0"/>
              </a:rPr>
              <a:t>Les verbes du 1</a:t>
            </a:r>
            <a:r>
              <a:rPr lang="fr-FR" altLang="fr-FR" sz="1000" baseline="30000" dirty="0">
                <a:solidFill>
                  <a:prstClr val="black"/>
                </a:solidFill>
                <a:latin typeface="Short Stack" panose="02010500040000000007" pitchFamily="2" charset="0"/>
                <a:ea typeface="Times New Roman" pitchFamily="18" charset="0"/>
                <a:cs typeface="Times New Roman" pitchFamily="18" charset="0"/>
              </a:rPr>
              <a:t>er</a:t>
            </a:r>
            <a:r>
              <a:rPr lang="fr-FR" altLang="fr-FR" sz="1000" dirty="0">
                <a:solidFill>
                  <a:prstClr val="black"/>
                </a:solidFill>
                <a:latin typeface="Short Stack" panose="02010500040000000007" pitchFamily="2" charset="0"/>
                <a:ea typeface="Times New Roman" pitchFamily="18" charset="0"/>
                <a:cs typeface="Times New Roman" pitchFamily="18" charset="0"/>
              </a:rPr>
              <a:t> groupe ont leurs terminaisons en a </a:t>
            </a:r>
            <a:r>
              <a:rPr lang="fr-FR" altLang="fr-FR" sz="800" dirty="0">
                <a:solidFill>
                  <a:prstClr val="black"/>
                </a:solidFill>
                <a:latin typeface="Short Stack" panose="02010500040000000007" pitchFamily="2" charset="0"/>
                <a:ea typeface="Times New Roman" pitchFamily="18" charset="0"/>
                <a:cs typeface="Times New Roman" pitchFamily="18" charset="0"/>
              </a:rPr>
              <a:t>(sauf avec ils)</a:t>
            </a:r>
            <a:endParaRPr lang="fr-FR" sz="1800" dirty="0"/>
          </a:p>
        </p:txBody>
      </p:sp>
      <p:sp>
        <p:nvSpPr>
          <p:cNvPr id="36" name="Rectangle 35"/>
          <p:cNvSpPr/>
          <p:nvPr/>
        </p:nvSpPr>
        <p:spPr>
          <a:xfrm>
            <a:off x="1832794" y="1193702"/>
            <a:ext cx="1482887" cy="707886"/>
          </a:xfrm>
          <a:prstGeom prst="rect">
            <a:avLst/>
          </a:prstGeom>
        </p:spPr>
        <p:txBody>
          <a:bodyPr wrap="square">
            <a:spAutoFit/>
          </a:bodyPr>
          <a:lstStyle/>
          <a:p>
            <a:pPr algn="ctr"/>
            <a:r>
              <a:rPr lang="fr-FR" altLang="fr-FR" sz="1000" dirty="0">
                <a:solidFill>
                  <a:prstClr val="black"/>
                </a:solidFill>
                <a:latin typeface="Short Stack" panose="02010500040000000007" pitchFamily="2" charset="0"/>
                <a:ea typeface="Times New Roman" pitchFamily="18" charset="0"/>
                <a:cs typeface="Times New Roman" pitchFamily="18" charset="0"/>
              </a:rPr>
              <a:t>Les verbes du 2</a:t>
            </a:r>
            <a:r>
              <a:rPr lang="fr-FR" altLang="fr-FR" sz="1000" baseline="30000" dirty="0">
                <a:solidFill>
                  <a:prstClr val="black"/>
                </a:solidFill>
                <a:latin typeface="Short Stack" panose="02010500040000000007" pitchFamily="2" charset="0"/>
                <a:ea typeface="Times New Roman" pitchFamily="18" charset="0"/>
                <a:cs typeface="Times New Roman" pitchFamily="18" charset="0"/>
              </a:rPr>
              <a:t>ème</a:t>
            </a:r>
            <a:r>
              <a:rPr lang="fr-FR" altLang="fr-FR" sz="1000" dirty="0">
                <a:solidFill>
                  <a:prstClr val="black"/>
                </a:solidFill>
                <a:latin typeface="Short Stack" panose="02010500040000000007" pitchFamily="2" charset="0"/>
                <a:ea typeface="Times New Roman" pitchFamily="18" charset="0"/>
                <a:cs typeface="Times New Roman" pitchFamily="18" charset="0"/>
              </a:rPr>
              <a:t>  groupe ont leurs terminaisons en i</a:t>
            </a:r>
            <a:endParaRPr lang="fr-FR" sz="1800" dirty="0"/>
          </a:p>
        </p:txBody>
      </p:sp>
      <p:sp>
        <p:nvSpPr>
          <p:cNvPr id="37" name="Rectangle 36"/>
          <p:cNvSpPr/>
          <p:nvPr/>
        </p:nvSpPr>
        <p:spPr>
          <a:xfrm>
            <a:off x="3373990" y="1193702"/>
            <a:ext cx="1482887" cy="707886"/>
          </a:xfrm>
          <a:prstGeom prst="rect">
            <a:avLst/>
          </a:prstGeom>
        </p:spPr>
        <p:txBody>
          <a:bodyPr wrap="square">
            <a:spAutoFit/>
          </a:bodyPr>
          <a:lstStyle/>
          <a:p>
            <a:pPr algn="ctr"/>
            <a:r>
              <a:rPr lang="fr-FR" altLang="fr-FR" sz="1000" dirty="0">
                <a:solidFill>
                  <a:prstClr val="black"/>
                </a:solidFill>
                <a:latin typeface="Short Stack" panose="02010500040000000007" pitchFamily="2" charset="0"/>
                <a:ea typeface="Times New Roman" pitchFamily="18" charset="0"/>
                <a:cs typeface="Times New Roman" pitchFamily="18" charset="0"/>
              </a:rPr>
              <a:t>Les verbes du 3</a:t>
            </a:r>
            <a:r>
              <a:rPr lang="fr-FR" altLang="fr-FR" sz="1000" baseline="30000" dirty="0">
                <a:solidFill>
                  <a:prstClr val="black"/>
                </a:solidFill>
                <a:latin typeface="Short Stack" panose="02010500040000000007" pitchFamily="2" charset="0"/>
                <a:ea typeface="Times New Roman" pitchFamily="18" charset="0"/>
                <a:cs typeface="Times New Roman" pitchFamily="18" charset="0"/>
              </a:rPr>
              <a:t>ème</a:t>
            </a:r>
            <a:r>
              <a:rPr lang="fr-FR" altLang="fr-FR" sz="1000" dirty="0">
                <a:solidFill>
                  <a:prstClr val="black"/>
                </a:solidFill>
                <a:latin typeface="Short Stack" panose="02010500040000000007" pitchFamily="2" charset="0"/>
                <a:ea typeface="Times New Roman" pitchFamily="18" charset="0"/>
                <a:cs typeface="Times New Roman" pitchFamily="18" charset="0"/>
              </a:rPr>
              <a:t> groupe ont leur terminaisons en i, u, in</a:t>
            </a:r>
            <a:endParaRPr lang="fr-FR" sz="1800" dirty="0"/>
          </a:p>
        </p:txBody>
      </p:sp>
      <p:sp>
        <p:nvSpPr>
          <p:cNvPr id="38" name="Rectangle 37">
            <a:extLst>
              <a:ext uri="{FF2B5EF4-FFF2-40B4-BE49-F238E27FC236}">
                <a16:creationId xmlns:a16="http://schemas.microsoft.com/office/drawing/2014/main" id="{A2F86D9A-7E60-4616-B26F-8AD07E98A6C1}"/>
              </a:ext>
            </a:extLst>
          </p:cNvPr>
          <p:cNvSpPr/>
          <p:nvPr/>
        </p:nvSpPr>
        <p:spPr>
          <a:xfrm>
            <a:off x="5382583" y="1763700"/>
            <a:ext cx="4925506" cy="461665"/>
          </a:xfrm>
          <a:prstGeom prst="rect">
            <a:avLst/>
          </a:prstGeom>
        </p:spPr>
        <p:txBody>
          <a:bodyPr wrap="square">
            <a:spAutoFit/>
          </a:bodyPr>
          <a:lstStyle/>
          <a:p>
            <a:pPr lvl="0"/>
            <a:r>
              <a:rPr lang="fr-FR" sz="1200" dirty="0">
                <a:ln w="9525">
                  <a:solidFill>
                    <a:sysClr val="windowText" lastClr="000000"/>
                  </a:solidFill>
                </a:ln>
                <a:solidFill>
                  <a:prstClr val="black"/>
                </a:solidFill>
                <a:latin typeface="Set Fire to the Rain" panose="02000506000000020004" pitchFamily="2" charset="0"/>
              </a:rPr>
              <a:t>3. Indique si les terminaisons au passé simple de ces verbes sont en –a, -i, u, in</a:t>
            </a:r>
          </a:p>
        </p:txBody>
      </p:sp>
      <p:sp>
        <p:nvSpPr>
          <p:cNvPr id="2" name="Rectangle 1"/>
          <p:cNvSpPr/>
          <p:nvPr/>
        </p:nvSpPr>
        <p:spPr>
          <a:xfrm>
            <a:off x="5377443" y="2132509"/>
            <a:ext cx="5145652" cy="553998"/>
          </a:xfrm>
          <a:prstGeom prst="rect">
            <a:avLst/>
          </a:prstGeom>
        </p:spPr>
        <p:txBody>
          <a:bodyPr wrap="square">
            <a:spAutoFit/>
          </a:bodyPr>
          <a:lstStyle/>
          <a:p>
            <a:pPr>
              <a:lnSpc>
                <a:spcPct val="150000"/>
              </a:lnSpc>
            </a:pPr>
            <a:r>
              <a:rPr lang="fr-FR" sz="1000" dirty="0">
                <a:solidFill>
                  <a:prstClr val="black"/>
                </a:solidFill>
                <a:latin typeface="Short Stack" panose="02010500040000000007" pitchFamily="2" charset="0"/>
              </a:rPr>
              <a:t>finir : ____ 	    réagir : ____         survenir : ____      vivre : ____ </a:t>
            </a:r>
          </a:p>
          <a:p>
            <a:pPr>
              <a:lnSpc>
                <a:spcPct val="150000"/>
              </a:lnSpc>
            </a:pPr>
            <a:r>
              <a:rPr lang="fr-FR" sz="1000" dirty="0">
                <a:solidFill>
                  <a:prstClr val="black"/>
                </a:solidFill>
                <a:latin typeface="Short Stack" panose="02010500040000000007" pitchFamily="2" charset="0"/>
              </a:rPr>
              <a:t>lire : ____        retenir : ____        dîner : ____           dire : ____ </a:t>
            </a:r>
            <a:endParaRPr lang="fr-FR" sz="1000" dirty="0"/>
          </a:p>
        </p:txBody>
      </p:sp>
    </p:spTree>
    <p:extLst>
      <p:ext uri="{BB962C8B-B14F-4D97-AF65-F5344CB8AC3E}">
        <p14:creationId xmlns:p14="http://schemas.microsoft.com/office/powerpoint/2010/main" val="284964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11216"/>
            <a:ext cx="10691813" cy="7559675"/>
          </a:xfrm>
          <a:prstGeom prst="roundRect">
            <a:avLst>
              <a:gd name="adj" fmla="val 1597"/>
            </a:avLst>
          </a:prstGeom>
          <a:solidFill>
            <a:srgbClr val="B2DC6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85582" y="87862"/>
            <a:ext cx="553537" cy="413334"/>
          </a:xfrm>
          <a:prstGeom prst="ellipse">
            <a:avLst/>
          </a:prstGeom>
          <a:solidFill>
            <a:srgbClr val="C2EBA9"/>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à coins arrondis 23"/>
          <p:cNvSpPr/>
          <p:nvPr/>
        </p:nvSpPr>
        <p:spPr>
          <a:xfrm>
            <a:off x="5353959" y="106897"/>
            <a:ext cx="5169135" cy="1818395"/>
          </a:xfrm>
          <a:prstGeom prst="roundRect">
            <a:avLst>
              <a:gd name="adj" fmla="val 7631"/>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fontAlgn="ctr">
              <a:lnSpc>
                <a:spcPct val="150000"/>
              </a:lnSpc>
            </a:pPr>
            <a:r>
              <a:rPr lang="fr-FR" sz="1000" dirty="0">
                <a:solidFill>
                  <a:srgbClr val="000000"/>
                </a:solidFill>
                <a:latin typeface="Short Stack" panose="02010500040000000007" pitchFamily="2" charset="0"/>
              </a:rPr>
              <a:t>.</a:t>
            </a:r>
            <a:endParaRPr lang="fr-FR" sz="1000" dirty="0">
              <a:latin typeface="Arial" panose="020B0604020202020204" pitchFamily="34" charset="0"/>
            </a:endParaRPr>
          </a:p>
          <a:p>
            <a:pPr algn="ctr"/>
            <a:endParaRPr lang="fr-FR" sz="1000" dirty="0"/>
          </a:p>
        </p:txBody>
      </p:sp>
      <p:sp>
        <p:nvSpPr>
          <p:cNvPr id="21" name="Rectangle à coins arrondis 20"/>
          <p:cNvSpPr/>
          <p:nvPr/>
        </p:nvSpPr>
        <p:spPr>
          <a:xfrm>
            <a:off x="113241" y="6051861"/>
            <a:ext cx="5090677" cy="1415304"/>
          </a:xfrm>
          <a:prstGeom prst="roundRect">
            <a:avLst>
              <a:gd name="adj" fmla="val 858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6" name="ZoneTexte 5"/>
          <p:cNvSpPr txBox="1"/>
          <p:nvPr/>
        </p:nvSpPr>
        <p:spPr>
          <a:xfrm>
            <a:off x="664543" y="72326"/>
            <a:ext cx="3610632" cy="400110"/>
          </a:xfrm>
          <a:prstGeom prst="rect">
            <a:avLst/>
          </a:prstGeom>
          <a:noFill/>
        </p:spPr>
        <p:txBody>
          <a:bodyPr wrap="square" rtlCol="0">
            <a:spAutoFit/>
          </a:bodyPr>
          <a:lstStyle/>
          <a:p>
            <a:pPr algn="ctr">
              <a:tabLst>
                <a:tab pos="2962275" algn="l"/>
              </a:tabLst>
            </a:pPr>
            <a:r>
              <a:rPr lang="fr-FR" sz="2000" b="1" dirty="0">
                <a:ln w="28575">
                  <a:solidFill>
                    <a:schemeClr val="bg1"/>
                  </a:solidFill>
                </a:ln>
                <a:effectLst>
                  <a:outerShdw blurRad="38100" dist="38100" dir="2700000" algn="tl">
                    <a:srgbClr val="000000">
                      <a:alpha val="43137"/>
                    </a:srgbClr>
                  </a:outerShdw>
                </a:effectLst>
                <a:latin typeface="DK Petit Oiseau" panose="03030502040402010104" pitchFamily="66" charset="0"/>
              </a:rPr>
              <a:t>Le passé composé</a:t>
            </a:r>
          </a:p>
        </p:txBody>
      </p:sp>
      <p:sp>
        <p:nvSpPr>
          <p:cNvPr id="8" name="Rectangle à coins arrondis 7"/>
          <p:cNvSpPr/>
          <p:nvPr/>
        </p:nvSpPr>
        <p:spPr>
          <a:xfrm>
            <a:off x="138668" y="553731"/>
            <a:ext cx="5065251" cy="5286302"/>
          </a:xfrm>
          <a:prstGeom prst="roundRect">
            <a:avLst>
              <a:gd name="adj" fmla="val 2406"/>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lvl="0" defTabSz="1043056"/>
            <a:endParaRPr lang="fr-FR" sz="1200" dirty="0">
              <a:solidFill>
                <a:prstClr val="black"/>
              </a:solidFill>
              <a:latin typeface="Amandine" pitchFamily="2" charset="0"/>
            </a:endParaRPr>
          </a:p>
        </p:txBody>
      </p:sp>
      <p:sp>
        <p:nvSpPr>
          <p:cNvPr id="17" name="ZoneTexte 16"/>
          <p:cNvSpPr txBox="1"/>
          <p:nvPr/>
        </p:nvSpPr>
        <p:spPr>
          <a:xfrm>
            <a:off x="145087" y="6075095"/>
            <a:ext cx="5026984" cy="1315745"/>
          </a:xfrm>
          <a:prstGeom prst="rect">
            <a:avLst/>
          </a:prstGeom>
          <a:noFill/>
        </p:spPr>
        <p:txBody>
          <a:bodyPr wrap="square" lIns="36000" rIns="36000" rtlCol="0">
            <a:spAutoFit/>
          </a:bodyPr>
          <a:lstStyle/>
          <a:p>
            <a:r>
              <a:rPr lang="fr-FR" sz="1200" dirty="0">
                <a:ln w="9525">
                  <a:solidFill>
                    <a:sysClr val="windowText" lastClr="000000"/>
                  </a:solidFill>
                </a:ln>
                <a:latin typeface="Set Fire to the Rain" panose="02000506000000020004" pitchFamily="2" charset="0"/>
              </a:rPr>
              <a:t>1. Ecris les verbes au passé composé</a:t>
            </a:r>
          </a:p>
          <a:p>
            <a:pPr marL="228600" indent="-228600">
              <a:lnSpc>
                <a:spcPct val="150000"/>
              </a:lnSpc>
              <a:spcAft>
                <a:spcPts val="300"/>
              </a:spcAft>
              <a:buAutoNum type="alphaLcParenR"/>
            </a:pPr>
            <a:r>
              <a:rPr lang="fr-FR" sz="1000" dirty="0">
                <a:latin typeface="Short Stack" panose="02010500040000000007" pitchFamily="2" charset="0"/>
              </a:rPr>
              <a:t>Le chanteur (</a:t>
            </a:r>
            <a:r>
              <a:rPr lang="fr-FR" sz="1000" dirty="0">
                <a:latin typeface="Chalkduster" panose="03050602040202020205" pitchFamily="66" charset="0"/>
              </a:rPr>
              <a:t>remercier</a:t>
            </a:r>
            <a:r>
              <a:rPr lang="fr-FR" sz="1000" dirty="0">
                <a:latin typeface="Short Stack" panose="02010500040000000007" pitchFamily="2" charset="0"/>
              </a:rPr>
              <a:t>) ___________________________  le public.</a:t>
            </a:r>
          </a:p>
          <a:p>
            <a:pPr marL="228600" indent="-228600">
              <a:lnSpc>
                <a:spcPct val="150000"/>
              </a:lnSpc>
              <a:spcAft>
                <a:spcPts val="300"/>
              </a:spcAft>
              <a:buAutoNum type="alphaLcParenR"/>
            </a:pPr>
            <a:r>
              <a:rPr lang="fr-FR" sz="1000" dirty="0">
                <a:latin typeface="Short Stack" panose="02010500040000000007" pitchFamily="2" charset="0"/>
              </a:rPr>
              <a:t>Vous (</a:t>
            </a:r>
            <a:r>
              <a:rPr lang="fr-FR" sz="1000" dirty="0">
                <a:latin typeface="Chalkduster" panose="03050602040202020205" pitchFamily="66" charset="0"/>
              </a:rPr>
              <a:t>suivre</a:t>
            </a:r>
            <a:r>
              <a:rPr lang="fr-FR" sz="1000" dirty="0">
                <a:latin typeface="Short Stack" panose="02010500040000000007" pitchFamily="2" charset="0"/>
              </a:rPr>
              <a:t>) ___________________________ le cortège.</a:t>
            </a:r>
          </a:p>
          <a:p>
            <a:pPr marL="228600" indent="-228600">
              <a:lnSpc>
                <a:spcPct val="150000"/>
              </a:lnSpc>
              <a:spcAft>
                <a:spcPts val="300"/>
              </a:spcAft>
              <a:buAutoNum type="alphaLcParenR"/>
            </a:pPr>
            <a:r>
              <a:rPr lang="fr-FR" sz="1000" dirty="0">
                <a:latin typeface="Short Stack" panose="02010500040000000007" pitchFamily="2" charset="0"/>
              </a:rPr>
              <a:t>Les </a:t>
            </a:r>
            <a:r>
              <a:rPr lang="fr-FR" sz="1000" spc="-150" dirty="0">
                <a:latin typeface="Short Stack" panose="02010500040000000007" pitchFamily="2" charset="0"/>
              </a:rPr>
              <a:t>chercheurs</a:t>
            </a:r>
            <a:r>
              <a:rPr lang="fr-FR" sz="1000" dirty="0">
                <a:latin typeface="Short Stack" panose="02010500040000000007" pitchFamily="2" charset="0"/>
              </a:rPr>
              <a:t> (</a:t>
            </a:r>
            <a:r>
              <a:rPr lang="fr-FR" sz="1000" dirty="0">
                <a:latin typeface="Chalkduster" panose="03050602040202020205" pitchFamily="66" charset="0"/>
              </a:rPr>
              <a:t>remplir</a:t>
            </a:r>
            <a:r>
              <a:rPr lang="fr-FR" sz="1000" dirty="0">
                <a:latin typeface="Short Stack" panose="02010500040000000007" pitchFamily="2" charset="0"/>
              </a:rPr>
              <a:t>) ______________________ des éprouvettes.</a:t>
            </a:r>
          </a:p>
          <a:p>
            <a:pPr marL="228600" indent="-228600">
              <a:lnSpc>
                <a:spcPct val="150000"/>
              </a:lnSpc>
              <a:spcAft>
                <a:spcPts val="300"/>
              </a:spcAft>
              <a:buAutoNum type="alphaLcParenR"/>
            </a:pPr>
            <a:r>
              <a:rPr lang="fr-FR" sz="1000" dirty="0">
                <a:latin typeface="Short Stack" panose="02010500040000000007" pitchFamily="2" charset="0"/>
              </a:rPr>
              <a:t>Nous (</a:t>
            </a:r>
            <a:r>
              <a:rPr lang="fr-FR" sz="1000" dirty="0">
                <a:latin typeface="Chalkduster" panose="03050602040202020205" pitchFamily="66" charset="0"/>
              </a:rPr>
              <a:t>bondir</a:t>
            </a:r>
            <a:r>
              <a:rPr lang="fr-FR" sz="1000" dirty="0">
                <a:latin typeface="Short Stack" panose="02010500040000000007" pitchFamily="2" charset="0"/>
              </a:rPr>
              <a:t>) ___________________________ de l’autre côté</a:t>
            </a:r>
          </a:p>
        </p:txBody>
      </p:sp>
      <p:sp>
        <p:nvSpPr>
          <p:cNvPr id="22" name="ZoneTexte 21"/>
          <p:cNvSpPr txBox="1"/>
          <p:nvPr/>
        </p:nvSpPr>
        <p:spPr>
          <a:xfrm>
            <a:off x="4051626" y="282532"/>
            <a:ext cx="984462"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retiens</a:t>
            </a:r>
          </a:p>
        </p:txBody>
      </p:sp>
      <p:sp>
        <p:nvSpPr>
          <p:cNvPr id="40" name="Rectangle à coins arrondis 39"/>
          <p:cNvSpPr/>
          <p:nvPr/>
        </p:nvSpPr>
        <p:spPr>
          <a:xfrm>
            <a:off x="5363825" y="4855479"/>
            <a:ext cx="5169135" cy="2537396"/>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1" name="ZoneTexte 40"/>
          <p:cNvSpPr txBox="1"/>
          <p:nvPr/>
        </p:nvSpPr>
        <p:spPr>
          <a:xfrm>
            <a:off x="9406453" y="4702245"/>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m’évalue</a:t>
            </a:r>
          </a:p>
        </p:txBody>
      </p:sp>
      <p:sp>
        <p:nvSpPr>
          <p:cNvPr id="42" name="ZoneTexte 41"/>
          <p:cNvSpPr txBox="1"/>
          <p:nvPr/>
        </p:nvSpPr>
        <p:spPr>
          <a:xfrm>
            <a:off x="85581" y="92511"/>
            <a:ext cx="553537" cy="400110"/>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Warung Kopi" panose="02000500000000000000" pitchFamily="2" charset="0"/>
              </a:rPr>
              <a:t>C8</a:t>
            </a:r>
          </a:p>
        </p:txBody>
      </p:sp>
      <p:sp>
        <p:nvSpPr>
          <p:cNvPr id="50" name="ZoneTexte 49"/>
          <p:cNvSpPr txBox="1"/>
          <p:nvPr/>
        </p:nvSpPr>
        <p:spPr>
          <a:xfrm>
            <a:off x="4481654" y="-43234"/>
            <a:ext cx="665826" cy="374571"/>
          </a:xfrm>
          <a:prstGeom prst="roundRect">
            <a:avLst/>
          </a:prstGeom>
          <a:noFill/>
          <a:ln w="28575">
            <a:noFill/>
          </a:ln>
        </p:spPr>
        <p:txBody>
          <a:bodyPr wrap="square" rtlCol="0">
            <a:spAutoFit/>
          </a:bodyPr>
          <a:lstStyle/>
          <a:p>
            <a:pPr algn="ctr"/>
            <a:r>
              <a:rPr lang="fr-FR" sz="1600" dirty="0">
                <a:effectLst>
                  <a:outerShdw blurRad="38100" dist="38100" dir="2700000" algn="tl">
                    <a:srgbClr val="000000">
                      <a:alpha val="43137"/>
                    </a:srgbClr>
                  </a:outerShdw>
                </a:effectLst>
                <a:latin typeface="Warung Kopi" panose="02000500000000000000" pitchFamily="2" charset="0"/>
              </a:rPr>
              <a:t>CM2</a:t>
            </a:r>
          </a:p>
        </p:txBody>
      </p:sp>
      <p:sp>
        <p:nvSpPr>
          <p:cNvPr id="39" name="ZoneTexte 38"/>
          <p:cNvSpPr txBox="1"/>
          <p:nvPr/>
        </p:nvSpPr>
        <p:spPr>
          <a:xfrm>
            <a:off x="4032936" y="5928243"/>
            <a:ext cx="1051964"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m’exerce</a:t>
            </a:r>
          </a:p>
        </p:txBody>
      </p:sp>
      <p:pic>
        <p:nvPicPr>
          <p:cNvPr id="3" name="Image 2">
            <a:extLst>
              <a:ext uri="{FF2B5EF4-FFF2-40B4-BE49-F238E27FC236}">
                <a16:creationId xmlns:a16="http://schemas.microsoft.com/office/drawing/2014/main" id="{C5DACA69-549F-47DF-9711-46BBFB92A6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058" y="7354121"/>
            <a:ext cx="1245553" cy="256286"/>
          </a:xfrm>
          <a:prstGeom prst="rect">
            <a:avLst/>
          </a:prstGeom>
        </p:spPr>
      </p:pic>
      <p:sp>
        <p:nvSpPr>
          <p:cNvPr id="7" name="Rectangle 6">
            <a:extLst>
              <a:ext uri="{FF2B5EF4-FFF2-40B4-BE49-F238E27FC236}">
                <a16:creationId xmlns:a16="http://schemas.microsoft.com/office/drawing/2014/main" id="{A2F86D9A-7E60-4616-B26F-8AD07E98A6C1}"/>
              </a:ext>
            </a:extLst>
          </p:cNvPr>
          <p:cNvSpPr/>
          <p:nvPr/>
        </p:nvSpPr>
        <p:spPr>
          <a:xfrm>
            <a:off x="5337854" y="166800"/>
            <a:ext cx="4510402" cy="276999"/>
          </a:xfrm>
          <a:prstGeom prst="rect">
            <a:avLst/>
          </a:prstGeom>
        </p:spPr>
        <p:txBody>
          <a:bodyPr wrap="none">
            <a:spAutoFit/>
          </a:bodyPr>
          <a:lstStyle/>
          <a:p>
            <a:pPr lvl="0"/>
            <a:r>
              <a:rPr lang="fr-FR" sz="1200" dirty="0">
                <a:ln w="9525">
                  <a:solidFill>
                    <a:sysClr val="windowText" lastClr="000000"/>
                  </a:solidFill>
                </a:ln>
                <a:solidFill>
                  <a:prstClr val="black"/>
                </a:solidFill>
                <a:latin typeface="Set Fire to the Rain" panose="02000506000000020004" pitchFamily="2" charset="0"/>
              </a:rPr>
              <a:t>2. Entoure les verbes au passé composé et indique leur infinitif</a:t>
            </a:r>
          </a:p>
        </p:txBody>
      </p:sp>
      <p:sp>
        <p:nvSpPr>
          <p:cNvPr id="9" name="Rectangle 8">
            <a:extLst>
              <a:ext uri="{FF2B5EF4-FFF2-40B4-BE49-F238E27FC236}">
                <a16:creationId xmlns:a16="http://schemas.microsoft.com/office/drawing/2014/main" id="{C9BC2D2B-25FB-4BF2-A542-FB038D3E4392}"/>
              </a:ext>
            </a:extLst>
          </p:cNvPr>
          <p:cNvSpPr/>
          <p:nvPr/>
        </p:nvSpPr>
        <p:spPr>
          <a:xfrm>
            <a:off x="5385480" y="407440"/>
            <a:ext cx="5138667" cy="1431161"/>
          </a:xfrm>
          <a:prstGeom prst="rect">
            <a:avLst/>
          </a:prstGeom>
        </p:spPr>
        <p:txBody>
          <a:bodyPr wrap="square">
            <a:spAutoFit/>
          </a:bodyPr>
          <a:lstStyle/>
          <a:p>
            <a:pPr marL="228600" indent="-228600">
              <a:lnSpc>
                <a:spcPct val="120000"/>
              </a:lnSpc>
              <a:buAutoNum type="alphaLcParenR"/>
            </a:pPr>
            <a:r>
              <a:rPr lang="fr-FR" sz="1000" dirty="0">
                <a:latin typeface="Short Stack" panose="02010500040000000007" pitchFamily="2" charset="0"/>
              </a:rPr>
              <a:t>Quel est le nom du peintre ? _____________________</a:t>
            </a:r>
          </a:p>
          <a:p>
            <a:pPr marL="228600" indent="-228600">
              <a:lnSpc>
                <a:spcPct val="150000"/>
              </a:lnSpc>
              <a:buAutoNum type="alphaLcParenR"/>
            </a:pPr>
            <a:r>
              <a:rPr lang="fr-FR" sz="1000" dirty="0">
                <a:latin typeface="Short Stack" panose="02010500040000000007" pitchFamily="2" charset="0"/>
              </a:rPr>
              <a:t>Il est né en 1798. _____________________</a:t>
            </a:r>
          </a:p>
          <a:p>
            <a:pPr marL="228600" indent="-228600">
              <a:lnSpc>
                <a:spcPct val="150000"/>
              </a:lnSpc>
              <a:buAutoNum type="alphaLcParenR"/>
            </a:pPr>
            <a:r>
              <a:rPr lang="fr-FR" sz="1000" dirty="0">
                <a:latin typeface="Short Stack" panose="02010500040000000007" pitchFamily="2" charset="0"/>
              </a:rPr>
              <a:t>Il a représenté une scène de barricade. _____________________</a:t>
            </a:r>
          </a:p>
          <a:p>
            <a:pPr marL="228600" indent="-228600">
              <a:lnSpc>
                <a:spcPct val="150000"/>
              </a:lnSpc>
              <a:buAutoNum type="alphaLcParenR"/>
            </a:pPr>
            <a:r>
              <a:rPr lang="fr-FR" sz="1000" dirty="0">
                <a:latin typeface="Short Stack" panose="02010500040000000007" pitchFamily="2" charset="0"/>
              </a:rPr>
              <a:t>Il a peint ce tableau en 1830. _____________________</a:t>
            </a:r>
          </a:p>
          <a:p>
            <a:pPr marL="228600" indent="-228600">
              <a:lnSpc>
                <a:spcPct val="150000"/>
              </a:lnSpc>
              <a:buAutoNum type="alphaLcParenR"/>
            </a:pPr>
            <a:r>
              <a:rPr lang="fr-FR" sz="1000" dirty="0">
                <a:latin typeface="Short Stack" panose="02010500040000000007" pitchFamily="2" charset="0"/>
              </a:rPr>
              <a:t>Il est très célèbre. _____________________</a:t>
            </a:r>
          </a:p>
          <a:p>
            <a:pPr marL="228600" indent="-228600">
              <a:lnSpc>
                <a:spcPct val="150000"/>
              </a:lnSpc>
              <a:buAutoNum type="alphaLcParenR"/>
            </a:pPr>
            <a:r>
              <a:rPr lang="fr-FR" sz="1000" dirty="0">
                <a:latin typeface="Short Stack" panose="02010500040000000007" pitchFamily="2" charset="0"/>
              </a:rPr>
              <a:t>Il a réussi sa carrière. _____________________</a:t>
            </a:r>
          </a:p>
        </p:txBody>
      </p:sp>
      <p:sp>
        <p:nvSpPr>
          <p:cNvPr id="37" name="Rectangle à coins arrondis 37">
            <a:extLst>
              <a:ext uri="{FF2B5EF4-FFF2-40B4-BE49-F238E27FC236}">
                <a16:creationId xmlns:a16="http://schemas.microsoft.com/office/drawing/2014/main" id="{1CAC7D12-135A-49BF-9AA7-64D9419ADD1D}"/>
              </a:ext>
            </a:extLst>
          </p:cNvPr>
          <p:cNvSpPr/>
          <p:nvPr/>
        </p:nvSpPr>
        <p:spPr>
          <a:xfrm>
            <a:off x="5363825" y="2187165"/>
            <a:ext cx="5169135" cy="2396312"/>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38" name="Text Box 3">
            <a:extLst>
              <a:ext uri="{FF2B5EF4-FFF2-40B4-BE49-F238E27FC236}">
                <a16:creationId xmlns:a16="http://schemas.microsoft.com/office/drawing/2014/main" id="{5C7C358C-F5DC-411C-949F-33FFC26A51EC}"/>
              </a:ext>
            </a:extLst>
          </p:cNvPr>
          <p:cNvSpPr txBox="1">
            <a:spLocks noChangeArrowheads="1"/>
          </p:cNvSpPr>
          <p:nvPr/>
        </p:nvSpPr>
        <p:spPr bwMode="auto">
          <a:xfrm>
            <a:off x="5363825" y="1955465"/>
            <a:ext cx="1527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KG Primary Italics" pitchFamily="2" charset="0"/>
                <a:cs typeface="Arial" pitchFamily="34" charset="0"/>
              </a:rPr>
              <a:t>Exercices à faire à l’oral.</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4" name="Text Box 4">
            <a:extLst>
              <a:ext uri="{FF2B5EF4-FFF2-40B4-BE49-F238E27FC236}">
                <a16:creationId xmlns:a16="http://schemas.microsoft.com/office/drawing/2014/main" id="{C1349FF7-2E49-445C-A1BF-3197C7F0D06B}"/>
              </a:ext>
            </a:extLst>
          </p:cNvPr>
          <p:cNvSpPr txBox="1">
            <a:spLocks noChangeArrowheads="1"/>
          </p:cNvSpPr>
          <p:nvPr/>
        </p:nvSpPr>
        <p:spPr bwMode="auto">
          <a:xfrm>
            <a:off x="5407838" y="2521504"/>
            <a:ext cx="5145307" cy="78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228600" lvl="0" indent="-228600" fontAlgn="base">
              <a:spcBef>
                <a:spcPct val="0"/>
              </a:spcBef>
              <a:spcAft>
                <a:spcPct val="0"/>
              </a:spcAft>
              <a:buAutoNum type="arabicPeriod"/>
            </a:pPr>
            <a:r>
              <a:rPr lang="fr-FR" altLang="fr-FR" sz="1000" dirty="0">
                <a:latin typeface="Short Stack" panose="02010500040000000007" pitchFamily="2" charset="0"/>
                <a:cs typeface="Arial" pitchFamily="34" charset="0"/>
              </a:rPr>
              <a:t>Le passé composé est un temps simple.</a:t>
            </a:r>
          </a:p>
          <a:p>
            <a:pPr marL="228600" lvl="0" indent="-228600" fontAlgn="base">
              <a:spcBef>
                <a:spcPct val="0"/>
              </a:spcBef>
              <a:spcAft>
                <a:spcPct val="0"/>
              </a:spcAft>
              <a:buAutoNum type="arabicPeriod"/>
            </a:pPr>
            <a:r>
              <a:rPr lang="fr-FR" altLang="fr-FR" sz="1000" dirty="0">
                <a:latin typeface="Short Stack" panose="02010500040000000007" pitchFamily="2" charset="0"/>
                <a:cs typeface="Arial" pitchFamily="34" charset="0"/>
              </a:rPr>
              <a:t>Le passé composé est formé d’un auxiliaire et du participe passé du verbe.</a:t>
            </a:r>
          </a:p>
          <a:p>
            <a:pPr marL="228600" lvl="0" indent="-228600" fontAlgn="base">
              <a:spcBef>
                <a:spcPct val="0"/>
              </a:spcBef>
              <a:spcAft>
                <a:spcPct val="0"/>
              </a:spcAft>
              <a:buAutoNum type="arabicPeriod"/>
            </a:pPr>
            <a:r>
              <a:rPr lang="fr-FR" altLang="fr-FR" sz="1000" dirty="0">
                <a:solidFill>
                  <a:srgbClr val="000000"/>
                </a:solidFill>
                <a:latin typeface="Short Stack" panose="02010500040000000007" pitchFamily="2" charset="0"/>
                <a:cs typeface="Arial" pitchFamily="34" charset="0"/>
              </a:rPr>
              <a:t>Au passé composé l’auxiliaire est au présent.</a:t>
            </a:r>
          </a:p>
          <a:p>
            <a:pPr marL="228600" lvl="0" indent="-228600" fontAlgn="base">
              <a:spcBef>
                <a:spcPct val="0"/>
              </a:spcBef>
              <a:spcAft>
                <a:spcPct val="0"/>
              </a:spcAft>
              <a:buAutoNum type="arabicPeriod"/>
            </a:pPr>
            <a:r>
              <a:rPr lang="fr-FR" altLang="fr-FR" sz="1000" dirty="0">
                <a:solidFill>
                  <a:srgbClr val="000000"/>
                </a:solidFill>
                <a:latin typeface="Short Stack" panose="02010500040000000007" pitchFamily="2" charset="0"/>
                <a:cs typeface="Arial" pitchFamily="34" charset="0"/>
              </a:rPr>
              <a:t>On n’accorde jamais le participe passé avec le sujet.</a:t>
            </a:r>
          </a:p>
        </p:txBody>
      </p:sp>
      <p:sp>
        <p:nvSpPr>
          <p:cNvPr id="46" name="Text Box 6">
            <a:extLst>
              <a:ext uri="{FF2B5EF4-FFF2-40B4-BE49-F238E27FC236}">
                <a16:creationId xmlns:a16="http://schemas.microsoft.com/office/drawing/2014/main" id="{D4218409-5FEA-4857-A3EB-47294127CB60}"/>
              </a:ext>
            </a:extLst>
          </p:cNvPr>
          <p:cNvSpPr txBox="1">
            <a:spLocks noChangeArrowheads="1"/>
          </p:cNvSpPr>
          <p:nvPr/>
        </p:nvSpPr>
        <p:spPr bwMode="auto">
          <a:xfrm>
            <a:off x="5402413" y="3602992"/>
            <a:ext cx="4063074" cy="7623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228600" indent="-228600">
              <a:buAutoNum type="arabicPeriod" startAt="5"/>
            </a:pPr>
            <a:r>
              <a:rPr lang="fr-FR" sz="1000" dirty="0">
                <a:latin typeface="Short Stack" panose="02010500040000000007" pitchFamily="2" charset="0"/>
              </a:rPr>
              <a:t>La France </a:t>
            </a:r>
            <a:r>
              <a:rPr lang="fr-FR" sz="1000" u="sng" dirty="0">
                <a:latin typeface="Short Stack" panose="02010500040000000007" pitchFamily="2" charset="0"/>
              </a:rPr>
              <a:t>est devenue</a:t>
            </a:r>
            <a:r>
              <a:rPr lang="fr-FR" sz="1000" dirty="0">
                <a:latin typeface="Short Stack" panose="02010500040000000007" pitchFamily="2" charset="0"/>
              </a:rPr>
              <a:t> une nation d’hommes libres.</a:t>
            </a:r>
          </a:p>
          <a:p>
            <a:pPr marL="228600" indent="-228600">
              <a:buAutoNum type="arabicPeriod" startAt="5"/>
            </a:pPr>
            <a:r>
              <a:rPr lang="fr-FR" sz="1000" dirty="0">
                <a:latin typeface="Short Stack" panose="02010500040000000007" pitchFamily="2" charset="0"/>
              </a:rPr>
              <a:t>Les touristes </a:t>
            </a:r>
            <a:r>
              <a:rPr lang="fr-FR" sz="1000" u="sng" dirty="0">
                <a:latin typeface="Short Stack" panose="02010500040000000007" pitchFamily="2" charset="0"/>
              </a:rPr>
              <a:t>avaient</a:t>
            </a:r>
            <a:r>
              <a:rPr lang="fr-FR" sz="1000" dirty="0">
                <a:latin typeface="Short Stack" panose="02010500040000000007" pitchFamily="2" charset="0"/>
              </a:rPr>
              <a:t> déjà </a:t>
            </a:r>
            <a:r>
              <a:rPr lang="fr-FR" sz="1000" u="sng" dirty="0">
                <a:latin typeface="Short Stack" panose="02010500040000000007" pitchFamily="2" charset="0"/>
              </a:rPr>
              <a:t>vu</a:t>
            </a:r>
            <a:r>
              <a:rPr lang="fr-FR" sz="1000" dirty="0">
                <a:latin typeface="Short Stack" panose="02010500040000000007" pitchFamily="2" charset="0"/>
              </a:rPr>
              <a:t> ce monument.</a:t>
            </a:r>
          </a:p>
          <a:p>
            <a:pPr marL="228600" indent="-228600">
              <a:buAutoNum type="arabicPeriod" startAt="5"/>
            </a:pPr>
            <a:r>
              <a:rPr lang="fr-FR" sz="1000" dirty="0">
                <a:latin typeface="Short Stack" panose="02010500040000000007" pitchFamily="2" charset="0"/>
              </a:rPr>
              <a:t>Pourquoi </a:t>
            </a:r>
            <a:r>
              <a:rPr lang="fr-FR" sz="1000" u="sng" dirty="0">
                <a:latin typeface="Short Stack" panose="02010500040000000007" pitchFamily="2" charset="0"/>
              </a:rPr>
              <a:t>a</a:t>
            </a:r>
            <a:r>
              <a:rPr lang="fr-FR" sz="1000" dirty="0">
                <a:latin typeface="Short Stack" panose="02010500040000000007" pitchFamily="2" charset="0"/>
              </a:rPr>
              <a:t>-t-on </a:t>
            </a:r>
            <a:r>
              <a:rPr lang="fr-FR" sz="1000" u="sng" dirty="0">
                <a:latin typeface="Short Stack" panose="02010500040000000007" pitchFamily="2" charset="0"/>
              </a:rPr>
              <a:t>emprisonné</a:t>
            </a:r>
            <a:r>
              <a:rPr lang="fr-FR" sz="1000" dirty="0">
                <a:latin typeface="Short Stack" panose="02010500040000000007" pitchFamily="2" charset="0"/>
              </a:rPr>
              <a:t> Voltaire à la Bastille ?</a:t>
            </a:r>
          </a:p>
          <a:p>
            <a:pPr marL="228600" indent="-228600">
              <a:buAutoNum type="arabicPeriod" startAt="5"/>
            </a:pPr>
            <a:r>
              <a:rPr lang="fr-FR" sz="1000" dirty="0">
                <a:latin typeface="Short Stack" panose="02010500040000000007" pitchFamily="2" charset="0"/>
              </a:rPr>
              <a:t>Ce cheval </a:t>
            </a:r>
            <a:r>
              <a:rPr lang="fr-FR" sz="1000" u="sng" dirty="0">
                <a:latin typeface="Short Stack" panose="02010500040000000007" pitchFamily="2" charset="0"/>
              </a:rPr>
              <a:t>a</a:t>
            </a:r>
            <a:r>
              <a:rPr lang="fr-FR" sz="1000" dirty="0">
                <a:latin typeface="Short Stack" panose="02010500040000000007" pitchFamily="2" charset="0"/>
              </a:rPr>
              <a:t> une magnifique crinière</a:t>
            </a:r>
          </a:p>
        </p:txBody>
      </p:sp>
      <p:sp>
        <p:nvSpPr>
          <p:cNvPr id="48" name="Text Box 12">
            <a:extLst>
              <a:ext uri="{FF2B5EF4-FFF2-40B4-BE49-F238E27FC236}">
                <a16:creationId xmlns:a16="http://schemas.microsoft.com/office/drawing/2014/main" id="{D179758C-32A0-4891-92B9-313273E9F235}"/>
              </a:ext>
            </a:extLst>
          </p:cNvPr>
          <p:cNvSpPr txBox="1">
            <a:spLocks noChangeArrowheads="1"/>
          </p:cNvSpPr>
          <p:nvPr/>
        </p:nvSpPr>
        <p:spPr bwMode="auto">
          <a:xfrm>
            <a:off x="9550152" y="3648097"/>
            <a:ext cx="5365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Fineliner Script" pitchFamily="50" charset="0"/>
                <a:cs typeface="Arial" pitchFamily="34" charset="0"/>
              </a:rPr>
              <a:t>oui ou non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 name="AutoShape 13">
            <a:extLst>
              <a:ext uri="{FF2B5EF4-FFF2-40B4-BE49-F238E27FC236}">
                <a16:creationId xmlns:a16="http://schemas.microsoft.com/office/drawing/2014/main" id="{2D709B68-AFDA-4684-BC1F-F7BAFB349ED3}"/>
              </a:ext>
            </a:extLst>
          </p:cNvPr>
          <p:cNvSpPr>
            <a:spLocks noChangeArrowheads="1"/>
          </p:cNvSpPr>
          <p:nvPr/>
        </p:nvSpPr>
        <p:spPr bwMode="auto">
          <a:xfrm>
            <a:off x="9550152" y="3585866"/>
            <a:ext cx="514350" cy="598487"/>
          </a:xfrm>
          <a:prstGeom prst="cloudCallout">
            <a:avLst>
              <a:gd name="adj1" fmla="val -92731"/>
              <a:gd name="adj2" fmla="val -5183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
        <p:nvSpPr>
          <p:cNvPr id="51" name="ZoneTexte 50">
            <a:extLst>
              <a:ext uri="{FF2B5EF4-FFF2-40B4-BE49-F238E27FC236}">
                <a16:creationId xmlns:a16="http://schemas.microsoft.com/office/drawing/2014/main" id="{56EA81EB-F08B-4645-B4F0-B61C6271C01F}"/>
              </a:ext>
            </a:extLst>
          </p:cNvPr>
          <p:cNvSpPr txBox="1"/>
          <p:nvPr/>
        </p:nvSpPr>
        <p:spPr>
          <a:xfrm>
            <a:off x="5360506" y="2265134"/>
            <a:ext cx="145287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Vrai ou faux ?</a:t>
            </a:r>
          </a:p>
        </p:txBody>
      </p:sp>
      <p:sp>
        <p:nvSpPr>
          <p:cNvPr id="54" name="ZoneTexte 53">
            <a:extLst>
              <a:ext uri="{FF2B5EF4-FFF2-40B4-BE49-F238E27FC236}">
                <a16:creationId xmlns:a16="http://schemas.microsoft.com/office/drawing/2014/main" id="{96D0B188-3FE0-4D6D-B160-26FB071F915E}"/>
              </a:ext>
            </a:extLst>
          </p:cNvPr>
          <p:cNvSpPr txBox="1"/>
          <p:nvPr/>
        </p:nvSpPr>
        <p:spPr>
          <a:xfrm>
            <a:off x="5387515" y="3349086"/>
            <a:ext cx="4394660"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Les verbes soulignés sont-ils au passé composé ?</a:t>
            </a:r>
          </a:p>
        </p:txBody>
      </p:sp>
      <p:sp>
        <p:nvSpPr>
          <p:cNvPr id="57" name="ZoneTexte 56">
            <a:extLst>
              <a:ext uri="{FF2B5EF4-FFF2-40B4-BE49-F238E27FC236}">
                <a16:creationId xmlns:a16="http://schemas.microsoft.com/office/drawing/2014/main" id="{7AFAA42C-88E0-4694-A508-46DC94CC8B1B}"/>
              </a:ext>
            </a:extLst>
          </p:cNvPr>
          <p:cNvSpPr txBox="1"/>
          <p:nvPr/>
        </p:nvSpPr>
        <p:spPr>
          <a:xfrm>
            <a:off x="9345324" y="2055877"/>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J’ai compris</a:t>
            </a:r>
          </a:p>
        </p:txBody>
      </p:sp>
      <p:graphicFrame>
        <p:nvGraphicFramePr>
          <p:cNvPr id="45" name="Tableau 44"/>
          <p:cNvGraphicFramePr>
            <a:graphicFrameLocks noGrp="1"/>
          </p:cNvGraphicFramePr>
          <p:nvPr>
            <p:extLst>
              <p:ext uri="{D42A27DB-BD31-4B8C-83A1-F6EECF244321}">
                <p14:modId xmlns:p14="http://schemas.microsoft.com/office/powerpoint/2010/main" val="2253681184"/>
              </p:ext>
            </p:extLst>
          </p:nvPr>
        </p:nvGraphicFramePr>
        <p:xfrm>
          <a:off x="306442" y="1232054"/>
          <a:ext cx="4729646" cy="1764661"/>
        </p:xfrm>
        <a:graphic>
          <a:graphicData uri="http://schemas.openxmlformats.org/drawingml/2006/table">
            <a:tbl>
              <a:tblPr/>
              <a:tblGrid>
                <a:gridCol w="627008">
                  <a:extLst>
                    <a:ext uri="{9D8B030D-6E8A-4147-A177-3AD203B41FA5}">
                      <a16:colId xmlns:a16="http://schemas.microsoft.com/office/drawing/2014/main" val="20000"/>
                    </a:ext>
                  </a:extLst>
                </a:gridCol>
                <a:gridCol w="1273173">
                  <a:extLst>
                    <a:ext uri="{9D8B030D-6E8A-4147-A177-3AD203B41FA5}">
                      <a16:colId xmlns:a16="http://schemas.microsoft.com/office/drawing/2014/main" val="20001"/>
                    </a:ext>
                  </a:extLst>
                </a:gridCol>
                <a:gridCol w="1008685">
                  <a:extLst>
                    <a:ext uri="{9D8B030D-6E8A-4147-A177-3AD203B41FA5}">
                      <a16:colId xmlns:a16="http://schemas.microsoft.com/office/drawing/2014/main" val="20002"/>
                    </a:ext>
                  </a:extLst>
                </a:gridCol>
                <a:gridCol w="908049">
                  <a:extLst>
                    <a:ext uri="{9D8B030D-6E8A-4147-A177-3AD203B41FA5}">
                      <a16:colId xmlns:a16="http://schemas.microsoft.com/office/drawing/2014/main" val="20003"/>
                    </a:ext>
                  </a:extLst>
                </a:gridCol>
                <a:gridCol w="912731">
                  <a:extLst>
                    <a:ext uri="{9D8B030D-6E8A-4147-A177-3AD203B41FA5}">
                      <a16:colId xmlns:a16="http://schemas.microsoft.com/office/drawing/2014/main" val="20004"/>
                    </a:ext>
                  </a:extLst>
                </a:gridCol>
              </a:tblGrid>
              <a:tr h="199057">
                <a:tc>
                  <a:txBody>
                    <a:bodyPr/>
                    <a:lstStyle/>
                    <a:p>
                      <a:pPr algn="ctr">
                        <a:spcAft>
                          <a:spcPts val="0"/>
                        </a:spcAft>
                      </a:pPr>
                      <a:r>
                        <a:rPr lang="fr-FR" sz="1000" dirty="0">
                          <a:effectLst/>
                          <a:latin typeface="Short Stack" panose="02010500040000000007" pitchFamily="2" charset="0"/>
                          <a:ea typeface="Times New Roman"/>
                          <a:cs typeface="Times New Roman"/>
                        </a:rPr>
                        <a:t> </a:t>
                      </a: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fr-FR" sz="1000" spc="-50" dirty="0">
                          <a:effectLst/>
                          <a:latin typeface="Short Stack" panose="02010500040000000007" pitchFamily="2" charset="0"/>
                          <a:ea typeface="Times New Roman"/>
                          <a:cs typeface="Times New Roman"/>
                        </a:rPr>
                        <a:t>chanter</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FEA4"/>
                    </a:solidFill>
                  </a:tcPr>
                </a:tc>
                <a:tc>
                  <a:txBody>
                    <a:bodyPr/>
                    <a:lstStyle/>
                    <a:p>
                      <a:pPr algn="ctr">
                        <a:spcAft>
                          <a:spcPts val="0"/>
                        </a:spcAft>
                      </a:pPr>
                      <a:r>
                        <a:rPr lang="fr-FR" sz="1000" spc="-50" dirty="0">
                          <a:effectLst/>
                          <a:latin typeface="Short Stack" panose="02010500040000000007" pitchFamily="2" charset="0"/>
                          <a:ea typeface="Times New Roman"/>
                          <a:cs typeface="Times New Roman"/>
                        </a:rPr>
                        <a:t>finir</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FEA4"/>
                    </a:solidFill>
                  </a:tcPr>
                </a:tc>
                <a:tc>
                  <a:txBody>
                    <a:bodyPr/>
                    <a:lstStyle/>
                    <a:p>
                      <a:pPr algn="ctr">
                        <a:spcAft>
                          <a:spcPts val="0"/>
                        </a:spcAft>
                      </a:pPr>
                      <a:r>
                        <a:rPr lang="fr-FR" sz="1000" spc="-50" dirty="0">
                          <a:effectLst/>
                          <a:latin typeface="Short Stack" panose="02010500040000000007" pitchFamily="2" charset="0"/>
                          <a:ea typeface="Times New Roman"/>
                          <a:cs typeface="Times New Roman"/>
                        </a:rPr>
                        <a:t>Être </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FEA4"/>
                    </a:solidFill>
                  </a:tcPr>
                </a:tc>
                <a:tc>
                  <a:txBody>
                    <a:bodyPr/>
                    <a:lstStyle/>
                    <a:p>
                      <a:pPr algn="ctr">
                        <a:spcAft>
                          <a:spcPts val="0"/>
                        </a:spcAft>
                      </a:pPr>
                      <a:r>
                        <a:rPr lang="fr-FR" sz="1000" spc="-50" dirty="0">
                          <a:effectLst/>
                          <a:latin typeface="Short Stack" panose="02010500040000000007" pitchFamily="2" charset="0"/>
                          <a:ea typeface="Times New Roman"/>
                          <a:cs typeface="Times New Roman"/>
                        </a:rPr>
                        <a:t>avoir</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CFEA4"/>
                    </a:solidFill>
                  </a:tcPr>
                </a:tc>
                <a:extLst>
                  <a:ext uri="{0D108BD9-81ED-4DB2-BD59-A6C34878D82A}">
                    <a16:rowId xmlns:a16="http://schemas.microsoft.com/office/drawing/2014/main" val="10000"/>
                  </a:ext>
                </a:extLst>
              </a:tr>
              <a:tr h="260934">
                <a:tc>
                  <a:txBody>
                    <a:bodyPr/>
                    <a:lstStyle/>
                    <a:p>
                      <a:pPr>
                        <a:spcAft>
                          <a:spcPts val="0"/>
                        </a:spcAft>
                      </a:pPr>
                      <a:r>
                        <a:rPr lang="fr-FR" sz="1000" dirty="0">
                          <a:effectLst/>
                          <a:latin typeface="Short Stack" panose="02010500040000000007" pitchFamily="2" charset="0"/>
                          <a:ea typeface="Times New Roman"/>
                          <a:cs typeface="Times New Roman"/>
                        </a:rPr>
                        <a:t>Je</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FEA4"/>
                    </a:solidFill>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ai chanté</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a:effectLst/>
                          <a:latin typeface="Short Stack" panose="02010500040000000007" pitchFamily="2" charset="0"/>
                          <a:ea typeface="Times New Roman"/>
                          <a:cs typeface="Times New Roman" panose="02020603050405020304" pitchFamily="18" charset="0"/>
                        </a:rPr>
                        <a:t>ai fini</a:t>
                      </a:r>
                      <a:endParaRPr lang="fr-FR" sz="1100" b="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ai été</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ai eu</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0934">
                <a:tc>
                  <a:txBody>
                    <a:bodyPr/>
                    <a:lstStyle/>
                    <a:p>
                      <a:pPr>
                        <a:spcAft>
                          <a:spcPts val="0"/>
                        </a:spcAft>
                      </a:pPr>
                      <a:r>
                        <a:rPr lang="fr-FR" sz="1000" dirty="0">
                          <a:effectLst/>
                          <a:latin typeface="Short Stack" panose="02010500040000000007" pitchFamily="2" charset="0"/>
                          <a:ea typeface="Times New Roman"/>
                          <a:cs typeface="Times New Roman"/>
                        </a:rPr>
                        <a:t>Tu</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FEA4"/>
                    </a:solidFill>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as chanté</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as fini</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a:effectLst/>
                          <a:latin typeface="Short Stack" panose="02010500040000000007" pitchFamily="2" charset="0"/>
                          <a:ea typeface="Times New Roman"/>
                          <a:cs typeface="Times New Roman" panose="02020603050405020304" pitchFamily="18" charset="0"/>
                        </a:rPr>
                        <a:t>as été</a:t>
                      </a:r>
                      <a:endParaRPr lang="fr-FR" sz="1100" b="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a:effectLst/>
                          <a:latin typeface="Short Stack" panose="02010500040000000007" pitchFamily="2" charset="0"/>
                          <a:ea typeface="Times New Roman"/>
                          <a:cs typeface="Times New Roman" panose="02020603050405020304" pitchFamily="18" charset="0"/>
                        </a:rPr>
                        <a:t>as eu</a:t>
                      </a:r>
                      <a:endParaRPr lang="fr-FR" sz="1100" b="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0934">
                <a:tc>
                  <a:txBody>
                    <a:bodyPr/>
                    <a:lstStyle/>
                    <a:p>
                      <a:pPr>
                        <a:spcAft>
                          <a:spcPts val="0"/>
                        </a:spcAft>
                      </a:pPr>
                      <a:r>
                        <a:rPr lang="fr-FR" sz="1000" dirty="0">
                          <a:effectLst/>
                          <a:latin typeface="Short Stack" panose="02010500040000000007" pitchFamily="2" charset="0"/>
                          <a:ea typeface="Times New Roman"/>
                          <a:cs typeface="Times New Roman"/>
                        </a:rPr>
                        <a:t>Il</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FEA4"/>
                    </a:solidFill>
                  </a:tcPr>
                </a:tc>
                <a:tc>
                  <a:txBody>
                    <a:bodyPr/>
                    <a:lstStyle/>
                    <a:p>
                      <a:pPr marL="36000">
                        <a:spcAft>
                          <a:spcPts val="0"/>
                        </a:spcAft>
                      </a:pPr>
                      <a:r>
                        <a:rPr lang="fr-FR" sz="1000" b="0">
                          <a:effectLst/>
                          <a:latin typeface="Short Stack" panose="02010500040000000007" pitchFamily="2" charset="0"/>
                          <a:ea typeface="Times New Roman"/>
                          <a:cs typeface="Times New Roman" panose="02020603050405020304" pitchFamily="18" charset="0"/>
                        </a:rPr>
                        <a:t>a chanté</a:t>
                      </a:r>
                      <a:endParaRPr lang="fr-FR" sz="1100" b="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 fini</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 été</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 eu</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0934">
                <a:tc>
                  <a:txBody>
                    <a:bodyPr/>
                    <a:lstStyle/>
                    <a:p>
                      <a:pPr>
                        <a:spcAft>
                          <a:spcPts val="0"/>
                        </a:spcAft>
                      </a:pPr>
                      <a:r>
                        <a:rPr lang="fr-FR" sz="1000" dirty="0">
                          <a:effectLst/>
                          <a:latin typeface="Short Stack" panose="02010500040000000007" pitchFamily="2" charset="0"/>
                          <a:ea typeface="Times New Roman"/>
                          <a:cs typeface="Times New Roman"/>
                        </a:rPr>
                        <a:t>Nous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FEA4"/>
                    </a:solidFill>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avons chanté</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avons fini</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avons été</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avons eu</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0934">
                <a:tc>
                  <a:txBody>
                    <a:bodyPr/>
                    <a:lstStyle/>
                    <a:p>
                      <a:pPr>
                        <a:spcAft>
                          <a:spcPts val="0"/>
                        </a:spcAft>
                      </a:pPr>
                      <a:r>
                        <a:rPr lang="fr-FR" sz="1000" dirty="0">
                          <a:effectLst/>
                          <a:latin typeface="Short Stack" panose="02010500040000000007" pitchFamily="2" charset="0"/>
                          <a:ea typeface="Times New Roman"/>
                          <a:cs typeface="Times New Roman"/>
                        </a:rPr>
                        <a:t>Vous</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FEA4"/>
                    </a:solidFill>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avez chanté</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avez fini</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avez  été</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avez  eu</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0934">
                <a:tc>
                  <a:txBody>
                    <a:bodyPr/>
                    <a:lstStyle/>
                    <a:p>
                      <a:pPr>
                        <a:spcAft>
                          <a:spcPts val="0"/>
                        </a:spcAft>
                      </a:pPr>
                      <a:r>
                        <a:rPr lang="fr-FR" sz="1000" dirty="0">
                          <a:effectLst/>
                          <a:latin typeface="Short Stack" panose="02010500040000000007" pitchFamily="2" charset="0"/>
                          <a:ea typeface="Times New Roman"/>
                          <a:cs typeface="Times New Roman"/>
                        </a:rPr>
                        <a:t>Ils </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EA4"/>
                    </a:solidFill>
                  </a:tcPr>
                </a:tc>
                <a:tc>
                  <a:txBody>
                    <a:bodyPr/>
                    <a:lstStyle/>
                    <a:p>
                      <a:pPr marL="36000">
                        <a:spcAft>
                          <a:spcPts val="0"/>
                        </a:spcAft>
                      </a:pPr>
                      <a:r>
                        <a:rPr lang="fr-FR" sz="1000" b="0">
                          <a:effectLst/>
                          <a:latin typeface="Short Stack" panose="02010500040000000007" pitchFamily="2" charset="0"/>
                          <a:ea typeface="Times New Roman"/>
                          <a:cs typeface="Times New Roman" panose="02020603050405020304" pitchFamily="18" charset="0"/>
                        </a:rPr>
                        <a:t>ont chanté</a:t>
                      </a:r>
                      <a:endParaRPr lang="fr-FR" sz="1100" b="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spcAft>
                          <a:spcPts val="0"/>
                        </a:spcAft>
                      </a:pPr>
                      <a:r>
                        <a:rPr lang="fr-FR" sz="1000" b="0">
                          <a:effectLst/>
                          <a:latin typeface="Short Stack" panose="02010500040000000007" pitchFamily="2" charset="0"/>
                          <a:ea typeface="Times New Roman"/>
                          <a:cs typeface="Times New Roman" panose="02020603050405020304" pitchFamily="18" charset="0"/>
                        </a:rPr>
                        <a:t>ont fini</a:t>
                      </a:r>
                      <a:endParaRPr lang="fr-FR" sz="1100" b="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ont  été</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spcAft>
                          <a:spcPts val="0"/>
                        </a:spcAft>
                      </a:pPr>
                      <a:r>
                        <a:rPr lang="fr-FR" sz="1000" b="0" dirty="0">
                          <a:effectLst/>
                          <a:latin typeface="Short Stack" panose="02010500040000000007" pitchFamily="2" charset="0"/>
                          <a:ea typeface="Times New Roman"/>
                          <a:cs typeface="Times New Roman" panose="02020603050405020304" pitchFamily="18" charset="0"/>
                        </a:rPr>
                        <a:t>ont  eu</a:t>
                      </a:r>
                      <a:endParaRPr lang="fr-FR" sz="1100" b="0" dirty="0">
                        <a:effectLst/>
                        <a:latin typeface="Short Stack" panose="02010500040000000007" pitchFamily="2" charset="0"/>
                        <a:ea typeface="Times New Roman"/>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7" name="Rectangle 2"/>
          <p:cNvSpPr>
            <a:spLocks noChangeArrowheads="1"/>
          </p:cNvSpPr>
          <p:nvPr/>
        </p:nvSpPr>
        <p:spPr bwMode="auto">
          <a:xfrm>
            <a:off x="172078" y="614587"/>
            <a:ext cx="155772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ct val="0"/>
              </a:spcBef>
              <a:spcAft>
                <a:spcPct val="0"/>
              </a:spcAft>
              <a:buClrTx/>
              <a:buSzTx/>
              <a:buFontTx/>
              <a:buNone/>
              <a:tabLst/>
            </a:pP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Le pass</a:t>
            </a:r>
            <a:r>
              <a:rPr lang="fr-FR" altLang="fr-FR" sz="1000" dirty="0">
                <a:latin typeface="Short Stack" panose="02010500040000000007" pitchFamily="2" charset="0"/>
                <a:ea typeface="Times New Roman" pitchFamily="18" charset="0"/>
                <a:cs typeface="Times New Roman" pitchFamily="18" charset="0"/>
              </a:rPr>
              <a:t>é composé se forme avec 2 mots :</a:t>
            </a:r>
            <a:endParaRPr kumimoji="0" lang="fr-FR" altLang="fr-FR" sz="600" b="0" i="0" u="none" strike="noStrike" cap="none" normalizeH="0" baseline="0" dirty="0">
              <a:ln>
                <a:noFill/>
              </a:ln>
              <a:solidFill>
                <a:schemeClr val="tx1"/>
              </a:solidFill>
              <a:effectLst/>
              <a:latin typeface="Short Stack" panose="02010500040000000007" pitchFamily="2" charset="0"/>
              <a:cs typeface="Arial" pitchFamily="34" charset="0"/>
            </a:endParaRPr>
          </a:p>
        </p:txBody>
      </p:sp>
      <p:sp>
        <p:nvSpPr>
          <p:cNvPr id="52" name="Rectangle 3"/>
          <p:cNvSpPr>
            <a:spLocks noChangeArrowheads="1"/>
          </p:cNvSpPr>
          <p:nvPr/>
        </p:nvSpPr>
        <p:spPr bwMode="auto">
          <a:xfrm>
            <a:off x="229289" y="3058586"/>
            <a:ext cx="474862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677863" algn="l"/>
              </a:tabLst>
              <a:defRPr>
                <a:solidFill>
                  <a:schemeClr val="tx1"/>
                </a:solidFill>
                <a:latin typeface="Arial" pitchFamily="34" charset="0"/>
                <a:cs typeface="Arial" pitchFamily="34" charset="0"/>
              </a:defRPr>
            </a:lvl1pPr>
            <a:lvl2pPr marL="457200" fontAlgn="base">
              <a:spcBef>
                <a:spcPct val="0"/>
              </a:spcBef>
              <a:spcAft>
                <a:spcPct val="0"/>
              </a:spcAft>
              <a:tabLst>
                <a:tab pos="677863" algn="l"/>
              </a:tabLst>
              <a:defRPr>
                <a:solidFill>
                  <a:schemeClr val="tx1"/>
                </a:solidFill>
                <a:latin typeface="Arial" pitchFamily="34" charset="0"/>
                <a:cs typeface="Arial" pitchFamily="34" charset="0"/>
              </a:defRPr>
            </a:lvl2pPr>
            <a:lvl3pPr marL="914400" fontAlgn="base">
              <a:spcBef>
                <a:spcPct val="0"/>
              </a:spcBef>
              <a:spcAft>
                <a:spcPct val="0"/>
              </a:spcAft>
              <a:tabLst>
                <a:tab pos="677863" algn="l"/>
              </a:tabLst>
              <a:defRPr>
                <a:solidFill>
                  <a:schemeClr val="tx1"/>
                </a:solidFill>
                <a:latin typeface="Arial" pitchFamily="34" charset="0"/>
                <a:cs typeface="Arial" pitchFamily="34" charset="0"/>
              </a:defRPr>
            </a:lvl3pPr>
            <a:lvl4pPr marL="1371600" fontAlgn="base">
              <a:spcBef>
                <a:spcPct val="0"/>
              </a:spcBef>
              <a:spcAft>
                <a:spcPct val="0"/>
              </a:spcAft>
              <a:tabLst>
                <a:tab pos="677863" algn="l"/>
              </a:tabLst>
              <a:defRPr>
                <a:solidFill>
                  <a:schemeClr val="tx1"/>
                </a:solidFill>
                <a:latin typeface="Arial" pitchFamily="34" charset="0"/>
                <a:cs typeface="Arial" pitchFamily="34" charset="0"/>
              </a:defRPr>
            </a:lvl4pPr>
            <a:lvl5pPr marL="1828800" fontAlgn="base">
              <a:spcBef>
                <a:spcPct val="0"/>
              </a:spcBef>
              <a:spcAft>
                <a:spcPct val="0"/>
              </a:spcAft>
              <a:tabLst>
                <a:tab pos="677863" algn="l"/>
              </a:tabLst>
              <a:defRPr>
                <a:solidFill>
                  <a:schemeClr val="tx1"/>
                </a:solidFill>
                <a:latin typeface="Arial" pitchFamily="34" charset="0"/>
                <a:cs typeface="Arial" pitchFamily="34" charset="0"/>
              </a:defRPr>
            </a:lvl5pPr>
            <a:lvl6pPr marL="2286000" fontAlgn="base">
              <a:spcBef>
                <a:spcPct val="0"/>
              </a:spcBef>
              <a:spcAft>
                <a:spcPct val="0"/>
              </a:spcAft>
              <a:tabLst>
                <a:tab pos="677863" algn="l"/>
              </a:tabLst>
              <a:defRPr>
                <a:solidFill>
                  <a:schemeClr val="tx1"/>
                </a:solidFill>
                <a:latin typeface="Arial" pitchFamily="34" charset="0"/>
                <a:cs typeface="Arial" pitchFamily="34" charset="0"/>
              </a:defRPr>
            </a:lvl6pPr>
            <a:lvl7pPr marL="2743200" fontAlgn="base">
              <a:spcBef>
                <a:spcPct val="0"/>
              </a:spcBef>
              <a:spcAft>
                <a:spcPct val="0"/>
              </a:spcAft>
              <a:tabLst>
                <a:tab pos="677863" algn="l"/>
              </a:tabLst>
              <a:defRPr>
                <a:solidFill>
                  <a:schemeClr val="tx1"/>
                </a:solidFill>
                <a:latin typeface="Arial" pitchFamily="34" charset="0"/>
                <a:cs typeface="Arial" pitchFamily="34" charset="0"/>
              </a:defRPr>
            </a:lvl7pPr>
            <a:lvl8pPr marL="3200400" fontAlgn="base">
              <a:spcBef>
                <a:spcPct val="0"/>
              </a:spcBef>
              <a:spcAft>
                <a:spcPct val="0"/>
              </a:spcAft>
              <a:tabLst>
                <a:tab pos="677863" algn="l"/>
              </a:tabLst>
              <a:defRPr>
                <a:solidFill>
                  <a:schemeClr val="tx1"/>
                </a:solidFill>
                <a:latin typeface="Arial" pitchFamily="34" charset="0"/>
                <a:cs typeface="Arial" pitchFamily="34" charset="0"/>
              </a:defRPr>
            </a:lvl8pPr>
            <a:lvl9pPr marL="3657600" fontAlgn="base">
              <a:spcBef>
                <a:spcPct val="0"/>
              </a:spcBef>
              <a:spcAft>
                <a:spcPct val="0"/>
              </a:spcAft>
              <a:tabLst>
                <a:tab pos="677863" algn="l"/>
              </a:tabLst>
              <a:defRPr>
                <a:solidFill>
                  <a:schemeClr val="tx1"/>
                </a:solidFill>
                <a:latin typeface="Arial" pitchFamily="34" charset="0"/>
                <a:cs typeface="Arial" pitchFamily="34" charset="0"/>
              </a:defRPr>
            </a:lvl9pPr>
          </a:lstStyle>
          <a:p>
            <a:r>
              <a:rPr lang="fr-FR" sz="1000" u="sng" dirty="0">
                <a:latin typeface="Short Stack" panose="02010500040000000007" pitchFamily="2" charset="0"/>
              </a:rPr>
              <a:t>* Voici d’autres passé composé à connaître</a:t>
            </a:r>
            <a:r>
              <a:rPr lang="fr-FR" sz="1000" dirty="0">
                <a:latin typeface="Short Stack" panose="02010500040000000007" pitchFamily="2" charset="0"/>
              </a:rPr>
              <a:t> :	</a:t>
            </a:r>
            <a:endParaRPr kumimoji="0" lang="fr-FR" altLang="fr-FR" sz="1000" i="0"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sym typeface="Wingdings" pitchFamily="2" charset="2"/>
            </a:endParaRPr>
          </a:p>
        </p:txBody>
      </p:sp>
      <p:sp>
        <p:nvSpPr>
          <p:cNvPr id="53" name="Rectangle 52"/>
          <p:cNvSpPr/>
          <p:nvPr/>
        </p:nvSpPr>
        <p:spPr>
          <a:xfrm>
            <a:off x="3218273" y="728973"/>
            <a:ext cx="316112" cy="338554"/>
          </a:xfrm>
          <a:prstGeom prst="rect">
            <a:avLst/>
          </a:prstGeom>
        </p:spPr>
        <p:txBody>
          <a:bodyPr wrap="none">
            <a:spAutoFit/>
          </a:bodyPr>
          <a:lstStyle/>
          <a:p>
            <a:r>
              <a:rPr lang="fr-FR" altLang="fr-FR" sz="1600" dirty="0">
                <a:solidFill>
                  <a:prstClr val="black"/>
                </a:solidFill>
                <a:latin typeface="Short Stack" panose="02010500040000000007" pitchFamily="2" charset="0"/>
                <a:ea typeface="Times New Roman" pitchFamily="18" charset="0"/>
                <a:cs typeface="Times New Roman" pitchFamily="18" charset="0"/>
              </a:rPr>
              <a:t>+</a:t>
            </a:r>
            <a:endParaRPr lang="fr-FR" sz="4400" dirty="0"/>
          </a:p>
        </p:txBody>
      </p:sp>
      <p:sp>
        <p:nvSpPr>
          <p:cNvPr id="55" name="Rectangle à coins arrondis 54"/>
          <p:cNvSpPr/>
          <p:nvPr/>
        </p:nvSpPr>
        <p:spPr>
          <a:xfrm>
            <a:off x="1716571" y="670694"/>
            <a:ext cx="3331779" cy="427272"/>
          </a:xfrm>
          <a:prstGeom prst="roundRect">
            <a:avLst>
              <a:gd name="adj" fmla="val 15428"/>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p:cNvSpPr/>
          <p:nvPr/>
        </p:nvSpPr>
        <p:spPr>
          <a:xfrm>
            <a:off x="1716571" y="612022"/>
            <a:ext cx="1584175" cy="477054"/>
          </a:xfrm>
          <a:prstGeom prst="rect">
            <a:avLst/>
          </a:prstGeom>
        </p:spPr>
        <p:txBody>
          <a:bodyPr wrap="square">
            <a:spAutoFit/>
          </a:bodyPr>
          <a:lstStyle/>
          <a:p>
            <a:pPr>
              <a:lnSpc>
                <a:spcPct val="150000"/>
              </a:lnSpc>
            </a:pPr>
            <a:r>
              <a:rPr lang="fr-FR" altLang="fr-FR" sz="1000" dirty="0">
                <a:solidFill>
                  <a:prstClr val="black"/>
                </a:solidFill>
                <a:latin typeface="Short Stack" panose="02010500040000000007" pitchFamily="2" charset="0"/>
                <a:ea typeface="Times New Roman" pitchFamily="18" charset="0"/>
                <a:cs typeface="Times New Roman" pitchFamily="18" charset="0"/>
                <a:sym typeface="Wingdings" pitchFamily="2" charset="2"/>
              </a:rPr>
              <a:t>L’</a:t>
            </a:r>
            <a:r>
              <a:rPr lang="fr-FR" altLang="fr-FR" sz="1000" b="1" dirty="0">
                <a:solidFill>
                  <a:prstClr val="black"/>
                </a:solidFill>
                <a:latin typeface="Short Stack" panose="02010500040000000007" pitchFamily="2" charset="0"/>
                <a:ea typeface="Times New Roman" pitchFamily="18" charset="0"/>
                <a:cs typeface="Times New Roman" pitchFamily="18" charset="0"/>
                <a:sym typeface="Wingdings" pitchFamily="2" charset="2"/>
              </a:rPr>
              <a:t> </a:t>
            </a:r>
            <a:r>
              <a:rPr lang="fr-FR" altLang="fr-FR" sz="1000" dirty="0">
                <a:solidFill>
                  <a:prstClr val="black"/>
                </a:solidFill>
                <a:latin typeface="Short Stack" panose="02010500040000000007" pitchFamily="2" charset="0"/>
                <a:ea typeface="Times New Roman" pitchFamily="18" charset="0"/>
                <a:cs typeface="Times New Roman" pitchFamily="18" charset="0"/>
                <a:sym typeface="Wingdings" pitchFamily="2" charset="2"/>
              </a:rPr>
              <a:t>auxiliaire avoir</a:t>
            </a:r>
          </a:p>
          <a:p>
            <a:r>
              <a:rPr lang="fr-FR" altLang="fr-FR" sz="1000" dirty="0">
                <a:solidFill>
                  <a:prstClr val="black"/>
                </a:solidFill>
                <a:latin typeface="Short Stack" panose="02010500040000000007" pitchFamily="2" charset="0"/>
                <a:ea typeface="Times New Roman" pitchFamily="18" charset="0"/>
                <a:cs typeface="Times New Roman" pitchFamily="18" charset="0"/>
                <a:sym typeface="Wingdings" pitchFamily="2" charset="2"/>
              </a:rPr>
              <a:t>ou être au présent</a:t>
            </a:r>
          </a:p>
        </p:txBody>
      </p:sp>
      <p:sp>
        <p:nvSpPr>
          <p:cNvPr id="58" name="Rectangle 57"/>
          <p:cNvSpPr/>
          <p:nvPr/>
        </p:nvSpPr>
        <p:spPr>
          <a:xfrm>
            <a:off x="3434940" y="691531"/>
            <a:ext cx="1584175" cy="400110"/>
          </a:xfrm>
          <a:prstGeom prst="rect">
            <a:avLst/>
          </a:prstGeom>
        </p:spPr>
        <p:txBody>
          <a:bodyPr wrap="square">
            <a:spAutoFit/>
          </a:bodyPr>
          <a:lstStyle/>
          <a:p>
            <a:pPr algn="ctr"/>
            <a:r>
              <a:rPr lang="fr-FR" altLang="fr-FR" sz="1000" dirty="0">
                <a:solidFill>
                  <a:prstClr val="black"/>
                </a:solidFill>
                <a:latin typeface="Short Stack" panose="02010500040000000007" pitchFamily="2" charset="0"/>
                <a:ea typeface="Times New Roman" pitchFamily="18" charset="0"/>
                <a:cs typeface="Times New Roman" pitchFamily="18" charset="0"/>
                <a:sym typeface="Wingdings" pitchFamily="2" charset="2"/>
              </a:rPr>
              <a:t>Le participe passé du verbe</a:t>
            </a:r>
          </a:p>
        </p:txBody>
      </p:sp>
      <p:graphicFrame>
        <p:nvGraphicFramePr>
          <p:cNvPr id="61" name="Tableau 60"/>
          <p:cNvGraphicFramePr>
            <a:graphicFrameLocks noGrp="1"/>
          </p:cNvGraphicFramePr>
          <p:nvPr>
            <p:extLst>
              <p:ext uri="{D42A27DB-BD31-4B8C-83A1-F6EECF244321}">
                <p14:modId xmlns:p14="http://schemas.microsoft.com/office/powerpoint/2010/main" val="84019941"/>
              </p:ext>
            </p:extLst>
          </p:nvPr>
        </p:nvGraphicFramePr>
        <p:xfrm>
          <a:off x="306442" y="3304807"/>
          <a:ext cx="4729647" cy="796288"/>
        </p:xfrm>
        <a:graphic>
          <a:graphicData uri="http://schemas.openxmlformats.org/drawingml/2006/table">
            <a:tbl>
              <a:tblPr firstRow="1" bandRow="1">
                <a:tableStyleId>{5940675A-B579-460E-94D1-54222C63F5DA}</a:tableStyleId>
              </a:tblPr>
              <a:tblGrid>
                <a:gridCol w="1410128">
                  <a:extLst>
                    <a:ext uri="{9D8B030D-6E8A-4147-A177-3AD203B41FA5}">
                      <a16:colId xmlns:a16="http://schemas.microsoft.com/office/drawing/2014/main" val="20000"/>
                    </a:ext>
                  </a:extLst>
                </a:gridCol>
                <a:gridCol w="1742970">
                  <a:extLst>
                    <a:ext uri="{9D8B030D-6E8A-4147-A177-3AD203B41FA5}">
                      <a16:colId xmlns:a16="http://schemas.microsoft.com/office/drawing/2014/main" val="20001"/>
                    </a:ext>
                  </a:extLst>
                </a:gridCol>
                <a:gridCol w="1576549">
                  <a:extLst>
                    <a:ext uri="{9D8B030D-6E8A-4147-A177-3AD203B41FA5}">
                      <a16:colId xmlns:a16="http://schemas.microsoft.com/office/drawing/2014/main" val="20002"/>
                    </a:ext>
                  </a:extLst>
                </a:gridCol>
              </a:tblGrid>
              <a:tr h="796288">
                <a:tc>
                  <a:txBody>
                    <a:bodyPr/>
                    <a:lstStyle/>
                    <a:p>
                      <a:r>
                        <a:rPr lang="fr-FR" sz="900" dirty="0">
                          <a:latin typeface="Short Stack" panose="02010500040000000007" pitchFamily="2" charset="0"/>
                        </a:rPr>
                        <a:t>courir : j’ai couru</a:t>
                      </a:r>
                    </a:p>
                    <a:p>
                      <a:r>
                        <a:rPr lang="fr-FR" sz="900" dirty="0">
                          <a:latin typeface="Short Stack" panose="02010500040000000007" pitchFamily="2" charset="0"/>
                        </a:rPr>
                        <a:t>mettre : j’ai mis</a:t>
                      </a:r>
                    </a:p>
                    <a:p>
                      <a:r>
                        <a:rPr lang="fr-FR" sz="900" dirty="0">
                          <a:latin typeface="Short Stack" panose="02010500040000000007" pitchFamily="2" charset="0"/>
                        </a:rPr>
                        <a:t>pouvoir : j’ai pu </a:t>
                      </a:r>
                    </a:p>
                    <a:p>
                      <a:r>
                        <a:rPr lang="fr-FR" sz="900" dirty="0">
                          <a:latin typeface="Short Stack" panose="02010500040000000007" pitchFamily="2" charset="0"/>
                        </a:rPr>
                        <a:t>vouloir : j’ai voulu </a:t>
                      </a:r>
                    </a:p>
                    <a:p>
                      <a:r>
                        <a:rPr lang="fr-FR" sz="900" dirty="0">
                          <a:latin typeface="Short Stack" panose="02010500040000000007" pitchFamily="2" charset="0"/>
                        </a:rPr>
                        <a:t>tenir : j’ai tenu</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fr-FR" sz="900" dirty="0">
                          <a:latin typeface="Short Stack" panose="02010500040000000007" pitchFamily="2" charset="0"/>
                        </a:rPr>
                        <a:t>entendre : j’ai entendu</a:t>
                      </a:r>
                    </a:p>
                    <a:p>
                      <a:r>
                        <a:rPr lang="fr-FR" sz="900" dirty="0">
                          <a:latin typeface="Short Stack" panose="02010500040000000007" pitchFamily="2" charset="0"/>
                        </a:rPr>
                        <a:t>mourir : je suis mort</a:t>
                      </a:r>
                    </a:p>
                    <a:p>
                      <a:r>
                        <a:rPr lang="fr-FR" sz="900" dirty="0">
                          <a:latin typeface="Short Stack" panose="02010500040000000007" pitchFamily="2" charset="0"/>
                        </a:rPr>
                        <a:t>recevoir : j’ai  reçu</a:t>
                      </a:r>
                    </a:p>
                    <a:p>
                      <a:r>
                        <a:rPr lang="fr-FR" sz="900" dirty="0">
                          <a:latin typeface="Short Stack" panose="02010500040000000007" pitchFamily="2" charset="0"/>
                        </a:rPr>
                        <a:t>voir : j’ai vu</a:t>
                      </a:r>
                    </a:p>
                    <a:p>
                      <a:r>
                        <a:rPr lang="fr-FR" sz="900" dirty="0">
                          <a:latin typeface="Short Stack" panose="02010500040000000007" pitchFamily="2" charset="0"/>
                        </a:rPr>
                        <a:t>prendre : j’ai pris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fr-FR" sz="900" dirty="0">
                          <a:latin typeface="Short Stack" panose="02010500040000000007" pitchFamily="2" charset="0"/>
                        </a:rPr>
                        <a:t>dire : j’ai</a:t>
                      </a:r>
                      <a:r>
                        <a:rPr lang="fr-FR" sz="900" baseline="0" dirty="0">
                          <a:latin typeface="Short Stack" panose="02010500040000000007" pitchFamily="2" charset="0"/>
                        </a:rPr>
                        <a:t> dit</a:t>
                      </a:r>
                      <a:endParaRPr lang="fr-FR" sz="900" dirty="0">
                        <a:latin typeface="Short Stack" panose="02010500040000000007" pitchFamily="2" charset="0"/>
                      </a:endParaRPr>
                    </a:p>
                    <a:p>
                      <a:r>
                        <a:rPr lang="fr-FR" sz="900" dirty="0">
                          <a:latin typeface="Short Stack" panose="02010500040000000007" pitchFamily="2" charset="0"/>
                        </a:rPr>
                        <a:t>faire : j’ai fait</a:t>
                      </a:r>
                    </a:p>
                    <a:p>
                      <a:pPr marL="0" marR="0" indent="0" algn="l" defTabSz="1043056" rtl="0" eaLnBrk="1" fontAlgn="auto" latinLnBrk="0" hangingPunct="1">
                        <a:lnSpc>
                          <a:spcPct val="100000"/>
                        </a:lnSpc>
                        <a:spcBef>
                          <a:spcPts val="0"/>
                        </a:spcBef>
                        <a:spcAft>
                          <a:spcPts val="0"/>
                        </a:spcAft>
                        <a:buClrTx/>
                        <a:buSzTx/>
                        <a:buFontTx/>
                        <a:buNone/>
                        <a:tabLst/>
                        <a:defRPr/>
                      </a:pPr>
                      <a:r>
                        <a:rPr lang="fr-FR" sz="900" dirty="0">
                          <a:latin typeface="Short Stack" panose="02010500040000000007" pitchFamily="2" charset="0"/>
                        </a:rPr>
                        <a:t>devoir : j’ai du</a:t>
                      </a:r>
                    </a:p>
                    <a:p>
                      <a:r>
                        <a:rPr lang="fr-FR" sz="900" dirty="0">
                          <a:latin typeface="Short Stack" panose="02010500040000000007" pitchFamily="2" charset="0"/>
                        </a:rPr>
                        <a:t>résoudre : j’ai résolu </a:t>
                      </a:r>
                    </a:p>
                    <a:p>
                      <a:r>
                        <a:rPr lang="fr-FR" sz="900" dirty="0">
                          <a:latin typeface="Short Stack" panose="02010500040000000007" pitchFamily="2" charset="0"/>
                        </a:rPr>
                        <a:t>craindre : j’ai craint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62" name="Rectangle 61"/>
          <p:cNvSpPr/>
          <p:nvPr/>
        </p:nvSpPr>
        <p:spPr>
          <a:xfrm>
            <a:off x="231852" y="4101095"/>
            <a:ext cx="4878826" cy="846386"/>
          </a:xfrm>
          <a:prstGeom prst="rect">
            <a:avLst/>
          </a:prstGeom>
        </p:spPr>
        <p:txBody>
          <a:bodyPr wrap="square">
            <a:spAutoFit/>
          </a:bodyPr>
          <a:lstStyle/>
          <a:p>
            <a:pPr>
              <a:spcAft>
                <a:spcPts val="0"/>
              </a:spcAft>
            </a:pPr>
            <a:r>
              <a:rPr lang="fr-FR" sz="1000" dirty="0">
                <a:latin typeface="Short Stack" panose="02010500040000000007" pitchFamily="2" charset="0"/>
                <a:ea typeface="Times New Roman"/>
                <a:cs typeface="Times New Roman"/>
              </a:rPr>
              <a:t>* Le participe passé employé avec l’auxiliaire avoir ne s’accorde pas. </a:t>
            </a:r>
            <a:r>
              <a:rPr lang="fr-FR" sz="1000" dirty="0">
                <a:latin typeface="Short Stack" panose="02010500040000000007" pitchFamily="2" charset="0"/>
                <a:ea typeface="Times New Roman"/>
                <a:cs typeface="Times New Roman"/>
                <a:sym typeface="Wingdings"/>
              </a:rPr>
              <a:t></a:t>
            </a:r>
            <a:r>
              <a:rPr lang="fr-FR" sz="1000" dirty="0">
                <a:latin typeface="Short Stack" panose="02010500040000000007" pitchFamily="2" charset="0"/>
                <a:ea typeface="Times New Roman"/>
                <a:cs typeface="Times New Roman"/>
              </a:rPr>
              <a:t> </a:t>
            </a:r>
            <a:r>
              <a:rPr lang="fr-FR" sz="1100" dirty="0">
                <a:latin typeface="Amandine" pitchFamily="2" charset="0"/>
                <a:ea typeface="Times New Roman"/>
                <a:cs typeface="Times New Roman"/>
              </a:rPr>
              <a:t>j’ai attrap</a:t>
            </a:r>
            <a:r>
              <a:rPr lang="fr-FR" sz="1100" u="sng" dirty="0">
                <a:latin typeface="Amandine" pitchFamily="2" charset="0"/>
                <a:ea typeface="Times New Roman"/>
                <a:cs typeface="Times New Roman"/>
              </a:rPr>
              <a:t>é</a:t>
            </a:r>
            <a:r>
              <a:rPr lang="fr-FR" sz="1100" dirty="0">
                <a:latin typeface="Amandine" pitchFamily="2" charset="0"/>
                <a:ea typeface="Times New Roman"/>
                <a:cs typeface="Times New Roman"/>
              </a:rPr>
              <a:t> la souris</a:t>
            </a:r>
          </a:p>
          <a:p>
            <a:pPr>
              <a:spcAft>
                <a:spcPts val="0"/>
              </a:spcAft>
            </a:pPr>
            <a:endParaRPr lang="fr-FR" sz="500" dirty="0">
              <a:latin typeface="Amandine" pitchFamily="2" charset="0"/>
              <a:ea typeface="Times New Roman"/>
              <a:cs typeface="Times New Roman"/>
            </a:endParaRPr>
          </a:p>
          <a:p>
            <a:pPr>
              <a:spcAft>
                <a:spcPts val="0"/>
              </a:spcAft>
            </a:pPr>
            <a:r>
              <a:rPr lang="fr-FR" sz="1000" dirty="0">
                <a:latin typeface="Short Stack" panose="02010500040000000007" pitchFamily="2" charset="0"/>
                <a:ea typeface="Times New Roman"/>
                <a:cs typeface="Times New Roman"/>
              </a:rPr>
              <a:t>Mais il s’accorde avec le COD si celui-ci est placé avant le verbe.     </a:t>
            </a:r>
            <a:r>
              <a:rPr lang="fr-FR" sz="1100" dirty="0">
                <a:latin typeface="Amandine" pitchFamily="2" charset="0"/>
                <a:ea typeface="Times New Roman"/>
                <a:cs typeface="Times New Roman"/>
                <a:sym typeface="Wingdings"/>
              </a:rPr>
              <a:t></a:t>
            </a:r>
            <a:r>
              <a:rPr lang="fr-FR" sz="1100" dirty="0">
                <a:latin typeface="Amandine" pitchFamily="2" charset="0"/>
                <a:ea typeface="Times New Roman"/>
                <a:cs typeface="Times New Roman"/>
              </a:rPr>
              <a:t> je </a:t>
            </a:r>
            <a:r>
              <a:rPr lang="fr-FR" sz="1100" u="sng" dirty="0">
                <a:latin typeface="Amandine" pitchFamily="2" charset="0"/>
                <a:ea typeface="Times New Roman"/>
                <a:cs typeface="Times New Roman"/>
              </a:rPr>
              <a:t>l</a:t>
            </a:r>
            <a:r>
              <a:rPr lang="fr-FR" sz="1100" dirty="0">
                <a:latin typeface="Amandine" pitchFamily="2" charset="0"/>
                <a:ea typeface="Times New Roman"/>
                <a:cs typeface="Times New Roman"/>
              </a:rPr>
              <a:t>’ai attrap</a:t>
            </a:r>
            <a:r>
              <a:rPr lang="fr-FR" sz="1100" u="sng" dirty="0">
                <a:latin typeface="Amandine" pitchFamily="2" charset="0"/>
                <a:ea typeface="Times New Roman"/>
                <a:cs typeface="Times New Roman"/>
              </a:rPr>
              <a:t>ée</a:t>
            </a:r>
            <a:endParaRPr lang="fr-FR" sz="1100" dirty="0">
              <a:effectLst/>
              <a:latin typeface="Amandine" pitchFamily="2" charset="0"/>
              <a:ea typeface="Times New Roman"/>
              <a:cs typeface="Times New Roman"/>
            </a:endParaRPr>
          </a:p>
        </p:txBody>
      </p:sp>
      <p:sp>
        <p:nvSpPr>
          <p:cNvPr id="63" name="Rectangle 62"/>
          <p:cNvSpPr/>
          <p:nvPr/>
        </p:nvSpPr>
        <p:spPr>
          <a:xfrm>
            <a:off x="244114" y="4937956"/>
            <a:ext cx="4890466" cy="892552"/>
          </a:xfrm>
          <a:prstGeom prst="rect">
            <a:avLst/>
          </a:prstGeom>
        </p:spPr>
        <p:txBody>
          <a:bodyPr wrap="square">
            <a:spAutoFit/>
          </a:bodyPr>
          <a:lstStyle/>
          <a:p>
            <a:pPr marL="6350" indent="-6350">
              <a:spcAft>
                <a:spcPts val="0"/>
              </a:spcAft>
            </a:pPr>
            <a:r>
              <a:rPr lang="fr-FR" sz="1000" dirty="0">
                <a:latin typeface="Short Stack" panose="02010500040000000007" pitchFamily="2" charset="0"/>
                <a:ea typeface="Times New Roman"/>
                <a:cs typeface="Times New Roman"/>
              </a:rPr>
              <a:t>* Pour les verbes qui se conjuguent avec l’auxiliaire être, le participe passé s’accorde avec le sujet.</a:t>
            </a:r>
          </a:p>
          <a:p>
            <a:pPr marL="6350" indent="-6350">
              <a:spcAft>
                <a:spcPts val="0"/>
              </a:spcAft>
            </a:pPr>
            <a:r>
              <a:rPr lang="fr-FR" sz="500" dirty="0">
                <a:latin typeface="Short Stack" panose="02010500040000000007" pitchFamily="2" charset="0"/>
                <a:ea typeface="Times New Roman"/>
                <a:cs typeface="Times New Roman"/>
              </a:rPr>
              <a:t>   </a:t>
            </a:r>
          </a:p>
          <a:p>
            <a:pPr marL="361950">
              <a:spcAft>
                <a:spcPts val="0"/>
              </a:spcAft>
            </a:pPr>
            <a:r>
              <a:rPr lang="fr-FR" sz="900" dirty="0">
                <a:latin typeface="Short Stack" panose="02010500040000000007" pitchFamily="2" charset="0"/>
                <a:ea typeface="Times New Roman"/>
                <a:cs typeface="Times New Roman"/>
              </a:rPr>
              <a:t>venir : elle  est venue		aller  : elles sont allées</a:t>
            </a:r>
          </a:p>
          <a:p>
            <a:pPr marL="361950">
              <a:spcAft>
                <a:spcPts val="0"/>
              </a:spcAft>
            </a:pPr>
            <a:r>
              <a:rPr lang="fr-FR" sz="900" dirty="0">
                <a:latin typeface="Short Stack" panose="02010500040000000007" pitchFamily="2" charset="0"/>
                <a:ea typeface="Times New Roman"/>
                <a:cs typeface="Times New Roman"/>
              </a:rPr>
              <a:t>tomber : nous sommes tombés	partir : je suis parti(e) </a:t>
            </a:r>
          </a:p>
          <a:p>
            <a:pPr marL="361950">
              <a:spcAft>
                <a:spcPts val="0"/>
              </a:spcAft>
            </a:pPr>
            <a:r>
              <a:rPr lang="fr-FR" sz="900" dirty="0">
                <a:latin typeface="Short Stack" panose="02010500040000000007" pitchFamily="2" charset="0"/>
                <a:ea typeface="Times New Roman"/>
                <a:cs typeface="Times New Roman"/>
              </a:rPr>
              <a:t>entrer : vous êtes entrés</a:t>
            </a:r>
            <a:endParaRPr lang="fr-FR" sz="900" dirty="0">
              <a:effectLst/>
              <a:latin typeface="Short Stack" panose="02010500040000000007" pitchFamily="2" charset="0"/>
              <a:ea typeface="Times New Roman"/>
              <a:cs typeface="Times New Roman"/>
            </a:endParaRPr>
          </a:p>
        </p:txBody>
      </p:sp>
      <p:sp>
        <p:nvSpPr>
          <p:cNvPr id="64" name="Rectangle 63"/>
          <p:cNvSpPr/>
          <p:nvPr/>
        </p:nvSpPr>
        <p:spPr>
          <a:xfrm rot="10800000">
            <a:off x="5707862" y="4343118"/>
            <a:ext cx="4739749" cy="215444"/>
          </a:xfrm>
          <a:prstGeom prst="rect">
            <a:avLst/>
          </a:prstGeom>
        </p:spPr>
        <p:txBody>
          <a:bodyPr wrap="square">
            <a:spAutoFit/>
          </a:bodyPr>
          <a:lstStyle/>
          <a:p>
            <a:r>
              <a:rPr lang="fr-FR" sz="800" dirty="0">
                <a:latin typeface="Short Stack" panose="02010500040000000007" pitchFamily="2" charset="0"/>
                <a:sym typeface="Wingdings" panose="05000000000000000000" pitchFamily="2" charset="2"/>
              </a:rPr>
              <a:t>1. Faux      2. vrai      3.vrai      4. faux      5. oui      6. non     7. oui      8. non</a:t>
            </a:r>
            <a:endParaRPr lang="fr-FR" sz="800" dirty="0"/>
          </a:p>
        </p:txBody>
      </p:sp>
    </p:spTree>
    <p:extLst>
      <p:ext uri="{BB962C8B-B14F-4D97-AF65-F5344CB8AC3E}">
        <p14:creationId xmlns:p14="http://schemas.microsoft.com/office/powerpoint/2010/main" val="1187084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0" y="11216"/>
            <a:ext cx="10691813" cy="7559675"/>
          </a:xfrm>
          <a:prstGeom prst="roundRect">
            <a:avLst>
              <a:gd name="adj" fmla="val 1597"/>
            </a:avLst>
          </a:prstGeom>
          <a:solidFill>
            <a:srgbClr val="B2DC6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85582" y="87862"/>
            <a:ext cx="553537" cy="413334"/>
          </a:xfrm>
          <a:prstGeom prst="ellipse">
            <a:avLst/>
          </a:prstGeom>
          <a:solidFill>
            <a:srgbClr val="C2EBA9"/>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à coins arrondis 20"/>
          <p:cNvSpPr/>
          <p:nvPr/>
        </p:nvSpPr>
        <p:spPr>
          <a:xfrm>
            <a:off x="113241" y="4393882"/>
            <a:ext cx="5090677" cy="3045144"/>
          </a:xfrm>
          <a:prstGeom prst="roundRect">
            <a:avLst>
              <a:gd name="adj" fmla="val 4211"/>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6" name="ZoneTexte 5"/>
          <p:cNvSpPr txBox="1"/>
          <p:nvPr/>
        </p:nvSpPr>
        <p:spPr>
          <a:xfrm>
            <a:off x="664543" y="72678"/>
            <a:ext cx="3610632" cy="400110"/>
          </a:xfrm>
          <a:prstGeom prst="rect">
            <a:avLst/>
          </a:prstGeom>
          <a:noFill/>
        </p:spPr>
        <p:txBody>
          <a:bodyPr wrap="square" rtlCol="0">
            <a:spAutoFit/>
          </a:bodyPr>
          <a:lstStyle/>
          <a:p>
            <a:pPr algn="ctr">
              <a:tabLst>
                <a:tab pos="2962275" algn="l"/>
              </a:tabLst>
            </a:pPr>
            <a:r>
              <a:rPr lang="fr-FR" sz="2000" b="1" dirty="0">
                <a:ln w="28575">
                  <a:solidFill>
                    <a:schemeClr val="bg1"/>
                  </a:solidFill>
                </a:ln>
                <a:effectLst>
                  <a:outerShdw blurRad="38100" dist="38100" dir="2700000" algn="tl">
                    <a:srgbClr val="000000">
                      <a:alpha val="43137"/>
                    </a:srgbClr>
                  </a:outerShdw>
                </a:effectLst>
                <a:latin typeface="DK Petit Oiseau" panose="03030502040402010104" pitchFamily="66" charset="0"/>
              </a:rPr>
              <a:t>Le plus-que-parfait</a:t>
            </a:r>
          </a:p>
        </p:txBody>
      </p:sp>
      <p:sp>
        <p:nvSpPr>
          <p:cNvPr id="8" name="Rectangle à coins arrondis 7"/>
          <p:cNvSpPr/>
          <p:nvPr/>
        </p:nvSpPr>
        <p:spPr>
          <a:xfrm>
            <a:off x="138668" y="553731"/>
            <a:ext cx="5065251" cy="3659197"/>
          </a:xfrm>
          <a:prstGeom prst="roundRect">
            <a:avLst>
              <a:gd name="adj" fmla="val 4286"/>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lvl="0" defTabSz="1043056"/>
            <a:endParaRPr lang="fr-FR" sz="1200" dirty="0">
              <a:solidFill>
                <a:prstClr val="black"/>
              </a:solidFill>
              <a:latin typeface="Amandine" pitchFamily="2" charset="0"/>
            </a:endParaRPr>
          </a:p>
        </p:txBody>
      </p:sp>
      <p:sp>
        <p:nvSpPr>
          <p:cNvPr id="17" name="ZoneTexte 16"/>
          <p:cNvSpPr txBox="1"/>
          <p:nvPr/>
        </p:nvSpPr>
        <p:spPr>
          <a:xfrm>
            <a:off x="152017" y="4425223"/>
            <a:ext cx="5026984" cy="3123932"/>
          </a:xfrm>
          <a:prstGeom prst="rect">
            <a:avLst/>
          </a:prstGeom>
          <a:noFill/>
        </p:spPr>
        <p:txBody>
          <a:bodyPr wrap="square" lIns="36000" rIns="36000" rtlCol="0">
            <a:spAutoFit/>
          </a:bodyPr>
          <a:lstStyle/>
          <a:p>
            <a:r>
              <a:rPr lang="fr-FR" sz="1200" dirty="0">
                <a:ln w="9525">
                  <a:solidFill>
                    <a:sysClr val="windowText" lastClr="000000"/>
                  </a:solidFill>
                </a:ln>
                <a:latin typeface="Set Fire to the Rain" panose="02000506000000020004" pitchFamily="2" charset="0"/>
              </a:rPr>
              <a:t>1. Indique si les verbes sont au passé composé (PC) ou</a:t>
            </a:r>
          </a:p>
          <a:p>
            <a:r>
              <a:rPr lang="fr-FR" sz="1200" dirty="0">
                <a:ln w="9525">
                  <a:solidFill>
                    <a:sysClr val="windowText" lastClr="000000"/>
                  </a:solidFill>
                </a:ln>
                <a:latin typeface="Set Fire to the Rain" panose="02000506000000020004" pitchFamily="2" charset="0"/>
              </a:rPr>
              <a:t>au plus-que-parfait (PQP).</a:t>
            </a:r>
          </a:p>
          <a:p>
            <a:pPr>
              <a:lnSpc>
                <a:spcPct val="150000"/>
              </a:lnSpc>
              <a:spcAft>
                <a:spcPts val="600"/>
              </a:spcAft>
            </a:pPr>
            <a:r>
              <a:rPr lang="fr-FR" sz="1000" dirty="0">
                <a:latin typeface="Short Stack" panose="02010500040000000007" pitchFamily="2" charset="0"/>
              </a:rPr>
              <a:t>Nous avons vu  : ______ 		Elle avait cru : ______ </a:t>
            </a:r>
          </a:p>
          <a:p>
            <a:pPr>
              <a:lnSpc>
                <a:spcPct val="150000"/>
              </a:lnSpc>
              <a:spcAft>
                <a:spcPts val="600"/>
              </a:spcAft>
            </a:pPr>
            <a:r>
              <a:rPr lang="fr-FR" sz="1000" dirty="0">
                <a:latin typeface="Short Stack" panose="02010500040000000007" pitchFamily="2" charset="0"/>
              </a:rPr>
              <a:t>Il a sauté : ______ 		Tu étais partis : ______ </a:t>
            </a:r>
          </a:p>
          <a:p>
            <a:pPr>
              <a:lnSpc>
                <a:spcPct val="150000"/>
              </a:lnSpc>
              <a:spcAft>
                <a:spcPts val="600"/>
              </a:spcAft>
            </a:pPr>
            <a:r>
              <a:rPr lang="fr-FR" sz="1000" dirty="0">
                <a:latin typeface="Short Stack" panose="02010500040000000007" pitchFamily="2" charset="0"/>
              </a:rPr>
              <a:t>J’avais appris : ______ 		Elles ont mangé : ______ </a:t>
            </a:r>
          </a:p>
          <a:p>
            <a:pPr>
              <a:lnSpc>
                <a:spcPct val="150000"/>
              </a:lnSpc>
              <a:spcAft>
                <a:spcPts val="600"/>
              </a:spcAft>
            </a:pPr>
            <a:r>
              <a:rPr lang="fr-FR" sz="1200" dirty="0">
                <a:ln w="9525">
                  <a:solidFill>
                    <a:sysClr val="windowText" lastClr="000000"/>
                  </a:solidFill>
                </a:ln>
                <a:latin typeface="Set Fire to the Rain" panose="02000506000000020004" pitchFamily="2" charset="0"/>
              </a:rPr>
              <a:t>2. Ecris les verbes au plus-que-parfait</a:t>
            </a:r>
          </a:p>
          <a:p>
            <a:pPr marL="228600" indent="-228600">
              <a:spcAft>
                <a:spcPts val="600"/>
              </a:spcAft>
              <a:buAutoNum type="alphaLcParenR"/>
            </a:pPr>
            <a:r>
              <a:rPr lang="fr-FR" sz="1000" dirty="0">
                <a:latin typeface="Short Stack" panose="02010500040000000007" pitchFamily="2" charset="0"/>
              </a:rPr>
              <a:t>Les randonneurs (</a:t>
            </a:r>
            <a:r>
              <a:rPr lang="fr-FR" sz="1000" dirty="0">
                <a:latin typeface="Chalkduster" panose="03050602040202020205" pitchFamily="66" charset="0"/>
              </a:rPr>
              <a:t>mettre</a:t>
            </a:r>
            <a:r>
              <a:rPr lang="fr-FR" sz="1000" dirty="0">
                <a:latin typeface="Short Stack" panose="02010500040000000007" pitchFamily="2" charset="0"/>
              </a:rPr>
              <a:t>) _____________________ leurs vêtements les plus chauds.</a:t>
            </a:r>
          </a:p>
          <a:p>
            <a:pPr marL="228600" indent="-228600">
              <a:spcAft>
                <a:spcPts val="600"/>
              </a:spcAft>
              <a:buAutoNum type="alphaLcParenR"/>
            </a:pPr>
            <a:r>
              <a:rPr lang="fr-FR" sz="1000" dirty="0">
                <a:latin typeface="Short Stack" panose="02010500040000000007" pitchFamily="2" charset="0"/>
              </a:rPr>
              <a:t>La montagne (</a:t>
            </a:r>
            <a:r>
              <a:rPr lang="fr-FR" sz="1000" dirty="0">
                <a:latin typeface="Chalkduster" panose="03050602040202020205" pitchFamily="66" charset="0"/>
              </a:rPr>
              <a:t>être</a:t>
            </a:r>
            <a:r>
              <a:rPr lang="fr-FR" sz="1000" dirty="0">
                <a:latin typeface="Short Stack" panose="02010500040000000007" pitchFamily="2" charset="0"/>
              </a:rPr>
              <a:t>) _____________________ aménagée pour sécuriser les sentiers.</a:t>
            </a:r>
          </a:p>
          <a:p>
            <a:pPr marL="228600" indent="-228600">
              <a:spcAft>
                <a:spcPts val="600"/>
              </a:spcAft>
              <a:buAutoNum type="alphaLcParenR"/>
            </a:pPr>
            <a:r>
              <a:rPr lang="fr-FR" sz="1000" dirty="0">
                <a:latin typeface="Short Stack" panose="02010500040000000007" pitchFamily="2" charset="0"/>
              </a:rPr>
              <a:t>Malgré tout, ils (</a:t>
            </a:r>
            <a:r>
              <a:rPr lang="fr-FR" sz="1000" dirty="0">
                <a:latin typeface="Chalkduster" panose="03050602040202020205" pitchFamily="66" charset="0"/>
              </a:rPr>
              <a:t>perdre</a:t>
            </a:r>
            <a:r>
              <a:rPr lang="fr-FR" sz="1000" dirty="0">
                <a:latin typeface="Short Stack" panose="02010500040000000007" pitchFamily="2" charset="0"/>
              </a:rPr>
              <a:t>) _____________________ leur chemin, </a:t>
            </a:r>
          </a:p>
          <a:p>
            <a:pPr>
              <a:spcAft>
                <a:spcPts val="600"/>
              </a:spcAft>
            </a:pPr>
            <a:r>
              <a:rPr lang="fr-FR" sz="1000" dirty="0">
                <a:latin typeface="Short Stack" panose="02010500040000000007" pitchFamily="2" charset="0"/>
              </a:rPr>
              <a:t>     mais un guide les (</a:t>
            </a:r>
            <a:r>
              <a:rPr lang="fr-FR" sz="1000" dirty="0">
                <a:latin typeface="Chalkduster" panose="03050602040202020205" pitchFamily="66" charset="0"/>
              </a:rPr>
              <a:t>retrouver</a:t>
            </a:r>
            <a:r>
              <a:rPr lang="fr-FR" sz="1000" dirty="0">
                <a:latin typeface="Short Stack" panose="02010500040000000007" pitchFamily="2" charset="0"/>
              </a:rPr>
              <a:t>) _____________________ </a:t>
            </a:r>
          </a:p>
          <a:p>
            <a:pPr marL="228600" indent="-228600">
              <a:spcAft>
                <a:spcPts val="600"/>
              </a:spcAft>
              <a:buAutoNum type="alphaLcParenR"/>
            </a:pPr>
            <a:endParaRPr lang="fr-FR" sz="1000" dirty="0">
              <a:latin typeface="Short Stack" panose="02010500040000000007" pitchFamily="2" charset="0"/>
            </a:endParaRPr>
          </a:p>
        </p:txBody>
      </p:sp>
      <p:sp>
        <p:nvSpPr>
          <p:cNvPr id="22" name="ZoneTexte 21"/>
          <p:cNvSpPr txBox="1"/>
          <p:nvPr/>
        </p:nvSpPr>
        <p:spPr>
          <a:xfrm>
            <a:off x="4082258" y="417355"/>
            <a:ext cx="984462"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retiens</a:t>
            </a:r>
          </a:p>
        </p:txBody>
      </p:sp>
      <p:sp>
        <p:nvSpPr>
          <p:cNvPr id="40" name="Rectangle à coins arrondis 39"/>
          <p:cNvSpPr/>
          <p:nvPr/>
        </p:nvSpPr>
        <p:spPr>
          <a:xfrm>
            <a:off x="5363825" y="4855479"/>
            <a:ext cx="5169135" cy="2537396"/>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41" name="ZoneTexte 40"/>
          <p:cNvSpPr txBox="1"/>
          <p:nvPr/>
        </p:nvSpPr>
        <p:spPr>
          <a:xfrm>
            <a:off x="9406453" y="4702245"/>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m’évalue</a:t>
            </a:r>
          </a:p>
        </p:txBody>
      </p:sp>
      <p:sp>
        <p:nvSpPr>
          <p:cNvPr id="42" name="ZoneTexte 41"/>
          <p:cNvSpPr txBox="1"/>
          <p:nvPr/>
        </p:nvSpPr>
        <p:spPr>
          <a:xfrm>
            <a:off x="85581" y="92511"/>
            <a:ext cx="553537" cy="400110"/>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Warung Kopi" panose="02000500000000000000" pitchFamily="2" charset="0"/>
              </a:rPr>
              <a:t>C9</a:t>
            </a:r>
          </a:p>
        </p:txBody>
      </p:sp>
      <p:sp>
        <p:nvSpPr>
          <p:cNvPr id="50" name="ZoneTexte 49"/>
          <p:cNvSpPr txBox="1"/>
          <p:nvPr/>
        </p:nvSpPr>
        <p:spPr>
          <a:xfrm>
            <a:off x="4481654" y="27042"/>
            <a:ext cx="665826" cy="374571"/>
          </a:xfrm>
          <a:prstGeom prst="roundRect">
            <a:avLst/>
          </a:prstGeom>
          <a:noFill/>
          <a:ln w="28575">
            <a:noFill/>
          </a:ln>
        </p:spPr>
        <p:txBody>
          <a:bodyPr wrap="square" rtlCol="0">
            <a:spAutoFit/>
          </a:bodyPr>
          <a:lstStyle/>
          <a:p>
            <a:pPr algn="ctr"/>
            <a:r>
              <a:rPr lang="fr-FR" sz="1600" dirty="0">
                <a:effectLst>
                  <a:outerShdw blurRad="38100" dist="38100" dir="2700000" algn="tl">
                    <a:srgbClr val="000000">
                      <a:alpha val="43137"/>
                    </a:srgbClr>
                  </a:outerShdw>
                </a:effectLst>
                <a:latin typeface="Warung Kopi" panose="02000500000000000000" pitchFamily="2" charset="0"/>
              </a:rPr>
              <a:t>CM2</a:t>
            </a:r>
          </a:p>
        </p:txBody>
      </p:sp>
      <p:sp>
        <p:nvSpPr>
          <p:cNvPr id="39" name="ZoneTexte 38"/>
          <p:cNvSpPr txBox="1"/>
          <p:nvPr/>
        </p:nvSpPr>
        <p:spPr>
          <a:xfrm>
            <a:off x="4027222" y="4302790"/>
            <a:ext cx="1051964" cy="306467"/>
          </a:xfrm>
          <a:prstGeom prst="roundRect">
            <a:avLst/>
          </a:prstGeom>
          <a:solidFill>
            <a:srgbClr val="C2EBA9"/>
          </a:solidFill>
          <a:ln w="28575">
            <a:solidFill>
              <a:schemeClr val="accent6">
                <a:lumMod val="75000"/>
              </a:schemeClr>
            </a:solidFill>
          </a:ln>
          <a:effectLst>
            <a:outerShdw blurRad="50800" dist="38100" dir="2700000" algn="tl" rotWithShape="0">
              <a:prstClr val="black">
                <a:alpha val="40000"/>
              </a:prstClr>
            </a:outerShdw>
          </a:effectLst>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Je m’exerce</a:t>
            </a:r>
          </a:p>
        </p:txBody>
      </p:sp>
      <p:pic>
        <p:nvPicPr>
          <p:cNvPr id="3" name="Image 2">
            <a:extLst>
              <a:ext uri="{FF2B5EF4-FFF2-40B4-BE49-F238E27FC236}">
                <a16:creationId xmlns:a16="http://schemas.microsoft.com/office/drawing/2014/main" id="{C5DACA69-549F-47DF-9711-46BBFB92A6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058" y="7354121"/>
            <a:ext cx="1245553" cy="256286"/>
          </a:xfrm>
          <a:prstGeom prst="rect">
            <a:avLst/>
          </a:prstGeom>
        </p:spPr>
      </p:pic>
      <p:sp>
        <p:nvSpPr>
          <p:cNvPr id="37" name="Rectangle à coins arrondis 37">
            <a:extLst>
              <a:ext uri="{FF2B5EF4-FFF2-40B4-BE49-F238E27FC236}">
                <a16:creationId xmlns:a16="http://schemas.microsoft.com/office/drawing/2014/main" id="{1CAC7D12-135A-49BF-9AA7-64D9419ADD1D}"/>
              </a:ext>
            </a:extLst>
          </p:cNvPr>
          <p:cNvSpPr/>
          <p:nvPr/>
        </p:nvSpPr>
        <p:spPr>
          <a:xfrm>
            <a:off x="5363825" y="2390918"/>
            <a:ext cx="5169135" cy="2221133"/>
          </a:xfrm>
          <a:prstGeom prst="roundRect">
            <a:avLst>
              <a:gd name="adj" fmla="val 5840"/>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fr-FR" dirty="0"/>
          </a:p>
        </p:txBody>
      </p:sp>
      <p:sp>
        <p:nvSpPr>
          <p:cNvPr id="38" name="Text Box 3">
            <a:extLst>
              <a:ext uri="{FF2B5EF4-FFF2-40B4-BE49-F238E27FC236}">
                <a16:creationId xmlns:a16="http://schemas.microsoft.com/office/drawing/2014/main" id="{5C7C358C-F5DC-411C-949F-33FFC26A51EC}"/>
              </a:ext>
            </a:extLst>
          </p:cNvPr>
          <p:cNvSpPr txBox="1">
            <a:spLocks noChangeArrowheads="1"/>
          </p:cNvSpPr>
          <p:nvPr/>
        </p:nvSpPr>
        <p:spPr bwMode="auto">
          <a:xfrm>
            <a:off x="5339057" y="2160082"/>
            <a:ext cx="15271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KG Primary Italics" pitchFamily="2" charset="0"/>
                <a:cs typeface="Arial" pitchFamily="34" charset="0"/>
              </a:rPr>
              <a:t>Exercices à faire à l’oral.</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4" name="Text Box 4">
            <a:extLst>
              <a:ext uri="{FF2B5EF4-FFF2-40B4-BE49-F238E27FC236}">
                <a16:creationId xmlns:a16="http://schemas.microsoft.com/office/drawing/2014/main" id="{C1349FF7-2E49-445C-A1BF-3197C7F0D06B}"/>
              </a:ext>
            </a:extLst>
          </p:cNvPr>
          <p:cNvSpPr txBox="1">
            <a:spLocks noChangeArrowheads="1"/>
          </p:cNvSpPr>
          <p:nvPr/>
        </p:nvSpPr>
        <p:spPr bwMode="auto">
          <a:xfrm>
            <a:off x="5407838" y="2687827"/>
            <a:ext cx="5145307" cy="78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r>
              <a:rPr lang="fr-FR" sz="1000" dirty="0">
                <a:latin typeface="Short Stack" panose="02010500040000000007" pitchFamily="2" charset="0"/>
              </a:rPr>
              <a:t>1. Au PQP Le participe passé est à l’imparfait.</a:t>
            </a:r>
          </a:p>
          <a:p>
            <a:r>
              <a:rPr lang="fr-FR" sz="1000" dirty="0">
                <a:latin typeface="Short Stack" panose="02010500040000000007" pitchFamily="2" charset="0"/>
              </a:rPr>
              <a:t>2. On applique les mêmes règles d’accord que celles du passé composé.</a:t>
            </a:r>
          </a:p>
          <a:p>
            <a:r>
              <a:rPr lang="fr-FR" sz="1000" dirty="0">
                <a:latin typeface="Short Stack" panose="02010500040000000007" pitchFamily="2" charset="0"/>
              </a:rPr>
              <a:t>3. Il existe trois autres temps composés.</a:t>
            </a:r>
          </a:p>
        </p:txBody>
      </p:sp>
      <p:sp>
        <p:nvSpPr>
          <p:cNvPr id="46" name="Text Box 6">
            <a:extLst>
              <a:ext uri="{FF2B5EF4-FFF2-40B4-BE49-F238E27FC236}">
                <a16:creationId xmlns:a16="http://schemas.microsoft.com/office/drawing/2014/main" id="{D4218409-5FEA-4857-A3EB-47294127CB60}"/>
              </a:ext>
            </a:extLst>
          </p:cNvPr>
          <p:cNvSpPr txBox="1">
            <a:spLocks noChangeArrowheads="1"/>
          </p:cNvSpPr>
          <p:nvPr/>
        </p:nvSpPr>
        <p:spPr bwMode="auto">
          <a:xfrm>
            <a:off x="5402412" y="3631567"/>
            <a:ext cx="4662089" cy="7623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a:tabLst>
                <a:tab pos="180975" algn="l"/>
              </a:tabLst>
            </a:pPr>
            <a:r>
              <a:rPr lang="fr-FR" sz="1000" dirty="0">
                <a:latin typeface="Short Stack" panose="02010500040000000007" pitchFamily="2" charset="0"/>
              </a:rPr>
              <a:t>1.   La terrible catastrophe </a:t>
            </a:r>
            <a:r>
              <a:rPr lang="fr-FR" sz="1000" u="sng" dirty="0">
                <a:latin typeface="Short Stack" panose="02010500040000000007" pitchFamily="2" charset="0"/>
              </a:rPr>
              <a:t>avait remué</a:t>
            </a:r>
            <a:r>
              <a:rPr lang="fr-FR" sz="1000" dirty="0">
                <a:latin typeface="Short Stack" panose="02010500040000000007" pitchFamily="2" charset="0"/>
              </a:rPr>
              <a:t> tout le pas.</a:t>
            </a:r>
          </a:p>
          <a:p>
            <a:pPr>
              <a:tabLst>
                <a:tab pos="180975" algn="l"/>
              </a:tabLst>
            </a:pPr>
            <a:r>
              <a:rPr lang="fr-FR" sz="1000" dirty="0">
                <a:latin typeface="Short Stack" panose="02010500040000000007" pitchFamily="2" charset="0"/>
              </a:rPr>
              <a:t>2.  Il </a:t>
            </a:r>
            <a:r>
              <a:rPr lang="fr-FR" sz="1000" u="sng" dirty="0">
                <a:latin typeface="Short Stack" panose="02010500040000000007" pitchFamily="2" charset="0"/>
              </a:rPr>
              <a:t>eut marché</a:t>
            </a:r>
            <a:r>
              <a:rPr lang="fr-FR" sz="1000" dirty="0">
                <a:latin typeface="Short Stack" panose="02010500040000000007" pitchFamily="2" charset="0"/>
              </a:rPr>
              <a:t> longtemps.</a:t>
            </a:r>
          </a:p>
          <a:p>
            <a:pPr>
              <a:tabLst>
                <a:tab pos="180975" algn="l"/>
              </a:tabLst>
            </a:pPr>
            <a:r>
              <a:rPr lang="fr-FR" sz="1000" dirty="0">
                <a:latin typeface="Short Stack" panose="02010500040000000007" pitchFamily="2" charset="0"/>
              </a:rPr>
              <a:t>3.  Tu </a:t>
            </a:r>
            <a:r>
              <a:rPr lang="fr-FR" sz="1000" u="sng" dirty="0">
                <a:latin typeface="Short Stack" panose="02010500040000000007" pitchFamily="2" charset="0"/>
              </a:rPr>
              <a:t>avais lu</a:t>
            </a:r>
            <a:r>
              <a:rPr lang="fr-FR" sz="1000" dirty="0">
                <a:latin typeface="Short Stack" panose="02010500040000000007" pitchFamily="2" charset="0"/>
              </a:rPr>
              <a:t> ce roman.</a:t>
            </a:r>
          </a:p>
          <a:p>
            <a:pPr>
              <a:tabLst>
                <a:tab pos="180975" algn="l"/>
              </a:tabLst>
            </a:pPr>
            <a:r>
              <a:rPr lang="fr-FR" sz="1000" dirty="0">
                <a:latin typeface="Short Stack" panose="02010500040000000007" pitchFamily="2" charset="0"/>
              </a:rPr>
              <a:t>4.  Nous </a:t>
            </a:r>
            <a:r>
              <a:rPr lang="fr-FR" sz="1000" u="sng" dirty="0">
                <a:latin typeface="Short Stack" panose="02010500040000000007" pitchFamily="2" charset="0"/>
              </a:rPr>
              <a:t>aurons fini</a:t>
            </a:r>
            <a:r>
              <a:rPr lang="fr-FR" sz="1000" dirty="0">
                <a:latin typeface="Short Stack" panose="02010500040000000007" pitchFamily="2" charset="0"/>
              </a:rPr>
              <a:t> nos travaux bientôt.</a:t>
            </a:r>
          </a:p>
        </p:txBody>
      </p:sp>
      <p:sp>
        <p:nvSpPr>
          <p:cNvPr id="48" name="Text Box 12">
            <a:extLst>
              <a:ext uri="{FF2B5EF4-FFF2-40B4-BE49-F238E27FC236}">
                <a16:creationId xmlns:a16="http://schemas.microsoft.com/office/drawing/2014/main" id="{D179758C-32A0-4891-92B9-313273E9F235}"/>
              </a:ext>
            </a:extLst>
          </p:cNvPr>
          <p:cNvSpPr txBox="1">
            <a:spLocks noChangeArrowheads="1"/>
          </p:cNvSpPr>
          <p:nvPr/>
        </p:nvSpPr>
        <p:spPr bwMode="auto">
          <a:xfrm>
            <a:off x="9550152" y="3676672"/>
            <a:ext cx="5365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Fineliner Script" pitchFamily="50" charset="0"/>
                <a:cs typeface="Arial" pitchFamily="34" charset="0"/>
              </a:rPr>
              <a:t>oui ou non ?</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 name="AutoShape 13">
            <a:extLst>
              <a:ext uri="{FF2B5EF4-FFF2-40B4-BE49-F238E27FC236}">
                <a16:creationId xmlns:a16="http://schemas.microsoft.com/office/drawing/2014/main" id="{2D709B68-AFDA-4684-BC1F-F7BAFB349ED3}"/>
              </a:ext>
            </a:extLst>
          </p:cNvPr>
          <p:cNvSpPr>
            <a:spLocks noChangeArrowheads="1"/>
          </p:cNvSpPr>
          <p:nvPr/>
        </p:nvSpPr>
        <p:spPr bwMode="auto">
          <a:xfrm>
            <a:off x="9550152" y="3614441"/>
            <a:ext cx="514350" cy="598487"/>
          </a:xfrm>
          <a:prstGeom prst="cloudCallout">
            <a:avLst>
              <a:gd name="adj1" fmla="val -92731"/>
              <a:gd name="adj2" fmla="val -5183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itchFamily="34" charset="0"/>
              <a:cs typeface="Arial" pitchFamily="34" charset="0"/>
            </a:endParaRPr>
          </a:p>
        </p:txBody>
      </p:sp>
      <p:sp>
        <p:nvSpPr>
          <p:cNvPr id="51" name="ZoneTexte 50">
            <a:extLst>
              <a:ext uri="{FF2B5EF4-FFF2-40B4-BE49-F238E27FC236}">
                <a16:creationId xmlns:a16="http://schemas.microsoft.com/office/drawing/2014/main" id="{56EA81EB-F08B-4645-B4F0-B61C6271C01F}"/>
              </a:ext>
            </a:extLst>
          </p:cNvPr>
          <p:cNvSpPr txBox="1"/>
          <p:nvPr/>
        </p:nvSpPr>
        <p:spPr>
          <a:xfrm>
            <a:off x="5363825" y="2451047"/>
            <a:ext cx="1452871"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Vrai ou faux ?</a:t>
            </a:r>
          </a:p>
        </p:txBody>
      </p:sp>
      <p:sp>
        <p:nvSpPr>
          <p:cNvPr id="54" name="ZoneTexte 53">
            <a:extLst>
              <a:ext uri="{FF2B5EF4-FFF2-40B4-BE49-F238E27FC236}">
                <a16:creationId xmlns:a16="http://schemas.microsoft.com/office/drawing/2014/main" id="{96D0B188-3FE0-4D6D-B160-26FB071F915E}"/>
              </a:ext>
            </a:extLst>
          </p:cNvPr>
          <p:cNvSpPr txBox="1"/>
          <p:nvPr/>
        </p:nvSpPr>
        <p:spPr>
          <a:xfrm>
            <a:off x="5387515" y="3377661"/>
            <a:ext cx="4140412" cy="276999"/>
          </a:xfrm>
          <a:prstGeom prst="rect">
            <a:avLst/>
          </a:prstGeom>
          <a:noFill/>
        </p:spPr>
        <p:txBody>
          <a:bodyPr wrap="square" rtlCol="0">
            <a:spAutoFit/>
          </a:bodyPr>
          <a:lstStyle/>
          <a:p>
            <a:r>
              <a:rPr lang="fr-FR" sz="1200" dirty="0">
                <a:ln w="9525">
                  <a:solidFill>
                    <a:schemeClr val="tx1"/>
                  </a:solidFill>
                </a:ln>
                <a:latin typeface="Set Fire to the Rain" panose="02000506000000020004" pitchFamily="2" charset="0"/>
              </a:rPr>
              <a:t>Les verbes sont-ils correctement conjugués au PQP ?</a:t>
            </a:r>
          </a:p>
        </p:txBody>
      </p:sp>
      <p:sp>
        <p:nvSpPr>
          <p:cNvPr id="57" name="ZoneTexte 56">
            <a:extLst>
              <a:ext uri="{FF2B5EF4-FFF2-40B4-BE49-F238E27FC236}">
                <a16:creationId xmlns:a16="http://schemas.microsoft.com/office/drawing/2014/main" id="{7AFAA42C-88E0-4694-A508-46DC94CC8B1B}"/>
              </a:ext>
            </a:extLst>
          </p:cNvPr>
          <p:cNvSpPr txBox="1"/>
          <p:nvPr/>
        </p:nvSpPr>
        <p:spPr>
          <a:xfrm>
            <a:off x="9366016" y="2274816"/>
            <a:ext cx="1041158" cy="306467"/>
          </a:xfrm>
          <a:prstGeom prst="roundRect">
            <a:avLst/>
          </a:prstGeom>
          <a:solidFill>
            <a:srgbClr val="C2EBA9"/>
          </a:solidFill>
          <a:ln w="28575">
            <a:solidFill>
              <a:schemeClr val="accent6">
                <a:lumMod val="75000"/>
              </a:schemeClr>
            </a:solidFill>
          </a:ln>
        </p:spPr>
        <p:txBody>
          <a:bodyPr wrap="square" rtlCol="0">
            <a:spAutoFit/>
          </a:bodyPr>
          <a:lstStyle/>
          <a:p>
            <a:pPr algn="ctr"/>
            <a:r>
              <a:rPr lang="fr-FR" sz="1200" b="1" dirty="0">
                <a:ln w="19050">
                  <a:solidFill>
                    <a:schemeClr val="bg1"/>
                  </a:solidFill>
                </a:ln>
                <a:solidFill>
                  <a:schemeClr val="bg1"/>
                </a:solidFill>
                <a:effectLst>
                  <a:outerShdw blurRad="38100" dist="38100" dir="2700000" algn="tl">
                    <a:srgbClr val="000000">
                      <a:alpha val="43137"/>
                    </a:srgbClr>
                  </a:outerShdw>
                </a:effectLst>
                <a:latin typeface="DK Petit Oiseau" panose="03030502040402010104" pitchFamily="66" charset="0"/>
              </a:rPr>
              <a:t>J’ai compris</a:t>
            </a:r>
          </a:p>
        </p:txBody>
      </p:sp>
      <p:sp>
        <p:nvSpPr>
          <p:cNvPr id="55" name="Text Box 5">
            <a:extLst>
              <a:ext uri="{FF2B5EF4-FFF2-40B4-BE49-F238E27FC236}">
                <a16:creationId xmlns:a16="http://schemas.microsoft.com/office/drawing/2014/main" id="{8EEC1137-73DC-42F1-8DC1-8C77DB9795B0}"/>
              </a:ext>
            </a:extLst>
          </p:cNvPr>
          <p:cNvSpPr txBox="1">
            <a:spLocks noChangeArrowheads="1"/>
          </p:cNvSpPr>
          <p:nvPr/>
        </p:nvSpPr>
        <p:spPr bwMode="auto">
          <a:xfrm rot="10800000">
            <a:off x="5629275" y="4329030"/>
            <a:ext cx="4818336" cy="2440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1. Faux</a:t>
            </a:r>
            <a:r>
              <a:rPr kumimoji="0" lang="fr-FR" altLang="fr-FR" sz="1000" b="0" i="0" u="none" strike="noStrike" cap="none" normalizeH="0" dirty="0">
                <a:ln>
                  <a:noFill/>
                </a:ln>
                <a:solidFill>
                  <a:srgbClr val="000000"/>
                </a:solidFill>
                <a:effectLst/>
                <a:latin typeface="KG Primary Italics" pitchFamily="2" charset="0"/>
                <a:cs typeface="Arial" pitchFamily="34" charset="0"/>
              </a:rPr>
              <a:t> (c’est l’</a:t>
            </a:r>
            <a:r>
              <a:rPr kumimoji="0" lang="fr-FR" altLang="fr-FR" sz="1000" b="0" i="0" u="none" strike="noStrike" cap="none" normalizeH="0" dirty="0" err="1">
                <a:ln>
                  <a:noFill/>
                </a:ln>
                <a:solidFill>
                  <a:srgbClr val="000000"/>
                </a:solidFill>
                <a:effectLst/>
                <a:latin typeface="KG Primary Italics" pitchFamily="2" charset="0"/>
                <a:cs typeface="Arial" pitchFamily="34" charset="0"/>
              </a:rPr>
              <a:t>auxilaire</a:t>
            </a:r>
            <a:r>
              <a:rPr kumimoji="0" lang="fr-FR" altLang="fr-FR" sz="1000" b="0" i="0" u="none" strike="noStrike" cap="none" normalizeH="0" dirty="0">
                <a:ln>
                  <a:noFill/>
                </a:ln>
                <a:solidFill>
                  <a:srgbClr val="000000"/>
                </a:solidFill>
                <a:effectLst/>
                <a:latin typeface="KG Primary Italics" pitchFamily="2" charset="0"/>
                <a:cs typeface="Arial" pitchFamily="34" charset="0"/>
              </a:rPr>
              <a:t>)  </a:t>
            </a:r>
            <a:r>
              <a:rPr kumimoji="0" lang="fr-FR" altLang="fr-FR" sz="1000" b="0" i="0" u="none" strike="noStrike" cap="none" normalizeH="0" baseline="0" dirty="0">
                <a:ln>
                  <a:noFill/>
                </a:ln>
                <a:solidFill>
                  <a:srgbClr val="000000"/>
                </a:solidFill>
                <a:effectLst/>
                <a:latin typeface="KG Primary Italics" pitchFamily="2" charset="0"/>
                <a:cs typeface="Arial" pitchFamily="34" charset="0"/>
              </a:rPr>
              <a:t>    2. vrai     3. faux (deux)    4. oui     5. non     6. oui      7. non</a:t>
            </a:r>
            <a:endParaRPr kumimoji="0" lang="fr-FR" alt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32" name="Rectangle à coins arrondis 23">
            <a:extLst>
              <a:ext uri="{FF2B5EF4-FFF2-40B4-BE49-F238E27FC236}">
                <a16:creationId xmlns:a16="http://schemas.microsoft.com/office/drawing/2014/main" id="{B842727C-47DA-4884-B3AC-D229AEEDE4C1}"/>
              </a:ext>
            </a:extLst>
          </p:cNvPr>
          <p:cNvSpPr/>
          <p:nvPr/>
        </p:nvSpPr>
        <p:spPr>
          <a:xfrm>
            <a:off x="5353959" y="97372"/>
            <a:ext cx="5169135" cy="2017692"/>
          </a:xfrm>
          <a:prstGeom prst="roundRect">
            <a:avLst>
              <a:gd name="adj" fmla="val 7631"/>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fontAlgn="ctr">
              <a:lnSpc>
                <a:spcPct val="150000"/>
              </a:lnSpc>
            </a:pPr>
            <a:r>
              <a:rPr lang="fr-FR" sz="1000" dirty="0">
                <a:solidFill>
                  <a:srgbClr val="000000"/>
                </a:solidFill>
                <a:latin typeface="Short Stack" panose="02010500040000000007" pitchFamily="2" charset="0"/>
              </a:rPr>
              <a:t>.</a:t>
            </a:r>
            <a:endParaRPr lang="fr-FR" sz="1000" dirty="0">
              <a:latin typeface="Arial" panose="020B0604020202020204" pitchFamily="34" charset="0"/>
            </a:endParaRPr>
          </a:p>
          <a:p>
            <a:pPr algn="ctr"/>
            <a:endParaRPr lang="fr-FR" sz="1000" dirty="0"/>
          </a:p>
        </p:txBody>
      </p:sp>
      <p:sp>
        <p:nvSpPr>
          <p:cNvPr id="33" name="Rectangle 32">
            <a:extLst>
              <a:ext uri="{FF2B5EF4-FFF2-40B4-BE49-F238E27FC236}">
                <a16:creationId xmlns:a16="http://schemas.microsoft.com/office/drawing/2014/main" id="{15401D3C-8C2C-4900-B205-8C4C0234F773}"/>
              </a:ext>
            </a:extLst>
          </p:cNvPr>
          <p:cNvSpPr/>
          <p:nvPr/>
        </p:nvSpPr>
        <p:spPr>
          <a:xfrm>
            <a:off x="5385480" y="136159"/>
            <a:ext cx="4748874" cy="276999"/>
          </a:xfrm>
          <a:prstGeom prst="rect">
            <a:avLst/>
          </a:prstGeom>
        </p:spPr>
        <p:txBody>
          <a:bodyPr wrap="square">
            <a:spAutoFit/>
          </a:bodyPr>
          <a:lstStyle/>
          <a:p>
            <a:pPr lvl="0"/>
            <a:r>
              <a:rPr lang="fr-FR" sz="1200" dirty="0">
                <a:ln w="9525">
                  <a:solidFill>
                    <a:sysClr val="windowText" lastClr="000000"/>
                  </a:solidFill>
                </a:ln>
                <a:solidFill>
                  <a:prstClr val="black"/>
                </a:solidFill>
                <a:latin typeface="Set Fire to the Rain" panose="02000506000000020004" pitchFamily="2" charset="0"/>
              </a:rPr>
              <a:t>3. Conjugue chaque verbe au PQP avec je et nous</a:t>
            </a:r>
          </a:p>
        </p:txBody>
      </p:sp>
      <p:sp>
        <p:nvSpPr>
          <p:cNvPr id="34" name="Rectangle 33">
            <a:extLst>
              <a:ext uri="{FF2B5EF4-FFF2-40B4-BE49-F238E27FC236}">
                <a16:creationId xmlns:a16="http://schemas.microsoft.com/office/drawing/2014/main" id="{C7F3D490-47DD-4181-838D-C343935BA55C}"/>
              </a:ext>
            </a:extLst>
          </p:cNvPr>
          <p:cNvSpPr/>
          <p:nvPr/>
        </p:nvSpPr>
        <p:spPr>
          <a:xfrm>
            <a:off x="5385480" y="340765"/>
            <a:ext cx="5138667" cy="1708160"/>
          </a:xfrm>
          <a:prstGeom prst="rect">
            <a:avLst/>
          </a:prstGeom>
        </p:spPr>
        <p:txBody>
          <a:bodyPr wrap="square">
            <a:spAutoFit/>
          </a:bodyPr>
          <a:lstStyle/>
          <a:p>
            <a:pPr>
              <a:lnSpc>
                <a:spcPct val="150000"/>
              </a:lnSpc>
              <a:tabLst>
                <a:tab pos="628650" algn="l"/>
                <a:tab pos="2600325" algn="l"/>
              </a:tabLst>
            </a:pPr>
            <a:r>
              <a:rPr lang="fr-FR" sz="1000" dirty="0">
                <a:solidFill>
                  <a:prstClr val="black"/>
                </a:solidFill>
                <a:latin typeface="Short Stack" panose="02010500040000000007" pitchFamily="2" charset="0"/>
              </a:rPr>
              <a:t>crier : 	j’ ___________________	nous _______________________ </a:t>
            </a:r>
          </a:p>
          <a:p>
            <a:pPr>
              <a:lnSpc>
                <a:spcPct val="150000"/>
              </a:lnSpc>
              <a:tabLst>
                <a:tab pos="628650" algn="l"/>
                <a:tab pos="2600325" algn="l"/>
              </a:tabLst>
            </a:pPr>
            <a:r>
              <a:rPr lang="fr-FR" sz="1000" dirty="0">
                <a:solidFill>
                  <a:prstClr val="black"/>
                </a:solidFill>
                <a:latin typeface="Short Stack" panose="02010500040000000007" pitchFamily="2" charset="0"/>
              </a:rPr>
              <a:t>réagir :	j’ ___________________	nous _______________________ </a:t>
            </a:r>
          </a:p>
          <a:p>
            <a:pPr>
              <a:lnSpc>
                <a:spcPct val="150000"/>
              </a:lnSpc>
              <a:tabLst>
                <a:tab pos="628650" algn="l"/>
                <a:tab pos="2600325" algn="l"/>
              </a:tabLst>
            </a:pPr>
            <a:r>
              <a:rPr lang="fr-FR" sz="1000" dirty="0">
                <a:solidFill>
                  <a:prstClr val="black"/>
                </a:solidFill>
                <a:latin typeface="Short Stack" panose="02010500040000000007" pitchFamily="2" charset="0"/>
              </a:rPr>
              <a:t>Faire : 	j’ ___________________	nous _______________________ </a:t>
            </a:r>
          </a:p>
          <a:p>
            <a:pPr>
              <a:lnSpc>
                <a:spcPct val="150000"/>
              </a:lnSpc>
              <a:tabLst>
                <a:tab pos="628650" algn="l"/>
                <a:tab pos="2600325" algn="l"/>
              </a:tabLst>
            </a:pPr>
            <a:r>
              <a:rPr lang="fr-FR" sz="1000" dirty="0">
                <a:solidFill>
                  <a:prstClr val="black"/>
                </a:solidFill>
                <a:latin typeface="Short Stack" panose="02010500040000000007" pitchFamily="2" charset="0"/>
              </a:rPr>
              <a:t>Avoir :	j’ ___________________	nous _______________________ </a:t>
            </a:r>
          </a:p>
          <a:p>
            <a:pPr>
              <a:lnSpc>
                <a:spcPct val="150000"/>
              </a:lnSpc>
              <a:tabLst>
                <a:tab pos="628650" algn="l"/>
                <a:tab pos="2600325" algn="l"/>
              </a:tabLst>
            </a:pPr>
            <a:r>
              <a:rPr lang="fr-FR" sz="1000" dirty="0">
                <a:solidFill>
                  <a:prstClr val="black"/>
                </a:solidFill>
                <a:latin typeface="Short Stack" panose="02010500040000000007" pitchFamily="2" charset="0"/>
              </a:rPr>
              <a:t>Voir :	j’ ___________________	nous _______________________ </a:t>
            </a:r>
          </a:p>
          <a:p>
            <a:pPr>
              <a:lnSpc>
                <a:spcPct val="150000"/>
              </a:lnSpc>
              <a:tabLst>
                <a:tab pos="628650" algn="l"/>
                <a:tab pos="2600325" algn="l"/>
              </a:tabLst>
            </a:pPr>
            <a:r>
              <a:rPr lang="fr-FR" sz="1000" dirty="0">
                <a:solidFill>
                  <a:prstClr val="black"/>
                </a:solidFill>
                <a:latin typeface="Short Stack" panose="02010500040000000007" pitchFamily="2" charset="0"/>
              </a:rPr>
              <a:t>Vivre :	j’ ___________________	nous _______________________ </a:t>
            </a:r>
          </a:p>
          <a:p>
            <a:pPr>
              <a:lnSpc>
                <a:spcPct val="150000"/>
              </a:lnSpc>
              <a:tabLst>
                <a:tab pos="628650" algn="l"/>
                <a:tab pos="2600325" algn="l"/>
              </a:tabLst>
            </a:pPr>
            <a:r>
              <a:rPr lang="fr-FR" sz="1000" dirty="0">
                <a:solidFill>
                  <a:prstClr val="black"/>
                </a:solidFill>
                <a:latin typeface="Short Stack" panose="02010500040000000007" pitchFamily="2" charset="0"/>
              </a:rPr>
              <a:t>Tenir :	j’ ___________________	nous _______________________ </a:t>
            </a:r>
          </a:p>
        </p:txBody>
      </p:sp>
      <p:sp>
        <p:nvSpPr>
          <p:cNvPr id="35" name="Rectangle 2"/>
          <p:cNvSpPr>
            <a:spLocks noChangeArrowheads="1"/>
          </p:cNvSpPr>
          <p:nvPr/>
        </p:nvSpPr>
        <p:spPr bwMode="auto">
          <a:xfrm>
            <a:off x="205352" y="582346"/>
            <a:ext cx="47235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spcBef>
                <a:spcPct val="0"/>
              </a:spcBef>
              <a:spcAft>
                <a:spcPct val="0"/>
              </a:spcAft>
              <a:buClrTx/>
              <a:buSzTx/>
              <a:buFontTx/>
              <a:buNone/>
              <a:tabLst/>
            </a:pPr>
            <a:r>
              <a:rPr lang="fr-FR" altLang="fr-FR" sz="1000" dirty="0">
                <a:latin typeface="Short Stack" panose="02010500040000000007" pitchFamily="2" charset="0"/>
                <a:ea typeface="Times New Roman" pitchFamily="18" charset="0"/>
                <a:cs typeface="Times New Roman" pitchFamily="18" charset="0"/>
              </a:rPr>
              <a:t>Comme le passé composé, Le plus-que-parfait est </a:t>
            </a:r>
          </a:p>
          <a:p>
            <a:pPr marL="0" marR="0" lvl="0" indent="0" defTabSz="914400" rtl="0" eaLnBrk="1" fontAlgn="base" latinLnBrk="0" hangingPunct="1">
              <a:spcBef>
                <a:spcPct val="0"/>
              </a:spcBef>
              <a:spcAft>
                <a:spcPct val="0"/>
              </a:spcAft>
              <a:buClrTx/>
              <a:buSzTx/>
              <a:buFontTx/>
              <a:buNone/>
              <a:tabLst/>
            </a:pPr>
            <a:r>
              <a:rPr lang="fr-FR" altLang="fr-FR" sz="1000" dirty="0">
                <a:latin typeface="Short Stack" panose="02010500040000000007" pitchFamily="2" charset="0"/>
                <a:ea typeface="Times New Roman" pitchFamily="18" charset="0"/>
                <a:cs typeface="Times New Roman" pitchFamily="18" charset="0"/>
              </a:rPr>
              <a:t>un temps composé, il </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se composent donc de 2 mots : </a:t>
            </a:r>
          </a:p>
        </p:txBody>
      </p:sp>
      <p:sp>
        <p:nvSpPr>
          <p:cNvPr id="36" name="Rectangle 2"/>
          <p:cNvSpPr>
            <a:spLocks noChangeArrowheads="1"/>
          </p:cNvSpPr>
          <p:nvPr/>
        </p:nvSpPr>
        <p:spPr bwMode="auto">
          <a:xfrm>
            <a:off x="277476" y="2805614"/>
            <a:ext cx="153774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ct val="0"/>
              </a:spcBef>
              <a:spcAft>
                <a:spcPct val="0"/>
              </a:spcAft>
              <a:buClrTx/>
              <a:buSzTx/>
              <a:buFontTx/>
              <a:buNone/>
              <a:tabLst/>
            </a:pP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A noter : Il existe</a:t>
            </a:r>
            <a:r>
              <a:rPr kumimoji="0" lang="fr-FR" altLang="fr-FR" sz="1000" b="0" i="0" u="none" strike="noStrike" cap="none" normalizeH="0" dirty="0">
                <a:ln>
                  <a:noFill/>
                </a:ln>
                <a:solidFill>
                  <a:schemeClr val="tx1"/>
                </a:solidFill>
                <a:effectLst/>
                <a:latin typeface="Short Stack" panose="02010500040000000007" pitchFamily="2" charset="0"/>
                <a:ea typeface="Times New Roman" pitchFamily="18" charset="0"/>
                <a:cs typeface="Times New Roman" pitchFamily="18" charset="0"/>
              </a:rPr>
              <a:t> 2 autres temps composés :</a:t>
            </a:r>
            <a:endParaRPr kumimoji="0" lang="fr-FR" altLang="fr-FR" sz="600" b="0" i="0" u="none" strike="noStrike" cap="none" normalizeH="0" baseline="0" dirty="0">
              <a:ln>
                <a:noFill/>
              </a:ln>
              <a:solidFill>
                <a:schemeClr val="tx1"/>
              </a:solidFill>
              <a:effectLst/>
              <a:latin typeface="Short Stack" panose="02010500040000000007" pitchFamily="2" charset="0"/>
              <a:cs typeface="Arial" pitchFamily="34" charset="0"/>
            </a:endParaRPr>
          </a:p>
        </p:txBody>
      </p:sp>
      <p:sp>
        <p:nvSpPr>
          <p:cNvPr id="56" name="Rectangle à coins arrondis 55"/>
          <p:cNvSpPr/>
          <p:nvPr/>
        </p:nvSpPr>
        <p:spPr>
          <a:xfrm>
            <a:off x="1938131" y="2810651"/>
            <a:ext cx="1416068" cy="1242004"/>
          </a:xfrm>
          <a:prstGeom prst="roundRect">
            <a:avLst>
              <a:gd name="adj" fmla="val 15428"/>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2"/>
          <p:cNvSpPr>
            <a:spLocks noChangeArrowheads="1"/>
          </p:cNvSpPr>
          <p:nvPr/>
        </p:nvSpPr>
        <p:spPr bwMode="auto">
          <a:xfrm>
            <a:off x="1941480" y="2849363"/>
            <a:ext cx="1413902"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00" fontAlgn="base">
              <a:spcBef>
                <a:spcPct val="0"/>
              </a:spcBef>
              <a:spcAft>
                <a:spcPct val="0"/>
              </a:spcAft>
            </a:pPr>
            <a:r>
              <a:rPr lang="fr-FR" altLang="fr-FR" sz="1000" dirty="0">
                <a:latin typeface="Short Stack" panose="02010500040000000007" pitchFamily="2" charset="0"/>
                <a:ea typeface="Times New Roman" pitchFamily="18" charset="0"/>
                <a:cs typeface="Times New Roman" pitchFamily="18" charset="0"/>
              </a:rPr>
              <a:t>Le futur antérieur</a:t>
            </a:r>
            <a:endParaRPr lang="fr-FR" altLang="fr-FR" sz="1000" dirty="0">
              <a:latin typeface="Short Stack" panose="02010500040000000007" pitchFamily="2" charset="0"/>
              <a:cs typeface="Times New Roman" pitchFamily="18" charset="0"/>
            </a:endParaRPr>
          </a:p>
          <a:p>
            <a:pPr marL="0" marR="0" lvl="0" indent="0" algn="ctr" defTabSz="914400" rtl="0" eaLnBrk="1" fontAlgn="base" latinLnBrk="0" hangingPunct="1">
              <a:spcBef>
                <a:spcPct val="0"/>
              </a:spcBef>
              <a:spcAft>
                <a:spcPct val="0"/>
              </a:spcAft>
              <a:buClrTx/>
              <a:buSzTx/>
              <a:buFontTx/>
              <a:buNone/>
              <a:tabLst/>
            </a:pPr>
            <a:endParaRPr kumimoji="0" lang="fr-FR" altLang="fr-FR" sz="1000" b="0" i="0" u="none" strike="noStrike" cap="none" normalizeH="0" baseline="0" dirty="0">
              <a:ln>
                <a:noFill/>
              </a:ln>
              <a:solidFill>
                <a:schemeClr val="tx1"/>
              </a:solidFill>
              <a:effectLst/>
              <a:latin typeface="Short Stack" panose="02010500040000000007" pitchFamily="2" charset="0"/>
              <a:cs typeface="Times New Roman" pitchFamily="18" charset="0"/>
            </a:endParaRPr>
          </a:p>
          <a:p>
            <a:pPr marL="0" marR="0" lvl="0" indent="0" algn="ctr" defTabSz="914400" rtl="0" eaLnBrk="1" fontAlgn="base" latinLnBrk="0" hangingPunct="1">
              <a:spcBef>
                <a:spcPct val="0"/>
              </a:spcBef>
              <a:spcAft>
                <a:spcPct val="0"/>
              </a:spcAft>
              <a:buClrTx/>
              <a:buSzTx/>
              <a:buFontTx/>
              <a:buNone/>
              <a:tabLst/>
            </a:pPr>
            <a:r>
              <a:rPr kumimoji="0" lang="fr-FR" altLang="fr-FR" sz="1000" b="0" i="0" u="none" strike="noStrike" cap="none" normalizeH="0" baseline="0" dirty="0">
                <a:ln>
                  <a:noFill/>
                </a:ln>
                <a:solidFill>
                  <a:schemeClr val="tx1"/>
                </a:solidFill>
                <a:effectLst/>
                <a:latin typeface="Short Stack" panose="02010500040000000007" pitchFamily="2" charset="0"/>
                <a:cs typeface="Times New Roman" pitchFamily="18" charset="0"/>
              </a:rPr>
              <a:t>L’auxiliaire est au futur</a:t>
            </a:r>
          </a:p>
          <a:p>
            <a:pPr marL="0" marR="0" lvl="0" indent="0" algn="ctr" defTabSz="914400" rtl="0" eaLnBrk="1" fontAlgn="base" latinLnBrk="0" hangingPunct="1">
              <a:spcBef>
                <a:spcPct val="0"/>
              </a:spcBef>
              <a:spcAft>
                <a:spcPct val="0"/>
              </a:spcAft>
              <a:buClrTx/>
              <a:buSzTx/>
              <a:buFontTx/>
              <a:buNone/>
              <a:tabLst/>
            </a:pPr>
            <a:endParaRPr lang="fr-FR" altLang="fr-FR" sz="1000" dirty="0">
              <a:latin typeface="Short Stack" panose="02010500040000000007" pitchFamily="2" charset="0"/>
              <a:cs typeface="Times New Roman" pitchFamily="18" charset="0"/>
            </a:endParaRPr>
          </a:p>
          <a:p>
            <a:pPr algn="ctr" defTabSz="914400" fontAlgn="base">
              <a:spcBef>
                <a:spcPct val="0"/>
              </a:spcBef>
              <a:spcAft>
                <a:spcPct val="0"/>
              </a:spcAft>
            </a:pPr>
            <a:r>
              <a:rPr lang="fr-FR" altLang="fr-FR" sz="1300" dirty="0">
                <a:latin typeface="Amandine" pitchFamily="2" charset="0"/>
                <a:cs typeface="Times New Roman" pitchFamily="18" charset="0"/>
              </a:rPr>
              <a:t>Tu </a:t>
            </a:r>
            <a:r>
              <a:rPr lang="fr-FR" altLang="fr-FR" sz="1300" u="sng" dirty="0">
                <a:latin typeface="Amandine" pitchFamily="2" charset="0"/>
                <a:cs typeface="Times New Roman" pitchFamily="18" charset="0"/>
              </a:rPr>
              <a:t>auras</a:t>
            </a:r>
            <a:r>
              <a:rPr lang="fr-FR" altLang="fr-FR" sz="1300" dirty="0">
                <a:latin typeface="Amandine" pitchFamily="2" charset="0"/>
                <a:cs typeface="Times New Roman" pitchFamily="18" charset="0"/>
              </a:rPr>
              <a:t> joué</a:t>
            </a:r>
            <a:endParaRPr lang="fr-FR" altLang="fr-FR" sz="1300" dirty="0">
              <a:latin typeface="Amandine" pitchFamily="2" charset="0"/>
              <a:cs typeface="Arial" pitchFamily="34" charset="0"/>
            </a:endParaRPr>
          </a:p>
        </p:txBody>
      </p:sp>
      <p:sp>
        <p:nvSpPr>
          <p:cNvPr id="59" name="Rectangle à coins arrondis 58"/>
          <p:cNvSpPr/>
          <p:nvPr/>
        </p:nvSpPr>
        <p:spPr>
          <a:xfrm>
            <a:off x="3501078" y="2822111"/>
            <a:ext cx="1416068" cy="1230544"/>
          </a:xfrm>
          <a:prstGeom prst="roundRect">
            <a:avLst>
              <a:gd name="adj" fmla="val 15428"/>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2"/>
          <p:cNvSpPr>
            <a:spLocks noChangeArrowheads="1"/>
          </p:cNvSpPr>
          <p:nvPr/>
        </p:nvSpPr>
        <p:spPr bwMode="auto">
          <a:xfrm>
            <a:off x="3516642" y="2836938"/>
            <a:ext cx="1413902"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00" fontAlgn="base">
              <a:spcBef>
                <a:spcPct val="0"/>
              </a:spcBef>
              <a:spcAft>
                <a:spcPct val="0"/>
              </a:spcAft>
            </a:pPr>
            <a:r>
              <a:rPr lang="fr-FR" altLang="fr-FR" sz="1000" dirty="0">
                <a:latin typeface="Short Stack" panose="02010500040000000007" pitchFamily="2" charset="0"/>
                <a:ea typeface="Times New Roman" pitchFamily="18" charset="0"/>
                <a:cs typeface="Times New Roman" pitchFamily="18" charset="0"/>
              </a:rPr>
              <a:t>Le passé antérieur</a:t>
            </a:r>
            <a:endParaRPr lang="fr-FR" altLang="fr-FR" sz="1000" dirty="0">
              <a:latin typeface="Short Stack" panose="02010500040000000007" pitchFamily="2" charset="0"/>
              <a:cs typeface="Times New Roman" pitchFamily="18" charset="0"/>
            </a:endParaRPr>
          </a:p>
          <a:p>
            <a:pPr marL="0" marR="0" lvl="0" indent="0" algn="ctr" defTabSz="914400" rtl="0" eaLnBrk="1" fontAlgn="base" latinLnBrk="0" hangingPunct="1">
              <a:spcBef>
                <a:spcPct val="0"/>
              </a:spcBef>
              <a:spcAft>
                <a:spcPct val="0"/>
              </a:spcAft>
              <a:buClrTx/>
              <a:buSzTx/>
              <a:buFontTx/>
              <a:buNone/>
              <a:tabLst/>
            </a:pPr>
            <a:endParaRPr kumimoji="0" lang="fr-FR" altLang="fr-FR" sz="1000" b="0" i="0" u="none" strike="noStrike" cap="none" normalizeH="0" baseline="0" dirty="0">
              <a:ln>
                <a:noFill/>
              </a:ln>
              <a:solidFill>
                <a:schemeClr val="tx1"/>
              </a:solidFill>
              <a:effectLst/>
              <a:latin typeface="Short Stack" panose="02010500040000000007" pitchFamily="2" charset="0"/>
              <a:cs typeface="Times New Roman" pitchFamily="18" charset="0"/>
            </a:endParaRPr>
          </a:p>
          <a:p>
            <a:pPr marL="0" marR="0" lvl="0" indent="0" algn="ctr" defTabSz="914400" rtl="0" eaLnBrk="1" fontAlgn="base" latinLnBrk="0" hangingPunct="1">
              <a:spcBef>
                <a:spcPct val="0"/>
              </a:spcBef>
              <a:spcAft>
                <a:spcPct val="0"/>
              </a:spcAft>
              <a:buClrTx/>
              <a:buSzTx/>
              <a:buFontTx/>
              <a:buNone/>
              <a:tabLst/>
            </a:pPr>
            <a:r>
              <a:rPr kumimoji="0" lang="fr-FR" altLang="fr-FR" sz="1000" b="0" i="0" u="none" strike="noStrike" cap="none" normalizeH="0" baseline="0" dirty="0">
                <a:ln>
                  <a:noFill/>
                </a:ln>
                <a:solidFill>
                  <a:schemeClr val="tx1"/>
                </a:solidFill>
                <a:effectLst/>
                <a:latin typeface="Short Stack" panose="02010500040000000007" pitchFamily="2" charset="0"/>
                <a:cs typeface="Times New Roman" pitchFamily="18" charset="0"/>
              </a:rPr>
              <a:t>L’auxiliaire est au passé simple</a:t>
            </a:r>
          </a:p>
          <a:p>
            <a:pPr marL="0" marR="0" lvl="0" indent="0" algn="ctr" defTabSz="914400" rtl="0" eaLnBrk="1" fontAlgn="base" latinLnBrk="0" hangingPunct="1">
              <a:spcBef>
                <a:spcPct val="0"/>
              </a:spcBef>
              <a:spcAft>
                <a:spcPct val="0"/>
              </a:spcAft>
              <a:buClrTx/>
              <a:buSzTx/>
              <a:buFontTx/>
              <a:buNone/>
              <a:tabLst/>
            </a:pPr>
            <a:endParaRPr lang="fr-FR" altLang="fr-FR" sz="1000" dirty="0">
              <a:latin typeface="Short Stack" panose="02010500040000000007" pitchFamily="2" charset="0"/>
              <a:cs typeface="Times New Roman" pitchFamily="18" charset="0"/>
            </a:endParaRPr>
          </a:p>
          <a:p>
            <a:pPr lvl="0" algn="ctr" defTabSz="914400" fontAlgn="base">
              <a:spcBef>
                <a:spcPct val="0"/>
              </a:spcBef>
              <a:spcAft>
                <a:spcPct val="0"/>
              </a:spcAft>
            </a:pPr>
            <a:r>
              <a:rPr lang="fr-FR" altLang="fr-FR" sz="1300" dirty="0">
                <a:solidFill>
                  <a:prstClr val="black"/>
                </a:solidFill>
                <a:latin typeface="Amandine" pitchFamily="2" charset="0"/>
                <a:cs typeface="Times New Roman" pitchFamily="18" charset="0"/>
              </a:rPr>
              <a:t>Tu </a:t>
            </a:r>
            <a:r>
              <a:rPr lang="fr-FR" altLang="fr-FR" sz="1300" u="sng" dirty="0">
                <a:solidFill>
                  <a:prstClr val="black"/>
                </a:solidFill>
                <a:latin typeface="Amandine" pitchFamily="2" charset="0"/>
                <a:cs typeface="Times New Roman" pitchFamily="18" charset="0"/>
              </a:rPr>
              <a:t>eus</a:t>
            </a:r>
            <a:r>
              <a:rPr lang="fr-FR" altLang="fr-FR" sz="1300" dirty="0">
                <a:solidFill>
                  <a:prstClr val="black"/>
                </a:solidFill>
                <a:latin typeface="Amandine" pitchFamily="2" charset="0"/>
                <a:cs typeface="Times New Roman" pitchFamily="18" charset="0"/>
              </a:rPr>
              <a:t> joué</a:t>
            </a:r>
            <a:endParaRPr lang="fr-FR" altLang="fr-FR" sz="1300" dirty="0">
              <a:solidFill>
                <a:prstClr val="black"/>
              </a:solidFill>
              <a:latin typeface="Amandine" pitchFamily="2" charset="0"/>
              <a:cs typeface="Arial" pitchFamily="34" charset="0"/>
            </a:endParaRPr>
          </a:p>
        </p:txBody>
      </p:sp>
      <p:sp>
        <p:nvSpPr>
          <p:cNvPr id="61" name="Rectangle 2"/>
          <p:cNvSpPr>
            <a:spLocks noChangeArrowheads="1"/>
          </p:cNvSpPr>
          <p:nvPr/>
        </p:nvSpPr>
        <p:spPr bwMode="auto">
          <a:xfrm>
            <a:off x="181260" y="1584267"/>
            <a:ext cx="488545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spcBef>
                <a:spcPct val="0"/>
              </a:spcBef>
              <a:spcAft>
                <a:spcPct val="0"/>
              </a:spcAft>
              <a:buClrTx/>
              <a:buSzTx/>
              <a:buFontTx/>
              <a:buNone/>
              <a:tabLst/>
            </a:pP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Les règles</a:t>
            </a:r>
            <a:r>
              <a:rPr kumimoji="0" lang="fr-FR" altLang="fr-FR" sz="1000" b="0" i="0" u="none" strike="noStrike" cap="none" normalizeH="0" dirty="0">
                <a:ln>
                  <a:noFill/>
                </a:ln>
                <a:solidFill>
                  <a:schemeClr val="tx1"/>
                </a:solidFill>
                <a:effectLst/>
                <a:latin typeface="Short Stack" panose="02010500040000000007" pitchFamily="2" charset="0"/>
                <a:ea typeface="Times New Roman" pitchFamily="18" charset="0"/>
                <a:cs typeface="Times New Roman" pitchFamily="18" charset="0"/>
              </a:rPr>
              <a:t> applicables au passé composé le sont aussi pour le plus-que-parfait :</a:t>
            </a:r>
            <a:endParaRPr kumimoji="0" lang="fr-FR" altLang="fr-FR" sz="600" b="0" i="0" u="none" strike="noStrike" cap="none" normalizeH="0" baseline="0" dirty="0">
              <a:ln>
                <a:noFill/>
              </a:ln>
              <a:solidFill>
                <a:schemeClr val="tx1"/>
              </a:solidFill>
              <a:effectLst/>
              <a:latin typeface="Short Stack" panose="02010500040000000007" pitchFamily="2" charset="0"/>
              <a:cs typeface="Arial" pitchFamily="34" charset="0"/>
            </a:endParaRPr>
          </a:p>
        </p:txBody>
      </p:sp>
      <p:sp>
        <p:nvSpPr>
          <p:cNvPr id="62" name="Rectangle à coins arrondis 61"/>
          <p:cNvSpPr/>
          <p:nvPr/>
        </p:nvSpPr>
        <p:spPr>
          <a:xfrm>
            <a:off x="229444" y="2017175"/>
            <a:ext cx="4854783" cy="662878"/>
          </a:xfrm>
          <a:prstGeom prst="roundRect">
            <a:avLst>
              <a:gd name="adj" fmla="val 15428"/>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Rectangle 2"/>
          <p:cNvSpPr>
            <a:spLocks noChangeArrowheads="1"/>
          </p:cNvSpPr>
          <p:nvPr/>
        </p:nvSpPr>
        <p:spPr bwMode="auto">
          <a:xfrm>
            <a:off x="277476" y="2017173"/>
            <a:ext cx="480171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28600" marR="0" lvl="0" indent="-228600" defTabSz="914400" rtl="0" eaLnBrk="1" fontAlgn="base" latinLnBrk="0" hangingPunct="1">
              <a:lnSpc>
                <a:spcPct val="150000"/>
              </a:lnSpc>
              <a:spcBef>
                <a:spcPct val="0"/>
              </a:spcBef>
              <a:spcAft>
                <a:spcPct val="0"/>
              </a:spcAft>
              <a:buClrTx/>
              <a:buSzTx/>
              <a:buFontTx/>
              <a:buAutoNum type="arabicParenR"/>
              <a:tabLst/>
            </a:pP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Accord du participe passé employé</a:t>
            </a:r>
            <a:r>
              <a:rPr kumimoji="0" lang="fr-FR" altLang="fr-FR" sz="1000" b="0" i="0" u="none" strike="noStrike" cap="none" normalizeH="0" dirty="0">
                <a:ln>
                  <a:noFill/>
                </a:ln>
                <a:solidFill>
                  <a:schemeClr val="tx1"/>
                </a:solidFill>
                <a:effectLst/>
                <a:latin typeface="Short Stack" panose="02010500040000000007" pitchFamily="2" charset="0"/>
                <a:ea typeface="Times New Roman" pitchFamily="18" charset="0"/>
                <a:cs typeface="Times New Roman" pitchFamily="18" charset="0"/>
              </a:rPr>
              <a:t> </a:t>
            </a:r>
            <a:r>
              <a:rPr kumimoji="0" lang="fr-FR" altLang="fr-FR" sz="1000" b="0" i="0" u="none" strike="noStrike" cap="none" normalizeH="0" baseline="0" dirty="0">
                <a:ln>
                  <a:noFill/>
                </a:ln>
                <a:solidFill>
                  <a:schemeClr val="tx1"/>
                </a:solidFill>
                <a:effectLst/>
                <a:latin typeface="Short Stack" panose="02010500040000000007" pitchFamily="2" charset="0"/>
                <a:ea typeface="Times New Roman" pitchFamily="18" charset="0"/>
                <a:cs typeface="Times New Roman" pitchFamily="18" charset="0"/>
              </a:rPr>
              <a:t>avec</a:t>
            </a:r>
            <a:r>
              <a:rPr kumimoji="0" lang="fr-FR" altLang="fr-FR" sz="1000" b="0" i="0" u="none" strike="noStrike" cap="none" normalizeH="0" dirty="0">
                <a:ln>
                  <a:noFill/>
                </a:ln>
                <a:solidFill>
                  <a:schemeClr val="tx1"/>
                </a:solidFill>
                <a:effectLst/>
                <a:latin typeface="Short Stack" panose="02010500040000000007" pitchFamily="2" charset="0"/>
                <a:ea typeface="Times New Roman" pitchFamily="18" charset="0"/>
                <a:cs typeface="Times New Roman" pitchFamily="18" charset="0"/>
              </a:rPr>
              <a:t> l’auxiliaire être</a:t>
            </a:r>
          </a:p>
          <a:p>
            <a:pPr marL="228600" marR="0" lvl="0" indent="-228600" defTabSz="914400" rtl="0" eaLnBrk="1" fontAlgn="base" latinLnBrk="0" hangingPunct="1">
              <a:spcBef>
                <a:spcPct val="0"/>
              </a:spcBef>
              <a:spcAft>
                <a:spcPct val="0"/>
              </a:spcAft>
              <a:buClrTx/>
              <a:buSzTx/>
              <a:buFontTx/>
              <a:buAutoNum type="arabicParenR"/>
              <a:tabLst/>
            </a:pPr>
            <a:r>
              <a:rPr lang="fr-FR" altLang="fr-FR" sz="1000" baseline="0" dirty="0">
                <a:latin typeface="Short Stack" panose="02010500040000000007" pitchFamily="2" charset="0"/>
                <a:cs typeface="Times New Roman" pitchFamily="18" charset="0"/>
              </a:rPr>
              <a:t>Pas d’accord du</a:t>
            </a:r>
            <a:r>
              <a:rPr lang="fr-FR" altLang="fr-FR" sz="1000" dirty="0">
                <a:latin typeface="Short Stack" panose="02010500040000000007" pitchFamily="2" charset="0"/>
                <a:cs typeface="Times New Roman" pitchFamily="18" charset="0"/>
              </a:rPr>
              <a:t> participe passé employé avec l’auxiliaire avoir sauf si le COD est placé avant le verbe.</a:t>
            </a:r>
            <a:endParaRPr kumimoji="0" lang="fr-FR" altLang="fr-FR" sz="600" b="0" i="0" u="none" strike="noStrike" cap="none" normalizeH="0" baseline="0" dirty="0">
              <a:ln>
                <a:noFill/>
              </a:ln>
              <a:solidFill>
                <a:schemeClr val="tx1"/>
              </a:solidFill>
              <a:effectLst/>
              <a:latin typeface="Short Stack" panose="02010500040000000007" pitchFamily="2" charset="0"/>
              <a:cs typeface="Arial" pitchFamily="34" charset="0"/>
            </a:endParaRPr>
          </a:p>
        </p:txBody>
      </p:sp>
      <p:sp>
        <p:nvSpPr>
          <p:cNvPr id="64" name="Rectangle 63"/>
          <p:cNvSpPr/>
          <p:nvPr/>
        </p:nvSpPr>
        <p:spPr>
          <a:xfrm>
            <a:off x="2710124" y="1076879"/>
            <a:ext cx="310523" cy="338554"/>
          </a:xfrm>
          <a:prstGeom prst="rect">
            <a:avLst/>
          </a:prstGeom>
        </p:spPr>
        <p:txBody>
          <a:bodyPr wrap="square">
            <a:spAutoFit/>
          </a:bodyPr>
          <a:lstStyle/>
          <a:p>
            <a:r>
              <a:rPr lang="fr-FR" altLang="fr-FR" sz="1600" dirty="0">
                <a:solidFill>
                  <a:prstClr val="black"/>
                </a:solidFill>
                <a:latin typeface="Short Stack" panose="02010500040000000007" pitchFamily="2" charset="0"/>
                <a:ea typeface="Times New Roman" pitchFamily="18" charset="0"/>
                <a:cs typeface="Times New Roman" pitchFamily="18" charset="0"/>
              </a:rPr>
              <a:t>+</a:t>
            </a:r>
            <a:endParaRPr lang="fr-FR" sz="4400" dirty="0"/>
          </a:p>
        </p:txBody>
      </p:sp>
      <p:sp>
        <p:nvSpPr>
          <p:cNvPr id="65" name="Rectangle à coins arrondis 64"/>
          <p:cNvSpPr/>
          <p:nvPr/>
        </p:nvSpPr>
        <p:spPr>
          <a:xfrm>
            <a:off x="412038" y="997908"/>
            <a:ext cx="4533442" cy="496497"/>
          </a:xfrm>
          <a:prstGeom prst="roundRect">
            <a:avLst>
              <a:gd name="adj" fmla="val 15428"/>
            </a:avLst>
          </a:prstGeom>
          <a:noFill/>
          <a:ln w="12700">
            <a:solidFill>
              <a:srgbClr val="00B05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Rectangle 65"/>
          <p:cNvSpPr/>
          <p:nvPr/>
        </p:nvSpPr>
        <p:spPr>
          <a:xfrm>
            <a:off x="412038" y="1068917"/>
            <a:ext cx="2030177" cy="400110"/>
          </a:xfrm>
          <a:prstGeom prst="rect">
            <a:avLst/>
          </a:prstGeom>
        </p:spPr>
        <p:txBody>
          <a:bodyPr wrap="square">
            <a:spAutoFit/>
          </a:bodyPr>
          <a:lstStyle/>
          <a:p>
            <a:pPr algn="ctr"/>
            <a:r>
              <a:rPr lang="fr-FR" altLang="fr-FR" sz="1000" dirty="0">
                <a:solidFill>
                  <a:prstClr val="black"/>
                </a:solidFill>
                <a:latin typeface="Short Stack" panose="02010500040000000007" pitchFamily="2" charset="0"/>
                <a:ea typeface="Times New Roman" pitchFamily="18" charset="0"/>
                <a:cs typeface="Times New Roman" pitchFamily="18" charset="0"/>
                <a:sym typeface="Wingdings" pitchFamily="2" charset="2"/>
              </a:rPr>
              <a:t>L’</a:t>
            </a:r>
            <a:r>
              <a:rPr lang="fr-FR" altLang="fr-FR" sz="1000" b="1" dirty="0">
                <a:solidFill>
                  <a:prstClr val="black"/>
                </a:solidFill>
                <a:latin typeface="Short Stack" panose="02010500040000000007" pitchFamily="2" charset="0"/>
                <a:ea typeface="Times New Roman" pitchFamily="18" charset="0"/>
                <a:cs typeface="Times New Roman" pitchFamily="18" charset="0"/>
                <a:sym typeface="Wingdings" pitchFamily="2" charset="2"/>
              </a:rPr>
              <a:t> </a:t>
            </a:r>
            <a:r>
              <a:rPr lang="fr-FR" altLang="fr-FR" sz="1000" dirty="0">
                <a:solidFill>
                  <a:prstClr val="black"/>
                </a:solidFill>
                <a:latin typeface="Short Stack" panose="02010500040000000007" pitchFamily="2" charset="0"/>
                <a:ea typeface="Times New Roman" pitchFamily="18" charset="0"/>
                <a:cs typeface="Times New Roman" pitchFamily="18" charset="0"/>
                <a:sym typeface="Wingdings" pitchFamily="2" charset="2"/>
              </a:rPr>
              <a:t>auxiliaire avoir ou être à l’imparfait</a:t>
            </a:r>
          </a:p>
        </p:txBody>
      </p:sp>
      <p:sp>
        <p:nvSpPr>
          <p:cNvPr id="67" name="Rectangle 66"/>
          <p:cNvSpPr/>
          <p:nvPr/>
        </p:nvSpPr>
        <p:spPr>
          <a:xfrm>
            <a:off x="3250928" y="1048219"/>
            <a:ext cx="1556167" cy="400110"/>
          </a:xfrm>
          <a:prstGeom prst="rect">
            <a:avLst/>
          </a:prstGeom>
        </p:spPr>
        <p:txBody>
          <a:bodyPr wrap="square">
            <a:spAutoFit/>
          </a:bodyPr>
          <a:lstStyle/>
          <a:p>
            <a:pPr algn="ctr"/>
            <a:r>
              <a:rPr lang="fr-FR" altLang="fr-FR" sz="1000" dirty="0">
                <a:solidFill>
                  <a:prstClr val="black"/>
                </a:solidFill>
                <a:latin typeface="Short Stack" panose="02010500040000000007" pitchFamily="2" charset="0"/>
                <a:ea typeface="Times New Roman" pitchFamily="18" charset="0"/>
                <a:cs typeface="Times New Roman" pitchFamily="18" charset="0"/>
                <a:sym typeface="Wingdings" pitchFamily="2" charset="2"/>
              </a:rPr>
              <a:t>Le participe passé du verbe</a:t>
            </a:r>
          </a:p>
        </p:txBody>
      </p:sp>
    </p:spTree>
    <p:extLst>
      <p:ext uri="{BB962C8B-B14F-4D97-AF65-F5344CB8AC3E}">
        <p14:creationId xmlns:p14="http://schemas.microsoft.com/office/powerpoint/2010/main" val="394485406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9687</TotalTime>
  <Words>3344</Words>
  <Application>Microsoft Office PowerPoint</Application>
  <PresentationFormat>Personnalisé</PresentationFormat>
  <Paragraphs>789</Paragraphs>
  <Slides>10</Slides>
  <Notes>0</Notes>
  <HiddenSlides>0</HiddenSlides>
  <MMClips>0</MMClips>
  <ScaleCrop>false</ScaleCrop>
  <HeadingPairs>
    <vt:vector size="6" baseType="variant">
      <vt:variant>
        <vt:lpstr>Polices utilisées</vt:lpstr>
      </vt:variant>
      <vt:variant>
        <vt:i4>15</vt:i4>
      </vt:variant>
      <vt:variant>
        <vt:lpstr>Thème</vt:lpstr>
      </vt:variant>
      <vt:variant>
        <vt:i4>1</vt:i4>
      </vt:variant>
      <vt:variant>
        <vt:lpstr>Titres des diapositives</vt:lpstr>
      </vt:variant>
      <vt:variant>
        <vt:i4>10</vt:i4>
      </vt:variant>
    </vt:vector>
  </HeadingPairs>
  <TitlesOfParts>
    <vt:vector size="26" baseType="lpstr">
      <vt:lpstr>Amandine</vt:lpstr>
      <vt:lpstr>Arial</vt:lpstr>
      <vt:lpstr>Calibri</vt:lpstr>
      <vt:lpstr>Calibri Light</vt:lpstr>
      <vt:lpstr>Chalkduster</vt:lpstr>
      <vt:lpstr>Dekko</vt:lpstr>
      <vt:lpstr>DK Petit Oiseau</vt:lpstr>
      <vt:lpstr>Fineliner Script</vt:lpstr>
      <vt:lpstr>KG Primary Italics</vt:lpstr>
      <vt:lpstr>Set Fire to the Rain</vt:lpstr>
      <vt:lpstr>Short Stack</vt:lpstr>
      <vt:lpstr>Symbol</vt:lpstr>
      <vt:lpstr>Times New Roman</vt:lpstr>
      <vt:lpstr>Warung Kopi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Ecole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sandrine_brou@hotmail.fr</cp:lastModifiedBy>
  <cp:revision>144</cp:revision>
  <dcterms:created xsi:type="dcterms:W3CDTF">2018-07-01T19:25:20Z</dcterms:created>
  <dcterms:modified xsi:type="dcterms:W3CDTF">2018-08-09T17:54:55Z</dcterms:modified>
</cp:coreProperties>
</file>