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61" r:id="rId4"/>
    <p:sldId id="262" r:id="rId5"/>
    <p:sldId id="263" r:id="rId6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33D"/>
    <a:srgbClr val="FEF9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94" autoAdjust="0"/>
  </p:normalViewPr>
  <p:slideViewPr>
    <p:cSldViewPr>
      <p:cViewPr>
        <p:scale>
          <a:sx n="100" d="100"/>
          <a:sy n="100" d="100"/>
        </p:scale>
        <p:origin x="930" y="72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5787B-4FA5-40A8-B447-E2793FF88E77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C7783-8E5F-4D37-8CAB-8AE0A106F09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630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8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18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73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33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26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914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80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06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57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18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8B0C3-1721-4935-BB56-F5521916FDD2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F81C-6E7D-47AC-B6DB-A5E8059B02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60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B0C3-1721-4935-BB56-F5521916FDD2}" type="datetimeFigureOut">
              <a:rPr lang="fr-FR" smtClean="0"/>
              <a:pPr/>
              <a:t>18/09/2017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F81C-6E7D-47AC-B6DB-A5E8059B02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79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rrondir un rectangle avec un coin du même côté 26"/>
          <p:cNvSpPr/>
          <p:nvPr/>
        </p:nvSpPr>
        <p:spPr>
          <a:xfrm flipV="1">
            <a:off x="252239" y="234132"/>
            <a:ext cx="6843886" cy="5720258"/>
          </a:xfrm>
          <a:prstGeom prst="round2SameRect">
            <a:avLst>
              <a:gd name="adj1" fmla="val 2485"/>
              <a:gd name="adj2" fmla="val 0"/>
            </a:avLst>
          </a:prstGeom>
          <a:ln>
            <a:solidFill>
              <a:srgbClr val="FFC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252239" y="234135"/>
            <a:ext cx="6840760" cy="72008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ZoneTexte 31"/>
          <p:cNvSpPr txBox="1"/>
          <p:nvPr/>
        </p:nvSpPr>
        <p:spPr>
          <a:xfrm>
            <a:off x="1116335" y="238421"/>
            <a:ext cx="5411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Fineliner Script" pitchFamily="50" charset="0"/>
              </a:rPr>
              <a:t>Le féminin et le pluriel des adjectifs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252239" y="1011269"/>
            <a:ext cx="3312368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fr-FR" sz="1400" b="1" dirty="0">
                <a:latin typeface="Fineliner Script" pitchFamily="50" charset="0"/>
              </a:rPr>
              <a:t>1. Ecris ces GN en mettant les adjectifs qualificatifs au féminin puis au pluriel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686504" y="1011269"/>
            <a:ext cx="3312368" cy="103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1400" b="1" dirty="0">
                <a:latin typeface="Fineliner Script" pitchFamily="50" charset="0"/>
              </a:rPr>
              <a:t>3. Ecris ces adjectif au masculin et classe-les dans le tableau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affreuse * soigneuse * poisseuse * râleuse * délicieuse * ravageuse * dangereuse * peureuse * flatteuse * menteuse.</a:t>
            </a:r>
          </a:p>
        </p:txBody>
      </p:sp>
      <p:sp>
        <p:nvSpPr>
          <p:cNvPr id="38" name="Larme 37"/>
          <p:cNvSpPr/>
          <p:nvPr/>
        </p:nvSpPr>
        <p:spPr>
          <a:xfrm>
            <a:off x="6433567" y="315364"/>
            <a:ext cx="504056" cy="523220"/>
          </a:xfrm>
          <a:prstGeom prst="teardrop">
            <a:avLst/>
          </a:prstGeom>
          <a:solidFill>
            <a:srgbClr val="F9E33D"/>
          </a:solidFill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6444927" y="31536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Fineliner Script" pitchFamily="50" charset="0"/>
              </a:rPr>
              <a:t>O1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180231" y="306140"/>
            <a:ext cx="1323764" cy="57708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halkduster" panose="03050602040202020205" pitchFamily="66" charset="0"/>
              </a:rPr>
              <a:t>Exercices  d’orthographe CM1</a:t>
            </a:r>
          </a:p>
        </p:txBody>
      </p:sp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657642"/>
              </p:ext>
            </p:extLst>
          </p:nvPr>
        </p:nvGraphicFramePr>
        <p:xfrm>
          <a:off x="347463" y="1515408"/>
          <a:ext cx="3001119" cy="2566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7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443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1130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féminin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pluriel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927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Une personne prudent__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Des personnes prudent__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927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Une jument noir__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Des juments noir__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927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Une chaussure</a:t>
                      </a:r>
                      <a:r>
                        <a:rPr lang="fr-FR" sz="1000" baseline="0" dirty="0">
                          <a:latin typeface="Short Stack" panose="02010500040000000007" pitchFamily="2" charset="0"/>
                        </a:rPr>
                        <a:t> </a:t>
                      </a:r>
                      <a:r>
                        <a:rPr lang="fr-FR" sz="1000" dirty="0">
                          <a:latin typeface="Short Stack" panose="02010500040000000007" pitchFamily="2" charset="0"/>
                        </a:rPr>
                        <a:t>usé__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Des chaussures</a:t>
                      </a:r>
                      <a:r>
                        <a:rPr lang="fr-FR" sz="1000" baseline="0" dirty="0">
                          <a:latin typeface="Short Stack" panose="02010500040000000007" pitchFamily="2" charset="0"/>
                        </a:rPr>
                        <a:t> </a:t>
                      </a:r>
                      <a:r>
                        <a:rPr lang="fr-FR" sz="1000" dirty="0">
                          <a:latin typeface="Short Stack" panose="02010500040000000007" pitchFamily="2" charset="0"/>
                        </a:rPr>
                        <a:t>usé__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927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Une fleur résistant__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Des fleurs résistant__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927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Une</a:t>
                      </a:r>
                      <a:r>
                        <a:rPr lang="fr-FR" sz="1000" baseline="0" dirty="0">
                          <a:latin typeface="Short Stack" panose="02010500040000000007" pitchFamily="2" charset="0"/>
                        </a:rPr>
                        <a:t> chevelure</a:t>
                      </a:r>
                    </a:p>
                    <a:p>
                      <a:pPr algn="ctr"/>
                      <a:r>
                        <a:rPr lang="fr-FR" sz="1000" baseline="0" dirty="0">
                          <a:latin typeface="Short Stack" panose="02010500040000000007" pitchFamily="2" charset="0"/>
                        </a:rPr>
                        <a:t>Brun__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Des </a:t>
                      </a:r>
                      <a:r>
                        <a:rPr lang="fr-FR" sz="1000" baseline="0" dirty="0">
                          <a:latin typeface="Short Stack" panose="02010500040000000007" pitchFamily="2" charset="0"/>
                        </a:rPr>
                        <a:t>chevelures</a:t>
                      </a:r>
                    </a:p>
                    <a:p>
                      <a:pPr algn="ctr"/>
                      <a:r>
                        <a:rPr lang="fr-FR" sz="1000" baseline="0" dirty="0">
                          <a:latin typeface="Short Stack" panose="02010500040000000007" pitchFamily="2" charset="0"/>
                        </a:rPr>
                        <a:t>brun__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9274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Une saveur acidulé__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Short Stack" panose="02010500040000000007" pitchFamily="2" charset="0"/>
                        </a:rPr>
                        <a:t>Des saveurs acidulé__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6" name="ZoneTexte 35"/>
          <p:cNvSpPr txBox="1"/>
          <p:nvPr/>
        </p:nvSpPr>
        <p:spPr>
          <a:xfrm>
            <a:off x="324247" y="4179621"/>
            <a:ext cx="3312368" cy="164968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1400" b="1" dirty="0">
                <a:latin typeface="Fineliner Script" pitchFamily="50" charset="0"/>
              </a:rPr>
              <a:t>2. Ecris ces adjectifs au féminin puis entoure ce que tu as rajouté</a:t>
            </a:r>
          </a:p>
          <a:p>
            <a:pPr algn="ctr">
              <a:lnSpc>
                <a:spcPct val="130000"/>
              </a:lnSpc>
            </a:pPr>
            <a:r>
              <a:rPr lang="fr-FR" sz="1200" dirty="0">
                <a:latin typeface="Amandine" pitchFamily="2" charset="0"/>
              </a:rPr>
              <a:t>bon </a:t>
            </a:r>
            <a:r>
              <a:rPr lang="fr-FR" sz="1200" dirty="0">
                <a:latin typeface="Amandine" pitchFamily="2" charset="0"/>
                <a:sym typeface="Wingdings" panose="05000000000000000000" pitchFamily="2" charset="2"/>
              </a:rPr>
              <a:t> bon ne </a:t>
            </a:r>
            <a:endParaRPr lang="fr-FR" sz="1200" dirty="0">
              <a:latin typeface="Amandine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</a:rPr>
              <a:t>nul </a:t>
            </a:r>
            <a:r>
              <a:rPr lang="fr-FR" sz="1000" dirty="0">
                <a:latin typeface="Short Stack" panose="02010500040000000007" pitchFamily="2" charset="0"/>
                <a:sym typeface="Wingdings" panose="05000000000000000000" pitchFamily="2" charset="2"/>
              </a:rPr>
              <a:t> ________  personnel  ______________ </a:t>
            </a:r>
          </a:p>
          <a:p>
            <a:pPr>
              <a:lnSpc>
                <a:spcPct val="150000"/>
              </a:lnSpc>
            </a:pPr>
            <a:r>
              <a:rPr lang="fr-FR" sz="1000" spc="-50" dirty="0">
                <a:latin typeface="Short Stack" panose="02010500040000000007" pitchFamily="2" charset="0"/>
                <a:sym typeface="Wingdings" panose="05000000000000000000" pitchFamily="2" charset="2"/>
              </a:rPr>
              <a:t>éternel</a:t>
            </a:r>
            <a:r>
              <a:rPr lang="fr-FR" sz="1000" dirty="0">
                <a:latin typeface="Short Stack" panose="02010500040000000007" pitchFamily="2" charset="0"/>
                <a:sym typeface="Wingdings" panose="05000000000000000000" pitchFamily="2" charset="2"/>
              </a:rPr>
              <a:t>  ________________ sot  _________ </a:t>
            </a:r>
          </a:p>
          <a:p>
            <a:pPr>
              <a:lnSpc>
                <a:spcPct val="150000"/>
              </a:lnSpc>
            </a:pPr>
            <a:r>
              <a:rPr lang="fr-FR" sz="1000" spc="-50" dirty="0">
                <a:latin typeface="Short Stack" panose="02010500040000000007" pitchFamily="2" charset="0"/>
                <a:sym typeface="Wingdings" panose="05000000000000000000" pitchFamily="2" charset="2"/>
              </a:rPr>
              <a:t>moyen</a:t>
            </a:r>
            <a:r>
              <a:rPr lang="fr-FR" sz="1000" dirty="0">
                <a:latin typeface="Short Stack" panose="02010500040000000007" pitchFamily="2" charset="0"/>
                <a:sym typeface="Wingdings" panose="05000000000000000000" pitchFamily="2" charset="2"/>
              </a:rPr>
              <a:t>  ____________ </a:t>
            </a:r>
            <a:r>
              <a:rPr lang="fr-FR" sz="1000" spc="-50" dirty="0">
                <a:latin typeface="Short Stack" panose="02010500040000000007" pitchFamily="2" charset="0"/>
                <a:sym typeface="Wingdings" panose="05000000000000000000" pitchFamily="2" charset="2"/>
              </a:rPr>
              <a:t>gentil</a:t>
            </a:r>
            <a:r>
              <a:rPr lang="fr-FR" sz="1000" dirty="0">
                <a:latin typeface="Short Stack" panose="02010500040000000007" pitchFamily="2" charset="0"/>
                <a:sym typeface="Wingdings" panose="05000000000000000000" pitchFamily="2" charset="2"/>
              </a:rPr>
              <a:t>  ____________ 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sym typeface="Wingdings" panose="05000000000000000000" pitchFamily="2" charset="2"/>
              </a:rPr>
              <a:t>ancien  ______________  gras  _________ 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268463" y="4626620"/>
            <a:ext cx="216024" cy="14401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207374"/>
              </p:ext>
            </p:extLst>
          </p:nvPr>
        </p:nvGraphicFramePr>
        <p:xfrm>
          <a:off x="3772012" y="2097720"/>
          <a:ext cx="3124110" cy="1984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0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20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0496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masculin en -x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masculin en -</a:t>
                      </a:r>
                      <a:r>
                        <a:rPr lang="fr-FR" sz="1000" b="0" dirty="0" err="1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eur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Short Stack" panose="02010500040000000007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79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79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79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2793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2793">
                <a:tc>
                  <a:txBody>
                    <a:bodyPr/>
                    <a:lstStyle/>
                    <a:p>
                      <a:pPr algn="ctr"/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9" name="ZoneTexte 38"/>
          <p:cNvSpPr txBox="1"/>
          <p:nvPr/>
        </p:nvSpPr>
        <p:spPr>
          <a:xfrm>
            <a:off x="3708623" y="4187028"/>
            <a:ext cx="3312368" cy="167430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1400" b="1" dirty="0">
                <a:latin typeface="Fineliner Script" pitchFamily="50" charset="0"/>
              </a:rPr>
              <a:t>4. Ecris ces adjectifs au pluriel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</a:rPr>
              <a:t>jaloux </a:t>
            </a:r>
            <a:r>
              <a:rPr lang="fr-FR" sz="1000" dirty="0">
                <a:latin typeface="Short Stack" panose="02010500040000000007" pitchFamily="2" charset="0"/>
                <a:sym typeface="Wingdings" panose="05000000000000000000" pitchFamily="2" charset="2"/>
              </a:rPr>
              <a:t> ____________ lourd  ____________ 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sym typeface="Wingdings" panose="05000000000000000000" pitchFamily="2" charset="2"/>
              </a:rPr>
              <a:t>large  ____________ précis  ____________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sym typeface="Wingdings" panose="05000000000000000000" pitchFamily="2" charset="2"/>
              </a:rPr>
              <a:t>blanc  ____________ gras  _____________ 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sym typeface="Wingdings" panose="05000000000000000000" pitchFamily="2" charset="2"/>
              </a:rPr>
              <a:t>ouvert  ____________ haut  ____________ 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sym typeface="Wingdings" panose="05000000000000000000" pitchFamily="2" charset="2"/>
              </a:rPr>
              <a:t>gai  ____________      muet  ____________ </a:t>
            </a:r>
          </a:p>
          <a:p>
            <a:pPr>
              <a:lnSpc>
                <a:spcPct val="150000"/>
              </a:lnSpc>
            </a:pPr>
            <a:r>
              <a:rPr lang="fr-FR" sz="1000" dirty="0">
                <a:latin typeface="Short Stack" panose="02010500040000000007" pitchFamily="2" charset="0"/>
                <a:sym typeface="Wingdings" panose="05000000000000000000" pitchFamily="2" charset="2"/>
              </a:rPr>
              <a:t>gracieux  ____________ gris  ___________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25" name="Arrondir un rectangle avec un coin du même côté 24"/>
          <p:cNvSpPr/>
          <p:nvPr/>
        </p:nvSpPr>
        <p:spPr>
          <a:xfrm flipV="1">
            <a:off x="252238" y="6282802"/>
            <a:ext cx="6843887" cy="4320481"/>
          </a:xfrm>
          <a:prstGeom prst="round2SameRect">
            <a:avLst>
              <a:gd name="adj1" fmla="val 2520"/>
              <a:gd name="adj2" fmla="val 0"/>
            </a:avLst>
          </a:prstGeom>
          <a:ln>
            <a:solidFill>
              <a:srgbClr val="FFC00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252239" y="6282807"/>
            <a:ext cx="6843886" cy="682722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ZoneTexte 28"/>
          <p:cNvSpPr txBox="1"/>
          <p:nvPr/>
        </p:nvSpPr>
        <p:spPr>
          <a:xfrm>
            <a:off x="288243" y="7012345"/>
            <a:ext cx="3312368" cy="975652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1400" b="1" dirty="0">
                <a:latin typeface="Fineliner Script" pitchFamily="50" charset="0"/>
              </a:rPr>
              <a:t>1. Ecris ces mots dans le tableau en les mettant au pluriel</a:t>
            </a:r>
          </a:p>
          <a:p>
            <a:r>
              <a:rPr lang="fr-FR" sz="500" dirty="0">
                <a:latin typeface="Short Stack" panose="02010500040000000007" pitchFamily="2" charset="0"/>
              </a:rPr>
              <a:t>  </a:t>
            </a:r>
          </a:p>
          <a:p>
            <a:r>
              <a:rPr lang="fr-FR" sz="1000" dirty="0">
                <a:latin typeface="Short Stack" panose="02010500040000000007" pitchFamily="2" charset="0"/>
              </a:rPr>
              <a:t>râteau – détail – corail – landau – adieu – esquimau – pneu - chandail – souriceau – émeu – portail – bleu – boyau - feu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3708623" y="7012345"/>
            <a:ext cx="3312368" cy="111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fr-FR" sz="1400" b="1" dirty="0">
                <a:latin typeface="Fineliner Script" pitchFamily="50" charset="0"/>
              </a:rPr>
              <a:t>2. Ecris ces noms au pluriel, puis entoure l’exception dans chaque liste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1) un rail * un portail * un vitrail * un détail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2) Un </a:t>
            </a:r>
            <a:r>
              <a:rPr lang="fr-FR" sz="1000" spc="-50" dirty="0">
                <a:solidFill>
                  <a:prstClr val="black"/>
                </a:solidFill>
                <a:latin typeface="Short Stack" panose="02010500040000000007" pitchFamily="2" charset="0"/>
              </a:rPr>
              <a:t>fléau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* un </a:t>
            </a:r>
            <a:r>
              <a:rPr lang="fr-FR" sz="1000" spc="-50" dirty="0">
                <a:solidFill>
                  <a:prstClr val="black"/>
                </a:solidFill>
                <a:latin typeface="Short Stack" panose="02010500040000000007" pitchFamily="2" charset="0"/>
              </a:rPr>
              <a:t>landau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* un préau * un étau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3) Un </a:t>
            </a:r>
            <a:r>
              <a:rPr lang="fr-FR" sz="1000" spc="-50" dirty="0">
                <a:solidFill>
                  <a:prstClr val="black"/>
                </a:solidFill>
                <a:latin typeface="Short Stack" panose="02010500040000000007" pitchFamily="2" charset="0"/>
              </a:rPr>
              <a:t>cheveu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 * un émeu * le milieu * un aveu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3717244" y="8164474"/>
            <a:ext cx="3339751" cy="2366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fr-FR" sz="1400" b="1" dirty="0">
                <a:latin typeface="Fineliner Script" pitchFamily="50" charset="0"/>
              </a:rPr>
              <a:t>3. Ecris ces mots au pluriel</a:t>
            </a:r>
          </a:p>
          <a:p>
            <a:pPr>
              <a:lnSpc>
                <a:spcPct val="130000"/>
              </a:lnSpc>
            </a:pPr>
            <a:r>
              <a:rPr lang="fr-FR" sz="1000" dirty="0">
                <a:latin typeface="Short Stack" panose="02010500040000000007" pitchFamily="2" charset="0"/>
              </a:rPr>
              <a:t>Les (bétail) ________________ broutent    dans le pré. Les remparts des (château) ________________ forts sont souvent équipés de (créneau) ___________________ . Dans les (journal) ___________________ on parle de (lieu) ________ magnifiques. Les (lieu) __________ sont des poissons. Les (travail) ___________________ sont finis</a:t>
            </a:r>
            <a:r>
              <a:rPr lang="fr-FR" sz="1000" dirty="0" smtClean="0">
                <a:latin typeface="Short Stack" panose="02010500040000000007" pitchFamily="2" charset="0"/>
              </a:rPr>
              <a:t>. </a:t>
            </a:r>
            <a:r>
              <a:rPr lang="fr-FR" sz="1000" dirty="0">
                <a:latin typeface="Short Stack" panose="02010500040000000007" pitchFamily="2" charset="0"/>
              </a:rPr>
              <a:t>Les (noyau) ___________ des cerises sont tout </a:t>
            </a:r>
            <a:r>
              <a:rPr lang="fr-FR" sz="1000" dirty="0" smtClean="0">
                <a:latin typeface="Short Stack" panose="02010500040000000007" pitchFamily="2" charset="0"/>
              </a:rPr>
              <a:t>petits.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43" name="Larme 42"/>
          <p:cNvSpPr/>
          <p:nvPr/>
        </p:nvSpPr>
        <p:spPr>
          <a:xfrm>
            <a:off x="6505575" y="6364036"/>
            <a:ext cx="504056" cy="523220"/>
          </a:xfrm>
          <a:prstGeom prst="teardrop">
            <a:avLst/>
          </a:prstGeom>
          <a:solidFill>
            <a:srgbClr val="F9E33D"/>
          </a:solidFill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6516935" y="636403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Fineliner Script" pitchFamily="50" charset="0"/>
              </a:rPr>
              <a:t>O2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251147" y="6354812"/>
            <a:ext cx="1252847" cy="57708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halkduster" panose="03050602040202020205" pitchFamily="66" charset="0"/>
              </a:rPr>
              <a:t>Exercices  d’orthographe CM1</a:t>
            </a:r>
          </a:p>
        </p:txBody>
      </p:sp>
      <p:graphicFrame>
        <p:nvGraphicFramePr>
          <p:cNvPr id="47" name="Tableau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670153"/>
              </p:ext>
            </p:extLst>
          </p:nvPr>
        </p:nvGraphicFramePr>
        <p:xfrm>
          <a:off x="368489" y="8010996"/>
          <a:ext cx="3124110" cy="2520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0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20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06580"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Avec un -x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Short Stack" panose="02010500040000000007" pitchFamily="2" charset="0"/>
                        </a:rPr>
                        <a:t>Avec un -s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0529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0529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0529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529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0529">
                <a:tc>
                  <a:txBody>
                    <a:bodyPr/>
                    <a:lstStyle/>
                    <a:p>
                      <a:pPr algn="ctr"/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0529">
                <a:tc>
                  <a:txBody>
                    <a:bodyPr/>
                    <a:lstStyle/>
                    <a:p>
                      <a:pPr algn="ctr"/>
                      <a:endParaRPr lang="fr-FR" sz="100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0529"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398" y="6223267"/>
            <a:ext cx="5080521" cy="74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036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Arrondir un rectangle avec un coin du même côté 44"/>
          <p:cNvSpPr/>
          <p:nvPr/>
        </p:nvSpPr>
        <p:spPr>
          <a:xfrm flipV="1">
            <a:off x="251148" y="248180"/>
            <a:ext cx="6696744" cy="7402776"/>
          </a:xfrm>
          <a:prstGeom prst="round2SameRect">
            <a:avLst>
              <a:gd name="adj1" fmla="val 2825"/>
              <a:gd name="adj2" fmla="val 0"/>
            </a:avLst>
          </a:prstGeom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251148" y="248188"/>
            <a:ext cx="6696744" cy="72008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ZoneTexte 46"/>
          <p:cNvSpPr txBox="1"/>
          <p:nvPr/>
        </p:nvSpPr>
        <p:spPr>
          <a:xfrm>
            <a:off x="1115244" y="252474"/>
            <a:ext cx="54119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latin typeface="Fineliner Script" pitchFamily="50" charset="0"/>
              </a:rPr>
              <a:t>Les accords dans le groupe nominal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323155" y="968265"/>
            <a:ext cx="6553819" cy="2117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1400" b="1" dirty="0">
                <a:latin typeface="Fineliner Script" pitchFamily="50" charset="0"/>
              </a:rPr>
              <a:t>1. Souligne le nom dans chaque  GN et indique son genre (féminin ou masculin) et son nombre (singulier ou pluriel)</a:t>
            </a:r>
          </a:p>
          <a:p>
            <a:pPr marL="228600" indent="-228600">
              <a:lnSpc>
                <a:spcPct val="130000"/>
              </a:lnSpc>
              <a:buAutoNum type="alphaLcParenR"/>
            </a:pPr>
            <a:r>
              <a:rPr lang="fr-FR" sz="1200" dirty="0">
                <a:latin typeface="Dekko" pitchFamily="2" charset="0"/>
                <a:cs typeface="Dekko" pitchFamily="2" charset="0"/>
              </a:rPr>
              <a:t>Un puits profond.	genre : ________________	nombre : ________________</a:t>
            </a:r>
          </a:p>
          <a:p>
            <a:pPr marL="228600" indent="-228600">
              <a:lnSpc>
                <a:spcPct val="130000"/>
              </a:lnSpc>
              <a:buFontTx/>
              <a:buAutoNum type="alphaLcParenR"/>
            </a:pPr>
            <a:r>
              <a:rPr lang="fr-FR" sz="1200" dirty="0">
                <a:latin typeface="Dekko" pitchFamily="2" charset="0"/>
                <a:cs typeface="Dekko" pitchFamily="2" charset="0"/>
              </a:rPr>
              <a:t>Une fourmi active.	genre : ________________	nombre : ________________</a:t>
            </a:r>
          </a:p>
          <a:p>
            <a:pPr marL="228600" indent="-228600">
              <a:lnSpc>
                <a:spcPct val="130000"/>
              </a:lnSpc>
              <a:buFontTx/>
              <a:buAutoNum type="alphaLcParenR"/>
            </a:pPr>
            <a:r>
              <a:rPr lang="fr-FR" sz="1200" dirty="0">
                <a:latin typeface="Dekko" pitchFamily="2" charset="0"/>
                <a:cs typeface="Dekko" pitchFamily="2" charset="0"/>
              </a:rPr>
              <a:t>Des durs travaux.	genre : ________________	nombre : ________________</a:t>
            </a:r>
          </a:p>
          <a:p>
            <a:pPr marL="228600" indent="-228600">
              <a:lnSpc>
                <a:spcPct val="130000"/>
              </a:lnSpc>
              <a:buFontTx/>
              <a:buAutoNum type="alphaLcParenR"/>
            </a:pPr>
            <a:r>
              <a:rPr lang="fr-FR" sz="1200" dirty="0">
                <a:latin typeface="Dekko" pitchFamily="2" charset="0"/>
                <a:cs typeface="Dekko" pitchFamily="2" charset="0"/>
              </a:rPr>
              <a:t>Cette toux sèche.	genre : ________________	nombre : ________________</a:t>
            </a:r>
          </a:p>
          <a:p>
            <a:pPr marL="228600" indent="-228600">
              <a:lnSpc>
                <a:spcPct val="130000"/>
              </a:lnSpc>
              <a:buFontTx/>
              <a:buAutoNum type="alphaLcParenR"/>
            </a:pPr>
            <a:r>
              <a:rPr lang="fr-FR" sz="1200" dirty="0">
                <a:latin typeface="Dekko" pitchFamily="2" charset="0"/>
                <a:cs typeface="Dekko" pitchFamily="2" charset="0"/>
              </a:rPr>
              <a:t>Ses belles lunettes.	genre : ________________	nombre : ________________</a:t>
            </a:r>
          </a:p>
          <a:p>
            <a:pPr marL="228600" indent="-228600">
              <a:lnSpc>
                <a:spcPct val="130000"/>
              </a:lnSpc>
              <a:buFontTx/>
              <a:buAutoNum type="alphaLcParenR"/>
            </a:pPr>
            <a:r>
              <a:rPr lang="fr-FR" sz="1200" dirty="0">
                <a:latin typeface="Dekko" pitchFamily="2" charset="0"/>
                <a:cs typeface="Dekko" pitchFamily="2" charset="0"/>
              </a:rPr>
              <a:t>Des oiseaux voyageurs.	genre : ________________	nombre : ________________</a:t>
            </a:r>
          </a:p>
          <a:p>
            <a:pPr marL="228600" indent="-228600">
              <a:lnSpc>
                <a:spcPct val="130000"/>
              </a:lnSpc>
              <a:buFontTx/>
              <a:buAutoNum type="alphaLcParenR"/>
            </a:pPr>
            <a:r>
              <a:rPr lang="fr-FR" sz="1200" dirty="0">
                <a:latin typeface="Dekko" pitchFamily="2" charset="0"/>
                <a:cs typeface="Dekko" pitchFamily="2" charset="0"/>
              </a:rPr>
              <a:t>Une tribu brutale.	genre : ________________	nombre : ________________</a:t>
            </a:r>
          </a:p>
        </p:txBody>
      </p:sp>
      <p:sp>
        <p:nvSpPr>
          <p:cNvPr id="51" name="Larme 50"/>
          <p:cNvSpPr/>
          <p:nvPr/>
        </p:nvSpPr>
        <p:spPr>
          <a:xfrm>
            <a:off x="6299820" y="329417"/>
            <a:ext cx="504056" cy="523220"/>
          </a:xfrm>
          <a:prstGeom prst="teardrop">
            <a:avLst/>
          </a:prstGeom>
          <a:solidFill>
            <a:srgbClr val="F9E33D"/>
          </a:solidFill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311180" y="329417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Fineliner Script" pitchFamily="50" charset="0"/>
              </a:rPr>
              <a:t>O3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179140" y="320193"/>
            <a:ext cx="1323764" cy="57708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halkduster" panose="03050602040202020205" pitchFamily="66" charset="0"/>
              </a:rPr>
              <a:t>Exercices  d’orthographe CM1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23156" y="3157189"/>
            <a:ext cx="655381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1400" b="1" dirty="0">
                <a:latin typeface="Fineliner Script" pitchFamily="50" charset="0"/>
              </a:rPr>
              <a:t>2. Entoure l’adjectif qualificatif qui convient</a:t>
            </a:r>
          </a:p>
          <a:p>
            <a:pPr marL="228600" indent="-228600">
              <a:lnSpc>
                <a:spcPct val="130000"/>
              </a:lnSpc>
              <a:buAutoNum type="alphaLcParenR"/>
            </a:pPr>
            <a:r>
              <a:rPr lang="fr-FR" sz="1200" dirty="0">
                <a:latin typeface="Dekko" pitchFamily="2" charset="0"/>
                <a:cs typeface="Dekko" pitchFamily="2" charset="0"/>
              </a:rPr>
              <a:t>Quel est cet animal avec des taches ( noirs / noires ) et  ( jaunes / jaune) </a:t>
            </a:r>
            <a:r>
              <a:rPr lang="fr-FR" sz="1200" dirty="0">
                <a:latin typeface="+mj-lt"/>
                <a:cs typeface="Dekko" pitchFamily="2" charset="0"/>
              </a:rPr>
              <a:t>?</a:t>
            </a:r>
          </a:p>
          <a:p>
            <a:pPr marL="228600" indent="-228600">
              <a:lnSpc>
                <a:spcPct val="130000"/>
              </a:lnSpc>
              <a:buFontTx/>
              <a:buAutoNum type="alphaLcParenR"/>
            </a:pPr>
            <a:r>
              <a:rPr lang="fr-FR" sz="1200" dirty="0">
                <a:latin typeface="Dekko" pitchFamily="2" charset="0"/>
                <a:cs typeface="Dekko" pitchFamily="2" charset="0"/>
              </a:rPr>
              <a:t>Une sorcière ( cruel / cruelle ) a transformé la ( jolie / jolis ) princesse en crapaud.</a:t>
            </a:r>
          </a:p>
          <a:p>
            <a:pPr marL="228600" indent="-228600">
              <a:lnSpc>
                <a:spcPct val="130000"/>
              </a:lnSpc>
              <a:buFontTx/>
              <a:buAutoNum type="alphaLcParenR"/>
            </a:pPr>
            <a:r>
              <a:rPr lang="fr-FR" sz="1200" dirty="0">
                <a:latin typeface="Dekko" pitchFamily="2" charset="0"/>
                <a:cs typeface="Dekko" pitchFamily="2" charset="0"/>
              </a:rPr>
              <a:t>Un vent ( violents / violent ) souffle depuis les ( premières / première ) heures de la matinée. 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24247" y="4194572"/>
            <a:ext cx="6624736" cy="1224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1400" b="1" dirty="0">
                <a:latin typeface="Fineliner Script" pitchFamily="50" charset="0"/>
              </a:rPr>
              <a:t>3. Ecris l’adjectif en l’accordant correctement. </a:t>
            </a:r>
          </a:p>
          <a:p>
            <a:pPr>
              <a:lnSpc>
                <a:spcPct val="13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La bignone appartient à la famille des arbustes (grimpant) ___________________ . Ses (joli) ___________  fleurs aux couleurs (vif) ___________ forment des (petit) ____________________  trompettes réunies en (gros) ___________________  bouquets (vigoureux) _________________________ . Ses tiges (résistant) ________________________ se plaisent sur les murs (exposé) __________________  au sud.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24247" y="5418708"/>
            <a:ext cx="6624736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b="1" dirty="0">
                <a:latin typeface="Fineliner Script" pitchFamily="50" charset="0"/>
              </a:rPr>
              <a:t>4. Recopie le texte en remplaçant le GN « le roi » par « La reine ». Attention aux accords !</a:t>
            </a:r>
          </a:p>
          <a:p>
            <a:r>
              <a:rPr lang="fr-FR" sz="1200" dirty="0">
                <a:latin typeface="Dekko" pitchFamily="2" charset="0"/>
                <a:cs typeface="Dekko" pitchFamily="2" charset="0"/>
              </a:rPr>
              <a:t>C’était un roi vif d’esprit, généreux, dynamique et ouvert. Passionné par la poésie, qu’il se faisait lire à l’heure des repas, il était consciencieux et soucieux des affaires du royaume. Cavalier, habile guerrier, ce roi n’était pas cruel.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________________________________________________________________________________________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49502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Arrondir un rectangle avec un coin du même côté 44"/>
          <p:cNvSpPr/>
          <p:nvPr/>
        </p:nvSpPr>
        <p:spPr>
          <a:xfrm flipV="1">
            <a:off x="251148" y="248180"/>
            <a:ext cx="6421163" cy="6538680"/>
          </a:xfrm>
          <a:prstGeom prst="round2SameRect">
            <a:avLst>
              <a:gd name="adj1" fmla="val 2825"/>
              <a:gd name="adj2" fmla="val 0"/>
            </a:avLst>
          </a:prstGeom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251148" y="248188"/>
            <a:ext cx="6421163" cy="72008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ZoneTexte 46"/>
          <p:cNvSpPr txBox="1"/>
          <p:nvPr/>
        </p:nvSpPr>
        <p:spPr>
          <a:xfrm>
            <a:off x="1115244" y="252474"/>
            <a:ext cx="54119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latin typeface="Fineliner Script" pitchFamily="50" charset="0"/>
              </a:rPr>
              <a:t>Lettre finale muette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323155" y="968265"/>
            <a:ext cx="655381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Fineliner Script" pitchFamily="50" charset="0"/>
              </a:rPr>
              <a:t>1. Associe chaque mot au nom de sa famille. Entoure la lettre commune</a:t>
            </a:r>
          </a:p>
          <a:p>
            <a:pPr algn="ctr"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Ex :  un </a:t>
            </a:r>
            <a:r>
              <a:rPr lang="fr-FR" sz="1200" dirty="0" err="1">
                <a:latin typeface="Dekko" pitchFamily="2" charset="0"/>
                <a:cs typeface="Dekko" pitchFamily="2" charset="0"/>
              </a:rPr>
              <a:t>cam</a:t>
            </a:r>
            <a:r>
              <a:rPr lang="fr-FR" sz="1200" dirty="0">
                <a:latin typeface="Dekko" pitchFamily="2" charset="0"/>
                <a:cs typeface="Dekko" pitchFamily="2" charset="0"/>
              </a:rPr>
              <a:t> p  : un </a:t>
            </a:r>
            <a:r>
              <a:rPr lang="fr-FR" sz="1200" dirty="0" err="1">
                <a:latin typeface="Dekko" pitchFamily="2" charset="0"/>
                <a:cs typeface="Dekko" pitchFamily="2" charset="0"/>
              </a:rPr>
              <a:t>cam</a:t>
            </a:r>
            <a:r>
              <a:rPr lang="fr-FR" sz="1200" dirty="0">
                <a:latin typeface="Dekko" pitchFamily="2" charset="0"/>
                <a:cs typeface="Dekko" pitchFamily="2" charset="0"/>
              </a:rPr>
              <a:t> p </a:t>
            </a:r>
            <a:r>
              <a:rPr lang="fr-FR" sz="1200" dirty="0" err="1">
                <a:latin typeface="Dekko" pitchFamily="2" charset="0"/>
                <a:cs typeface="Dekko" pitchFamily="2" charset="0"/>
              </a:rPr>
              <a:t>ement</a:t>
            </a:r>
            <a:endParaRPr lang="fr-FR" sz="1200" dirty="0">
              <a:latin typeface="Dekko" pitchFamily="2" charset="0"/>
              <a:cs typeface="Dekko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accrocher, un potier, goûter, aborder , un refroidissement, un rebondissement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le froid : ________________________	le goût : 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un bond : ________________________	un croc : 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Un pot : ________________________	un bord : ________________________</a:t>
            </a:r>
          </a:p>
        </p:txBody>
      </p:sp>
      <p:sp>
        <p:nvSpPr>
          <p:cNvPr id="51" name="Larme 50"/>
          <p:cNvSpPr/>
          <p:nvPr/>
        </p:nvSpPr>
        <p:spPr>
          <a:xfrm>
            <a:off x="6084887" y="329417"/>
            <a:ext cx="504056" cy="523220"/>
          </a:xfrm>
          <a:prstGeom prst="teardrop">
            <a:avLst/>
          </a:prstGeom>
          <a:solidFill>
            <a:srgbClr val="F9E33D"/>
          </a:solidFill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096247" y="329417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Fineliner Script" pitchFamily="50" charset="0"/>
              </a:rPr>
              <a:t>O4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179140" y="320193"/>
            <a:ext cx="1323764" cy="57708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050" dirty="0">
                <a:latin typeface="Chalkduster" panose="03050602040202020205" pitchFamily="66" charset="0"/>
              </a:rPr>
              <a:t>Exercices  d’orthographe CM1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23156" y="2682404"/>
            <a:ext cx="655381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b="1" dirty="0">
                <a:latin typeface="Fineliner Script" pitchFamily="50" charset="0"/>
              </a:rPr>
              <a:t>2. Ecris le féminin des adjectifs suivants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vert : ___________________	franc : ___________________	gris : 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doux  : ___________________	laid : ___________________	épais : ___________________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24247" y="3697018"/>
            <a:ext cx="6624736" cy="164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1400" b="1" dirty="0">
                <a:latin typeface="Fineliner Script" pitchFamily="50" charset="0"/>
              </a:rPr>
              <a:t>3. Pour chaque nom, écris deux mots qui contiennent sa lettre muette prononcée. 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le dos : ______________________ ;  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le trot : ______________________ ;  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le galop : ______________________ ;  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un saut : ______________________ ;  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le chant : ______________________ ;  ________________________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24247" y="5324341"/>
            <a:ext cx="66247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b="1" dirty="0">
                <a:latin typeface="Fineliner Script" pitchFamily="50" charset="0"/>
              </a:rPr>
              <a:t>4. Complète avec la lettre finale et écris un mot de la même famille qui l’explique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un </a:t>
            </a:r>
            <a:r>
              <a:rPr lang="fr-FR" sz="1200" dirty="0" err="1">
                <a:latin typeface="Dekko" pitchFamily="2" charset="0"/>
                <a:cs typeface="Dekko" pitchFamily="2" charset="0"/>
              </a:rPr>
              <a:t>fusi</a:t>
            </a:r>
            <a:r>
              <a:rPr lang="fr-FR" sz="1200" dirty="0">
                <a:latin typeface="Dekko" pitchFamily="2" charset="0"/>
                <a:cs typeface="Dekko" pitchFamily="2" charset="0"/>
              </a:rPr>
              <a:t>__ : ___________________		un toi__ : ___________________	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un </a:t>
            </a:r>
            <a:r>
              <a:rPr lang="fr-FR" sz="1200" dirty="0" err="1">
                <a:latin typeface="Dekko" pitchFamily="2" charset="0"/>
                <a:cs typeface="Dekko" pitchFamily="2" charset="0"/>
              </a:rPr>
              <a:t>por</a:t>
            </a:r>
            <a:r>
              <a:rPr lang="fr-FR" sz="1200" dirty="0">
                <a:latin typeface="Dekko" pitchFamily="2" charset="0"/>
                <a:cs typeface="Dekko" pitchFamily="2" charset="0"/>
              </a:rPr>
              <a:t> __ : ___________________		un </a:t>
            </a:r>
            <a:r>
              <a:rPr lang="fr-FR" sz="1200" dirty="0" err="1">
                <a:latin typeface="Dekko" pitchFamily="2" charset="0"/>
                <a:cs typeface="Dekko" pitchFamily="2" charset="0"/>
              </a:rPr>
              <a:t>déba</a:t>
            </a:r>
            <a:r>
              <a:rPr lang="fr-FR" sz="1200" dirty="0">
                <a:latin typeface="Dekko" pitchFamily="2" charset="0"/>
                <a:cs typeface="Dekko" pitchFamily="2" charset="0"/>
              </a:rPr>
              <a:t>__ : 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un </a:t>
            </a:r>
            <a:r>
              <a:rPr lang="fr-FR" sz="1200" dirty="0" err="1">
                <a:latin typeface="Dekko" pitchFamily="2" charset="0"/>
                <a:cs typeface="Dekko" pitchFamily="2" charset="0"/>
              </a:rPr>
              <a:t>marchan</a:t>
            </a:r>
            <a:r>
              <a:rPr lang="fr-FR" sz="1200" dirty="0">
                <a:latin typeface="Dekko" pitchFamily="2" charset="0"/>
                <a:cs typeface="Dekko" pitchFamily="2" charset="0"/>
              </a:rPr>
              <a:t>__ : ___________________	un tapi__ : ___________________</a:t>
            </a:r>
          </a:p>
        </p:txBody>
      </p:sp>
      <p:sp>
        <p:nvSpPr>
          <p:cNvPr id="2" name="Ellipse 1"/>
          <p:cNvSpPr/>
          <p:nvPr/>
        </p:nvSpPr>
        <p:spPr>
          <a:xfrm>
            <a:off x="3348583" y="1314252"/>
            <a:ext cx="144016" cy="144016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996655" y="1314252"/>
            <a:ext cx="144016" cy="144016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57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Arrondir un rectangle avec un coin du même côté 44"/>
          <p:cNvSpPr/>
          <p:nvPr/>
        </p:nvSpPr>
        <p:spPr>
          <a:xfrm flipV="1">
            <a:off x="180231" y="162125"/>
            <a:ext cx="6421163" cy="5112568"/>
          </a:xfrm>
          <a:prstGeom prst="round2SameRect">
            <a:avLst>
              <a:gd name="adj1" fmla="val 2825"/>
              <a:gd name="adj2" fmla="val 0"/>
            </a:avLst>
          </a:prstGeom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6" name="Picture 3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180231" y="176181"/>
            <a:ext cx="6421163" cy="634016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ZoneTexte 46"/>
          <p:cNvSpPr txBox="1"/>
          <p:nvPr/>
        </p:nvSpPr>
        <p:spPr>
          <a:xfrm>
            <a:off x="1115244" y="180467"/>
            <a:ext cx="52576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latin typeface="Fineliner Script" pitchFamily="50" charset="0"/>
              </a:rPr>
              <a:t>Participe passé en –é /infinitif en -er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252239" y="810197"/>
            <a:ext cx="6337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Fineliner Script" pitchFamily="50" charset="0"/>
              </a:rPr>
              <a:t>1. Ecris toutes les phrases possibles en prenant à chaque fois un élément de chaque groupe.</a:t>
            </a:r>
          </a:p>
        </p:txBody>
      </p:sp>
      <p:sp>
        <p:nvSpPr>
          <p:cNvPr id="51" name="Larme 50"/>
          <p:cNvSpPr/>
          <p:nvPr/>
        </p:nvSpPr>
        <p:spPr>
          <a:xfrm>
            <a:off x="6084887" y="257410"/>
            <a:ext cx="504056" cy="523220"/>
          </a:xfrm>
          <a:prstGeom prst="teardrop">
            <a:avLst/>
          </a:prstGeom>
          <a:solidFill>
            <a:srgbClr val="F9E33D"/>
          </a:solidFill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6096247" y="25741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Fineliner Script" pitchFamily="50" charset="0"/>
              </a:rPr>
              <a:t>O5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180231" y="162125"/>
            <a:ext cx="1153219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Dekko" pitchFamily="2" charset="0"/>
                <a:cs typeface="Dekko" pitchFamily="2" charset="0"/>
              </a:rPr>
              <a:t>Exercices  d’orthographe CM1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80231" y="1890317"/>
            <a:ext cx="640871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Fineliner Script" pitchFamily="50" charset="0"/>
              </a:rPr>
              <a:t>2. Suivant l’exemple, écris deux courtes phrases avec chaque verbe. Ecris-le en rouge.</a:t>
            </a:r>
          </a:p>
          <a:p>
            <a:pPr algn="ctr"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Ex :         * Il faut saler le rôti. 	*Le rôti est salé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Remplacer : 	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	______________________________________________________________________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Allumer : 	______________________________________________________________________ 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	______________________________________________________________________ 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180231" y="3474493"/>
            <a:ext cx="640871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b="1" dirty="0">
                <a:latin typeface="Fineliner Script" pitchFamily="50" charset="0"/>
              </a:rPr>
              <a:t>3. Complète par -é ou -er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itchFamily="2" charset="0"/>
                <a:cs typeface="Dekko" pitchFamily="2" charset="0"/>
              </a:rPr>
              <a:t>Il faisait bon voir ses larges épaules se </a:t>
            </a:r>
            <a:r>
              <a:rPr lang="fr-FR" sz="1200" dirty="0" err="1">
                <a:latin typeface="Dekko" pitchFamily="2" charset="0"/>
                <a:cs typeface="Dekko" pitchFamily="2" charset="0"/>
              </a:rPr>
              <a:t>dessin_____</a:t>
            </a:r>
            <a:r>
              <a:rPr lang="fr-FR" sz="1200" dirty="0">
                <a:latin typeface="Dekko" pitchFamily="2" charset="0"/>
                <a:cs typeface="Dekko" pitchFamily="2" charset="0"/>
              </a:rPr>
              <a:t> sur l’horizon. * Son crâne chauve se mettait à </a:t>
            </a:r>
            <a:r>
              <a:rPr lang="fr-FR" sz="1200" dirty="0" err="1">
                <a:latin typeface="Dekko" pitchFamily="2" charset="0"/>
                <a:cs typeface="Dekko" pitchFamily="2" charset="0"/>
              </a:rPr>
              <a:t>brill_____</a:t>
            </a:r>
            <a:r>
              <a:rPr lang="fr-FR" sz="1200" dirty="0">
                <a:latin typeface="Dekko" pitchFamily="2" charset="0"/>
                <a:cs typeface="Dekko" pitchFamily="2" charset="0"/>
              </a:rPr>
              <a:t> lorsqu’il était </a:t>
            </a:r>
            <a:r>
              <a:rPr lang="fr-FR" sz="1200" dirty="0" err="1">
                <a:latin typeface="Dekko" pitchFamily="2" charset="0"/>
                <a:cs typeface="Dekko" pitchFamily="2" charset="0"/>
              </a:rPr>
              <a:t>expos_____</a:t>
            </a:r>
            <a:r>
              <a:rPr lang="fr-FR" sz="1200" dirty="0">
                <a:latin typeface="Dekko" pitchFamily="2" charset="0"/>
                <a:cs typeface="Dekko" pitchFamily="2" charset="0"/>
              </a:rPr>
              <a:t> à la lumière. * Le chien ne voulait pas </a:t>
            </a:r>
            <a:r>
              <a:rPr lang="fr-FR" sz="1200" dirty="0" err="1">
                <a:latin typeface="Dekko" pitchFamily="2" charset="0"/>
                <a:cs typeface="Dekko" pitchFamily="2" charset="0"/>
              </a:rPr>
              <a:t>demeur_____</a:t>
            </a:r>
            <a:r>
              <a:rPr lang="fr-FR" sz="1200" dirty="0">
                <a:latin typeface="Dekko" pitchFamily="2" charset="0"/>
                <a:cs typeface="Dekko" pitchFamily="2" charset="0"/>
              </a:rPr>
              <a:t> </a:t>
            </a:r>
            <a:r>
              <a:rPr lang="fr-FR" sz="1200" dirty="0" err="1">
                <a:latin typeface="Dekko" pitchFamily="2" charset="0"/>
                <a:cs typeface="Dekko" pitchFamily="2" charset="0"/>
              </a:rPr>
              <a:t>attach_____</a:t>
            </a:r>
            <a:r>
              <a:rPr lang="fr-FR" sz="1200" dirty="0">
                <a:latin typeface="Dekko" pitchFamily="2" charset="0"/>
                <a:cs typeface="Dekko" pitchFamily="2" charset="0"/>
              </a:rPr>
              <a:t>. * Les Parisiens n’avaient jamais </a:t>
            </a:r>
            <a:r>
              <a:rPr lang="fr-FR" sz="1200" dirty="0" err="1">
                <a:latin typeface="Dekko" pitchFamily="2" charset="0"/>
                <a:cs typeface="Dekko" pitchFamily="2" charset="0"/>
              </a:rPr>
              <a:t>regard_____</a:t>
            </a:r>
            <a:r>
              <a:rPr lang="fr-FR" sz="1200" dirty="0">
                <a:latin typeface="Dekko" pitchFamily="2" charset="0"/>
                <a:cs typeface="Dekko" pitchFamily="2" charset="0"/>
              </a:rPr>
              <a:t> la nature se </a:t>
            </a:r>
            <a:r>
              <a:rPr lang="fr-FR" sz="1200" dirty="0" err="1">
                <a:latin typeface="Dekko" pitchFamily="2" charset="0"/>
                <a:cs typeface="Dekko" pitchFamily="2" charset="0"/>
              </a:rPr>
              <a:t>réveill_____</a:t>
            </a:r>
            <a:r>
              <a:rPr lang="fr-FR" sz="1200" dirty="0">
                <a:latin typeface="Dekko" pitchFamily="2" charset="0"/>
                <a:cs typeface="Dekko" pitchFamily="2" charset="0"/>
              </a:rPr>
              <a:t> ainsi. * Nulle branche n’avait </a:t>
            </a:r>
            <a:r>
              <a:rPr lang="fr-FR" sz="1200" dirty="0" err="1">
                <a:latin typeface="Dekko" pitchFamily="2" charset="0"/>
                <a:cs typeface="Dekko" pitchFamily="2" charset="0"/>
              </a:rPr>
              <a:t>boug_____</a:t>
            </a:r>
            <a:r>
              <a:rPr lang="fr-FR" sz="1200" dirty="0">
                <a:latin typeface="Dekko" pitchFamily="2" charset="0"/>
                <a:cs typeface="Dekko" pitchFamily="2" charset="0"/>
              </a:rPr>
              <a:t>  mais un filet d’eau devait s’</a:t>
            </a:r>
            <a:r>
              <a:rPr lang="fr-FR" sz="1200" dirty="0" err="1">
                <a:latin typeface="Dekko" pitchFamily="2" charset="0"/>
                <a:cs typeface="Dekko" pitchFamily="2" charset="0"/>
              </a:rPr>
              <a:t>écoul_____</a:t>
            </a:r>
            <a:r>
              <a:rPr lang="fr-FR" sz="1200" dirty="0">
                <a:latin typeface="Dekko" pitchFamily="2" charset="0"/>
                <a:cs typeface="Dekko" pitchFamily="2" charset="0"/>
              </a:rPr>
              <a:t>  entre les pierres. * Je la regardais </a:t>
            </a:r>
            <a:r>
              <a:rPr lang="fr-FR" sz="1200" dirty="0" err="1">
                <a:latin typeface="Dekko" pitchFamily="2" charset="0"/>
                <a:cs typeface="Dekko" pitchFamily="2" charset="0"/>
              </a:rPr>
              <a:t>allum_____</a:t>
            </a:r>
            <a:r>
              <a:rPr lang="fr-FR" sz="1200" dirty="0">
                <a:latin typeface="Dekko" pitchFamily="2" charset="0"/>
                <a:cs typeface="Dekko" pitchFamily="2" charset="0"/>
              </a:rPr>
              <a:t>  son feu dans l’étroite cuisine où l’on voyait </a:t>
            </a:r>
            <a:r>
              <a:rPr lang="fr-FR" sz="1200" dirty="0" err="1">
                <a:latin typeface="Dekko" pitchFamily="2" charset="0"/>
                <a:cs typeface="Dekko" pitchFamily="2" charset="0"/>
              </a:rPr>
              <a:t>vacill_____</a:t>
            </a:r>
            <a:r>
              <a:rPr lang="fr-FR" sz="1200" dirty="0">
                <a:latin typeface="Dekko" pitchFamily="2" charset="0"/>
                <a:cs typeface="Dekko" pitchFamily="2" charset="0"/>
              </a:rPr>
              <a:t>  la flamme d’une bougie.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6295" y="1012168"/>
            <a:ext cx="20162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200" u="sng" dirty="0">
                <a:solidFill>
                  <a:prstClr val="black"/>
                </a:solidFill>
                <a:latin typeface="Dekko" pitchFamily="2" charset="0"/>
                <a:cs typeface="Dekko" pitchFamily="2" charset="0"/>
              </a:rPr>
              <a:t>Groupe 1</a:t>
            </a:r>
            <a:r>
              <a:rPr lang="fr-FR" sz="1200" dirty="0">
                <a:solidFill>
                  <a:prstClr val="black"/>
                </a:solidFill>
                <a:latin typeface="Dekko" pitchFamily="2" charset="0"/>
                <a:cs typeface="Dekko" pitchFamily="2" charset="0"/>
              </a:rPr>
              <a:t> : 	Mon frère va </a:t>
            </a:r>
          </a:p>
          <a:p>
            <a:pPr lvl="0"/>
            <a:r>
              <a:rPr lang="fr-FR" sz="1200" dirty="0">
                <a:solidFill>
                  <a:prstClr val="black"/>
                </a:solidFill>
                <a:latin typeface="Dekko" pitchFamily="2" charset="0"/>
                <a:cs typeface="Dekko" pitchFamily="2" charset="0"/>
              </a:rPr>
              <a:t>	Nous avons</a:t>
            </a:r>
          </a:p>
          <a:p>
            <a:pPr lvl="0"/>
            <a:r>
              <a:rPr lang="fr-FR" sz="1200" dirty="0">
                <a:solidFill>
                  <a:prstClr val="black"/>
                </a:solidFill>
                <a:latin typeface="Dekko" pitchFamily="2" charset="0"/>
                <a:cs typeface="Dekko" pitchFamily="2" charset="0"/>
              </a:rPr>
              <a:t>	Tu es</a:t>
            </a:r>
          </a:p>
          <a:p>
            <a:pPr lvl="0"/>
            <a:r>
              <a:rPr lang="fr-FR" sz="1200" dirty="0">
                <a:solidFill>
                  <a:prstClr val="black"/>
                </a:solidFill>
                <a:latin typeface="Dekko" pitchFamily="2" charset="0"/>
                <a:cs typeface="Dekko" pitchFamily="2" charset="0"/>
              </a:rPr>
              <a:t>	Ils l’ont vu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64607" y="1012168"/>
            <a:ext cx="29523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200" u="sng" dirty="0">
                <a:solidFill>
                  <a:prstClr val="black"/>
                </a:solidFill>
                <a:latin typeface="Dekko" pitchFamily="2" charset="0"/>
                <a:cs typeface="Dekko" pitchFamily="2" charset="0"/>
              </a:rPr>
              <a:t>Groupe 2</a:t>
            </a:r>
            <a:r>
              <a:rPr lang="fr-FR" sz="1200" dirty="0">
                <a:solidFill>
                  <a:prstClr val="black"/>
                </a:solidFill>
                <a:latin typeface="Dekko" pitchFamily="2" charset="0"/>
                <a:cs typeface="Dekko" pitchFamily="2" charset="0"/>
              </a:rPr>
              <a:t> : 	observé les étoiles</a:t>
            </a:r>
          </a:p>
          <a:p>
            <a:pPr lvl="0"/>
            <a:r>
              <a:rPr lang="fr-FR" sz="1200" dirty="0">
                <a:solidFill>
                  <a:prstClr val="black"/>
                </a:solidFill>
                <a:latin typeface="Dekko" pitchFamily="2" charset="0"/>
                <a:cs typeface="Dekko" pitchFamily="2" charset="0"/>
              </a:rPr>
              <a:t>	rentré à la maison</a:t>
            </a:r>
          </a:p>
          <a:p>
            <a:pPr lvl="0"/>
            <a:r>
              <a:rPr lang="fr-FR" sz="1200" dirty="0">
                <a:solidFill>
                  <a:prstClr val="black"/>
                </a:solidFill>
                <a:latin typeface="Dekko" pitchFamily="2" charset="0"/>
                <a:cs typeface="Dekko" pitchFamily="2" charset="0"/>
              </a:rPr>
              <a:t>	escalader la montagne</a:t>
            </a:r>
          </a:p>
        </p:txBody>
      </p:sp>
      <p:sp>
        <p:nvSpPr>
          <p:cNvPr id="27" name="Arrondir un rectangle avec un coin du même côté 26"/>
          <p:cNvSpPr/>
          <p:nvPr/>
        </p:nvSpPr>
        <p:spPr>
          <a:xfrm flipV="1">
            <a:off x="240879" y="5706447"/>
            <a:ext cx="6421163" cy="4608805"/>
          </a:xfrm>
          <a:prstGeom prst="round2SameRect">
            <a:avLst>
              <a:gd name="adj1" fmla="val 2825"/>
              <a:gd name="adj2" fmla="val 0"/>
            </a:avLst>
          </a:prstGeom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240879" y="5720504"/>
            <a:ext cx="6421163" cy="634016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ZoneTexte 28"/>
          <p:cNvSpPr txBox="1"/>
          <p:nvPr/>
        </p:nvSpPr>
        <p:spPr>
          <a:xfrm>
            <a:off x="1175892" y="5724790"/>
            <a:ext cx="5257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Fineliner Script" pitchFamily="50" charset="0"/>
              </a:rPr>
              <a:t>c’est, s’est, sait, sais, ces, ses</a:t>
            </a:r>
            <a:endParaRPr lang="pt-BR" sz="3000" dirty="0">
              <a:latin typeface="Fineliner Script" pitchFamily="50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12887" y="6354520"/>
            <a:ext cx="6337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Fineliner Script" pitchFamily="50" charset="0"/>
              </a:rPr>
              <a:t>Complète les phrases avec c’est, s’est, sait, sais, ces ou ses</a:t>
            </a:r>
          </a:p>
        </p:txBody>
      </p:sp>
      <p:sp>
        <p:nvSpPr>
          <p:cNvPr id="31" name="Larme 30"/>
          <p:cNvSpPr/>
          <p:nvPr/>
        </p:nvSpPr>
        <p:spPr>
          <a:xfrm>
            <a:off x="6084887" y="5801733"/>
            <a:ext cx="504056" cy="523220"/>
          </a:xfrm>
          <a:prstGeom prst="teardrop">
            <a:avLst/>
          </a:prstGeom>
          <a:solidFill>
            <a:srgbClr val="F9E33D"/>
          </a:solidFill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6096247" y="5801733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Fineliner Script" pitchFamily="50" charset="0"/>
              </a:rPr>
              <a:t>O6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240879" y="5706448"/>
            <a:ext cx="1153219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Dekko" pitchFamily="2" charset="0"/>
                <a:cs typeface="Dekko" pitchFamily="2" charset="0"/>
              </a:rPr>
              <a:t>Exercices  d’orthographe CM1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2239" y="6602819"/>
            <a:ext cx="6397352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1. André ____________ endormi pendant la réunion hebdomadaire et ____________ collègues ont fermé les yeux.</a:t>
            </a:r>
          </a:p>
          <a:p>
            <a:pPr>
              <a:lnSpc>
                <a:spcPct val="12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2. Quand elle ne ____________ plus quoi faire, elle enroule ____________ cheveux sur son doigt.</a:t>
            </a:r>
          </a:p>
          <a:p>
            <a:pPr>
              <a:lnSpc>
                <a:spcPct val="12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3. Puisque ____________ comme ça que tu fais, toi qui ____________ si bien faire, je ferai pareil à l’avenir.</a:t>
            </a:r>
          </a:p>
          <a:p>
            <a:pPr>
              <a:lnSpc>
                <a:spcPct val="12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4. Si tu crois que tu ____________ tout, ____________ sans doute que tu ne ____________ rien.</a:t>
            </a:r>
          </a:p>
          <a:p>
            <a:pPr>
              <a:lnSpc>
                <a:spcPct val="12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5. Mon frère ____________ perdu en allant à la campagne et il ____________ gelé deux doigts sans ____________ gants.</a:t>
            </a:r>
          </a:p>
          <a:p>
            <a:pPr>
              <a:lnSpc>
                <a:spcPct val="12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6. ____________ une façon particulière de voir les choses.</a:t>
            </a:r>
          </a:p>
          <a:p>
            <a:pPr>
              <a:lnSpc>
                <a:spcPct val="12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7. ____________ tous les jours qu’il pleut.</a:t>
            </a:r>
          </a:p>
          <a:p>
            <a:pPr>
              <a:lnSpc>
                <a:spcPct val="12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8. ____________ un enfant que ____________ parents ont mal élevé.</a:t>
            </a:r>
          </a:p>
          <a:p>
            <a:pPr>
              <a:lnSpc>
                <a:spcPct val="12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9. Je ne ____________ pas combien coûtent ____________ chapeaux dans la vitrine.</a:t>
            </a:r>
          </a:p>
          <a:p>
            <a:pPr>
              <a:lnSpc>
                <a:spcPct val="12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10. ____________ curieux comme toutes ____________ montagnes sont pelées.</a:t>
            </a:r>
          </a:p>
          <a:p>
            <a:pPr>
              <a:lnSpc>
                <a:spcPct val="12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11. Il ne ____________ pas comment ____________ menhirs ont pu être érigés, d’ailleurs il ne ____________ jamais posé la question.</a:t>
            </a:r>
          </a:p>
          <a:p>
            <a:pPr>
              <a:lnSpc>
                <a:spcPct val="12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12. Pourquoi se poser toutes ____________ questions auxquelles personne ne ____________ répondre</a:t>
            </a:r>
          </a:p>
        </p:txBody>
      </p:sp>
    </p:spTree>
    <p:extLst>
      <p:ext uri="{BB962C8B-B14F-4D97-AF65-F5344CB8AC3E}">
        <p14:creationId xmlns:p14="http://schemas.microsoft.com/office/powerpoint/2010/main" val="1721578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rrondir un rectangle avec un coin du même côté 26"/>
          <p:cNvSpPr/>
          <p:nvPr/>
        </p:nvSpPr>
        <p:spPr>
          <a:xfrm flipV="1">
            <a:off x="240879" y="234128"/>
            <a:ext cx="6421163" cy="6264700"/>
          </a:xfrm>
          <a:prstGeom prst="round2SameRect">
            <a:avLst>
              <a:gd name="adj1" fmla="val 2825"/>
              <a:gd name="adj2" fmla="val 0"/>
            </a:avLst>
          </a:prstGeom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186" t="12113" r="8383"/>
          <a:stretch/>
        </p:blipFill>
        <p:spPr bwMode="auto">
          <a:xfrm>
            <a:off x="240879" y="248189"/>
            <a:ext cx="6421163" cy="634016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ZoneTexte 28"/>
          <p:cNvSpPr txBox="1"/>
          <p:nvPr/>
        </p:nvSpPr>
        <p:spPr>
          <a:xfrm>
            <a:off x="1175892" y="252475"/>
            <a:ext cx="5257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Fineliner Script" pitchFamily="50" charset="0"/>
              </a:rPr>
              <a:t>Le pluriel des noms composés</a:t>
            </a:r>
            <a:endParaRPr lang="pt-BR" sz="3000" dirty="0">
              <a:latin typeface="Fineliner Script" pitchFamily="50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52239" y="934467"/>
            <a:ext cx="3384376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r-FR" sz="1400" b="1" dirty="0">
                <a:latin typeface="Fineliner Script" pitchFamily="50" charset="0"/>
              </a:rPr>
              <a:t>1. Mets au pluriel ces noms composés </a:t>
            </a:r>
          </a:p>
        </p:txBody>
      </p:sp>
      <p:sp>
        <p:nvSpPr>
          <p:cNvPr id="31" name="Larme 30"/>
          <p:cNvSpPr/>
          <p:nvPr/>
        </p:nvSpPr>
        <p:spPr>
          <a:xfrm>
            <a:off x="6084887" y="329418"/>
            <a:ext cx="504056" cy="523220"/>
          </a:xfrm>
          <a:prstGeom prst="teardrop">
            <a:avLst/>
          </a:prstGeom>
          <a:solidFill>
            <a:srgbClr val="F9E33D"/>
          </a:solidFill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6096247" y="32941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Fineliner Script" pitchFamily="50" charset="0"/>
              </a:rPr>
              <a:t>O7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240879" y="234133"/>
            <a:ext cx="1153219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latin typeface="Dekko" pitchFamily="2" charset="0"/>
                <a:cs typeface="Dekko" pitchFamily="2" charset="0"/>
              </a:rPr>
              <a:t>Exercices  d’orthographe CM1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52239" y="1170236"/>
            <a:ext cx="3672408" cy="2562240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Une longue-vue : des ___________________________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Un chef-lieu : des _____________________________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Un chêne-liège : des ___________________________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Un chou-rave : des ___________________________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Un loup-garou : des____________________________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Un chef-d’œuvre : des 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Une pomme de terre : des ___________________________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Un rouge-gorge : des __________________________</a:t>
            </a:r>
          </a:p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Un arc-en-ciel : des _______________________________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996655" y="947924"/>
            <a:ext cx="2675656" cy="523220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r-FR" sz="1400" b="1" dirty="0">
                <a:latin typeface="Fineliner Script" pitchFamily="50" charset="0"/>
              </a:rPr>
              <a:t>2. Complète pour mettre ces mots composés au pluriel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88618" y="1386260"/>
            <a:ext cx="2673424" cy="2285241"/>
          </a:xfrm>
          <a:prstGeom prst="rect">
            <a:avLst/>
          </a:prstGeom>
        </p:spPr>
        <p:txBody>
          <a:bodyPr wrap="square" lIns="36000" rIns="3600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Les perce___ - neige___ fleurissent avant la fin de l’hiver. * Ce massif est planté de reine___-marguerite. * Les trousseaux de clé s’attachent avec des porte___-clé___ . * Ces exercices sont de vrais casse___-tête___ . * Mes grand___-parent___ vivent en Espagne. * Nous mettons nos </a:t>
            </a:r>
            <a:r>
              <a:rPr lang="fr-FR" sz="1200" spc="-60" dirty="0">
                <a:latin typeface="Dekko" panose="00000500000000000000" pitchFamily="2" charset="0"/>
                <a:cs typeface="Dekko" panose="00000500000000000000" pitchFamily="2" charset="0"/>
              </a:rPr>
              <a:t>objets</a:t>
            </a:r>
            <a:r>
              <a:rPr lang="fr-FR" sz="1200" dirty="0">
                <a:latin typeface="Dekko" panose="00000500000000000000" pitchFamily="2" charset="0"/>
                <a:cs typeface="Dekko" panose="00000500000000000000" pitchFamily="2" charset="0"/>
              </a:rPr>
              <a:t> précieux dans des coffre___-fort___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52239" y="3762524"/>
            <a:ext cx="5184576" cy="30777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fr-FR" sz="1400" b="1" dirty="0">
                <a:latin typeface="Fineliner Script" pitchFamily="50" charset="0"/>
              </a:rPr>
              <a:t>3. Colorie la bonne réponse : quel est le pluriel de ces mots composés ?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41627"/>
              </p:ext>
            </p:extLst>
          </p:nvPr>
        </p:nvGraphicFramePr>
        <p:xfrm>
          <a:off x="319112" y="4122564"/>
          <a:ext cx="6264696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6174">
                  <a:extLst>
                    <a:ext uri="{9D8B030D-6E8A-4147-A177-3AD203B41FA5}">
                      <a16:colId xmlns="" xmlns:a16="http://schemas.microsoft.com/office/drawing/2014/main" val="1533299299"/>
                    </a:ext>
                  </a:extLst>
                </a:gridCol>
                <a:gridCol w="1566174">
                  <a:extLst>
                    <a:ext uri="{9D8B030D-6E8A-4147-A177-3AD203B41FA5}">
                      <a16:colId xmlns="" xmlns:a16="http://schemas.microsoft.com/office/drawing/2014/main" val="3974279920"/>
                    </a:ext>
                  </a:extLst>
                </a:gridCol>
                <a:gridCol w="1566174">
                  <a:extLst>
                    <a:ext uri="{9D8B030D-6E8A-4147-A177-3AD203B41FA5}">
                      <a16:colId xmlns="" xmlns:a16="http://schemas.microsoft.com/office/drawing/2014/main" val="4022503003"/>
                    </a:ext>
                  </a:extLst>
                </a:gridCol>
                <a:gridCol w="1566174">
                  <a:extLst>
                    <a:ext uri="{9D8B030D-6E8A-4147-A177-3AD203B41FA5}">
                      <a16:colId xmlns="" xmlns:a16="http://schemas.microsoft.com/office/drawing/2014/main" val="2937455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Un garde-manger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</a:t>
                      </a:r>
                      <a:r>
                        <a:rPr lang="fr-FR" sz="1200" dirty="0" err="1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gardes-manger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garde-manger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garde-mangers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53042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Un coupe-papier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</a:t>
                      </a:r>
                      <a:r>
                        <a:rPr lang="fr-FR" sz="1200" dirty="0" err="1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coupes-papiers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coupe-papier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coupe-papiers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43526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Un souffre-douleur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souffre-douleur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</a:t>
                      </a:r>
                      <a:r>
                        <a:rPr lang="fr-FR" sz="1200" dirty="0" err="1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souffres-douleur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</a:t>
                      </a:r>
                      <a:r>
                        <a:rPr lang="fr-FR" sz="1200" dirty="0" err="1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souffres-douleurs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69219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un essuie-glace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</a:t>
                      </a:r>
                      <a:r>
                        <a:rPr lang="fr-FR" sz="1200" dirty="0" err="1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essuies-glace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essuie-glace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essuie-glaces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37622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Un cache-pot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cache-pots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cache-pot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</a:t>
                      </a:r>
                      <a:r>
                        <a:rPr lang="fr-FR" sz="1200" dirty="0" err="1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caches-pots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0313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Un gratte-ciel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</a:t>
                      </a:r>
                      <a:r>
                        <a:rPr lang="fr-FR" sz="1200" dirty="0" err="1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grattes-ciel</a:t>
                      </a: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gratte-ciel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Des gratte-ciels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53908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9333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Words>1290</Words>
  <Application>Microsoft Office PowerPoint</Application>
  <PresentationFormat>Personnalisé</PresentationFormat>
  <Paragraphs>170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4" baseType="lpstr">
      <vt:lpstr>Amandine</vt:lpstr>
      <vt:lpstr>Arial</vt:lpstr>
      <vt:lpstr>Calibri</vt:lpstr>
      <vt:lpstr>Chalkduster</vt:lpstr>
      <vt:lpstr>Dekko</vt:lpstr>
      <vt:lpstr>Fineliner Script</vt:lpstr>
      <vt:lpstr>Short Stack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85</cp:revision>
  <dcterms:created xsi:type="dcterms:W3CDTF">2014-07-12T09:50:02Z</dcterms:created>
  <dcterms:modified xsi:type="dcterms:W3CDTF">2017-09-18T08:28:52Z</dcterms:modified>
</cp:coreProperties>
</file>