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44" autoAdjust="0"/>
    <p:restoredTop sz="87984" autoAdjust="0"/>
  </p:normalViewPr>
  <p:slideViewPr>
    <p:cSldViewPr>
      <p:cViewPr varScale="1">
        <p:scale>
          <a:sx n="46" d="100"/>
          <a:sy n="46" d="100"/>
        </p:scale>
        <p:origin x="1896" y="60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2414" y="29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arme 98">
            <a:extLst>
              <a:ext uri="{FF2B5EF4-FFF2-40B4-BE49-F238E27FC236}">
                <a16:creationId xmlns:a16="http://schemas.microsoft.com/office/drawing/2014/main" xmlns="" id="{DC4B3316-5245-4565-BE91-93655443A935}"/>
              </a:ext>
            </a:extLst>
          </p:cNvPr>
          <p:cNvSpPr/>
          <p:nvPr/>
        </p:nvSpPr>
        <p:spPr>
          <a:xfrm>
            <a:off x="185280" y="1440159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08000" y="14188"/>
            <a:ext cx="2113310" cy="616615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9995" y="64456"/>
            <a:ext cx="2147927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Prénom  : _____________________</a:t>
            </a:r>
          </a:p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Date :  _______________________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08000" y="718732"/>
            <a:ext cx="2113310" cy="54399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8709" y="725997"/>
            <a:ext cx="81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Signature des parents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89999" y="1350541"/>
            <a:ext cx="7196142" cy="9199414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2327661" y="53034"/>
            <a:ext cx="4958479" cy="1225499"/>
          </a:xfrm>
          <a:prstGeom prst="roundRect">
            <a:avLst>
              <a:gd name="adj" fmla="val 3846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3661035" y="779260"/>
            <a:ext cx="2117728" cy="402220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6282128" y="148985"/>
            <a:ext cx="913177" cy="495317"/>
          </a:xfrm>
          <a:prstGeom prst="roundRect">
            <a:avLst>
              <a:gd name="adj" fmla="val 23723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661035" y="764327"/>
            <a:ext cx="900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Appréciation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6165851" y="197570"/>
            <a:ext cx="11064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" dirty="0">
                <a:latin typeface="Short Stack" panose="02010500040000000007" pitchFamily="2" charset="0"/>
                <a:cs typeface="Dekko" panose="00000500000000000000" pitchFamily="2" charset="0"/>
              </a:rPr>
              <a:t>Soin, présentation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2497852" y="71045"/>
            <a:ext cx="4171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Maths n°1</a:t>
            </a:r>
          </a:p>
        </p:txBody>
      </p:sp>
      <p:grpSp>
        <p:nvGrpSpPr>
          <p:cNvPr id="82" name="Group 2"/>
          <p:cNvGrpSpPr>
            <a:grpSpLocks/>
          </p:cNvGrpSpPr>
          <p:nvPr/>
        </p:nvGrpSpPr>
        <p:grpSpPr bwMode="auto">
          <a:xfrm>
            <a:off x="6303079" y="356923"/>
            <a:ext cx="825427" cy="244107"/>
            <a:chOff x="114698913" y="113219876"/>
            <a:chExt cx="2032147" cy="477798"/>
          </a:xfrm>
        </p:grpSpPr>
        <p:pic>
          <p:nvPicPr>
            <p:cNvPr id="83" name="Picture 3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4" name="Picture 4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5" name="Picture 5"/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86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" name="Ellipse 86"/>
          <p:cNvSpPr/>
          <p:nvPr/>
        </p:nvSpPr>
        <p:spPr>
          <a:xfrm rot="19456496">
            <a:off x="2345996" y="185109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2345996" y="1614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74" name="Image 7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5270" y="6045634"/>
            <a:ext cx="655727" cy="5967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5E65EAA-DA15-4983-A50D-C976E56851EA}"/>
              </a:ext>
            </a:extLst>
          </p:cNvPr>
          <p:cNvSpPr txBox="1"/>
          <p:nvPr/>
        </p:nvSpPr>
        <p:spPr>
          <a:xfrm>
            <a:off x="2814527" y="460772"/>
            <a:ext cx="3186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Set Fire to the Rain" panose="02000506000000020004" pitchFamily="2" charset="0"/>
              </a:rPr>
              <a:t>Numération : les nombres entiers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xmlns="" id="{B2CCC537-5D9D-4A11-8E60-D9FA8AFB3E89}"/>
              </a:ext>
            </a:extLst>
          </p:cNvPr>
          <p:cNvSpPr txBox="1"/>
          <p:nvPr/>
        </p:nvSpPr>
        <p:spPr>
          <a:xfrm>
            <a:off x="108001" y="1640591"/>
            <a:ext cx="71781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a) 4360982 : __________________________________________________________________________  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b) 7521330486	 : 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                         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c) Quarante mille trois cent onze : ______________________________________________________    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d) Trois millions mille trois : ____________________________________________________________        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xmlns="" id="{4356AFA0-8148-487D-910D-7C8339091D76}"/>
              </a:ext>
            </a:extLst>
          </p:cNvPr>
          <p:cNvSpPr txBox="1"/>
          <p:nvPr/>
        </p:nvSpPr>
        <p:spPr>
          <a:xfrm>
            <a:off x="537928" y="2962632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Complète les cases comme l’exemple</a:t>
            </a:r>
          </a:p>
        </p:txBody>
      </p:sp>
      <p:graphicFrame>
        <p:nvGraphicFramePr>
          <p:cNvPr id="98" name="Tableau 97">
            <a:extLst>
              <a:ext uri="{FF2B5EF4-FFF2-40B4-BE49-F238E27FC236}">
                <a16:creationId xmlns:a16="http://schemas.microsoft.com/office/drawing/2014/main" xmlns="" id="{8F24290F-D17C-4F58-B72B-09919D59C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26560"/>
              </p:ext>
            </p:extLst>
          </p:nvPr>
        </p:nvGraphicFramePr>
        <p:xfrm>
          <a:off x="258300" y="3284020"/>
          <a:ext cx="6893699" cy="1096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8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6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178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38 006 403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(3x 10 000 000) + (x 1 000 000) + (6x1 000)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+ </a:t>
                      </a:r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(4x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100) + 3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30 000 000 + 8 000 000 + 6 000 + 400 + 3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797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7 900 830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599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700 050 200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1" name="ZoneTexte 100">
            <a:extLst>
              <a:ext uri="{FF2B5EF4-FFF2-40B4-BE49-F238E27FC236}">
                <a16:creationId xmlns:a16="http://schemas.microsoft.com/office/drawing/2014/main" xmlns="" id="{82E3D5C5-456D-4D68-9871-89525834C475}"/>
              </a:ext>
            </a:extLst>
          </p:cNvPr>
          <p:cNvSpPr txBox="1"/>
          <p:nvPr/>
        </p:nvSpPr>
        <p:spPr>
          <a:xfrm>
            <a:off x="537928" y="1449613"/>
            <a:ext cx="6614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Ecris ces nombres en lettres ou en chiffres. Tu peux utiliser le tableau de numération</a:t>
            </a:r>
          </a:p>
        </p:txBody>
      </p:sp>
      <p:sp>
        <p:nvSpPr>
          <p:cNvPr id="102" name="Larme 101">
            <a:extLst>
              <a:ext uri="{FF2B5EF4-FFF2-40B4-BE49-F238E27FC236}">
                <a16:creationId xmlns:a16="http://schemas.microsoft.com/office/drawing/2014/main" xmlns="" id="{B8B8E08C-992C-48DC-85E8-6B15EFD741EA}"/>
              </a:ext>
            </a:extLst>
          </p:cNvPr>
          <p:cNvSpPr/>
          <p:nvPr/>
        </p:nvSpPr>
        <p:spPr>
          <a:xfrm>
            <a:off x="185280" y="2936735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xmlns="" id="{ADFE838B-768C-4252-BEF1-64DBE8B9E9AC}"/>
              </a:ext>
            </a:extLst>
          </p:cNvPr>
          <p:cNvSpPr txBox="1"/>
          <p:nvPr/>
        </p:nvSpPr>
        <p:spPr>
          <a:xfrm>
            <a:off x="549996" y="4490392"/>
            <a:ext cx="3878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Dans le nombre 9 043 </a:t>
            </a:r>
            <a:r>
              <a:rPr lang="fr-FR" sz="1200" b="1" dirty="0" smtClean="0">
                <a:latin typeface="Set Fire to the Rain" panose="02000506000000020004" pitchFamily="2" charset="0"/>
              </a:rPr>
              <a:t>287, quel est le :</a:t>
            </a:r>
            <a:endParaRPr lang="fr-FR" sz="1200" b="1" dirty="0">
              <a:latin typeface="Set Fire to the Rain" panose="02000506000000020004" pitchFamily="2" charset="0"/>
            </a:endParaRPr>
          </a:p>
        </p:txBody>
      </p:sp>
      <p:sp>
        <p:nvSpPr>
          <p:cNvPr id="104" name="Larme 103">
            <a:extLst>
              <a:ext uri="{FF2B5EF4-FFF2-40B4-BE49-F238E27FC236}">
                <a16:creationId xmlns:a16="http://schemas.microsoft.com/office/drawing/2014/main" xmlns="" id="{85D562E6-40C3-425E-96BA-72196F09186C}"/>
              </a:ext>
            </a:extLst>
          </p:cNvPr>
          <p:cNvSpPr/>
          <p:nvPr/>
        </p:nvSpPr>
        <p:spPr>
          <a:xfrm>
            <a:off x="197348" y="4464495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5557079E-8AD4-4FDA-94DD-A0E84C468787}"/>
              </a:ext>
            </a:extLst>
          </p:cNvPr>
          <p:cNvSpPr txBox="1"/>
          <p:nvPr/>
        </p:nvSpPr>
        <p:spPr>
          <a:xfrm>
            <a:off x="522088" y="5530475"/>
            <a:ext cx="2223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Complète le tableau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898020C8-FA68-403E-9E68-D92136C2C12D}"/>
              </a:ext>
            </a:extLst>
          </p:cNvPr>
          <p:cNvSpPr txBox="1"/>
          <p:nvPr/>
        </p:nvSpPr>
        <p:spPr>
          <a:xfrm>
            <a:off x="157519" y="547260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8</a:t>
            </a:r>
          </a:p>
        </p:txBody>
      </p:sp>
      <p:graphicFrame>
        <p:nvGraphicFramePr>
          <p:cNvPr id="45" name="Tableau 44">
            <a:extLst>
              <a:ext uri="{FF2B5EF4-FFF2-40B4-BE49-F238E27FC236}">
                <a16:creationId xmlns:a16="http://schemas.microsoft.com/office/drawing/2014/main" xmlns="" id="{ED383A24-7F2E-4044-9AF9-D91F65720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45260"/>
              </p:ext>
            </p:extLst>
          </p:nvPr>
        </p:nvGraphicFramePr>
        <p:xfrm>
          <a:off x="612056" y="5832647"/>
          <a:ext cx="5669799" cy="1067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1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7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1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695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Nombre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précédent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Nombre donné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Nombre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suivant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405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6 000 000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405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17 999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593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96 431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6" name="Larme 45">
            <a:extLst>
              <a:ext uri="{FF2B5EF4-FFF2-40B4-BE49-F238E27FC236}">
                <a16:creationId xmlns:a16="http://schemas.microsoft.com/office/drawing/2014/main" xmlns="" id="{E57797A6-6BBA-49E0-A937-BB73EFCABA92}"/>
              </a:ext>
            </a:extLst>
          </p:cNvPr>
          <p:cNvSpPr/>
          <p:nvPr/>
        </p:nvSpPr>
        <p:spPr>
          <a:xfrm>
            <a:off x="185280" y="5522432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Larme 37">
            <a:extLst>
              <a:ext uri="{FF2B5EF4-FFF2-40B4-BE49-F238E27FC236}">
                <a16:creationId xmlns:a16="http://schemas.microsoft.com/office/drawing/2014/main" xmlns="" id="{1AEE2D92-2D03-4DBE-9D6F-87947B867CF4}"/>
              </a:ext>
            </a:extLst>
          </p:cNvPr>
          <p:cNvSpPr/>
          <p:nvPr/>
        </p:nvSpPr>
        <p:spPr>
          <a:xfrm>
            <a:off x="202024" y="6984775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0870AF7C-8251-41AF-870B-D485FBD8CDAA}"/>
              </a:ext>
            </a:extLst>
          </p:cNvPr>
          <p:cNvSpPr txBox="1"/>
          <p:nvPr/>
        </p:nvSpPr>
        <p:spPr>
          <a:xfrm>
            <a:off x="540316" y="7012029"/>
            <a:ext cx="5018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Utilise les signes &lt; ou &gt; pour comparer les nombres suivants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3B59C0D0-F9A4-4B7A-8B64-9F75B18B0C07}"/>
              </a:ext>
            </a:extLst>
          </p:cNvPr>
          <p:cNvSpPr/>
          <p:nvPr/>
        </p:nvSpPr>
        <p:spPr>
          <a:xfrm>
            <a:off x="1781874" y="7222865"/>
            <a:ext cx="45871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505 102 ______ 84 785 	620 332 ______ 620 471</a:t>
            </a:r>
          </a:p>
          <a:p>
            <a:pPr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45 324 004 ______ 45 378 001	2 142 685______  2 142 681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2282CCBF-B763-4EA0-854D-BB125BB80F7E}"/>
              </a:ext>
            </a:extLst>
          </p:cNvPr>
          <p:cNvSpPr txBox="1"/>
          <p:nvPr/>
        </p:nvSpPr>
        <p:spPr>
          <a:xfrm>
            <a:off x="548689" y="7873085"/>
            <a:ext cx="55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Range ces nombres dans l’ordre croissant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45D639B0-DA6B-42AA-9747-AD060C97689F}"/>
              </a:ext>
            </a:extLst>
          </p:cNvPr>
          <p:cNvSpPr/>
          <p:nvPr/>
        </p:nvSpPr>
        <p:spPr>
          <a:xfrm>
            <a:off x="112070" y="8021397"/>
            <a:ext cx="711027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305 696  *   1 854 014  *  809 277 : 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3 259 569  *  3 259 410  *  3 259 120 : _____________________________________________________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28AF886C-D0D9-4C4A-A0F3-DB855230DD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379060">
            <a:off x="875754" y="7309493"/>
            <a:ext cx="605103" cy="469845"/>
          </a:xfrm>
          <a:prstGeom prst="rect">
            <a:avLst/>
          </a:prstGeom>
        </p:spPr>
      </p:pic>
      <p:sp>
        <p:nvSpPr>
          <p:cNvPr id="48" name="Larme 47">
            <a:extLst>
              <a:ext uri="{FF2B5EF4-FFF2-40B4-BE49-F238E27FC236}">
                <a16:creationId xmlns:a16="http://schemas.microsoft.com/office/drawing/2014/main" xmlns="" id="{5A1A8F95-F132-49EE-83D1-9DE657F3A4C6}"/>
              </a:ext>
            </a:extLst>
          </p:cNvPr>
          <p:cNvSpPr/>
          <p:nvPr/>
        </p:nvSpPr>
        <p:spPr>
          <a:xfrm>
            <a:off x="202024" y="7848871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xmlns="" id="{05BF2A5F-BF08-4170-B447-EB8EA2DA4A6E}"/>
              </a:ext>
            </a:extLst>
          </p:cNvPr>
          <p:cNvSpPr txBox="1"/>
          <p:nvPr/>
        </p:nvSpPr>
        <p:spPr>
          <a:xfrm>
            <a:off x="516753" y="8712967"/>
            <a:ext cx="3119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Set Fire to the Rain" panose="02000506000000020004" pitchFamily="2" charset="0"/>
              </a:rPr>
              <a:t>Place les points suivants sur l’axe gradué</a:t>
            </a:r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xmlns="" id="{5CD950F9-336F-4668-A671-826A22D845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258300" y="9199413"/>
            <a:ext cx="6836500" cy="245910"/>
          </a:xfrm>
          <a:prstGeom prst="rect">
            <a:avLst/>
          </a:prstGeom>
        </p:spPr>
      </p:pic>
      <p:sp>
        <p:nvSpPr>
          <p:cNvPr id="69" name="ZoneTexte 68">
            <a:extLst>
              <a:ext uri="{FF2B5EF4-FFF2-40B4-BE49-F238E27FC236}">
                <a16:creationId xmlns:a16="http://schemas.microsoft.com/office/drawing/2014/main" xmlns="" id="{D9438D8B-5703-4CE1-BC74-6F8683176967}"/>
              </a:ext>
            </a:extLst>
          </p:cNvPr>
          <p:cNvSpPr txBox="1"/>
          <p:nvPr/>
        </p:nvSpPr>
        <p:spPr>
          <a:xfrm>
            <a:off x="522349" y="8928991"/>
            <a:ext cx="4788532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A. 40           B. 30           C. 55           D. 70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71283128-E57D-4D09-9BB5-1271D9867CE8}"/>
              </a:ext>
            </a:extLst>
          </p:cNvPr>
          <p:cNvSpPr txBox="1"/>
          <p:nvPr/>
        </p:nvSpPr>
        <p:spPr>
          <a:xfrm>
            <a:off x="198685" y="9352270"/>
            <a:ext cx="2893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0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1620168" y="9342390"/>
            <a:ext cx="4307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20</a:t>
            </a:r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xmlns="" id="{1B62871A-1AC3-444D-A155-62CEE0CC32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258300" y="10045899"/>
            <a:ext cx="6836500" cy="255554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xmlns="" id="{30E8B0DD-85B9-4E8B-84B8-2E135E830703}"/>
              </a:ext>
            </a:extLst>
          </p:cNvPr>
          <p:cNvSpPr txBox="1"/>
          <p:nvPr/>
        </p:nvSpPr>
        <p:spPr>
          <a:xfrm>
            <a:off x="480286" y="9703469"/>
            <a:ext cx="4788532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A. 100           B. 350         C. 500          D. 850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xmlns="" id="{F6F81CC9-8415-492D-A779-5F9BF43935EA}"/>
              </a:ext>
            </a:extLst>
          </p:cNvPr>
          <p:cNvSpPr txBox="1"/>
          <p:nvPr/>
        </p:nvSpPr>
        <p:spPr>
          <a:xfrm>
            <a:off x="205321" y="10187845"/>
            <a:ext cx="2893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0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xmlns="" id="{95BA1F55-0E3D-4413-9E10-7F30CDB17A7B}"/>
              </a:ext>
            </a:extLst>
          </p:cNvPr>
          <p:cNvSpPr txBox="1"/>
          <p:nvPr/>
        </p:nvSpPr>
        <p:spPr>
          <a:xfrm>
            <a:off x="505371" y="10181302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latin typeface="Short Stack" panose="02010500040000000007" pitchFamily="2" charset="0"/>
                <a:ea typeface="Script Ecole 2" panose="02000400000000000000" pitchFamily="2" charset="0"/>
              </a:rPr>
              <a:t>50</a:t>
            </a:r>
          </a:p>
        </p:txBody>
      </p:sp>
      <p:sp>
        <p:nvSpPr>
          <p:cNvPr id="77" name="Larme 76">
            <a:extLst>
              <a:ext uri="{FF2B5EF4-FFF2-40B4-BE49-F238E27FC236}">
                <a16:creationId xmlns:a16="http://schemas.microsoft.com/office/drawing/2014/main" xmlns="" id="{4FEB2309-E181-4ED2-A2E1-F6A28F90DE56}"/>
              </a:ext>
            </a:extLst>
          </p:cNvPr>
          <p:cNvSpPr/>
          <p:nvPr/>
        </p:nvSpPr>
        <p:spPr>
          <a:xfrm>
            <a:off x="181335" y="8712967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3870313" y="4767006"/>
            <a:ext cx="3415827" cy="49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nombre de centaines ?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</a:t>
            </a:r>
            <a:r>
              <a:rPr lang="fr-FR" sz="1050" spc="-50" dirty="0">
                <a:solidFill>
                  <a:prstClr val="black"/>
                </a:solidFill>
                <a:latin typeface="Short Stack" panose="02010500040000000007" pitchFamily="2" charset="0"/>
              </a:rPr>
              <a:t>nombre des dizaines de mille ?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713" y="4669346"/>
            <a:ext cx="3708400" cy="81945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chiffre des dizaines ?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chiffre des centaines de mille ?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chiffre des unités de million ?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08642" y="7467435"/>
            <a:ext cx="1339851" cy="27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3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64A3AD3-C7FC-449E-B7EC-98944FF39792}"/>
              </a:ext>
            </a:extLst>
          </p:cNvPr>
          <p:cNvSpPr txBox="1"/>
          <p:nvPr/>
        </p:nvSpPr>
        <p:spPr>
          <a:xfrm>
            <a:off x="238786" y="370360"/>
            <a:ext cx="422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latin typeface="Set Fire to the Rain" panose="02000506000000020004" pitchFamily="2" charset="0"/>
              </a:rPr>
              <a:t>Compétences évaluées :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FA535724-8DC8-4C5B-964E-F40A36F3C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23526"/>
              </p:ext>
            </p:extLst>
          </p:nvPr>
        </p:nvGraphicFramePr>
        <p:xfrm>
          <a:off x="324024" y="658391"/>
          <a:ext cx="5112569" cy="14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3513">
                  <a:extLst>
                    <a:ext uri="{9D8B030D-6E8A-4147-A177-3AD203B41FA5}">
                      <a16:colId xmlns:a16="http://schemas.microsoft.com/office/drawing/2014/main" xmlns="" val="279749952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281750140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961899303"/>
                    </a:ext>
                  </a:extLst>
                </a:gridCol>
              </a:tblGrid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écrire les nombres en lettres et en chiffres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68086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décomposer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195169"/>
                  </a:ext>
                </a:extLst>
              </a:tr>
              <a:tr h="302648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Connaître la signification de chaque chiffre dans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21104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ranger, intercaler, encadrer un nombre entier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4, 5, 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518421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placer des nombres sur une droite graduée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64923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64A3AD3-C7FC-449E-B7EC-98944FF39792}"/>
              </a:ext>
            </a:extLst>
          </p:cNvPr>
          <p:cNvSpPr txBox="1"/>
          <p:nvPr/>
        </p:nvSpPr>
        <p:spPr>
          <a:xfrm>
            <a:off x="238786" y="2458592"/>
            <a:ext cx="422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latin typeface="Set Fire to the Rain" panose="02000506000000020004" pitchFamily="2" charset="0"/>
              </a:rPr>
              <a:t>Compétences évaluées :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FA535724-8DC8-4C5B-964E-F40A36F3C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07868"/>
              </p:ext>
            </p:extLst>
          </p:nvPr>
        </p:nvGraphicFramePr>
        <p:xfrm>
          <a:off x="324024" y="2746623"/>
          <a:ext cx="5112569" cy="14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3513">
                  <a:extLst>
                    <a:ext uri="{9D8B030D-6E8A-4147-A177-3AD203B41FA5}">
                      <a16:colId xmlns:a16="http://schemas.microsoft.com/office/drawing/2014/main" xmlns="" val="279749952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281750140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961899303"/>
                    </a:ext>
                  </a:extLst>
                </a:gridCol>
              </a:tblGrid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écrire les nombres en lettres et en chiffres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68086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décomposer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195169"/>
                  </a:ext>
                </a:extLst>
              </a:tr>
              <a:tr h="302648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Connaître la signification de chaque chiffre dans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21104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ranger, intercaler, encadrer un nombre entier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4, 5, 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518421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placer des nombres sur une droite graduée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649238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64A3AD3-C7FC-449E-B7EC-98944FF39792}"/>
              </a:ext>
            </a:extLst>
          </p:cNvPr>
          <p:cNvSpPr txBox="1"/>
          <p:nvPr/>
        </p:nvSpPr>
        <p:spPr>
          <a:xfrm>
            <a:off x="238786" y="4546824"/>
            <a:ext cx="422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latin typeface="Set Fire to the Rain" panose="02000506000000020004" pitchFamily="2" charset="0"/>
              </a:rPr>
              <a:t>Compétences évaluées :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FA535724-8DC8-4C5B-964E-F40A36F3C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23280"/>
              </p:ext>
            </p:extLst>
          </p:nvPr>
        </p:nvGraphicFramePr>
        <p:xfrm>
          <a:off x="324024" y="4834855"/>
          <a:ext cx="5112569" cy="14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3513">
                  <a:extLst>
                    <a:ext uri="{9D8B030D-6E8A-4147-A177-3AD203B41FA5}">
                      <a16:colId xmlns:a16="http://schemas.microsoft.com/office/drawing/2014/main" xmlns="" val="279749952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281750140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961899303"/>
                    </a:ext>
                  </a:extLst>
                </a:gridCol>
              </a:tblGrid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écrire les nombres en lettres et en chiffres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68086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décomposer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195169"/>
                  </a:ext>
                </a:extLst>
              </a:tr>
              <a:tr h="302648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Connaître la signification de chaque chiffre dans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21104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ranger, intercaler, encadrer un nombre entier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4, 5, 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518421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placer des nombres sur une droite graduée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649238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64A3AD3-C7FC-449E-B7EC-98944FF39792}"/>
              </a:ext>
            </a:extLst>
          </p:cNvPr>
          <p:cNvSpPr txBox="1"/>
          <p:nvPr/>
        </p:nvSpPr>
        <p:spPr>
          <a:xfrm>
            <a:off x="238786" y="6615102"/>
            <a:ext cx="422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latin typeface="Set Fire to the Rain" panose="02000506000000020004" pitchFamily="2" charset="0"/>
              </a:rPr>
              <a:t>Compétences évaluées :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FA535724-8DC8-4C5B-964E-F40A36F3C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06716"/>
              </p:ext>
            </p:extLst>
          </p:nvPr>
        </p:nvGraphicFramePr>
        <p:xfrm>
          <a:off x="324024" y="6903133"/>
          <a:ext cx="5112569" cy="14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3513">
                  <a:extLst>
                    <a:ext uri="{9D8B030D-6E8A-4147-A177-3AD203B41FA5}">
                      <a16:colId xmlns:a16="http://schemas.microsoft.com/office/drawing/2014/main" xmlns="" val="279749952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281750140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961899303"/>
                    </a:ext>
                  </a:extLst>
                </a:gridCol>
              </a:tblGrid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écrire les nombres en lettres et en chiffres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68086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décomposer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195169"/>
                  </a:ext>
                </a:extLst>
              </a:tr>
              <a:tr h="302648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Connaître la signification de chaque chiffre dans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21104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ranger, intercaler, encadrer un nombre entier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4, 5, 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518421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placer des nombres sur une droite graduée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649238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C64A3AD3-C7FC-449E-B7EC-98944FF39792}"/>
              </a:ext>
            </a:extLst>
          </p:cNvPr>
          <p:cNvSpPr txBox="1"/>
          <p:nvPr/>
        </p:nvSpPr>
        <p:spPr>
          <a:xfrm>
            <a:off x="238786" y="8703334"/>
            <a:ext cx="422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latin typeface="Set Fire to the Rain" panose="02000506000000020004" pitchFamily="2" charset="0"/>
              </a:rPr>
              <a:t>Compétences évaluées :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xmlns="" id="{FA535724-8DC8-4C5B-964E-F40A36F3C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87248"/>
              </p:ext>
            </p:extLst>
          </p:nvPr>
        </p:nvGraphicFramePr>
        <p:xfrm>
          <a:off x="324024" y="8991365"/>
          <a:ext cx="5112569" cy="143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3513">
                  <a:extLst>
                    <a:ext uri="{9D8B030D-6E8A-4147-A177-3AD203B41FA5}">
                      <a16:colId xmlns:a16="http://schemas.microsoft.com/office/drawing/2014/main" xmlns="" val="279749952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2817501407"/>
                    </a:ext>
                  </a:extLst>
                </a:gridCol>
                <a:gridCol w="514528">
                  <a:extLst>
                    <a:ext uri="{9D8B030D-6E8A-4147-A177-3AD203B41FA5}">
                      <a16:colId xmlns:a16="http://schemas.microsoft.com/office/drawing/2014/main" xmlns="" val="961899303"/>
                    </a:ext>
                  </a:extLst>
                </a:gridCol>
              </a:tblGrid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écrire les nombres en lettres et en chiffres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68086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décomposer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9195169"/>
                  </a:ext>
                </a:extLst>
              </a:tr>
              <a:tr h="302648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Connaître la signification de chaque chiffre dans un nombre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211044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ranger, intercaler, encadrer un nombre entier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4, 5, 6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518421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placer des nombres sur une droite graduée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7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1649238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73038" y="8031384"/>
            <a:ext cx="1339851" cy="27568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C64A3AD3-C7FC-449E-B7EC-98944FF39792}"/>
              </a:ext>
            </a:extLst>
          </p:cNvPr>
          <p:cNvSpPr txBox="1"/>
          <p:nvPr/>
        </p:nvSpPr>
        <p:spPr>
          <a:xfrm>
            <a:off x="3156679" y="31327"/>
            <a:ext cx="3958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latin typeface="Set Fire to the Rain" panose="02000506000000020004" pitchFamily="2" charset="0"/>
              </a:rPr>
              <a:t>A découper et à agrafer à l’évaluation</a:t>
            </a:r>
            <a:endParaRPr lang="fr-FR" sz="1600" dirty="0">
              <a:latin typeface="Set Fire to the Ra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arme 98">
            <a:extLst>
              <a:ext uri="{FF2B5EF4-FFF2-40B4-BE49-F238E27FC236}">
                <a16:creationId xmlns:a16="http://schemas.microsoft.com/office/drawing/2014/main" xmlns="" id="{DC4B3316-5245-4565-BE91-93655443A935}"/>
              </a:ext>
            </a:extLst>
          </p:cNvPr>
          <p:cNvSpPr/>
          <p:nvPr/>
        </p:nvSpPr>
        <p:spPr>
          <a:xfrm>
            <a:off x="185280" y="1510149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89999" y="1422549"/>
            <a:ext cx="7196142" cy="9145016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89999" y="54396"/>
            <a:ext cx="7196141" cy="1252334"/>
          </a:xfrm>
          <a:prstGeom prst="roundRect">
            <a:avLst>
              <a:gd name="adj" fmla="val 9602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753565" y="76817"/>
            <a:ext cx="417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Maths n°1</a:t>
            </a:r>
          </a:p>
        </p:txBody>
      </p:sp>
      <p:sp>
        <p:nvSpPr>
          <p:cNvPr id="87" name="Ellipse 86"/>
          <p:cNvSpPr/>
          <p:nvPr/>
        </p:nvSpPr>
        <p:spPr>
          <a:xfrm rot="19456496">
            <a:off x="143625" y="182974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143625" y="15928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prstClr val="black"/>
                </a:solidFill>
                <a:latin typeface="Fineliner Script" pitchFamily="50" charset="0"/>
              </a:rPr>
              <a:t>CM1</a:t>
            </a:r>
            <a:endParaRPr lang="fr-FR" dirty="0">
              <a:solidFill>
                <a:prstClr val="black"/>
              </a:solidFill>
              <a:latin typeface="Fineliner Script" pitchFamily="50" charset="0"/>
            </a:endParaRPr>
          </a:p>
        </p:txBody>
      </p:sp>
      <p:pic>
        <p:nvPicPr>
          <p:cNvPr id="74" name="Imag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921" y="4561636"/>
            <a:ext cx="1060845" cy="96536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5E65EAA-DA15-4983-A50D-C976E56851EA}"/>
              </a:ext>
            </a:extLst>
          </p:cNvPr>
          <p:cNvSpPr txBox="1"/>
          <p:nvPr/>
        </p:nvSpPr>
        <p:spPr>
          <a:xfrm>
            <a:off x="2111792" y="649237"/>
            <a:ext cx="3186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prstClr val="black"/>
                </a:solidFill>
                <a:latin typeface="Set Fire to the Rain" panose="02000506000000020004" pitchFamily="2" charset="0"/>
              </a:rPr>
              <a:t>Numération : les nombres entiers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xmlns="" id="{B2CCC537-5D9D-4A11-8E60-D9FA8AFB3E89}"/>
              </a:ext>
            </a:extLst>
          </p:cNvPr>
          <p:cNvSpPr txBox="1"/>
          <p:nvPr/>
        </p:nvSpPr>
        <p:spPr>
          <a:xfrm>
            <a:off x="108001" y="1790713"/>
            <a:ext cx="7178140" cy="1211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a)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4 360 982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quatre millions trois cent soixante mille neuf cent quatre-vingt-deux.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b)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7 521 330 486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sept milliards cinq cent vingt et un millions trois cent trente mille quatre </a:t>
            </a:r>
          </a:p>
          <a:p>
            <a:pPr>
              <a:spcAft>
                <a:spcPts val="600"/>
              </a:spcAft>
            </a:pP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	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    cent quatre-vingt-six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c) Quarante mille trois cent onze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40 311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d) Trois millions mille trois :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3 001 003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xmlns="" id="{4356AFA0-8148-487D-910D-7C8339091D76}"/>
              </a:ext>
            </a:extLst>
          </p:cNvPr>
          <p:cNvSpPr txBox="1"/>
          <p:nvPr/>
        </p:nvSpPr>
        <p:spPr>
          <a:xfrm>
            <a:off x="537928" y="3069457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Complète les cases comme l’exemple</a:t>
            </a:r>
          </a:p>
        </p:txBody>
      </p:sp>
      <p:graphicFrame>
        <p:nvGraphicFramePr>
          <p:cNvPr id="98" name="Tableau 97">
            <a:extLst>
              <a:ext uri="{FF2B5EF4-FFF2-40B4-BE49-F238E27FC236}">
                <a16:creationId xmlns:a16="http://schemas.microsoft.com/office/drawing/2014/main" xmlns="" id="{8F24290F-D17C-4F58-B72B-09919D59C81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8300" y="3390845"/>
          <a:ext cx="6893699" cy="768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1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3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400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7 900 830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(7 x 1 000 000) + (9 x 100</a:t>
                      </a:r>
                      <a:r>
                        <a:rPr lang="fr-FR" sz="105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000) + (8 x 100) + (3 x 10)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7 000</a:t>
                      </a:r>
                      <a:r>
                        <a:rPr lang="fr-FR" sz="105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000 + 900 000 + 800 + 30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4004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700 050 200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(7 x 100 000</a:t>
                      </a:r>
                      <a:r>
                        <a:rPr lang="fr-FR" sz="105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000) + (5 x 10 000) + (2 x 100)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700 000 000 + 50 000 + 200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1" name="ZoneTexte 100">
            <a:extLst>
              <a:ext uri="{FF2B5EF4-FFF2-40B4-BE49-F238E27FC236}">
                <a16:creationId xmlns:a16="http://schemas.microsoft.com/office/drawing/2014/main" xmlns="" id="{82E3D5C5-456D-4D68-9871-89525834C475}"/>
              </a:ext>
            </a:extLst>
          </p:cNvPr>
          <p:cNvSpPr txBox="1"/>
          <p:nvPr/>
        </p:nvSpPr>
        <p:spPr>
          <a:xfrm>
            <a:off x="537928" y="1519603"/>
            <a:ext cx="6614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Ecris ces nombres en lettres ou en chiffres. Tu peux utiliser le tableau de numération</a:t>
            </a:r>
          </a:p>
        </p:txBody>
      </p:sp>
      <p:sp>
        <p:nvSpPr>
          <p:cNvPr id="102" name="Larme 101">
            <a:extLst>
              <a:ext uri="{FF2B5EF4-FFF2-40B4-BE49-F238E27FC236}">
                <a16:creationId xmlns:a16="http://schemas.microsoft.com/office/drawing/2014/main" xmlns="" id="{B8B8E08C-992C-48DC-85E8-6B15EFD741EA}"/>
              </a:ext>
            </a:extLst>
          </p:cNvPr>
          <p:cNvSpPr/>
          <p:nvPr/>
        </p:nvSpPr>
        <p:spPr>
          <a:xfrm>
            <a:off x="185280" y="3043560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xmlns="" id="{ADFE838B-768C-4252-BEF1-64DBE8B9E9AC}"/>
              </a:ext>
            </a:extLst>
          </p:cNvPr>
          <p:cNvSpPr txBox="1"/>
          <p:nvPr/>
        </p:nvSpPr>
        <p:spPr>
          <a:xfrm>
            <a:off x="549996" y="4310691"/>
            <a:ext cx="438254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Dans le nombre 9 043 287</a:t>
            </a:r>
          </a:p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Quel est le chiffre des dizaines ?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8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Quel est le chiffre des centaines de mille ?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0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Quel est le chiffre des unités de million ?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9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Quel est le nombre de centaines ?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90 432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* Quel est le nombre des dizaines de mille ?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904</a:t>
            </a: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04" name="Larme 103">
            <a:extLst>
              <a:ext uri="{FF2B5EF4-FFF2-40B4-BE49-F238E27FC236}">
                <a16:creationId xmlns:a16="http://schemas.microsoft.com/office/drawing/2014/main" xmlns="" id="{85D562E6-40C3-425E-96BA-72196F09186C}"/>
              </a:ext>
            </a:extLst>
          </p:cNvPr>
          <p:cNvSpPr/>
          <p:nvPr/>
        </p:nvSpPr>
        <p:spPr>
          <a:xfrm>
            <a:off x="197348" y="4284794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5557079E-8AD4-4FDA-94DD-A0E84C468787}"/>
              </a:ext>
            </a:extLst>
          </p:cNvPr>
          <p:cNvSpPr txBox="1"/>
          <p:nvPr/>
        </p:nvSpPr>
        <p:spPr>
          <a:xfrm>
            <a:off x="522088" y="5368849"/>
            <a:ext cx="2223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Complète le tableau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898020C8-FA68-403E-9E68-D92136C2C12D}"/>
              </a:ext>
            </a:extLst>
          </p:cNvPr>
          <p:cNvSpPr txBox="1"/>
          <p:nvPr/>
        </p:nvSpPr>
        <p:spPr>
          <a:xfrm>
            <a:off x="157519" y="531098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prstClr val="white"/>
                </a:solidFill>
                <a:latin typeface="Mrs Chocolat" pitchFamily="2" charset="0"/>
              </a:rPr>
              <a:t>8</a:t>
            </a:r>
          </a:p>
        </p:txBody>
      </p:sp>
      <p:graphicFrame>
        <p:nvGraphicFramePr>
          <p:cNvPr id="45" name="Tableau 44">
            <a:extLst>
              <a:ext uri="{FF2B5EF4-FFF2-40B4-BE49-F238E27FC236}">
                <a16:creationId xmlns:a16="http://schemas.microsoft.com/office/drawing/2014/main" xmlns="" id="{ED383A24-7F2E-4044-9AF9-D91F657201B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9245" y="5691416"/>
          <a:ext cx="5969979" cy="945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4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4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429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Nombre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précédent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Nombre donné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Nombre</a:t>
                      </a:r>
                      <a:r>
                        <a:rPr lang="fr-FR" sz="1050" baseline="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suivant</a:t>
                      </a:r>
                      <a:endParaRPr lang="fr-FR" sz="1050" dirty="0"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5 999 999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6 000 000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6</a:t>
                      </a:r>
                      <a:r>
                        <a:rPr lang="fr-FR" sz="1050" b="1" baseline="0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 000 001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17 998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17 999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18 000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96 430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96 431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ea typeface="Script Ecole 2" panose="02000400000000000000" pitchFamily="2" charset="0"/>
                        </a:rPr>
                        <a:t>96 432</a:t>
                      </a:r>
                      <a:endParaRPr lang="fr-FR" sz="1050" b="1" dirty="0">
                        <a:solidFill>
                          <a:srgbClr val="FF0000"/>
                        </a:solidFill>
                        <a:latin typeface="Short Stack" panose="02010500040000000007" pitchFamily="2" charset="0"/>
                        <a:ea typeface="Script Ecole 2" panose="02000400000000000000" pitchFamily="2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6" name="Larme 45">
            <a:extLst>
              <a:ext uri="{FF2B5EF4-FFF2-40B4-BE49-F238E27FC236}">
                <a16:creationId xmlns:a16="http://schemas.microsoft.com/office/drawing/2014/main" xmlns="" id="{E57797A6-6BBA-49E0-A937-BB73EFCABA92}"/>
              </a:ext>
            </a:extLst>
          </p:cNvPr>
          <p:cNvSpPr/>
          <p:nvPr/>
        </p:nvSpPr>
        <p:spPr>
          <a:xfrm>
            <a:off x="185280" y="5360806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15E65EAA-DA15-4983-A50D-C976E56851EA}"/>
              </a:ext>
            </a:extLst>
          </p:cNvPr>
          <p:cNvSpPr txBox="1"/>
          <p:nvPr/>
        </p:nvSpPr>
        <p:spPr>
          <a:xfrm>
            <a:off x="2119572" y="969126"/>
            <a:ext cx="318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t Fire to the Rain" panose="02000506000000020004" pitchFamily="2" charset="0"/>
              </a:rPr>
              <a:t>Correction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t Fire to the Rain" panose="02000506000000020004" pitchFamily="2" charset="0"/>
            </a:endParaRPr>
          </a:p>
        </p:txBody>
      </p:sp>
      <p:sp>
        <p:nvSpPr>
          <p:cNvPr id="39" name="Larme 38">
            <a:extLst>
              <a:ext uri="{FF2B5EF4-FFF2-40B4-BE49-F238E27FC236}">
                <a16:creationId xmlns:a16="http://schemas.microsoft.com/office/drawing/2014/main" xmlns="" id="{1AEE2D92-2D03-4DBE-9D6F-87947B867CF4}"/>
              </a:ext>
            </a:extLst>
          </p:cNvPr>
          <p:cNvSpPr/>
          <p:nvPr/>
        </p:nvSpPr>
        <p:spPr>
          <a:xfrm>
            <a:off x="170088" y="6695247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0870AF7C-8251-41AF-870B-D485FBD8CDAA}"/>
              </a:ext>
            </a:extLst>
          </p:cNvPr>
          <p:cNvSpPr txBox="1"/>
          <p:nvPr/>
        </p:nvSpPr>
        <p:spPr>
          <a:xfrm>
            <a:off x="508380" y="6722501"/>
            <a:ext cx="5018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Utilise les signes &lt; ou &gt; pour comparer les nombres suivants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B59C0D0-F9A4-4B7A-8B64-9F75B18B0C07}"/>
              </a:ext>
            </a:extLst>
          </p:cNvPr>
          <p:cNvSpPr/>
          <p:nvPr/>
        </p:nvSpPr>
        <p:spPr>
          <a:xfrm>
            <a:off x="1836192" y="7053124"/>
            <a:ext cx="458717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514600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505 102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&gt;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84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785 	620 332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&lt;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620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471</a:t>
            </a:r>
          </a:p>
          <a:p>
            <a:pPr>
              <a:tabLst>
                <a:tab pos="2514600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45 324 004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&lt;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45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378 001	2 142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685 </a:t>
            </a:r>
            <a:r>
              <a:rPr lang="fr-FR" sz="105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&gt;</a:t>
            </a:r>
            <a:r>
              <a:rPr lang="fr-FR" sz="1050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2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142 681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2282CCBF-B763-4EA0-854D-BB125BB80F7E}"/>
              </a:ext>
            </a:extLst>
          </p:cNvPr>
          <p:cNvSpPr txBox="1"/>
          <p:nvPr/>
        </p:nvSpPr>
        <p:spPr>
          <a:xfrm>
            <a:off x="516753" y="7567443"/>
            <a:ext cx="5577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Range ces nombres dans l’ordre croissant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45D639B0-DA6B-42AA-9747-AD060C97689F}"/>
              </a:ext>
            </a:extLst>
          </p:cNvPr>
          <p:cNvSpPr/>
          <p:nvPr/>
        </p:nvSpPr>
        <p:spPr>
          <a:xfrm>
            <a:off x="516752" y="7811201"/>
            <a:ext cx="6673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305 696  *   1 854 014  *  809 277 :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305 696  *  809 277  *  1 854 014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  <a:p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3 259 569  *  3 259 410  *  3 259 120 : </a:t>
            </a: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3 259 120  * 3 259 410 * 3 259 569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28AF886C-D0D9-4C4A-A0F3-DB855230D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79060">
            <a:off x="836360" y="6981930"/>
            <a:ext cx="647976" cy="503134"/>
          </a:xfrm>
          <a:prstGeom prst="rect">
            <a:avLst/>
          </a:prstGeom>
        </p:spPr>
      </p:pic>
      <p:sp>
        <p:nvSpPr>
          <p:cNvPr id="49" name="Larme 48">
            <a:extLst>
              <a:ext uri="{FF2B5EF4-FFF2-40B4-BE49-F238E27FC236}">
                <a16:creationId xmlns:a16="http://schemas.microsoft.com/office/drawing/2014/main" xmlns="" id="{5A1A8F95-F132-49EE-83D1-9DE657F3A4C6}"/>
              </a:ext>
            </a:extLst>
          </p:cNvPr>
          <p:cNvSpPr/>
          <p:nvPr/>
        </p:nvSpPr>
        <p:spPr>
          <a:xfrm>
            <a:off x="170088" y="7543229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05BF2A5F-BF08-4170-B447-EB8EA2DA4A6E}"/>
              </a:ext>
            </a:extLst>
          </p:cNvPr>
          <p:cNvSpPr txBox="1"/>
          <p:nvPr/>
        </p:nvSpPr>
        <p:spPr>
          <a:xfrm>
            <a:off x="516753" y="8335317"/>
            <a:ext cx="3119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Place les points suivants sur l’axe gradué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xmlns="" id="{5CD950F9-336F-4668-A671-826A22D84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58300" y="8976034"/>
            <a:ext cx="6836500" cy="245910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xmlns="" id="{D9438D8B-5703-4CE1-BC74-6F8683176967}"/>
              </a:ext>
            </a:extLst>
          </p:cNvPr>
          <p:cNvSpPr txBox="1"/>
          <p:nvPr/>
        </p:nvSpPr>
        <p:spPr>
          <a:xfrm>
            <a:off x="522349" y="8641110"/>
            <a:ext cx="4788532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A. 40           B. 30           C. 55           D. 70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xmlns="" id="{71283128-E57D-4D09-9BB5-1271D9867CE8}"/>
              </a:ext>
            </a:extLst>
          </p:cNvPr>
          <p:cNvSpPr txBox="1"/>
          <p:nvPr/>
        </p:nvSpPr>
        <p:spPr>
          <a:xfrm>
            <a:off x="198685" y="9128891"/>
            <a:ext cx="2893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1620168" y="9119011"/>
            <a:ext cx="4307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20</a:t>
            </a: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xmlns="" id="{1B62871A-1AC3-444D-A155-62CEE0CC3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58300" y="10061223"/>
            <a:ext cx="6836500" cy="255554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xmlns="" id="{30E8B0DD-85B9-4E8B-84B8-2E135E830703}"/>
              </a:ext>
            </a:extLst>
          </p:cNvPr>
          <p:cNvSpPr txBox="1"/>
          <p:nvPr/>
        </p:nvSpPr>
        <p:spPr>
          <a:xfrm>
            <a:off x="480286" y="9697444"/>
            <a:ext cx="4788532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A. 100           B. 350         C. 500          D. 850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xmlns="" id="{F6F81CC9-8415-492D-A779-5F9BF43935EA}"/>
              </a:ext>
            </a:extLst>
          </p:cNvPr>
          <p:cNvSpPr txBox="1"/>
          <p:nvPr/>
        </p:nvSpPr>
        <p:spPr>
          <a:xfrm>
            <a:off x="205321" y="10203169"/>
            <a:ext cx="2893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0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xmlns="" id="{95BA1F55-0E3D-4413-9E10-7F30CDB17A7B}"/>
              </a:ext>
            </a:extLst>
          </p:cNvPr>
          <p:cNvSpPr txBox="1"/>
          <p:nvPr/>
        </p:nvSpPr>
        <p:spPr>
          <a:xfrm>
            <a:off x="505371" y="10196626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50</a:t>
            </a:r>
          </a:p>
        </p:txBody>
      </p:sp>
      <p:sp>
        <p:nvSpPr>
          <p:cNvPr id="67" name="Larme 66">
            <a:extLst>
              <a:ext uri="{FF2B5EF4-FFF2-40B4-BE49-F238E27FC236}">
                <a16:creationId xmlns:a16="http://schemas.microsoft.com/office/drawing/2014/main" xmlns="" id="{4FEB2309-E181-4ED2-A2E1-F6A28F90DE56}"/>
              </a:ext>
            </a:extLst>
          </p:cNvPr>
          <p:cNvSpPr/>
          <p:nvPr/>
        </p:nvSpPr>
        <p:spPr>
          <a:xfrm>
            <a:off x="181335" y="8335317"/>
            <a:ext cx="324036" cy="307262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3043563" y="9119011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A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2291748" y="9128664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B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4101993" y="9119011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C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5157801" y="9128664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D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816414" y="10204203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A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2659179" y="10231835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B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3708400" y="10232879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C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xmlns="" id="{F38C6443-674F-4D5D-9995-B0B186219878}"/>
              </a:ext>
            </a:extLst>
          </p:cNvPr>
          <p:cNvSpPr txBox="1"/>
          <p:nvPr/>
        </p:nvSpPr>
        <p:spPr>
          <a:xfrm>
            <a:off x="6228680" y="10204993"/>
            <a:ext cx="430745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tabLst>
                <a:tab pos="2514600" algn="l"/>
              </a:tabLst>
            </a:pPr>
            <a:r>
              <a:rPr lang="fr-FR" sz="1000" b="1" dirty="0" smtClean="0">
                <a:solidFill>
                  <a:srgbClr val="FF0000"/>
                </a:solidFill>
                <a:latin typeface="Short Stack" panose="02010500040000000007" pitchFamily="2" charset="0"/>
                <a:ea typeface="Script Ecole 2" panose="02000400000000000000" pitchFamily="2" charset="0"/>
              </a:rPr>
              <a:t>D</a:t>
            </a:r>
            <a:endParaRPr lang="fr-FR" sz="1000" b="1" dirty="0">
              <a:solidFill>
                <a:srgbClr val="FF0000"/>
              </a:solidFill>
              <a:latin typeface="Short Stack" panose="02010500040000000007" pitchFamily="2" charset="0"/>
              <a:ea typeface="Script Ecole 2" panose="020004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24874" y="8031384"/>
            <a:ext cx="1339851" cy="27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69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879</Words>
  <Application>Microsoft Office PowerPoint</Application>
  <PresentationFormat>Personnalisé</PresentationFormat>
  <Paragraphs>175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Arial</vt:lpstr>
      <vt:lpstr>Calibri</vt:lpstr>
      <vt:lpstr>Chewy</vt:lpstr>
      <vt:lpstr>Dekko</vt:lpstr>
      <vt:lpstr>Fineliner Script</vt:lpstr>
      <vt:lpstr>Mrs Chocolat</vt:lpstr>
      <vt:lpstr>Script Ecole 2</vt:lpstr>
      <vt:lpstr>Set Fire to the Rain</vt:lpstr>
      <vt:lpstr>Short Stack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130</cp:revision>
  <cp:lastPrinted>2013-09-24T06:14:55Z</cp:lastPrinted>
  <dcterms:created xsi:type="dcterms:W3CDTF">2013-09-23T11:54:35Z</dcterms:created>
  <dcterms:modified xsi:type="dcterms:W3CDTF">2018-09-27T08:16:37Z</dcterms:modified>
</cp:coreProperties>
</file>