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>
      <p:cViewPr varScale="1">
        <p:scale>
          <a:sx n="49" d="100"/>
          <a:sy n="49" d="100"/>
        </p:scale>
        <p:origin x="215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792B6-E938-4BA9-96E2-D3DF53B48813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B2532-B6C4-456F-AE36-4021B08D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98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B2532-B6C4-456F-AE36-4021B08DDB6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36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B2532-B6C4-456F-AE36-4021B08DDB6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11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5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9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6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36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49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3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9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D6DC-3D55-46E9-9C4E-2C00F07C5B59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31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93647"/>
              </p:ext>
            </p:extLst>
          </p:nvPr>
        </p:nvGraphicFramePr>
        <p:xfrm>
          <a:off x="232877" y="6897214"/>
          <a:ext cx="6364473" cy="1297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55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8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3038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4 012 305 802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(4 x 1 000 000 000) + (1x 10 000 000) + (2x 1 000 000) + (3x100 000) + (6x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10 000) + </a:t>
                      </a:r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(5x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1 000) + (8x100) + 2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13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5 520 007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13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16 001 </a:t>
                      </a:r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2</a:t>
                      </a:r>
                      <a:r>
                        <a:rPr lang="fr-FR" sz="105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07 </a:t>
                      </a:r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630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09217" y="56456"/>
            <a:ext cx="6632151" cy="7545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20908" y="74046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  <a:ea typeface="Chewy" panose="02000000000000000000" pitchFamily="2" charset="0"/>
              </a:rPr>
              <a:t>Je fais le point (1)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</a:rPr>
              <a:t>Les </a:t>
            </a:r>
            <a:r>
              <a:rPr lang="fr-F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</a:rPr>
              <a:t>nombres entiers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t Fire to the Rain" panose="02000506000000020004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32656" y="251657"/>
            <a:ext cx="648072" cy="3960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2656" y="28200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lPenUprightHeavy" panose="02000903000000000000" pitchFamily="2" charset="0"/>
                <a:ea typeface="GelPenUprightHeavy" panose="02000903000000000000" pitchFamily="2" charset="0"/>
              </a:rPr>
              <a:t>CM2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lPenUprightHeavy" panose="02000903000000000000" pitchFamily="2" charset="0"/>
              <a:ea typeface="GelPenUprightHeavy" panose="02000903000000000000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09217" y="894659"/>
            <a:ext cx="6624737" cy="8954885"/>
          </a:xfrm>
          <a:prstGeom prst="roundRect">
            <a:avLst>
              <a:gd name="adj" fmla="val 1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Larme 9"/>
          <p:cNvSpPr/>
          <p:nvPr/>
        </p:nvSpPr>
        <p:spPr>
          <a:xfrm>
            <a:off x="44624" y="951330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13072" y="951330"/>
            <a:ext cx="5104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Utilise le tableau ci-dessous.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6632" y="9205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13" name="Larme 12"/>
          <p:cNvSpPr/>
          <p:nvPr/>
        </p:nvSpPr>
        <p:spPr>
          <a:xfrm>
            <a:off x="64443" y="6630668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32892" y="6630669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Complète le tableau comme l’exemple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36451" y="65998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2</a:t>
            </a:r>
          </a:p>
        </p:txBody>
      </p:sp>
      <p:sp>
        <p:nvSpPr>
          <p:cNvPr id="25" name="Larme 24"/>
          <p:cNvSpPr/>
          <p:nvPr/>
        </p:nvSpPr>
        <p:spPr>
          <a:xfrm>
            <a:off x="72852" y="8286852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41301" y="8286852"/>
            <a:ext cx="6337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Complète le tableau : que représente chaque chiffre dans les nombres de la 1</a:t>
            </a:r>
            <a:r>
              <a:rPr lang="fr-FR" sz="1200" b="1" baseline="30000" dirty="0">
                <a:latin typeface="Set Fire to the Rain" panose="02000506000000020004" pitchFamily="2" charset="0"/>
              </a:rPr>
              <a:t>ère</a:t>
            </a:r>
            <a:r>
              <a:rPr lang="fr-FR" sz="1200" b="1" dirty="0">
                <a:latin typeface="Set Fire to the Rain" panose="02000506000000020004" pitchFamily="2" charset="0"/>
              </a:rPr>
              <a:t> colonne ?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44860" y="825607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3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75035" y="5240975"/>
            <a:ext cx="655415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e) ___________________ :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_______________________________________________________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	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	</a:t>
            </a: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 _______________________________________________________</a:t>
            </a:r>
            <a:endParaRPr lang="fr-FR" sz="1000" dirty="0"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f) ___________________ :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_______________________________________________________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	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	</a:t>
            </a: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 _______________________________________________________</a:t>
            </a:r>
            <a:endParaRPr lang="fr-FR" sz="1000" dirty="0"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g) ___________________ :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_______________________________________________________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	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	</a:t>
            </a: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 _______________________________________________________</a:t>
            </a:r>
            <a:endParaRPr lang="fr-FR" sz="1000" dirty="0"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10075"/>
              </p:ext>
            </p:extLst>
          </p:nvPr>
        </p:nvGraphicFramePr>
        <p:xfrm>
          <a:off x="273782" y="1231506"/>
          <a:ext cx="6323568" cy="2098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1227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213597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Classe des milliards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Classe des millions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Classe des milliers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Classe des unités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1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1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b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1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1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71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71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f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712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183215" y="4810251"/>
            <a:ext cx="6554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Place les nombres suivants dans le tableau. Recopie-les en séparant les classes et écris-les en lettres : </a:t>
            </a:r>
            <a:r>
              <a:rPr lang="fr-FR" sz="1000" dirty="0" smtClean="0">
                <a:latin typeface="Short Stack" panose="02010500040000000007" pitchFamily="2" charset="0"/>
              </a:rPr>
              <a:t>1520007850 </a:t>
            </a:r>
            <a:r>
              <a:rPr lang="fr-FR" sz="1000" dirty="0">
                <a:latin typeface="Short Stack" panose="02010500040000000007" pitchFamily="2" charset="0"/>
              </a:rPr>
              <a:t>* </a:t>
            </a:r>
            <a:r>
              <a:rPr lang="fr-FR" sz="1000" dirty="0" smtClean="0">
                <a:latin typeface="Short Stack" panose="02010500040000000007" pitchFamily="2" charset="0"/>
              </a:rPr>
              <a:t>401243000000 </a:t>
            </a:r>
            <a:r>
              <a:rPr lang="fr-FR" sz="1000" dirty="0">
                <a:latin typeface="Short Stack" panose="02010500040000000007" pitchFamily="2" charset="0"/>
              </a:rPr>
              <a:t>* 15240635999</a:t>
            </a: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111190"/>
              </p:ext>
            </p:extLst>
          </p:nvPr>
        </p:nvGraphicFramePr>
        <p:xfrm>
          <a:off x="232877" y="8625407"/>
          <a:ext cx="6337427" cy="1080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8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8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66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66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66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66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8199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97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351 209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97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9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</a:t>
                      </a:r>
                      <a:r>
                        <a:rPr lang="fr-FR" sz="1050" baseline="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210 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543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97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150 </a:t>
                      </a:r>
                      <a:r>
                        <a:rPr lang="fr-FR" sz="105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924</a:t>
                      </a:r>
                      <a:r>
                        <a:rPr lang="fr-FR" sz="1050" baseline="0" dirty="0" smtClean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377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32896" y="3730131"/>
            <a:ext cx="6604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50000"/>
              </a:lnSpc>
              <a:buFontTx/>
              <a:buAutoNum type="alphaLcParenR"/>
              <a:tabLst>
                <a:tab pos="367665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Un milliard sept cent trente-six millions cent douze : _____________________________</a:t>
            </a:r>
          </a:p>
          <a:p>
            <a:pPr marL="228600" lvl="0" indent="-228600">
              <a:lnSpc>
                <a:spcPct val="150000"/>
              </a:lnSpc>
              <a:buFontTx/>
              <a:buAutoNum type="alphaLcParenR"/>
              <a:tabLst>
                <a:tab pos="367665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Douze milliards cent trente-huit millions huit cent mille : _________________________	</a:t>
            </a:r>
          </a:p>
          <a:p>
            <a:pPr marL="228600" lvl="0" indent="-228600">
              <a:lnSpc>
                <a:spcPct val="150000"/>
              </a:lnSpc>
              <a:buFontTx/>
              <a:buAutoNum type="alphaLcParenR"/>
              <a:tabLst>
                <a:tab pos="367665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Cent un millions quarante-huit mille six cents : _________________________</a:t>
            </a:r>
          </a:p>
          <a:p>
            <a:pPr marL="228600" lvl="0" indent="-228600">
              <a:lnSpc>
                <a:spcPct val="150000"/>
              </a:lnSpc>
              <a:spcAft>
                <a:spcPts val="600"/>
              </a:spcAft>
              <a:buFontTx/>
              <a:buAutoNum type="alphaLcParenR"/>
              <a:tabLst>
                <a:tab pos="367665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Deux cent dix millions trois cent mille cinquante	 : _________________________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36312" y="3368824"/>
            <a:ext cx="6554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Place les nombres suivants dans le tableau puis recopie-les en chiffres en séparant les classes </a:t>
            </a:r>
            <a:r>
              <a:rPr lang="fr-FR" sz="1200" b="1" dirty="0" smtClean="0">
                <a:latin typeface="Set Fire to the Rain" panose="02000506000000020004" pitchFamily="2" charset="0"/>
              </a:rPr>
              <a:t>:</a:t>
            </a:r>
            <a:endParaRPr lang="fr-FR" sz="1200" b="1" dirty="0">
              <a:latin typeface="Set Fire to the Ra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16631" y="56455"/>
            <a:ext cx="6624737" cy="9721081"/>
          </a:xfrm>
          <a:prstGeom prst="roundRect">
            <a:avLst>
              <a:gd name="adj" fmla="val 1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>
            <a:extLst>
              <a:ext uri="{FF2B5EF4-FFF2-40B4-BE49-F238E27FC236}">
                <a16:creationId xmlns:a16="http://schemas.microsoft.com/office/drawing/2014/main" xmlns="" id="{631A58D9-3F05-4349-877F-9D5707A1E208}"/>
              </a:ext>
            </a:extLst>
          </p:cNvPr>
          <p:cNvSpPr/>
          <p:nvPr/>
        </p:nvSpPr>
        <p:spPr>
          <a:xfrm>
            <a:off x="44624" y="149950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699CC4A7-4E12-489A-B542-61B60FCE58CF}"/>
              </a:ext>
            </a:extLst>
          </p:cNvPr>
          <p:cNvSpPr txBox="1"/>
          <p:nvPr/>
        </p:nvSpPr>
        <p:spPr>
          <a:xfrm>
            <a:off x="413072" y="149950"/>
            <a:ext cx="5608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Place les nombres suivants et écris à quel nombre correspond chaque lettre.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80378EF0-0DDC-4A3B-9134-77469CAC3ACA}"/>
              </a:ext>
            </a:extLst>
          </p:cNvPr>
          <p:cNvSpPr txBox="1"/>
          <p:nvPr/>
        </p:nvSpPr>
        <p:spPr>
          <a:xfrm>
            <a:off x="116632" y="1191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97425C98-9ABD-4D44-AF1C-1489EDD3CA7E}"/>
              </a:ext>
            </a:extLst>
          </p:cNvPr>
          <p:cNvSpPr txBox="1"/>
          <p:nvPr/>
        </p:nvSpPr>
        <p:spPr>
          <a:xfrm>
            <a:off x="493414" y="1570048"/>
            <a:ext cx="5374304" cy="55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241 255 000   ______ 214 255 000		1 024 410 ______ 1 240 401</a:t>
            </a: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1 789 000 ______ 1 798 990	 	59 031 400 ______  59 031 398</a:t>
            </a:r>
          </a:p>
        </p:txBody>
      </p:sp>
      <p:sp>
        <p:nvSpPr>
          <p:cNvPr id="30" name="Larme 29">
            <a:extLst>
              <a:ext uri="{FF2B5EF4-FFF2-40B4-BE49-F238E27FC236}">
                <a16:creationId xmlns:a16="http://schemas.microsoft.com/office/drawing/2014/main" xmlns="" id="{2DD9E279-686B-4ED1-ABC2-43CD2A450D66}"/>
              </a:ext>
            </a:extLst>
          </p:cNvPr>
          <p:cNvSpPr/>
          <p:nvPr/>
        </p:nvSpPr>
        <p:spPr>
          <a:xfrm>
            <a:off x="54192" y="2256882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8F680357-592F-44AA-82AF-5C40F3124DEE}"/>
              </a:ext>
            </a:extLst>
          </p:cNvPr>
          <p:cNvSpPr txBox="1"/>
          <p:nvPr/>
        </p:nvSpPr>
        <p:spPr>
          <a:xfrm>
            <a:off x="414223" y="2278500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Range dans l’ordre croissant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E2865CD3-9052-4956-92BB-0EA589BDB08C}"/>
              </a:ext>
            </a:extLst>
          </p:cNvPr>
          <p:cNvSpPr txBox="1"/>
          <p:nvPr/>
        </p:nvSpPr>
        <p:spPr>
          <a:xfrm>
            <a:off x="126200" y="223763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16" name="Larme 15">
            <a:extLst>
              <a:ext uri="{FF2B5EF4-FFF2-40B4-BE49-F238E27FC236}">
                <a16:creationId xmlns:a16="http://schemas.microsoft.com/office/drawing/2014/main" xmlns="" id="{631A58D9-3F05-4349-877F-9D5707A1E208}"/>
              </a:ext>
            </a:extLst>
          </p:cNvPr>
          <p:cNvSpPr/>
          <p:nvPr/>
        </p:nvSpPr>
        <p:spPr>
          <a:xfrm>
            <a:off x="44624" y="1311370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699CC4A7-4E12-489A-B542-61B60FCE58CF}"/>
              </a:ext>
            </a:extLst>
          </p:cNvPr>
          <p:cNvSpPr txBox="1"/>
          <p:nvPr/>
        </p:nvSpPr>
        <p:spPr>
          <a:xfrm>
            <a:off x="413072" y="1311370"/>
            <a:ext cx="5608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Utilise les signes &lt; et &gt; pour comparer les deux nombres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80378EF0-0DDC-4A3B-9134-77469CAC3ACA}"/>
              </a:ext>
            </a:extLst>
          </p:cNvPr>
          <p:cNvSpPr txBox="1"/>
          <p:nvPr/>
        </p:nvSpPr>
        <p:spPr>
          <a:xfrm>
            <a:off x="116632" y="12805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5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ECAF99B4-277A-44E8-8231-BAEE263B72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b="8225"/>
          <a:stretch/>
        </p:blipFill>
        <p:spPr>
          <a:xfrm flipV="1">
            <a:off x="224644" y="776536"/>
            <a:ext cx="6444716" cy="22955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C70FE084-C366-457B-9DF8-CD05E85FAD0F}"/>
              </a:ext>
            </a:extLst>
          </p:cNvPr>
          <p:cNvSpPr txBox="1"/>
          <p:nvPr/>
        </p:nvSpPr>
        <p:spPr>
          <a:xfrm>
            <a:off x="692696" y="914369"/>
            <a:ext cx="537008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400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8BDA342B-E5F4-4FCD-BFA6-4DED2B3BB3C8}"/>
              </a:ext>
            </a:extLst>
          </p:cNvPr>
          <p:cNvSpPr txBox="1"/>
          <p:nvPr/>
        </p:nvSpPr>
        <p:spPr>
          <a:xfrm>
            <a:off x="1351453" y="929020"/>
            <a:ext cx="537008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440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C82189B2-335D-47EF-8D6D-10B2294C2568}"/>
              </a:ext>
            </a:extLst>
          </p:cNvPr>
          <p:cNvSpPr txBox="1"/>
          <p:nvPr/>
        </p:nvSpPr>
        <p:spPr>
          <a:xfrm>
            <a:off x="338714" y="424964"/>
            <a:ext cx="6106214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A. 480       B. 560        C. 700       D : __________     E : __________     F : __________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F9C3E049-0CA8-4087-AB9A-BC48CFBAA028}"/>
              </a:ext>
            </a:extLst>
          </p:cNvPr>
          <p:cNvSpPr txBox="1"/>
          <p:nvPr/>
        </p:nvSpPr>
        <p:spPr>
          <a:xfrm>
            <a:off x="2464147" y="932248"/>
            <a:ext cx="460797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D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1F0C1386-5416-4641-8EC6-A1DE482DDE2E}"/>
              </a:ext>
            </a:extLst>
          </p:cNvPr>
          <p:cNvSpPr txBox="1"/>
          <p:nvPr/>
        </p:nvSpPr>
        <p:spPr>
          <a:xfrm>
            <a:off x="5867718" y="922889"/>
            <a:ext cx="460797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F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7AD5F017-8C8D-43E6-AFED-D11974173C1D}"/>
              </a:ext>
            </a:extLst>
          </p:cNvPr>
          <p:cNvSpPr txBox="1"/>
          <p:nvPr/>
        </p:nvSpPr>
        <p:spPr>
          <a:xfrm>
            <a:off x="4143848" y="952093"/>
            <a:ext cx="460797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D088E095-A4FE-46A0-9914-96402417699D}"/>
              </a:ext>
            </a:extLst>
          </p:cNvPr>
          <p:cNvSpPr txBox="1"/>
          <p:nvPr/>
        </p:nvSpPr>
        <p:spPr>
          <a:xfrm>
            <a:off x="139978" y="2608179"/>
            <a:ext cx="1260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367665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A : 80  260 940 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150EADA8-EAAB-42E1-A31C-6E3A1169557E}"/>
              </a:ext>
            </a:extLst>
          </p:cNvPr>
          <p:cNvSpPr txBox="1"/>
          <p:nvPr/>
        </p:nvSpPr>
        <p:spPr>
          <a:xfrm>
            <a:off x="1556792" y="2601783"/>
            <a:ext cx="1296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B : 800 306 940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D0D58767-E204-42B2-AD55-7A7FA26BDE42}"/>
              </a:ext>
            </a:extLst>
          </p:cNvPr>
          <p:cNvSpPr txBox="1"/>
          <p:nvPr/>
        </p:nvSpPr>
        <p:spPr>
          <a:xfrm>
            <a:off x="2944954" y="2601783"/>
            <a:ext cx="10692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C : 856 945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72F4CB54-3AEB-453A-896E-933306A1B5CD}"/>
              </a:ext>
            </a:extLst>
          </p:cNvPr>
          <p:cNvSpPr txBox="1"/>
          <p:nvPr/>
        </p:nvSpPr>
        <p:spPr>
          <a:xfrm>
            <a:off x="4100681" y="2601783"/>
            <a:ext cx="1196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D : 8 306 945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BA4EEA5A-FBA8-4B49-9BC1-2C2CEBC6B2B5}"/>
              </a:ext>
            </a:extLst>
          </p:cNvPr>
          <p:cNvSpPr txBox="1"/>
          <p:nvPr/>
        </p:nvSpPr>
        <p:spPr>
          <a:xfrm>
            <a:off x="5383900" y="2601783"/>
            <a:ext cx="1213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E : 8 369 040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C6F7987-6164-495D-9ADF-B39A8F91A740}"/>
              </a:ext>
            </a:extLst>
          </p:cNvPr>
          <p:cNvSpPr/>
          <p:nvPr/>
        </p:nvSpPr>
        <p:spPr>
          <a:xfrm>
            <a:off x="182880" y="2936149"/>
            <a:ext cx="64720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______ &lt; ______ &lt; ______ &lt; ______&lt; ______ </a:t>
            </a:r>
            <a:endParaRPr lang="fr-FR" sz="16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33" name="Larme 32">
            <a:extLst>
              <a:ext uri="{FF2B5EF4-FFF2-40B4-BE49-F238E27FC236}">
                <a16:creationId xmlns:a16="http://schemas.microsoft.com/office/drawing/2014/main" xmlns="" id="{2DD9E279-686B-4ED1-ABC2-43CD2A450D66}"/>
              </a:ext>
            </a:extLst>
          </p:cNvPr>
          <p:cNvSpPr/>
          <p:nvPr/>
        </p:nvSpPr>
        <p:spPr>
          <a:xfrm>
            <a:off x="54192" y="4668502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8F680357-592F-44AA-82AF-5C40F3124DEE}"/>
              </a:ext>
            </a:extLst>
          </p:cNvPr>
          <p:cNvSpPr txBox="1"/>
          <p:nvPr/>
        </p:nvSpPr>
        <p:spPr>
          <a:xfrm>
            <a:off x="414223" y="4690120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Set Fire to the Rain" panose="02000506000000020004" pitchFamily="2" charset="0"/>
              </a:rPr>
              <a:t>Réponds aux questions</a:t>
            </a:r>
            <a:endParaRPr lang="fr-FR" sz="1200" b="1" dirty="0">
              <a:latin typeface="Set Fire to the Rain" panose="02000506000000020004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E2865CD3-9052-4956-92BB-0EA589BDB08C}"/>
              </a:ext>
            </a:extLst>
          </p:cNvPr>
          <p:cNvSpPr txBox="1"/>
          <p:nvPr/>
        </p:nvSpPr>
        <p:spPr>
          <a:xfrm>
            <a:off x="126200" y="464925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8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59824" y="4985226"/>
            <a:ext cx="661754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162050" algn="l"/>
                <a:tab pos="367665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En 2015, il y a eu 6 534 610 personnes qui ont visité la Tour Eiffel et en 2016, </a:t>
            </a:r>
            <a:endParaRPr lang="fr-FR" sz="1000" dirty="0" smtClean="0"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spcAft>
                <a:spcPts val="600"/>
              </a:spcAft>
              <a:tabLst>
                <a:tab pos="1162050" algn="l"/>
                <a:tab pos="367665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ce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sont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6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140 027 personnes. Depuis sa construction, elle a reçu 910 515 762 visiteurs.</a:t>
            </a: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1162050" algn="l"/>
                <a:tab pos="367665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1) Quel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est le nombre de millions de visiteurs depuis sa construction ?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     </a:t>
            </a: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1162050" algn="l"/>
                <a:tab pos="3676650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___________________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1162050" algn="l"/>
                <a:tab pos="367665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2)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Quel est le nombre de millions de visiteurs en 2016 ? _______________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1162050" algn="l"/>
                <a:tab pos="269557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2)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Arrondis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à la centaine de milliers :  * 6 534 610 	 </a:t>
            </a: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_______________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1162050" algn="l"/>
                <a:tab pos="269557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		  * 6 140 </a:t>
            </a: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027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 _______________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1162050" algn="l"/>
                <a:tab pos="269557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   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Combien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de centaines de milliers d’écart y </a:t>
            </a:r>
            <a:r>
              <a:rPr lang="fr-FR" sz="1000" dirty="0" err="1" smtClean="0">
                <a:latin typeface="Short Stack" panose="02010500040000000007" pitchFamily="2" charset="0"/>
                <a:ea typeface="Script Ecole 2" panose="02000400000000000000" pitchFamily="2" charset="0"/>
              </a:rPr>
              <a:t>a-t-il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 entre les 2 nombres ?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____________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 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  <a:tabLst>
                <a:tab pos="1162050" algn="l"/>
                <a:tab pos="367665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4)  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Est-ce </a:t>
            </a:r>
            <a:r>
              <a:rPr lang="fr-FR" sz="1000" dirty="0" smtClean="0">
                <a:latin typeface="Short Stack" panose="02010500040000000007" pitchFamily="2" charset="0"/>
                <a:ea typeface="Script Ecole 2" panose="02000400000000000000" pitchFamily="2" charset="0"/>
              </a:rPr>
              <a:t>en 2015 ou 2016 que le nombre de visiteurs est le plus élevé ? </a:t>
            </a: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_______________</a:t>
            </a:r>
            <a:endParaRPr lang="fr-FR" sz="1000" b="1" dirty="0" smtClean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396" y="5482538"/>
            <a:ext cx="695323" cy="12973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5" name="ZoneTexte 64"/>
          <p:cNvSpPr txBox="1"/>
          <p:nvPr/>
        </p:nvSpPr>
        <p:spPr>
          <a:xfrm>
            <a:off x="159846" y="3686695"/>
            <a:ext cx="650951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2962275" algn="l"/>
              </a:tabLst>
            </a:pPr>
            <a:r>
              <a:rPr lang="fr-FR" sz="140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A</a:t>
            </a:r>
            <a:r>
              <a:rPr lang="fr-FR" sz="10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 : 78 253 600 011  </a:t>
            </a:r>
            <a:r>
              <a:rPr lang="fr-FR" sz="1050" dirty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                    </a:t>
            </a:r>
            <a:r>
              <a:rPr lang="fr-FR" sz="140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B</a:t>
            </a:r>
            <a:r>
              <a:rPr lang="fr-FR" sz="10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 : 170 953 000 </a:t>
            </a:r>
            <a:endParaRPr lang="fr-FR" sz="1050" dirty="0">
              <a:latin typeface="Short Stack" panose="02010500040000000007" pitchFamily="2" charset="0"/>
              <a:ea typeface="Script Ecole 2" panose="02000400000000000000" pitchFamily="2" charset="0"/>
              <a:cs typeface="Dekko" panose="00000500000000000000" pitchFamily="2" charset="0"/>
            </a:endParaRPr>
          </a:p>
          <a:p>
            <a:pPr algn="ctr">
              <a:spcAft>
                <a:spcPts val="600"/>
              </a:spcAft>
              <a:tabLst>
                <a:tab pos="2962275" algn="l"/>
              </a:tabLst>
            </a:pPr>
            <a:r>
              <a:rPr lang="fr-FR" sz="10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7 </a:t>
            </a:r>
            <a:r>
              <a:rPr lang="fr-FR" sz="105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698 770 </a:t>
            </a:r>
            <a:r>
              <a:rPr lang="fr-FR" sz="3000" spc="-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 </a:t>
            </a:r>
            <a:r>
              <a:rPr lang="fr-FR" sz="105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741 960 008 </a:t>
            </a:r>
            <a:r>
              <a:rPr lang="fr-FR" sz="3000" spc="-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</a:t>
            </a:r>
            <a:r>
              <a:rPr lang="fr-FR" sz="120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 </a:t>
            </a:r>
            <a:r>
              <a:rPr lang="fr-FR" sz="105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7 520 003 510 </a:t>
            </a:r>
            <a:r>
              <a:rPr lang="fr-FR" sz="3000" spc="-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</a:t>
            </a:r>
            <a:r>
              <a:rPr lang="fr-FR" sz="120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 </a:t>
            </a:r>
            <a:r>
              <a:rPr lang="fr-FR" sz="105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78 253 699 012 </a:t>
            </a:r>
            <a:r>
              <a:rPr lang="fr-FR" sz="3000" spc="-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</a:t>
            </a:r>
            <a:r>
              <a:rPr lang="fr-FR" sz="120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 </a:t>
            </a:r>
            <a:r>
              <a:rPr lang="fr-FR" sz="1050" spc="-50" dirty="0" smtClean="0">
                <a:latin typeface="Short Stack" panose="02010500040000000007" pitchFamily="2" charset="0"/>
                <a:ea typeface="Script Ecole 2" panose="02000400000000000000" pitchFamily="2" charset="0"/>
                <a:cs typeface="Dekko" panose="00000500000000000000" pitchFamily="2" charset="0"/>
              </a:rPr>
              <a:t>78 585 002 016 </a:t>
            </a:r>
          </a:p>
        </p:txBody>
      </p:sp>
      <p:sp>
        <p:nvSpPr>
          <p:cNvPr id="66" name="Larme 65"/>
          <p:cNvSpPr/>
          <p:nvPr/>
        </p:nvSpPr>
        <p:spPr>
          <a:xfrm>
            <a:off x="69837" y="3337688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438286" y="3409696"/>
            <a:ext cx="6184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Set Fire to the Rain" panose="02000506000000020004" pitchFamily="2" charset="0"/>
              </a:rPr>
              <a:t>Ecris les lettres A et B dans les bonnes cases</a:t>
            </a:r>
            <a:endParaRPr lang="fr-FR" sz="1200" b="1" dirty="0">
              <a:latin typeface="Set Fire to the Rain" panose="02000506000000020004" pitchFamily="2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41845" y="330691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7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73" name="Larme 72"/>
          <p:cNvSpPr/>
          <p:nvPr/>
        </p:nvSpPr>
        <p:spPr>
          <a:xfrm>
            <a:off x="43459" y="7576066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11907" y="7576066"/>
            <a:ext cx="6184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Set Fire to the Rain" panose="02000506000000020004" pitchFamily="2" charset="0"/>
              </a:rPr>
              <a:t>Complète le tableau, soit en chiffres romains, soit avec nos chiffres</a:t>
            </a:r>
            <a:endParaRPr lang="fr-FR" sz="1200" b="1" dirty="0">
              <a:latin typeface="Set Fire to the Rain" panose="02000506000000020004" pitchFamily="2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15467" y="75452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9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620680"/>
              </p:ext>
            </p:extLst>
          </p:nvPr>
        </p:nvGraphicFramePr>
        <p:xfrm>
          <a:off x="223475" y="7924027"/>
          <a:ext cx="62733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I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V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XII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XIV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XIX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XL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L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4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9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18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50397"/>
              </p:ext>
            </p:extLst>
          </p:nvPr>
        </p:nvGraphicFramePr>
        <p:xfrm>
          <a:off x="223475" y="8825026"/>
          <a:ext cx="62733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  <a:gridCol w="627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LXV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XC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CLI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DCCX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CM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82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400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850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1000</a:t>
                      </a:r>
                      <a:endParaRPr lang="fr-FR" sz="12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550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5330</TotalTime>
  <Words>450</Words>
  <Application>Microsoft Office PowerPoint</Application>
  <PresentationFormat>Format A4 (210 x 297 mm)</PresentationFormat>
  <Paragraphs>103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3" baseType="lpstr">
      <vt:lpstr>Arial</vt:lpstr>
      <vt:lpstr>Calibri</vt:lpstr>
      <vt:lpstr>Chewy</vt:lpstr>
      <vt:lpstr>Dekko</vt:lpstr>
      <vt:lpstr>GelPenUprightHeavy</vt:lpstr>
      <vt:lpstr>Mrs Chocolat</vt:lpstr>
      <vt:lpstr>Script Ecole 2</vt:lpstr>
      <vt:lpstr>Set Fire to the Rain</vt:lpstr>
      <vt:lpstr>Short Stack</vt:lpstr>
      <vt:lpstr>Wingdings</vt:lpstr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75</cp:revision>
  <dcterms:created xsi:type="dcterms:W3CDTF">2014-08-26T10:40:36Z</dcterms:created>
  <dcterms:modified xsi:type="dcterms:W3CDTF">2018-09-24T06:25:54Z</dcterms:modified>
</cp:coreProperties>
</file>