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014" y="-3672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14FE6-91C4-4892-A571-4A419576DD34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C437A-C5FC-48B3-9472-B03715277B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958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8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418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73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33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26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2387" y="2750086"/>
            <a:ext cx="3915841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84250" y="2750086"/>
            <a:ext cx="3915842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914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807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06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57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18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60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8B0C3-1721-4935-BB56-F5521916FDD2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79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ndir un rectangle avec un coin du même côté 7"/>
          <p:cNvSpPr/>
          <p:nvPr/>
        </p:nvSpPr>
        <p:spPr>
          <a:xfrm flipV="1">
            <a:off x="108222" y="162121"/>
            <a:ext cx="7272809" cy="10441162"/>
          </a:xfrm>
          <a:prstGeom prst="round2SameRect">
            <a:avLst>
              <a:gd name="adj1" fmla="val 2067"/>
              <a:gd name="adj2" fmla="val 0"/>
            </a:avLst>
          </a:prstGeom>
          <a:effectLst>
            <a:glow rad="63500">
              <a:schemeClr val="tx1">
                <a:lumMod val="50000"/>
                <a:lumOff val="50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6" t="12113" r="8383"/>
          <a:stretch/>
        </p:blipFill>
        <p:spPr bwMode="auto">
          <a:xfrm>
            <a:off x="108222" y="162127"/>
            <a:ext cx="7272809" cy="720080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506264" y="218704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n w="190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</a:rPr>
              <a:t>Préparer l’évaluation </a:t>
            </a:r>
            <a:r>
              <a:rPr lang="fr-FR" sz="2400" b="1" dirty="0" smtClean="0">
                <a:ln w="190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</a:rPr>
              <a:t>n°2</a:t>
            </a:r>
            <a:endParaRPr lang="fr-FR" sz="2400" b="1" dirty="0">
              <a:ln w="19050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weet Cheeks" panose="02000603000000000000" pitchFamily="2" charset="0"/>
              <a:ea typeface="Sweet Cheeks" panose="02000603000000000000" pitchFamily="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80231" y="925687"/>
            <a:ext cx="7128792" cy="9833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1400" b="1" dirty="0">
                <a:ln w="12700">
                  <a:noFill/>
                </a:ln>
                <a:solidFill>
                  <a:prstClr val="black"/>
                </a:solidFill>
                <a:latin typeface="Set Fire to the Rain" panose="02000506000000020004" pitchFamily="2" charset="0"/>
              </a:rPr>
              <a:t>GRAMMAIRE : </a:t>
            </a:r>
            <a:r>
              <a:rPr lang="fr-FR" sz="1400" b="1" dirty="0" smtClean="0">
                <a:ln w="12700">
                  <a:noFill/>
                </a:ln>
                <a:solidFill>
                  <a:prstClr val="black"/>
                </a:solidFill>
                <a:latin typeface="Set Fire to the Rain" panose="02000506000000020004" pitchFamily="2" charset="0"/>
              </a:rPr>
              <a:t>LES TYPES DE PHRASES</a:t>
            </a:r>
            <a:endParaRPr lang="fr-FR" sz="1400" b="1" dirty="0">
              <a:ln w="12700">
                <a:noFill/>
              </a:ln>
              <a:solidFill>
                <a:prstClr val="black"/>
              </a:solidFill>
              <a:latin typeface="Set Fire to the Rain" panose="02000506000000020004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200" b="1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1. Indique le type de chaque phrase : déclarative, exclamative, interrogative, impérative</a:t>
            </a:r>
            <a:endParaRPr lang="fr-FR" sz="1200" b="1" dirty="0" smtClean="0">
              <a:solidFill>
                <a:prstClr val="black"/>
              </a:solidFill>
              <a:latin typeface="Set Fire to the Rain" panose="02000506000000020004" pitchFamily="2" charset="0"/>
              <a:ea typeface="Script Ecole 2" panose="02000400000000000000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Viens ici ! ____________		Je t’interdis de sauter ! ____________</a:t>
            </a:r>
          </a:p>
          <a:p>
            <a:pPr lvl="0">
              <a:lnSpc>
                <a:spcPct val="150000"/>
              </a:lnSpc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Peux-tu m’écouter ? ____________	Comme ce petit bébé est mignon ! ____________</a:t>
            </a:r>
          </a:p>
          <a:p>
            <a:pPr lvl="0">
              <a:lnSpc>
                <a:spcPct val="150000"/>
              </a:lnSpc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Je te conseille de mettre ton gilet.  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____________</a:t>
            </a:r>
          </a:p>
          <a:p>
            <a:pPr lvl="0">
              <a:lnSpc>
                <a:spcPct val="200000"/>
              </a:lnSpc>
            </a:pPr>
            <a:r>
              <a:rPr lang="fr-FR" sz="1200" b="1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2</a:t>
            </a:r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. </a:t>
            </a:r>
            <a:r>
              <a:rPr lang="fr-FR" sz="1200" b="1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Transforme ces phrases comme demandé</a:t>
            </a:r>
            <a:endParaRPr lang="fr-FR" sz="1200" b="1" dirty="0">
              <a:solidFill>
                <a:prstClr val="black"/>
              </a:solidFill>
              <a:latin typeface="Set Fire to the Rain" panose="02000506000000020004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Tu es content d’avoir vu ce film. ( --&gt; interrogatif )</a:t>
            </a:r>
          </a:p>
          <a:p>
            <a:pPr lvl="0">
              <a:lnSpc>
                <a:spcPct val="150000"/>
              </a:lnSpc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_____________________________________________________________________________________</a:t>
            </a:r>
            <a:endParaRPr lang="fr-FR" sz="1000" dirty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Que vous êtes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gentils avec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votre grand-mère ! 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( --&gt;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impératif )</a:t>
            </a:r>
            <a:endParaRPr lang="fr-FR" sz="1000" dirty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_____________________________________________________________________________________</a:t>
            </a:r>
          </a:p>
          <a:p>
            <a:pPr lvl="0">
              <a:lnSpc>
                <a:spcPct val="15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Ta chemise est-elle propre ? ( 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sym typeface="Wingdings" panose="05000000000000000000" pitchFamily="2" charset="2"/>
              </a:rPr>
              <a:t>--&gt; exclamatif 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)</a:t>
            </a:r>
          </a:p>
          <a:p>
            <a:pPr lvl="0">
              <a:lnSpc>
                <a:spcPct val="150000"/>
              </a:lnSpc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_____________________________________________________________________________________</a:t>
            </a:r>
            <a:endParaRPr lang="fr-FR" sz="1200" b="1" dirty="0" smtClean="0">
              <a:solidFill>
                <a:prstClr val="black"/>
              </a:solidFill>
              <a:latin typeface="Set Fire to the Rain" panose="02000506000000020004" pitchFamily="2" charset="0"/>
            </a:endParaRPr>
          </a:p>
          <a:p>
            <a:pPr lvl="0">
              <a:lnSpc>
                <a:spcPct val="200000"/>
              </a:lnSpc>
            </a:pPr>
            <a:r>
              <a:rPr lang="fr-FR" sz="1400" b="1" dirty="0" smtClean="0">
                <a:latin typeface="Set Fire to the Rain" panose="02000506000000020004" pitchFamily="2" charset="0"/>
                <a:cs typeface="Dekko" panose="00000500000000000000" pitchFamily="2" charset="0"/>
              </a:rPr>
              <a:t>CONJUGAISON </a:t>
            </a:r>
            <a:r>
              <a:rPr lang="fr-FR" sz="1400" b="1" dirty="0">
                <a:latin typeface="Set Fire to the Rain" panose="02000506000000020004" pitchFamily="2" charset="0"/>
                <a:cs typeface="Dekko" panose="00000500000000000000" pitchFamily="2" charset="0"/>
              </a:rPr>
              <a:t>: </a:t>
            </a:r>
            <a:r>
              <a:rPr lang="fr-FR" sz="1400" b="1" dirty="0" smtClean="0">
                <a:latin typeface="Set Fire to the Rain" panose="02000506000000020004" pitchFamily="2" charset="0"/>
                <a:cs typeface="Dekko" panose="00000500000000000000" pitchFamily="2" charset="0"/>
              </a:rPr>
              <a:t>LE PRESENT (1)</a:t>
            </a:r>
            <a:endParaRPr lang="fr-FR" sz="1400" b="1" dirty="0">
              <a:latin typeface="Set Fire to the Rain" panose="02000506000000020004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b="1" dirty="0">
                <a:latin typeface="Set Fire to the Rain" panose="02000506000000020004" pitchFamily="2" charset="0"/>
              </a:rPr>
              <a:t>3. </a:t>
            </a:r>
            <a:r>
              <a:rPr lang="fr-FR" sz="1200" b="1" dirty="0" smtClean="0">
                <a:latin typeface="Set Fire to the Rain" panose="02000506000000020004" pitchFamily="2" charset="0"/>
              </a:rPr>
              <a:t>Conjugue les verbes être et avoir au présent</a:t>
            </a:r>
            <a:endParaRPr lang="fr-FR" sz="1200" b="1" dirty="0">
              <a:latin typeface="Set Fire to the Rain" panose="02000506000000020004" pitchFamily="2" charset="0"/>
            </a:endParaRPr>
          </a:p>
          <a:p>
            <a:pPr>
              <a:lnSpc>
                <a:spcPct val="200000"/>
              </a:lnSpc>
            </a:pPr>
            <a:endParaRPr lang="fr-FR" sz="1600" b="1" spc="-30" dirty="0">
              <a:latin typeface="Fineliner Script" panose="02000000000000000000" pitchFamily="50" charset="0"/>
              <a:cs typeface="Dekko" panose="00000500000000000000" pitchFamily="2" charset="0"/>
            </a:endParaRPr>
          </a:p>
          <a:p>
            <a:pPr>
              <a:lnSpc>
                <a:spcPct val="200000"/>
              </a:lnSpc>
            </a:pPr>
            <a:endParaRPr lang="fr-FR" sz="1600" b="1" spc="-30" dirty="0">
              <a:latin typeface="Fineliner Script" panose="02000000000000000000" pitchFamily="50" charset="0"/>
              <a:cs typeface="Dekko" panose="00000500000000000000" pitchFamily="2" charset="0"/>
            </a:endParaRPr>
          </a:p>
          <a:p>
            <a:endParaRPr lang="fr-FR" sz="1200" b="1" spc="-30" dirty="0" smtClean="0">
              <a:latin typeface="Set Fire to the Rain" panose="02000506000000020004" pitchFamily="2" charset="0"/>
              <a:cs typeface="Dekko" panose="00000500000000000000" pitchFamily="2" charset="0"/>
            </a:endParaRPr>
          </a:p>
          <a:p>
            <a:pPr>
              <a:lnSpc>
                <a:spcPct val="200000"/>
              </a:lnSpc>
            </a:pPr>
            <a:r>
              <a:rPr lang="fr-FR" sz="1200" b="1" spc="-30" dirty="0" smtClean="0">
                <a:latin typeface="Set Fire to the Rain" panose="02000506000000020004" pitchFamily="2" charset="0"/>
                <a:cs typeface="Dekko" panose="00000500000000000000" pitchFamily="2" charset="0"/>
              </a:rPr>
              <a:t>4</a:t>
            </a:r>
            <a:r>
              <a:rPr lang="fr-FR" sz="1200" b="1" spc="-30" dirty="0">
                <a:latin typeface="Set Fire to the Rain" panose="02000506000000020004" pitchFamily="2" charset="0"/>
                <a:cs typeface="Dekko" panose="00000500000000000000" pitchFamily="2" charset="0"/>
              </a:rPr>
              <a:t>. </a:t>
            </a:r>
            <a:r>
              <a:rPr lang="fr-FR" sz="1200" b="1" spc="-30" dirty="0" smtClean="0">
                <a:latin typeface="Set Fire to the Rain" panose="02000506000000020004" pitchFamily="2" charset="0"/>
                <a:cs typeface="Dekko" panose="00000500000000000000" pitchFamily="2" charset="0"/>
              </a:rPr>
              <a:t>Ecris ces verbes du 1</a:t>
            </a:r>
            <a:r>
              <a:rPr lang="fr-FR" sz="1200" b="1" spc="-30" baseline="30000" dirty="0" smtClean="0">
                <a:latin typeface="Set Fire to the Rain" panose="02000506000000020004" pitchFamily="2" charset="0"/>
                <a:cs typeface="Dekko" panose="00000500000000000000" pitchFamily="2" charset="0"/>
              </a:rPr>
              <a:t>er</a:t>
            </a:r>
            <a:r>
              <a:rPr lang="fr-FR" sz="1200" b="1" spc="-30" dirty="0" smtClean="0">
                <a:latin typeface="Set Fire to the Rain" panose="02000506000000020004" pitchFamily="2" charset="0"/>
                <a:cs typeface="Dekko" panose="00000500000000000000" pitchFamily="2" charset="0"/>
              </a:rPr>
              <a:t> groupe au présent</a:t>
            </a:r>
            <a:endParaRPr lang="fr-FR" sz="1200" b="1" spc="-30" dirty="0">
              <a:latin typeface="Set Fire to the Rain" panose="02000506000000020004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000" spc="-30" dirty="0">
                <a:latin typeface="Short Stack" panose="02010500040000000007" pitchFamily="2" charset="0"/>
              </a:rPr>
              <a:t>Nous (plonger) __________________________. </a:t>
            </a:r>
            <a:r>
              <a:rPr lang="fr-FR" sz="1000" spc="-30" dirty="0" smtClean="0">
                <a:latin typeface="Short Stack" panose="02010500040000000007" pitchFamily="2" charset="0"/>
              </a:rPr>
              <a:t>	Nous </a:t>
            </a:r>
            <a:r>
              <a:rPr lang="fr-FR" sz="1000" spc="-30" dirty="0">
                <a:latin typeface="Short Stack" panose="02010500040000000007" pitchFamily="2" charset="0"/>
              </a:rPr>
              <a:t>(lancer) __________________________. </a:t>
            </a:r>
          </a:p>
          <a:p>
            <a:pPr>
              <a:lnSpc>
                <a:spcPct val="150000"/>
              </a:lnSpc>
            </a:pPr>
            <a:r>
              <a:rPr lang="fr-FR" sz="1000" spc="-30" dirty="0">
                <a:latin typeface="Short Stack" panose="02010500040000000007" pitchFamily="2" charset="0"/>
              </a:rPr>
              <a:t>Vous (jouer) __________________________. </a:t>
            </a:r>
            <a:r>
              <a:rPr lang="fr-FR" sz="1000" spc="-30" dirty="0" smtClean="0">
                <a:latin typeface="Short Stack" panose="02010500040000000007" pitchFamily="2" charset="0"/>
              </a:rPr>
              <a:t>	Le </a:t>
            </a:r>
            <a:r>
              <a:rPr lang="fr-FR" sz="1000" spc="-30" dirty="0">
                <a:latin typeface="Short Stack" panose="02010500040000000007" pitchFamily="2" charset="0"/>
              </a:rPr>
              <a:t>chien (aboyer) __________________________. </a:t>
            </a:r>
          </a:p>
          <a:p>
            <a:pPr>
              <a:lnSpc>
                <a:spcPct val="150000"/>
              </a:lnSpc>
            </a:pPr>
            <a:r>
              <a:rPr lang="fr-FR" sz="1000" spc="-30" dirty="0">
                <a:latin typeface="Short Stack" panose="02010500040000000007" pitchFamily="2" charset="0"/>
              </a:rPr>
              <a:t>Tu (aimer) __________________________. </a:t>
            </a:r>
            <a:r>
              <a:rPr lang="fr-FR" sz="1000" spc="-30" dirty="0" smtClean="0">
                <a:latin typeface="Short Stack" panose="02010500040000000007" pitchFamily="2" charset="0"/>
              </a:rPr>
              <a:t>	Elles </a:t>
            </a:r>
            <a:r>
              <a:rPr lang="fr-FR" sz="1000" spc="-30" dirty="0">
                <a:latin typeface="Short Stack" panose="02010500040000000007" pitchFamily="2" charset="0"/>
              </a:rPr>
              <a:t>(créer) __________________________. </a:t>
            </a:r>
          </a:p>
          <a:p>
            <a:pPr>
              <a:lnSpc>
                <a:spcPct val="150000"/>
              </a:lnSpc>
            </a:pPr>
            <a:r>
              <a:rPr lang="fr-FR" sz="1000" spc="-30" dirty="0">
                <a:latin typeface="Short Stack" panose="02010500040000000007" pitchFamily="2" charset="0"/>
              </a:rPr>
              <a:t>Je (regarder) __________________________. </a:t>
            </a:r>
            <a:r>
              <a:rPr lang="fr-FR" sz="1000" spc="-30" dirty="0" smtClean="0">
                <a:latin typeface="Short Stack" panose="02010500040000000007" pitchFamily="2" charset="0"/>
              </a:rPr>
              <a:t>	On </a:t>
            </a:r>
            <a:r>
              <a:rPr lang="fr-FR" sz="1000" spc="-30" dirty="0">
                <a:latin typeface="Short Stack" panose="02010500040000000007" pitchFamily="2" charset="0"/>
              </a:rPr>
              <a:t>(imaginer) __________________________. </a:t>
            </a:r>
            <a:endParaRPr lang="fr-FR" sz="1000" spc="-3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b="1" spc="-30" dirty="0" smtClean="0">
                <a:latin typeface="Set Fire to the Rain" panose="02000506000000020004" pitchFamily="2" charset="0"/>
              </a:rPr>
              <a:t>5. Ecris ces verbes du 2</a:t>
            </a:r>
            <a:r>
              <a:rPr lang="fr-FR" sz="1200" b="1" spc="-30" baseline="30000" dirty="0" smtClean="0">
                <a:latin typeface="Set Fire to the Rain" panose="02000506000000020004" pitchFamily="2" charset="0"/>
              </a:rPr>
              <a:t>ème</a:t>
            </a:r>
            <a:r>
              <a:rPr lang="fr-FR" sz="1200" b="1" spc="-30" dirty="0" smtClean="0">
                <a:latin typeface="Set Fire to the Rain" panose="02000506000000020004" pitchFamily="2" charset="0"/>
              </a:rPr>
              <a:t> groupe au présent</a:t>
            </a:r>
          </a:p>
          <a:p>
            <a:pPr lvl="0">
              <a:lnSpc>
                <a:spcPct val="15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(obéir) :	tu  _________________	 nous  __________________________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(nourrir) :	il _________________	 vous __________________________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(réfléchir) :	je _________________	 ils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__________________________</a:t>
            </a:r>
            <a:endParaRPr lang="fr-FR" sz="1000" spc="-30" dirty="0">
              <a:latin typeface="Short Stack" panose="02010500040000000007" pitchFamily="2" charset="0"/>
            </a:endParaRPr>
          </a:p>
          <a:p>
            <a:pPr>
              <a:lnSpc>
                <a:spcPct val="200000"/>
              </a:lnSpc>
            </a:pPr>
            <a:r>
              <a:rPr lang="fr-FR" sz="1400" b="1" spc="-30" dirty="0" smtClean="0">
                <a:latin typeface="Set Fire to the Rain" panose="02000506000000020004" pitchFamily="2" charset="0"/>
                <a:cs typeface="Dekko" panose="00000500000000000000" pitchFamily="2" charset="0"/>
              </a:rPr>
              <a:t>VOCABULAIRE : LES SYNONYMES</a:t>
            </a:r>
            <a:endParaRPr lang="fr-FR" sz="1400" b="1" spc="-30" dirty="0">
              <a:latin typeface="Set Fire to the Rain" panose="02000506000000020004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b="1" dirty="0" smtClean="0">
                <a:latin typeface="Set Fire to the Rain" panose="02000506000000020004" pitchFamily="2" charset="0"/>
                <a:cs typeface="Dekko" panose="00000500000000000000" pitchFamily="2" charset="0"/>
              </a:rPr>
              <a:t>6. Barre l’intrus de chaque série</a:t>
            </a:r>
            <a:endParaRPr lang="fr-FR" sz="1200" b="1" dirty="0">
              <a:latin typeface="Set Fire to the Rain" panose="02000506000000020004" pitchFamily="2" charset="0"/>
              <a:cs typeface="Dekko" panose="00000500000000000000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a)  Fournir – donner – prescrire – emmener	</a:t>
            </a:r>
            <a:r>
              <a:rPr lang="fr-FR" sz="1000" spc="-30" dirty="0" smtClean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     c</a:t>
            </a: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) superbe – magnifique – extravagant - splendide</a:t>
            </a:r>
          </a:p>
          <a:p>
            <a:pPr marL="228600" lvl="0" indent="-228600">
              <a:lnSpc>
                <a:spcPct val="150000"/>
              </a:lnSpc>
              <a:buAutoNum type="alphaLcParenR" startAt="2"/>
            </a:pPr>
            <a:r>
              <a:rPr lang="fr-FR" sz="1000" spc="-30" dirty="0" smtClean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Manger </a:t>
            </a: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– déguster  - prendre </a:t>
            </a:r>
            <a:r>
              <a:rPr lang="fr-FR" sz="1000" spc="-30" dirty="0" smtClean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– dévorer</a:t>
            </a:r>
            <a:endParaRPr lang="fr-FR" sz="200" spc="-30" dirty="0" smtClean="0">
              <a:solidFill>
                <a:prstClr val="black"/>
              </a:solidFill>
              <a:latin typeface="Short Stack" panose="02010500040000000007" pitchFamily="2" charset="0"/>
              <a:cs typeface="Dekko" panose="00000500000000000000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200" b="1" spc="-30" dirty="0" smtClean="0">
                <a:solidFill>
                  <a:prstClr val="black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7. Trouve </a:t>
            </a:r>
            <a:r>
              <a:rPr lang="fr-FR" sz="1200" b="1" spc="-30" dirty="0" smtClean="0">
                <a:solidFill>
                  <a:prstClr val="black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3 synonymes </a:t>
            </a:r>
            <a:r>
              <a:rPr lang="fr-FR" sz="1200" b="1" spc="-30" dirty="0" smtClean="0">
                <a:solidFill>
                  <a:prstClr val="black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pour chaque mot. Tu peux t’aider du dictionnaire.</a:t>
            </a:r>
            <a:endParaRPr lang="fr-FR" sz="3600" b="1" spc="-30" dirty="0">
              <a:solidFill>
                <a:prstClr val="black"/>
              </a:solidFill>
              <a:latin typeface="Set Fire to the Rain" panose="02000506000000020004" pitchFamily="2" charset="0"/>
              <a:cs typeface="Dekko" panose="00000500000000000000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000" spc="-30" dirty="0" smtClean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Parler ___________________________________________________________________________________</a:t>
            </a:r>
            <a:endParaRPr lang="fr-FR" sz="1000" spc="-30" dirty="0">
              <a:solidFill>
                <a:prstClr val="black"/>
              </a:solidFill>
              <a:latin typeface="Short Stack" panose="02010500040000000007" pitchFamily="2" charset="0"/>
              <a:cs typeface="Dekko" panose="00000500000000000000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Heureux. </a:t>
            </a:r>
            <a:r>
              <a:rPr lang="fr-FR" sz="1000" spc="-30" dirty="0" smtClean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_________________________________________________________________________________</a:t>
            </a:r>
            <a:endParaRPr lang="fr-FR" sz="1000" spc="-30" dirty="0">
              <a:solidFill>
                <a:prstClr val="black"/>
              </a:solidFill>
              <a:latin typeface="Short Stack" panose="02010500040000000007" pitchFamily="2" charset="0"/>
              <a:cs typeface="Dekko" panose="00000500000000000000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Laid. </a:t>
            </a:r>
            <a:r>
              <a:rPr lang="fr-FR" sz="1000" spc="-30" dirty="0" smtClean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_____________________________________________________________________________________</a:t>
            </a:r>
            <a:endParaRPr lang="fr-FR" sz="1000" spc="-30" dirty="0">
              <a:solidFill>
                <a:prstClr val="black"/>
              </a:solidFill>
              <a:latin typeface="Short Stack" panose="02010500040000000007" pitchFamily="2" charset="0"/>
              <a:cs typeface="Dekko" panose="00000500000000000000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Un livre. </a:t>
            </a:r>
            <a:r>
              <a:rPr lang="fr-FR" sz="1000" spc="-30" dirty="0" smtClean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__________________________________________________________________________________</a:t>
            </a:r>
            <a:endParaRPr lang="fr-FR" sz="1200" b="1" spc="-30" dirty="0" smtClean="0">
              <a:solidFill>
                <a:prstClr val="black"/>
              </a:solidFill>
              <a:latin typeface="Set Fire to the Rain" panose="02000506000000020004" pitchFamily="2" charset="0"/>
              <a:cs typeface="Dekko" panose="00000500000000000000" pitchFamily="2" charset="0"/>
            </a:endParaRPr>
          </a:p>
        </p:txBody>
      </p:sp>
      <p:sp>
        <p:nvSpPr>
          <p:cNvPr id="12" name="Larme 11"/>
          <p:cNvSpPr/>
          <p:nvPr/>
        </p:nvSpPr>
        <p:spPr>
          <a:xfrm>
            <a:off x="6300911" y="243355"/>
            <a:ext cx="864096" cy="638851"/>
          </a:xfrm>
          <a:prstGeom prst="teardrop">
            <a:avLst>
              <a:gd name="adj" fmla="val 91453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300911" y="279355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 smtClean="0">
                <a:solidFill>
                  <a:schemeClr val="bg1"/>
                </a:solidFill>
                <a:latin typeface="Set Fire to the Rain" panose="02000506000000020004" pitchFamily="2" charset="0"/>
              </a:rPr>
              <a:t>G2 C2 V1</a:t>
            </a:r>
            <a:endParaRPr lang="fr-FR" sz="2800" b="1" dirty="0">
              <a:solidFill>
                <a:schemeClr val="bg1"/>
              </a:solidFill>
              <a:latin typeface="Set Fire to the Rain" panose="02000506000000020004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8180" y="249784"/>
            <a:ext cx="1224136" cy="5447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200" dirty="0">
                <a:latin typeface="Set Fire to the Rain" panose="02000506000000020004" pitchFamily="2" charset="0"/>
                <a:cs typeface="Dekko" panose="00000500000000000000" pitchFamily="2" charset="0"/>
              </a:rPr>
              <a:t>Exercices de français </a:t>
            </a:r>
          </a:p>
          <a:p>
            <a:pPr algn="ctr">
              <a:lnSpc>
                <a:spcPct val="80000"/>
              </a:lnSpc>
            </a:pPr>
            <a:r>
              <a:rPr lang="fr-FR" sz="1200" dirty="0">
                <a:latin typeface="Set Fire to the Rain" panose="02000506000000020004" pitchFamily="2" charset="0"/>
                <a:cs typeface="Dekko" panose="00000500000000000000" pitchFamily="2" charset="0"/>
              </a:rPr>
              <a:t>CM1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928170"/>
              </p:ext>
            </p:extLst>
          </p:nvPr>
        </p:nvGraphicFramePr>
        <p:xfrm>
          <a:off x="252239" y="4732725"/>
          <a:ext cx="6984776" cy="1101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058"/>
                <a:gridCol w="1164102"/>
                <a:gridCol w="582051"/>
                <a:gridCol w="1455128"/>
                <a:gridCol w="291026"/>
                <a:gridCol w="1164232"/>
                <a:gridCol w="582051"/>
                <a:gridCol w="1455128"/>
              </a:tblGrid>
              <a:tr h="181927">
                <a:tc gridSpan="4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 être 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avoir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  <a:tr h="330387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Je 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Nous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J’ 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Nous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200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Tu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Vous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Tu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Vous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226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Ils 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Ils 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911" y="10402775"/>
            <a:ext cx="1080120" cy="22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953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ndir un rectangle avec un coin du même côté 7"/>
          <p:cNvSpPr/>
          <p:nvPr/>
        </p:nvSpPr>
        <p:spPr>
          <a:xfrm flipV="1">
            <a:off x="108222" y="162121"/>
            <a:ext cx="7272809" cy="10441162"/>
          </a:xfrm>
          <a:prstGeom prst="round2SameRect">
            <a:avLst>
              <a:gd name="adj1" fmla="val 2067"/>
              <a:gd name="adj2" fmla="val 0"/>
            </a:avLst>
          </a:prstGeom>
          <a:effectLst>
            <a:glow rad="63500">
              <a:schemeClr val="tx1">
                <a:lumMod val="50000"/>
                <a:lumOff val="50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6" t="12113" r="8383"/>
          <a:stretch/>
        </p:blipFill>
        <p:spPr bwMode="auto">
          <a:xfrm>
            <a:off x="108222" y="162127"/>
            <a:ext cx="7272809" cy="720080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506264" y="218704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n w="190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</a:rPr>
              <a:t>Préparer l’évaluation </a:t>
            </a:r>
            <a:r>
              <a:rPr lang="fr-FR" sz="2400" b="1" dirty="0" smtClean="0">
                <a:ln w="190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</a:rPr>
              <a:t>n°2</a:t>
            </a:r>
            <a:endParaRPr lang="fr-FR" sz="2400" b="1" dirty="0">
              <a:ln w="19050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weet Cheeks" panose="02000603000000000000" pitchFamily="2" charset="0"/>
              <a:ea typeface="Sweet Cheeks" panose="02000603000000000000" pitchFamily="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80231" y="925687"/>
            <a:ext cx="7128792" cy="9833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1400" b="1" dirty="0">
                <a:ln w="12700">
                  <a:noFill/>
                </a:ln>
                <a:solidFill>
                  <a:prstClr val="black"/>
                </a:solidFill>
                <a:latin typeface="Set Fire to the Rain" panose="02000506000000020004" pitchFamily="2" charset="0"/>
              </a:rPr>
              <a:t>GRAMMAIRE : </a:t>
            </a:r>
            <a:r>
              <a:rPr lang="fr-FR" sz="1400" b="1" dirty="0" smtClean="0">
                <a:ln w="12700">
                  <a:noFill/>
                </a:ln>
                <a:solidFill>
                  <a:prstClr val="black"/>
                </a:solidFill>
                <a:latin typeface="Set Fire to the Rain" panose="02000506000000020004" pitchFamily="2" charset="0"/>
              </a:rPr>
              <a:t>LES TYPES DE PHRASES</a:t>
            </a:r>
            <a:endParaRPr lang="fr-FR" sz="1400" b="1" dirty="0">
              <a:ln w="12700">
                <a:noFill/>
              </a:ln>
              <a:solidFill>
                <a:prstClr val="black"/>
              </a:solidFill>
              <a:latin typeface="Set Fire to the Rain" panose="02000506000000020004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200" b="1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1. Indique le type de chaque phrase : déclarative, exclamative, interrogative, impérative</a:t>
            </a:r>
            <a:endParaRPr lang="fr-FR" sz="1200" b="1" dirty="0" smtClean="0">
              <a:solidFill>
                <a:prstClr val="black"/>
              </a:solidFill>
              <a:latin typeface="Set Fire to the Rain" panose="02000506000000020004" pitchFamily="2" charset="0"/>
              <a:ea typeface="Script Ecole 2" panose="02000400000000000000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Viens ici ! </a:t>
            </a:r>
            <a:r>
              <a:rPr lang="fr-FR" sz="100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impérative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		Je t’interdis de sauter ! </a:t>
            </a:r>
            <a:r>
              <a:rPr lang="fr-FR" sz="100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déclarative</a:t>
            </a:r>
            <a:endParaRPr lang="fr-FR" sz="1000" b="1" dirty="0" smtClean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Peux-tu m’écouter ? </a:t>
            </a:r>
            <a:r>
              <a:rPr lang="fr-FR" sz="100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interrogative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	Comme ce petit bébé est mignon ! </a:t>
            </a:r>
            <a:r>
              <a:rPr lang="fr-FR" sz="100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exclamative</a:t>
            </a:r>
            <a:endParaRPr lang="fr-FR" sz="1000" b="1" dirty="0" smtClean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Je te conseille de mettre ton gilet.  </a:t>
            </a:r>
            <a:r>
              <a:rPr lang="fr-FR" sz="100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déclarative</a:t>
            </a:r>
            <a:endParaRPr lang="fr-FR" sz="1000" b="1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 lvl="0">
              <a:lnSpc>
                <a:spcPct val="200000"/>
              </a:lnSpc>
            </a:pPr>
            <a:r>
              <a:rPr lang="fr-FR" sz="1200" b="1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2</a:t>
            </a:r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. </a:t>
            </a:r>
            <a:r>
              <a:rPr lang="fr-FR" sz="1200" b="1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Transforme ces phrases comme demandé</a:t>
            </a:r>
            <a:endParaRPr lang="fr-FR" sz="1200" b="1" dirty="0">
              <a:solidFill>
                <a:prstClr val="black"/>
              </a:solidFill>
              <a:latin typeface="Set Fire to the Rain" panose="02000506000000020004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Tu es content d’avoir vu ce film. ( --&gt; interrogatif )</a:t>
            </a:r>
          </a:p>
          <a:p>
            <a:pPr lvl="0">
              <a:lnSpc>
                <a:spcPct val="150000"/>
              </a:lnSpc>
            </a:pPr>
            <a:r>
              <a:rPr lang="fr-FR" sz="100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Es-tu content d’avoir vu ce film ?</a:t>
            </a:r>
            <a:endParaRPr lang="fr-FR" sz="1000" b="1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Que vous êtes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gentils avec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votre grand-mère ! 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( --&gt;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impératif )</a:t>
            </a:r>
            <a:endParaRPr lang="fr-FR" sz="1000" dirty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00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Soyez gentils avec votre grand-mère.</a:t>
            </a:r>
            <a:endParaRPr lang="fr-FR" sz="1000" b="1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T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a chemise est-elle propre ? (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  <a:sym typeface="Wingdings" panose="05000000000000000000" pitchFamily="2" charset="2"/>
              </a:rPr>
              <a:t>--&gt; exclamatif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)</a:t>
            </a:r>
            <a:endParaRPr lang="fr-FR" sz="1000" dirty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00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Comme ta chemise est propre !</a:t>
            </a:r>
            <a:endParaRPr lang="fr-FR" sz="1200" b="1" dirty="0" smtClean="0">
              <a:solidFill>
                <a:srgbClr val="FF0000"/>
              </a:solidFill>
              <a:latin typeface="Set Fire to the Rain" panose="02000506000000020004" pitchFamily="2" charset="0"/>
            </a:endParaRPr>
          </a:p>
          <a:p>
            <a:pPr lvl="0">
              <a:lnSpc>
                <a:spcPct val="200000"/>
              </a:lnSpc>
            </a:pPr>
            <a:r>
              <a:rPr lang="fr-FR" sz="1400" b="1" dirty="0" smtClean="0">
                <a:latin typeface="Set Fire to the Rain" panose="02000506000000020004" pitchFamily="2" charset="0"/>
                <a:cs typeface="Dekko" panose="00000500000000000000" pitchFamily="2" charset="0"/>
              </a:rPr>
              <a:t>CONJUGAISON </a:t>
            </a:r>
            <a:r>
              <a:rPr lang="fr-FR" sz="1400" b="1" dirty="0">
                <a:latin typeface="Set Fire to the Rain" panose="02000506000000020004" pitchFamily="2" charset="0"/>
                <a:cs typeface="Dekko" panose="00000500000000000000" pitchFamily="2" charset="0"/>
              </a:rPr>
              <a:t>: </a:t>
            </a:r>
            <a:r>
              <a:rPr lang="fr-FR" sz="1400" b="1" dirty="0" smtClean="0">
                <a:latin typeface="Set Fire to the Rain" panose="02000506000000020004" pitchFamily="2" charset="0"/>
                <a:cs typeface="Dekko" panose="00000500000000000000" pitchFamily="2" charset="0"/>
              </a:rPr>
              <a:t>LE PRESENT (1)</a:t>
            </a:r>
            <a:endParaRPr lang="fr-FR" sz="1400" b="1" dirty="0">
              <a:latin typeface="Set Fire to the Rain" panose="02000506000000020004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b="1" dirty="0">
                <a:latin typeface="Set Fire to the Rain" panose="02000506000000020004" pitchFamily="2" charset="0"/>
              </a:rPr>
              <a:t>3. </a:t>
            </a:r>
            <a:r>
              <a:rPr lang="fr-FR" sz="1200" b="1" dirty="0" smtClean="0">
                <a:latin typeface="Set Fire to the Rain" panose="02000506000000020004" pitchFamily="2" charset="0"/>
              </a:rPr>
              <a:t>Conjugue les verbes être et avoir au présent</a:t>
            </a:r>
            <a:endParaRPr lang="fr-FR" sz="1200" b="1" dirty="0">
              <a:latin typeface="Set Fire to the Rain" panose="02000506000000020004" pitchFamily="2" charset="0"/>
            </a:endParaRPr>
          </a:p>
          <a:p>
            <a:pPr>
              <a:lnSpc>
                <a:spcPct val="200000"/>
              </a:lnSpc>
            </a:pPr>
            <a:endParaRPr lang="fr-FR" sz="1600" b="1" spc="-30" dirty="0">
              <a:latin typeface="Fineliner Script" panose="02000000000000000000" pitchFamily="50" charset="0"/>
              <a:cs typeface="Dekko" panose="00000500000000000000" pitchFamily="2" charset="0"/>
            </a:endParaRPr>
          </a:p>
          <a:p>
            <a:pPr>
              <a:lnSpc>
                <a:spcPct val="200000"/>
              </a:lnSpc>
            </a:pPr>
            <a:endParaRPr lang="fr-FR" sz="1600" b="1" spc="-30" dirty="0">
              <a:latin typeface="Fineliner Script" panose="02000000000000000000" pitchFamily="50" charset="0"/>
              <a:cs typeface="Dekko" panose="00000500000000000000" pitchFamily="2" charset="0"/>
            </a:endParaRPr>
          </a:p>
          <a:p>
            <a:endParaRPr lang="fr-FR" sz="1200" b="1" spc="-30" dirty="0" smtClean="0">
              <a:latin typeface="Set Fire to the Rain" panose="02000506000000020004" pitchFamily="2" charset="0"/>
              <a:cs typeface="Dekko" panose="00000500000000000000" pitchFamily="2" charset="0"/>
            </a:endParaRPr>
          </a:p>
          <a:p>
            <a:pPr>
              <a:lnSpc>
                <a:spcPct val="200000"/>
              </a:lnSpc>
            </a:pPr>
            <a:r>
              <a:rPr lang="fr-FR" sz="1200" b="1" spc="-30" dirty="0" smtClean="0">
                <a:latin typeface="Set Fire to the Rain" panose="02000506000000020004" pitchFamily="2" charset="0"/>
                <a:cs typeface="Dekko" panose="00000500000000000000" pitchFamily="2" charset="0"/>
              </a:rPr>
              <a:t>4</a:t>
            </a:r>
            <a:r>
              <a:rPr lang="fr-FR" sz="1200" b="1" spc="-30" dirty="0">
                <a:latin typeface="Set Fire to the Rain" panose="02000506000000020004" pitchFamily="2" charset="0"/>
                <a:cs typeface="Dekko" panose="00000500000000000000" pitchFamily="2" charset="0"/>
              </a:rPr>
              <a:t>. </a:t>
            </a:r>
            <a:r>
              <a:rPr lang="fr-FR" sz="1200" b="1" spc="-30" dirty="0" smtClean="0">
                <a:latin typeface="Set Fire to the Rain" panose="02000506000000020004" pitchFamily="2" charset="0"/>
                <a:cs typeface="Dekko" panose="00000500000000000000" pitchFamily="2" charset="0"/>
              </a:rPr>
              <a:t>Ecris ces verbes du 1</a:t>
            </a:r>
            <a:r>
              <a:rPr lang="fr-FR" sz="1200" b="1" spc="-30" baseline="30000" dirty="0" smtClean="0">
                <a:latin typeface="Set Fire to the Rain" panose="02000506000000020004" pitchFamily="2" charset="0"/>
                <a:cs typeface="Dekko" panose="00000500000000000000" pitchFamily="2" charset="0"/>
              </a:rPr>
              <a:t>er</a:t>
            </a:r>
            <a:r>
              <a:rPr lang="fr-FR" sz="1200" b="1" spc="-30" dirty="0" smtClean="0">
                <a:latin typeface="Set Fire to the Rain" panose="02000506000000020004" pitchFamily="2" charset="0"/>
                <a:cs typeface="Dekko" panose="00000500000000000000" pitchFamily="2" charset="0"/>
              </a:rPr>
              <a:t> groupe au présent</a:t>
            </a:r>
            <a:endParaRPr lang="fr-FR" sz="1200" b="1" spc="-30" dirty="0">
              <a:latin typeface="Set Fire to the Rain" panose="02000506000000020004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000" spc="-30" dirty="0">
                <a:latin typeface="Short Stack" panose="02010500040000000007" pitchFamily="2" charset="0"/>
              </a:rPr>
              <a:t>Nous (plonger) </a:t>
            </a:r>
            <a:r>
              <a:rPr lang="fr-FR" sz="1000" b="1" spc="-3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plongeons	</a:t>
            </a:r>
            <a:r>
              <a:rPr lang="fr-FR" sz="1000" spc="-30" dirty="0" smtClean="0">
                <a:latin typeface="Short Stack" panose="02010500040000000007" pitchFamily="2" charset="0"/>
              </a:rPr>
              <a:t>	Nous </a:t>
            </a:r>
            <a:r>
              <a:rPr lang="fr-FR" sz="1000" spc="-30" dirty="0">
                <a:latin typeface="Short Stack" panose="02010500040000000007" pitchFamily="2" charset="0"/>
              </a:rPr>
              <a:t>(lancer) </a:t>
            </a:r>
            <a:r>
              <a:rPr lang="fr-FR" sz="1000" b="1" spc="-3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lançons</a:t>
            </a:r>
            <a:endParaRPr lang="fr-FR" sz="1000" b="1" spc="-30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000" spc="-30" dirty="0">
                <a:latin typeface="Short Stack" panose="02010500040000000007" pitchFamily="2" charset="0"/>
              </a:rPr>
              <a:t>Vous (jouer) </a:t>
            </a:r>
            <a:r>
              <a:rPr lang="fr-FR" sz="1000" b="1" spc="-3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jouez	</a:t>
            </a:r>
            <a:r>
              <a:rPr lang="fr-FR" sz="1000" spc="-30" dirty="0" smtClean="0">
                <a:latin typeface="Short Stack" panose="02010500040000000007" pitchFamily="2" charset="0"/>
              </a:rPr>
              <a:t>	Le </a:t>
            </a:r>
            <a:r>
              <a:rPr lang="fr-FR" sz="1000" spc="-30" dirty="0">
                <a:latin typeface="Short Stack" panose="02010500040000000007" pitchFamily="2" charset="0"/>
              </a:rPr>
              <a:t>chien (aboyer) </a:t>
            </a:r>
            <a:r>
              <a:rPr lang="fr-FR" sz="1000" b="1" spc="-3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aboie</a:t>
            </a:r>
            <a:endParaRPr lang="fr-FR" sz="1000" b="1" spc="-30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000" spc="-30" dirty="0">
                <a:latin typeface="Short Stack" panose="02010500040000000007" pitchFamily="2" charset="0"/>
              </a:rPr>
              <a:t>Tu (aimer) </a:t>
            </a:r>
            <a:r>
              <a:rPr lang="fr-FR" sz="1000" b="1" spc="-3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aimes</a:t>
            </a:r>
            <a:r>
              <a:rPr lang="fr-FR" sz="1000" spc="-30" dirty="0" smtClean="0">
                <a:latin typeface="Short Stack" panose="02010500040000000007" pitchFamily="2" charset="0"/>
              </a:rPr>
              <a:t>	</a:t>
            </a:r>
            <a:r>
              <a:rPr lang="fr-FR" sz="1000" spc="-30" dirty="0" smtClean="0">
                <a:latin typeface="Short Stack" panose="02010500040000000007" pitchFamily="2" charset="0"/>
              </a:rPr>
              <a:t>	Elles </a:t>
            </a:r>
            <a:r>
              <a:rPr lang="fr-FR" sz="1000" spc="-30" dirty="0">
                <a:latin typeface="Short Stack" panose="02010500040000000007" pitchFamily="2" charset="0"/>
              </a:rPr>
              <a:t>(créer) </a:t>
            </a:r>
            <a:r>
              <a:rPr lang="fr-FR" sz="1000" b="1" spc="-3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créent</a:t>
            </a:r>
            <a:endParaRPr lang="fr-FR" sz="1000" b="1" spc="-30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000" spc="-30" dirty="0">
                <a:latin typeface="Short Stack" panose="02010500040000000007" pitchFamily="2" charset="0"/>
              </a:rPr>
              <a:t>Je (regarder) </a:t>
            </a:r>
            <a:r>
              <a:rPr lang="fr-FR" sz="1000" b="1" spc="-3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regarde	</a:t>
            </a:r>
            <a:r>
              <a:rPr lang="fr-FR" sz="1000" spc="-30" dirty="0" smtClean="0">
                <a:latin typeface="Short Stack" panose="02010500040000000007" pitchFamily="2" charset="0"/>
              </a:rPr>
              <a:t>	On </a:t>
            </a:r>
            <a:r>
              <a:rPr lang="fr-FR" sz="1000" spc="-30" dirty="0">
                <a:latin typeface="Short Stack" panose="02010500040000000007" pitchFamily="2" charset="0"/>
              </a:rPr>
              <a:t>(imaginer) </a:t>
            </a:r>
            <a:r>
              <a:rPr lang="fr-FR" sz="1000" b="1" spc="-3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imagine</a:t>
            </a:r>
            <a:endParaRPr lang="fr-FR" sz="1000" b="1" spc="-30" dirty="0" smtClean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b="1" spc="-30" dirty="0" smtClean="0">
                <a:latin typeface="Set Fire to the Rain" panose="02000506000000020004" pitchFamily="2" charset="0"/>
              </a:rPr>
              <a:t>5. Ecris ces verbes du 2</a:t>
            </a:r>
            <a:r>
              <a:rPr lang="fr-FR" sz="1200" b="1" spc="-30" baseline="30000" dirty="0" smtClean="0">
                <a:latin typeface="Set Fire to the Rain" panose="02000506000000020004" pitchFamily="2" charset="0"/>
              </a:rPr>
              <a:t>ème</a:t>
            </a:r>
            <a:r>
              <a:rPr lang="fr-FR" sz="1200" b="1" spc="-30" dirty="0" smtClean="0">
                <a:latin typeface="Set Fire to the Rain" panose="02000506000000020004" pitchFamily="2" charset="0"/>
              </a:rPr>
              <a:t> groupe au présent</a:t>
            </a:r>
          </a:p>
          <a:p>
            <a:pPr lvl="0">
              <a:lnSpc>
                <a:spcPct val="15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(obéir) :	tu </a:t>
            </a:r>
            <a:r>
              <a:rPr lang="fr-FR" sz="100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obéis	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	 nous </a:t>
            </a:r>
            <a:r>
              <a:rPr lang="fr-FR" sz="100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obéissons</a:t>
            </a:r>
            <a:endParaRPr lang="fr-FR" sz="1000" b="1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(nourrir) :	il </a:t>
            </a:r>
            <a:r>
              <a:rPr lang="fr-FR" sz="100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nourrit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	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	 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vous </a:t>
            </a:r>
            <a:r>
              <a:rPr lang="fr-FR" sz="100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nourrissez</a:t>
            </a:r>
            <a:endParaRPr lang="fr-FR" sz="1000" b="1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(réfléchir) :	je </a:t>
            </a:r>
            <a:r>
              <a:rPr lang="fr-FR" sz="100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réfléchis	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	 ils </a:t>
            </a:r>
            <a:r>
              <a:rPr lang="fr-FR" sz="100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réfléchissent</a:t>
            </a:r>
            <a:endParaRPr lang="fr-FR" sz="1000" b="1" spc="-30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>
              <a:lnSpc>
                <a:spcPct val="200000"/>
              </a:lnSpc>
            </a:pPr>
            <a:r>
              <a:rPr lang="fr-FR" sz="1400" b="1" spc="-30" dirty="0" smtClean="0">
                <a:latin typeface="Set Fire to the Rain" panose="02000506000000020004" pitchFamily="2" charset="0"/>
                <a:cs typeface="Dekko" panose="00000500000000000000" pitchFamily="2" charset="0"/>
              </a:rPr>
              <a:t>VOCABULAIRE : LES SYNONYMES</a:t>
            </a:r>
            <a:endParaRPr lang="fr-FR" sz="1400" b="1" spc="-30" dirty="0">
              <a:latin typeface="Set Fire to the Rain" panose="02000506000000020004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b="1" dirty="0" smtClean="0">
                <a:latin typeface="Set Fire to the Rain" panose="02000506000000020004" pitchFamily="2" charset="0"/>
                <a:cs typeface="Dekko" panose="00000500000000000000" pitchFamily="2" charset="0"/>
              </a:rPr>
              <a:t>6. Barre l’intrus de chaque série</a:t>
            </a:r>
            <a:endParaRPr lang="fr-FR" sz="1200" b="1" dirty="0">
              <a:latin typeface="Set Fire to the Rain" panose="02000506000000020004" pitchFamily="2" charset="0"/>
              <a:cs typeface="Dekko" panose="00000500000000000000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a)  Fournir – donner – prescrire – </a:t>
            </a:r>
            <a:r>
              <a:rPr lang="fr-FR" sz="1000" b="1" strike="sngStrike" spc="-30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emmener</a:t>
            </a: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	</a:t>
            </a:r>
            <a:r>
              <a:rPr lang="fr-FR" sz="1000" spc="-30" dirty="0" smtClean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     c</a:t>
            </a: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) superbe – magnifique – </a:t>
            </a:r>
            <a:r>
              <a:rPr lang="fr-FR" sz="1000" b="1" strike="sngStrike" spc="-30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extravagant</a:t>
            </a:r>
            <a:r>
              <a:rPr lang="fr-FR" sz="1000" spc="-30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</a:t>
            </a: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- splendide</a:t>
            </a:r>
          </a:p>
          <a:p>
            <a:pPr marL="228600" lvl="0" indent="-228600">
              <a:lnSpc>
                <a:spcPct val="150000"/>
              </a:lnSpc>
              <a:buAutoNum type="alphaLcParenR" startAt="2"/>
            </a:pPr>
            <a:r>
              <a:rPr lang="fr-FR" sz="1000" spc="-30" dirty="0" smtClean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Manger </a:t>
            </a: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– déguster  - </a:t>
            </a:r>
            <a:r>
              <a:rPr lang="fr-FR" sz="1000" b="1" strike="sngStrike" spc="-30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prendre</a:t>
            </a:r>
            <a:r>
              <a:rPr lang="fr-FR" sz="1000" spc="-30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</a:t>
            </a:r>
            <a:r>
              <a:rPr lang="fr-FR" sz="1000" spc="-30" dirty="0" smtClean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– dévorer</a:t>
            </a:r>
            <a:endParaRPr lang="fr-FR" sz="200" spc="-30" dirty="0" smtClean="0">
              <a:solidFill>
                <a:prstClr val="black"/>
              </a:solidFill>
              <a:latin typeface="Short Stack" panose="02010500040000000007" pitchFamily="2" charset="0"/>
              <a:cs typeface="Dekko" panose="00000500000000000000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200" b="1" spc="-30" dirty="0" smtClean="0">
                <a:solidFill>
                  <a:prstClr val="black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7. Trouve </a:t>
            </a:r>
            <a:r>
              <a:rPr lang="fr-FR" sz="1200" b="1" spc="-30" dirty="0" smtClean="0">
                <a:solidFill>
                  <a:prstClr val="black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3 synonymes </a:t>
            </a:r>
            <a:r>
              <a:rPr lang="fr-FR" sz="1200" b="1" spc="-30" dirty="0" smtClean="0">
                <a:solidFill>
                  <a:prstClr val="black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pour chaque mot. Tu peux t’aider du dictionnaire.</a:t>
            </a:r>
            <a:endParaRPr lang="fr-FR" sz="3600" b="1" spc="-30" dirty="0">
              <a:solidFill>
                <a:prstClr val="black"/>
              </a:solidFill>
              <a:latin typeface="Set Fire to the Rain" panose="02000506000000020004" pitchFamily="2" charset="0"/>
              <a:cs typeface="Dekko" panose="00000500000000000000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000" spc="-30" dirty="0" smtClean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Parler </a:t>
            </a:r>
            <a:r>
              <a:rPr lang="fr-FR" sz="1000" spc="-30" dirty="0" smtClean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	</a:t>
            </a:r>
            <a:r>
              <a:rPr lang="fr-FR" sz="1000" b="1" spc="-30" dirty="0" smtClean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chuchoter, bavarder, discuter</a:t>
            </a:r>
            <a:endParaRPr lang="fr-FR" sz="1000" b="1" spc="-30" dirty="0">
              <a:solidFill>
                <a:srgbClr val="FF0000"/>
              </a:solidFill>
              <a:latin typeface="Short Stack" panose="02010500040000000007" pitchFamily="2" charset="0"/>
              <a:cs typeface="Dekko" panose="00000500000000000000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000" spc="-30" dirty="0" smtClean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Heureux 	</a:t>
            </a:r>
            <a:r>
              <a:rPr lang="fr-FR" sz="1000" b="1" spc="-30" dirty="0" smtClean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content, joyeux, satisfait</a:t>
            </a:r>
            <a:endParaRPr lang="fr-FR" sz="1000" b="1" spc="-30" dirty="0">
              <a:solidFill>
                <a:srgbClr val="FF0000"/>
              </a:solidFill>
              <a:latin typeface="Short Stack" panose="02010500040000000007" pitchFamily="2" charset="0"/>
              <a:cs typeface="Dekko" panose="00000500000000000000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Laid. </a:t>
            </a:r>
            <a:r>
              <a:rPr lang="fr-FR" sz="1000" spc="-30" dirty="0" smtClean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	</a:t>
            </a:r>
            <a:r>
              <a:rPr lang="fr-FR" sz="1000" b="1" spc="-30" dirty="0" smtClean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moche, affreux, hideux</a:t>
            </a:r>
            <a:endParaRPr lang="fr-FR" sz="1000" b="1" spc="-30" dirty="0">
              <a:solidFill>
                <a:srgbClr val="FF0000"/>
              </a:solidFill>
              <a:latin typeface="Short Stack" panose="02010500040000000007" pitchFamily="2" charset="0"/>
              <a:cs typeface="Dekko" panose="00000500000000000000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Un livre. </a:t>
            </a:r>
            <a:r>
              <a:rPr lang="fr-FR" sz="1000" b="1" spc="-30" dirty="0" smtClean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	</a:t>
            </a:r>
            <a:r>
              <a:rPr lang="fr-FR" sz="1000" b="1" spc="-30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u</a:t>
            </a:r>
            <a:r>
              <a:rPr lang="fr-FR" sz="1000" b="1" spc="-30" dirty="0" smtClean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n bouqui</a:t>
            </a:r>
            <a:r>
              <a:rPr lang="fr-FR" sz="1000" b="1" spc="-30" dirty="0" smtClean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n, un recueil, un manuel</a:t>
            </a:r>
            <a:endParaRPr lang="fr-FR" sz="1200" b="1" spc="-30" dirty="0" smtClean="0">
              <a:solidFill>
                <a:srgbClr val="FF0000"/>
              </a:solidFill>
              <a:latin typeface="Set Fire to the Rain" panose="02000506000000020004" pitchFamily="2" charset="0"/>
              <a:cs typeface="Dekko" panose="00000500000000000000" pitchFamily="2" charset="0"/>
            </a:endParaRPr>
          </a:p>
        </p:txBody>
      </p:sp>
      <p:sp>
        <p:nvSpPr>
          <p:cNvPr id="12" name="Larme 11"/>
          <p:cNvSpPr/>
          <p:nvPr/>
        </p:nvSpPr>
        <p:spPr>
          <a:xfrm>
            <a:off x="6300911" y="243355"/>
            <a:ext cx="864096" cy="638851"/>
          </a:xfrm>
          <a:prstGeom prst="teardrop">
            <a:avLst>
              <a:gd name="adj" fmla="val 91453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300911" y="279355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 smtClean="0">
                <a:solidFill>
                  <a:schemeClr val="bg1"/>
                </a:solidFill>
                <a:latin typeface="Set Fire to the Rain" panose="02000506000000020004" pitchFamily="2" charset="0"/>
              </a:rPr>
              <a:t>G2 C2 V1</a:t>
            </a:r>
            <a:endParaRPr lang="fr-FR" sz="2800" b="1" dirty="0">
              <a:solidFill>
                <a:schemeClr val="bg1"/>
              </a:solidFill>
              <a:latin typeface="Set Fire to the Rain" panose="02000506000000020004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8180" y="249784"/>
            <a:ext cx="1224136" cy="5447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200" dirty="0">
                <a:latin typeface="Set Fire to the Rain" panose="02000506000000020004" pitchFamily="2" charset="0"/>
                <a:cs typeface="Dekko" panose="00000500000000000000" pitchFamily="2" charset="0"/>
              </a:rPr>
              <a:t>Exercices de français </a:t>
            </a:r>
          </a:p>
          <a:p>
            <a:pPr algn="ctr">
              <a:lnSpc>
                <a:spcPct val="80000"/>
              </a:lnSpc>
            </a:pPr>
            <a:r>
              <a:rPr lang="fr-FR" sz="1200" dirty="0">
                <a:latin typeface="Set Fire to the Rain" panose="02000506000000020004" pitchFamily="2" charset="0"/>
                <a:cs typeface="Dekko" panose="00000500000000000000" pitchFamily="2" charset="0"/>
              </a:rPr>
              <a:t>CM1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902143"/>
              </p:ext>
            </p:extLst>
          </p:nvPr>
        </p:nvGraphicFramePr>
        <p:xfrm>
          <a:off x="252239" y="4732725"/>
          <a:ext cx="6984776" cy="1101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058"/>
                <a:gridCol w="1164102"/>
                <a:gridCol w="582051"/>
                <a:gridCol w="1455128"/>
                <a:gridCol w="291026"/>
                <a:gridCol w="1164232"/>
                <a:gridCol w="582051"/>
                <a:gridCol w="1455128"/>
              </a:tblGrid>
              <a:tr h="181927">
                <a:tc gridSpan="4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 être 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avoir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  <a:tr h="330387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Je 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suis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Nous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sommes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J’ 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ai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Nous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avons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200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Tu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es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Vous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êtes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Tu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as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Vous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avez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226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est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Ils 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sont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a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Ils 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ont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911" y="10341565"/>
            <a:ext cx="1080120" cy="22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0805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5657</TotalTime>
  <Words>116</Words>
  <Application>Microsoft Office PowerPoint</Application>
  <PresentationFormat>Personnalisé</PresentationFormat>
  <Paragraphs>118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2" baseType="lpstr">
      <vt:lpstr>Arial</vt:lpstr>
      <vt:lpstr>Calibri</vt:lpstr>
      <vt:lpstr>Dekko</vt:lpstr>
      <vt:lpstr>Fineliner Script</vt:lpstr>
      <vt:lpstr>Script Ecole 2</vt:lpstr>
      <vt:lpstr>Set Fire to the Rain</vt:lpstr>
      <vt:lpstr>Short Stack</vt:lpstr>
      <vt:lpstr>Sweet Cheeks</vt:lpstr>
      <vt:lpstr>Wingdings</vt:lpstr>
      <vt:lpstr>Thème Office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HP</cp:lastModifiedBy>
  <cp:revision>84</cp:revision>
  <dcterms:created xsi:type="dcterms:W3CDTF">2014-07-12T09:50:02Z</dcterms:created>
  <dcterms:modified xsi:type="dcterms:W3CDTF">2018-10-08T14:28:24Z</dcterms:modified>
</cp:coreProperties>
</file>