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59" r:id="rId4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14" y="-3684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08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14FE6-91C4-4892-A571-4A419576DD34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C437A-C5FC-48B3-9472-B03715277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9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8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1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3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6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9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8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06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57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1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6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B0C3-1721-4935-BB56-F5521916FDD2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79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1"/>
            <a:ext cx="7272809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272809" cy="79955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78122" y="27061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Préparer l’évaluation </a:t>
            </a:r>
            <a:r>
              <a:rPr lang="fr-FR" sz="2400" b="1" dirty="0" smtClean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n°2</a:t>
            </a:r>
            <a:endParaRPr lang="fr-FR" sz="2400" b="1" dirty="0">
              <a:ln w="1905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0231" y="1175449"/>
            <a:ext cx="7200800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</a:t>
            </a:r>
            <a:r>
              <a:rPr lang="fr-FR" sz="1400" b="1" dirty="0" smtClean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LES TYPES ET FORMES DE PHRASES</a:t>
            </a:r>
            <a:endParaRPr lang="fr-FR" sz="1400" b="1" dirty="0">
              <a:ln w="12700">
                <a:noFill/>
              </a:ln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1. Complète le tableau</a:t>
            </a:r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2.</a:t>
            </a:r>
            <a:r>
              <a:rPr lang="fr-FR" sz="1400" b="1" dirty="0" smtClean="0">
                <a:solidFill>
                  <a:prstClr val="black"/>
                </a:solidFill>
                <a:latin typeface="Fineliner Script" panose="02000000000000000000" pitchFamily="50" charset="0"/>
              </a:rPr>
              <a:t>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Indique si les phrases sont déclaratives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(D)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, exclamative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(E)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, interrogatives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(Int)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 impératives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(</a:t>
            </a:r>
            <a:r>
              <a:rPr lang="fr-FR" sz="1200" b="1" dirty="0" err="1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Imp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).</a:t>
            </a:r>
            <a:endParaRPr lang="fr-FR" sz="1400" b="1" dirty="0">
              <a:solidFill>
                <a:prstClr val="black"/>
              </a:solidFill>
              <a:latin typeface="Set Fire to the Rain" panose="02000506000000020004" pitchFamily="2" charset="0"/>
              <a:ea typeface="Script Ecole 2" panose="02000400000000000000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Il ne faut pas sortir sans manteau ____ Ne vient-elle pas de donner la réponse ? _____</a:t>
            </a: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Arrête de crier ! ____  Quelle jolie voix a cette chanteuse ! ____</a:t>
            </a:r>
          </a:p>
          <a:p>
            <a:endParaRPr lang="fr-FR" sz="1400" b="1" dirty="0" smtClean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400" b="1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CONJUGAISON </a:t>
            </a:r>
            <a:r>
              <a:rPr lang="fr-FR" sz="1400" b="1" dirty="0">
                <a:latin typeface="Set Fire to the Rain" panose="02000506000000020004" pitchFamily="2" charset="0"/>
                <a:cs typeface="Dekko" panose="00000500000000000000" pitchFamily="2" charset="0"/>
              </a:rPr>
              <a:t>: </a:t>
            </a:r>
            <a:r>
              <a:rPr lang="fr-FR" sz="1400" b="1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LE PRESENT</a:t>
            </a:r>
            <a:endParaRPr lang="fr-FR" sz="1400" b="1" dirty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3. Ecris ces verbes du 1</a:t>
            </a:r>
            <a:r>
              <a:rPr lang="fr-FR" sz="1200" b="1" baseline="30000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er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 groupe au présent</a:t>
            </a:r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  <a:ea typeface="Script Ecole 2" panose="02000400000000000000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Ficeler	il  ___________________________	nous  ___________________________</a:t>
            </a:r>
          </a:p>
          <a:p>
            <a:pPr lvl="0">
              <a:lnSpc>
                <a:spcPct val="20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Ciseler	il  ___________________________	nous ___________________________</a:t>
            </a:r>
          </a:p>
          <a:p>
            <a:pPr lvl="0">
              <a:lnSpc>
                <a:spcPct val="20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Appeler	il  ___________________________	nous ___________________________</a:t>
            </a:r>
          </a:p>
          <a:p>
            <a:pPr lvl="0">
              <a:lnSpc>
                <a:spcPct val="20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Acheter 	il  ___________________________	nous ___________________________</a:t>
            </a:r>
          </a:p>
          <a:p>
            <a:pPr>
              <a:lnSpc>
                <a:spcPct val="20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Tracer	il  ___________________________	nous ___________________________</a:t>
            </a:r>
          </a:p>
          <a:p>
            <a:pPr>
              <a:lnSpc>
                <a:spcPct val="20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Effacer	il  ___________________________	nous ___________________________</a:t>
            </a:r>
          </a:p>
          <a:p>
            <a:pPr>
              <a:lnSpc>
                <a:spcPct val="20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Plonger	il  ___________________________	nous ___________________________</a:t>
            </a:r>
          </a:p>
          <a:p>
            <a:pPr>
              <a:lnSpc>
                <a:spcPct val="20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Partager	il  ___________________________	nous ___________________________</a:t>
            </a:r>
            <a:endParaRPr lang="fr-FR" sz="1000" spc="-30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endParaRPr lang="fr-FR" sz="700" b="1" spc="-30" dirty="0" smtClean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4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.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Ecris 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ces verbes du 2</a:t>
            </a:r>
            <a:r>
              <a:rPr lang="fr-FR" sz="1200" b="1" baseline="30000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ème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 groupe au présent</a:t>
            </a:r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La sirène (avertir)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les pompiers. </a:t>
            </a: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Ces athlètes (accomplir) _________________________________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des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exploits.</a:t>
            </a: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Chloé et toi (obéir) _________________________________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à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vos parents.</a:t>
            </a: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Nous (réfléchir) _________________________________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à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la meilleure solution.</a:t>
            </a: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Tu (applaudir) _________________________________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très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fort après le spectacle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.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Set Fire to the Rain" panose="02000506000000020004" pitchFamily="2" charset="0"/>
              </a:rPr>
              <a:t>G2, C2 </a:t>
            </a:r>
            <a:r>
              <a:rPr lang="fr-FR" sz="1800" b="1" dirty="0">
                <a:solidFill>
                  <a:schemeClr val="bg1"/>
                </a:solidFill>
                <a:latin typeface="Set Fire to the Rain" panose="02000506000000020004" pitchFamily="2" charset="0"/>
              </a:rPr>
              <a:t>V</a:t>
            </a:r>
            <a:r>
              <a:rPr lang="fr-FR" sz="1800" b="1" dirty="0" smtClean="0">
                <a:solidFill>
                  <a:schemeClr val="bg1"/>
                </a:solidFill>
                <a:latin typeface="Set Fire to the Rain" panose="02000506000000020004" pitchFamily="2" charset="0"/>
              </a:rPr>
              <a:t>1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08222" y="337441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CM2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637545"/>
              </p:ext>
            </p:extLst>
          </p:nvPr>
        </p:nvGraphicFramePr>
        <p:xfrm>
          <a:off x="350927" y="1818309"/>
          <a:ext cx="6814080" cy="1944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606"/>
                <a:gridCol w="2881154"/>
                <a:gridCol w="2880320"/>
              </a:tblGrid>
              <a:tr h="302351"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Forme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 affirmative</a:t>
                      </a:r>
                      <a:endParaRPr lang="fr-FR" sz="10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Forme négative</a:t>
                      </a:r>
                      <a:endParaRPr lang="fr-FR" sz="10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54728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Type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 déclaratif</a:t>
                      </a:r>
                      <a:endParaRPr lang="fr-FR" sz="10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Gaston Demo" pitchFamily="50" charset="0"/>
                        </a:rPr>
                        <a:t>Tu joues à la</a:t>
                      </a:r>
                      <a:r>
                        <a:rPr lang="fr-FR" sz="1200" baseline="0" dirty="0" smtClean="0">
                          <a:latin typeface="Gaston Demo" pitchFamily="50" charset="0"/>
                        </a:rPr>
                        <a:t> Playstation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54728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Type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 interrogatif</a:t>
                      </a:r>
                      <a:endParaRPr lang="fr-FR" sz="10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54728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Type impératif</a:t>
                      </a:r>
                      <a:endParaRPr lang="fr-FR" sz="10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911" y="10341565"/>
            <a:ext cx="1080120" cy="22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8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1"/>
            <a:ext cx="7272809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272809" cy="539065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76375" y="188985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Préparer l’évaluation </a:t>
            </a:r>
            <a:r>
              <a:rPr lang="fr-FR" sz="1600" b="1" dirty="0" smtClean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n°2 - suite</a:t>
            </a:r>
            <a:endParaRPr lang="fr-FR" sz="1600" b="1" dirty="0">
              <a:ln w="1905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0231" y="6977910"/>
            <a:ext cx="7200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 smtClean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VOCABULAIRE : LA POLYSEMIE</a:t>
            </a:r>
            <a:endParaRPr lang="fr-FR" sz="1400" b="1" dirty="0">
              <a:solidFill>
                <a:prstClr val="black"/>
              </a:solidFill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6. 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Ecris deux phrases de sens différents pour chaque mot.</a:t>
            </a:r>
          </a:p>
          <a:p>
            <a:pPr lvl="0"/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  <a:ea typeface="Chewy" panose="02000000000000000000" pitchFamily="2" charset="0"/>
              <a:cs typeface="Dekko" panose="00000500000000000000" pitchFamily="2" charset="0"/>
            </a:endParaRPr>
          </a:p>
          <a:p>
            <a:pPr lvl="0"/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Une note : 	1)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</a:t>
            </a:r>
            <a:endParaRPr lang="fr-FR" sz="1000" spc="-30" dirty="0">
              <a:solidFill>
                <a:prstClr val="black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000" spc="-3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	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2)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</a:t>
            </a:r>
            <a:endParaRPr lang="fr-FR" sz="1000" spc="-30" dirty="0">
              <a:solidFill>
                <a:prstClr val="black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/>
            <a:endParaRPr lang="fr-FR" sz="1000" spc="-30" dirty="0" smtClean="0">
              <a:solidFill>
                <a:prstClr val="black"/>
              </a:solidFill>
              <a:latin typeface="Short Stack" panose="02010500040000000007" pitchFamily="2" charset="0"/>
              <a:ea typeface="Chewy" panose="02000000000000000000" pitchFamily="2" charset="0"/>
              <a:cs typeface="Dekko" panose="00000500000000000000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Une 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feuille : 	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1)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</a:t>
            </a:r>
            <a:endParaRPr lang="fr-FR" sz="1000" spc="-30" dirty="0">
              <a:solidFill>
                <a:prstClr val="black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20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	2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) </a:t>
            </a: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</a:t>
            </a:r>
            <a:endParaRPr lang="fr-FR" sz="1000" spc="-30" dirty="0">
              <a:latin typeface="Short Stack" panose="02010500040000000007" pitchFamily="2" charset="0"/>
              <a:ea typeface="Chewy" panose="02000000000000000000" pitchFamily="2" charset="0"/>
              <a:cs typeface="Dekko" panose="00000500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08222" y="174925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CM2</a:t>
            </a: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885370"/>
              </p:ext>
            </p:extLst>
          </p:nvPr>
        </p:nvGraphicFramePr>
        <p:xfrm>
          <a:off x="252239" y="4194572"/>
          <a:ext cx="2160240" cy="252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11"/>
                <a:gridCol w="1543029"/>
              </a:tblGrid>
              <a:tr h="304738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dire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69257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69257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69257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69257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69257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69257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938603"/>
              </p:ext>
            </p:extLst>
          </p:nvPr>
        </p:nvGraphicFramePr>
        <p:xfrm>
          <a:off x="2628503" y="4194572"/>
          <a:ext cx="2160240" cy="2520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12"/>
                <a:gridCol w="1543028"/>
              </a:tblGrid>
              <a:tr h="29651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pouvoir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81744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1744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1744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15044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1744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1744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249899"/>
              </p:ext>
            </p:extLst>
          </p:nvPr>
        </p:nvGraphicFramePr>
        <p:xfrm>
          <a:off x="5004767" y="4194570"/>
          <a:ext cx="2160240" cy="2520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12"/>
                <a:gridCol w="1543028"/>
              </a:tblGrid>
              <a:tr h="288867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vendre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71902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71902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71902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71902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71902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71902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59141"/>
              </p:ext>
            </p:extLst>
          </p:nvPr>
        </p:nvGraphicFramePr>
        <p:xfrm>
          <a:off x="252238" y="1234219"/>
          <a:ext cx="2160240" cy="2600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1620180"/>
              </a:tblGrid>
              <a:tr h="314414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fendre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70342"/>
              </p:ext>
            </p:extLst>
          </p:nvPr>
        </p:nvGraphicFramePr>
        <p:xfrm>
          <a:off x="2628502" y="1234222"/>
          <a:ext cx="2160240" cy="2600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12"/>
                <a:gridCol w="1543028"/>
              </a:tblGrid>
              <a:tr h="314415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partir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1002"/>
              </p:ext>
            </p:extLst>
          </p:nvPr>
        </p:nvGraphicFramePr>
        <p:xfrm>
          <a:off x="5004766" y="1234218"/>
          <a:ext cx="2160240" cy="2600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584176"/>
              </a:tblGrid>
              <a:tr h="314415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courir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  <a:tr h="380983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39008" y="882204"/>
            <a:ext cx="3336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5. Ecris ces verbes du 3</a:t>
            </a:r>
            <a:r>
              <a:rPr lang="fr-FR" sz="1200" b="1" baseline="30000" dirty="0">
                <a:solidFill>
                  <a:prstClr val="black"/>
                </a:solidFill>
                <a:latin typeface="Set Fire to the Rain" panose="02000506000000020004" pitchFamily="2" charset="0"/>
              </a:rPr>
              <a:t>ème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 groupe au présent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911" y="10341565"/>
            <a:ext cx="1080120" cy="22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8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1"/>
            <a:ext cx="7272809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272809" cy="79955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78122" y="27061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Préparer l’évaluation </a:t>
            </a:r>
            <a:r>
              <a:rPr lang="fr-FR" sz="2400" b="1" dirty="0" smtClean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n°2</a:t>
            </a:r>
            <a:endParaRPr lang="fr-FR" sz="2400" b="1" dirty="0">
              <a:ln w="1905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eet Cheeks" panose="02000603000000000000" pitchFamily="2" charset="0"/>
              <a:ea typeface="Sweet Cheeks" panose="02000603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8223" y="1026220"/>
            <a:ext cx="738103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</a:t>
            </a:r>
            <a:r>
              <a:rPr lang="fr-FR" sz="1400" b="1" dirty="0" smtClean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LES TYPES ET FORMES DE PHRASES</a:t>
            </a:r>
            <a:endParaRPr lang="fr-FR" sz="1400" b="1" dirty="0">
              <a:ln w="12700">
                <a:noFill/>
              </a:ln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1. Complète le tableau</a:t>
            </a:r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/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2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.</a:t>
            </a:r>
            <a:r>
              <a:rPr lang="fr-FR" sz="1400" b="1" dirty="0" smtClean="0">
                <a:solidFill>
                  <a:prstClr val="black"/>
                </a:solidFill>
                <a:latin typeface="Fineliner Script" panose="02000000000000000000" pitchFamily="50" charset="0"/>
              </a:rPr>
              <a:t>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Indique si les phrases sont déclaratives </a:t>
            </a:r>
            <a:r>
              <a:rPr lang="fr-FR" sz="1050" b="1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(</a:t>
            </a:r>
            <a:r>
              <a:rPr lang="fr-FR" sz="1050" b="1" dirty="0" err="1" smtClean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Dec</a:t>
            </a:r>
            <a:r>
              <a:rPr lang="fr-FR" sz="1050" b="1" dirty="0" smtClean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)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, exclamatives </a:t>
            </a:r>
            <a:r>
              <a:rPr lang="fr-FR" sz="1050" b="1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(</a:t>
            </a:r>
            <a:r>
              <a:rPr lang="fr-FR" sz="1050" b="1" dirty="0" err="1" smtClean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Exc</a:t>
            </a:r>
            <a:r>
              <a:rPr lang="fr-FR" sz="1050" b="1" dirty="0" smtClean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)</a:t>
            </a:r>
            <a:r>
              <a:rPr lang="fr-FR" sz="105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, 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interrogatives, </a:t>
            </a:r>
            <a:r>
              <a:rPr lang="fr-FR" sz="1050" b="1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(Int)</a:t>
            </a:r>
            <a:r>
              <a:rPr lang="fr-FR" sz="105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impératives </a:t>
            </a:r>
            <a:r>
              <a:rPr lang="fr-FR" sz="1050" b="1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(</a:t>
            </a:r>
            <a:r>
              <a:rPr lang="fr-FR" sz="1050" b="1" dirty="0" err="1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Imp</a:t>
            </a:r>
            <a:r>
              <a:rPr lang="fr-FR" sz="1050" b="1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).</a:t>
            </a:r>
            <a:endParaRPr lang="fr-FR" sz="1400" b="1" dirty="0">
              <a:solidFill>
                <a:prstClr val="black"/>
              </a:solidFill>
              <a:latin typeface="Set Fire to the Rain" panose="02000506000000020004" pitchFamily="2" charset="0"/>
              <a:ea typeface="Script Ecole 2" panose="02000400000000000000" pitchFamily="2" charset="0"/>
            </a:endParaRPr>
          </a:p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Il ne faut pas sortir sans manteau </a:t>
            </a:r>
            <a:r>
              <a:rPr lang="fr-FR" sz="1000" b="1" u="sng" dirty="0" err="1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D</a:t>
            </a:r>
            <a:r>
              <a:rPr lang="fr-FR" sz="1000" b="1" u="sng" dirty="0" err="1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ec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  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Ne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vient-elle pas de donner la réponse ?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</a:t>
            </a:r>
            <a:r>
              <a:rPr lang="fr-FR" sz="1000" b="1" u="sng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nt</a:t>
            </a:r>
            <a:endParaRPr lang="fr-FR" sz="1000" b="1" u="sng" dirty="0">
              <a:solidFill>
                <a:srgbClr val="FF0000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Arrête de crier ! </a:t>
            </a:r>
            <a:r>
              <a:rPr lang="fr-FR" sz="1000" b="1" u="sng" dirty="0" err="1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Imp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   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Quelle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jolie voix a cette chanteuse ! </a:t>
            </a:r>
            <a:r>
              <a:rPr lang="fr-FR" sz="1000" b="1" u="sng" dirty="0" err="1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Exc</a:t>
            </a:r>
            <a:endParaRPr lang="fr-FR" sz="1000" b="1" u="sng" dirty="0">
              <a:solidFill>
                <a:srgbClr val="FF0000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400" b="1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CONJUGAISON </a:t>
            </a:r>
            <a:r>
              <a:rPr lang="fr-FR" sz="1400" b="1" dirty="0">
                <a:latin typeface="Set Fire to the Rain" panose="02000506000000020004" pitchFamily="2" charset="0"/>
                <a:cs typeface="Dekko" panose="00000500000000000000" pitchFamily="2" charset="0"/>
              </a:rPr>
              <a:t>: </a:t>
            </a:r>
            <a:r>
              <a:rPr lang="fr-FR" sz="1400" b="1" dirty="0" smtClean="0">
                <a:latin typeface="Set Fire to the Rain" panose="02000506000000020004" pitchFamily="2" charset="0"/>
                <a:cs typeface="Dekko" panose="00000500000000000000" pitchFamily="2" charset="0"/>
              </a:rPr>
              <a:t>LE PRESENT</a:t>
            </a:r>
            <a:endParaRPr lang="fr-FR" sz="1400" b="1" dirty="0">
              <a:latin typeface="Set Fire to the Rain" panose="02000506000000020004" pitchFamily="2" charset="0"/>
              <a:cs typeface="Dekko" panose="00000500000000000000" pitchFamily="2" charset="0"/>
            </a:endParaRPr>
          </a:p>
          <a:p>
            <a:pPr lvl="0"/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3. Ecris ces verbes du 1</a:t>
            </a:r>
            <a:r>
              <a:rPr lang="fr-FR" sz="1200" b="1" baseline="30000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er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 groupe au présent</a:t>
            </a:r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  <a:ea typeface="Script Ecole 2" panose="02000400000000000000" pitchFamily="2" charset="0"/>
            </a:endParaRPr>
          </a:p>
          <a:p>
            <a:pPr lvl="0"/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Ficeler	il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ficèle		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	nous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ficelons</a:t>
            </a:r>
          </a:p>
          <a:p>
            <a:pPr lvl="0"/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Ciseler	il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cisèle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			nous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ciselons</a:t>
            </a:r>
          </a:p>
          <a:p>
            <a:pPr lvl="0"/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Appeler	il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appelle		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	nous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appelons</a:t>
            </a:r>
          </a:p>
          <a:p>
            <a:pPr lvl="0"/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Acheter 	il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achète		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	nous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achetons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 </a:t>
            </a:r>
          </a:p>
          <a:p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Tracer	il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trace		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	nous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traçons</a:t>
            </a:r>
          </a:p>
          <a:p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Effacer	il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efface		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	nous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effaçons</a:t>
            </a:r>
          </a:p>
          <a:p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Plonger	il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plonge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			nous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plongeons</a:t>
            </a:r>
          </a:p>
          <a:p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Partager	il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partage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</a:rPr>
              <a:t>			nous 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</a:rPr>
              <a:t>partageons</a:t>
            </a:r>
          </a:p>
          <a:p>
            <a:pPr lvl="0">
              <a:lnSpc>
                <a:spcPct val="20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4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.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Ecris 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ces verbes du 2</a:t>
            </a:r>
            <a:r>
              <a:rPr lang="fr-FR" sz="1200" b="1" baseline="30000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ème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 groupe au présent</a:t>
            </a:r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La sirène (avertir)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avertit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les pompiers. </a:t>
            </a:r>
          </a:p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Ces athlètes (accomplir)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accomplissent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des exploits.</a:t>
            </a:r>
          </a:p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Chloé et toi (obéir)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obéissez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à vos parents.</a:t>
            </a:r>
          </a:p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Nous (réfléchir)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réfléchissons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 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à la meilleure solution.</a:t>
            </a:r>
          </a:p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Tu (applaudir)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applaudis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très fort après le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spectacle</a:t>
            </a:r>
          </a:p>
          <a:p>
            <a:pPr lvl="0">
              <a:lnSpc>
                <a:spcPct val="200000"/>
              </a:lnSpc>
            </a:pP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5.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Ecris ces verbes du 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3</a:t>
            </a:r>
            <a:r>
              <a:rPr lang="fr-FR" sz="1200" b="1" baseline="30000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ème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groupe au </a:t>
            </a:r>
            <a:r>
              <a:rPr lang="fr-FR" sz="1200" b="1" dirty="0" smtClean="0">
                <a:solidFill>
                  <a:prstClr val="black"/>
                </a:solidFill>
                <a:latin typeface="Set Fire to the Rain" panose="02000506000000020004" pitchFamily="2" charset="0"/>
              </a:rPr>
              <a:t>présent</a:t>
            </a:r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Set Fire to the Rain" panose="02000506000000020004" pitchFamily="2" charset="0"/>
              </a:rPr>
              <a:t>G2, C2 </a:t>
            </a:r>
            <a:r>
              <a:rPr lang="fr-FR" sz="1800" b="1" dirty="0">
                <a:solidFill>
                  <a:schemeClr val="bg1"/>
                </a:solidFill>
                <a:latin typeface="Set Fire to the Rain" panose="02000506000000020004" pitchFamily="2" charset="0"/>
              </a:rPr>
              <a:t>V</a:t>
            </a:r>
            <a:r>
              <a:rPr lang="fr-FR" sz="1800" b="1" dirty="0" smtClean="0">
                <a:solidFill>
                  <a:schemeClr val="bg1"/>
                </a:solidFill>
                <a:latin typeface="Set Fire to the Rain" panose="02000506000000020004" pitchFamily="2" charset="0"/>
              </a:rPr>
              <a:t>1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08222" y="337441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CM2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36553"/>
              </p:ext>
            </p:extLst>
          </p:nvPr>
        </p:nvGraphicFramePr>
        <p:xfrm>
          <a:off x="348248" y="1597071"/>
          <a:ext cx="6814080" cy="117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606"/>
                <a:gridCol w="2881154"/>
                <a:gridCol w="2880320"/>
              </a:tblGrid>
              <a:tr h="180399"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Forme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 affirmative</a:t>
                      </a:r>
                      <a:endParaRPr lang="fr-FR" sz="10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Forme négative</a:t>
                      </a:r>
                      <a:endParaRPr lang="fr-FR" sz="10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27590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Type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 déclaratif</a:t>
                      </a:r>
                      <a:endParaRPr lang="fr-FR" sz="10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Gaston Demo" pitchFamily="50" charset="0"/>
                        </a:rPr>
                        <a:t>Tu joues à la</a:t>
                      </a:r>
                      <a:r>
                        <a:rPr lang="fr-FR" sz="1100" baseline="0" dirty="0" smtClean="0">
                          <a:latin typeface="Gaston Demo" pitchFamily="50" charset="0"/>
                        </a:rPr>
                        <a:t> Playstation</a:t>
                      </a:r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Tu ne joues</a:t>
                      </a:r>
                      <a:r>
                        <a:rPr lang="fr-FR" sz="100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 pas à la Playstation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27590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Type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 interrogatif</a:t>
                      </a:r>
                      <a:endParaRPr lang="fr-FR" sz="10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Joues-tu</a:t>
                      </a:r>
                      <a:r>
                        <a:rPr lang="fr-FR" sz="100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 à la Playstation ?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Ne joues-tu pas à la Playstation</a:t>
                      </a:r>
                      <a:r>
                        <a:rPr lang="fr-FR" sz="100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 ?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27590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Type impératif</a:t>
                      </a:r>
                      <a:endParaRPr lang="fr-FR" sz="10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Joue à la</a:t>
                      </a:r>
                      <a:r>
                        <a:rPr lang="fr-FR" sz="100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 Playstation !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Ne joue pas à la Playstation</a:t>
                      </a:r>
                      <a:r>
                        <a:rPr lang="fr-FR" sz="100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 !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209666"/>
              </p:ext>
            </p:extLst>
          </p:nvPr>
        </p:nvGraphicFramePr>
        <p:xfrm>
          <a:off x="468263" y="6816371"/>
          <a:ext cx="2016224" cy="1333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440160"/>
              </a:tblGrid>
              <a:tr h="190490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fendre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fends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fends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fend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fendons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fendez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fendent 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71614"/>
              </p:ext>
            </p:extLst>
          </p:nvPr>
        </p:nvGraphicFramePr>
        <p:xfrm>
          <a:off x="2772519" y="6816371"/>
          <a:ext cx="2016224" cy="1333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440160"/>
              </a:tblGrid>
              <a:tr h="190490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partir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pars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pars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part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partons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partez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partent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95429"/>
              </p:ext>
            </p:extLst>
          </p:nvPr>
        </p:nvGraphicFramePr>
        <p:xfrm>
          <a:off x="5076775" y="6816371"/>
          <a:ext cx="2016224" cy="1333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440160"/>
              </a:tblGrid>
              <a:tr h="190490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courir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cours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cours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court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courons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courez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9049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courent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31982"/>
              </p:ext>
            </p:extLst>
          </p:nvPr>
        </p:nvGraphicFramePr>
        <p:xfrm>
          <a:off x="470010" y="8221807"/>
          <a:ext cx="2016224" cy="1224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440160"/>
              </a:tblGrid>
              <a:tr h="174877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dire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dis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dis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dit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disons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dites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disent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291619"/>
              </p:ext>
            </p:extLst>
          </p:nvPr>
        </p:nvGraphicFramePr>
        <p:xfrm>
          <a:off x="2772519" y="8244028"/>
          <a:ext cx="2016224" cy="1201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440160"/>
              </a:tblGrid>
              <a:tr h="17170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pouvoir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170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peux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170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peux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170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peut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170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pouvons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170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pouvez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170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peuvent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798273"/>
              </p:ext>
            </p:extLst>
          </p:nvPr>
        </p:nvGraphicFramePr>
        <p:xfrm>
          <a:off x="5078522" y="8221807"/>
          <a:ext cx="2016224" cy="1224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440160"/>
              </a:tblGrid>
              <a:tr h="174877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vendre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 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vends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vends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vend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vendons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vendez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vendent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8221" y="9474104"/>
            <a:ext cx="727281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6. Ecris deux phrases de sens différents pour chaque mot.</a:t>
            </a:r>
          </a:p>
          <a:p>
            <a:pPr lvl="0"/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Une 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note : 	1)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J’ai eu une bonne note à l’école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/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	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2)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Je ne reconnais pas cette note de musique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spc="-30" dirty="0" smtClean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Une 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feuille : 	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1)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J’ai demandé une feuille à la maîtresse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/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	2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) </a:t>
            </a:r>
            <a:r>
              <a:rPr lang="fr-FR" sz="1000" b="1" spc="-30" dirty="0" smtClean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Une feuille morte est tombée de l’arbre</a:t>
            </a:r>
            <a:endParaRPr lang="fr-FR" sz="1000" b="1" spc="-30" dirty="0">
              <a:solidFill>
                <a:srgbClr val="FF0000"/>
              </a:solidFill>
              <a:latin typeface="Short Stack" panose="02010500040000000007" pitchFamily="2" charset="0"/>
              <a:ea typeface="Chewy" panose="02000000000000000000" pitchFamily="2" charset="0"/>
              <a:cs typeface="Dekko" panose="000005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911" y="10341565"/>
            <a:ext cx="1080120" cy="22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71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5745</TotalTime>
  <Words>419</Words>
  <Application>Microsoft Office PowerPoint</Application>
  <PresentationFormat>Personnalisé</PresentationFormat>
  <Paragraphs>223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4" baseType="lpstr">
      <vt:lpstr>Arial</vt:lpstr>
      <vt:lpstr>Calibri</vt:lpstr>
      <vt:lpstr>Chewy</vt:lpstr>
      <vt:lpstr>Dekko</vt:lpstr>
      <vt:lpstr>Fineliner Script</vt:lpstr>
      <vt:lpstr>Gaston Demo</vt:lpstr>
      <vt:lpstr>Script Ecole 2</vt:lpstr>
      <vt:lpstr>Set Fire to the Rain</vt:lpstr>
      <vt:lpstr>Short Stack</vt:lpstr>
      <vt:lpstr>Sweet Cheeks</vt:lpstr>
      <vt:lpstr>Thème Office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HP</cp:lastModifiedBy>
  <cp:revision>86</cp:revision>
  <dcterms:created xsi:type="dcterms:W3CDTF">2014-07-12T09:50:02Z</dcterms:created>
  <dcterms:modified xsi:type="dcterms:W3CDTF">2018-10-08T14:27:22Z</dcterms:modified>
</cp:coreProperties>
</file>