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2" r:id="rId3"/>
    <p:sldId id="263" r:id="rId4"/>
    <p:sldId id="264" r:id="rId5"/>
  </p:sldIdLst>
  <p:sldSz cx="7345363" cy="10440988"/>
  <p:notesSz cx="6735763" cy="9866313"/>
  <p:defaultTextStyle>
    <a:defPPr>
      <a:defRPr lang="fr-FR"/>
    </a:defPPr>
    <a:lvl1pPr marL="0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8178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6356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4533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2711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0889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49067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57245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65422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9">
          <p15:clr>
            <a:srgbClr val="A4A3A4"/>
          </p15:clr>
        </p15:guide>
        <p15:guide id="2" pos="23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E8E3"/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30" d="100"/>
          <a:sy n="30" d="100"/>
        </p:scale>
        <p:origin x="1910" y="29"/>
      </p:cViewPr>
      <p:guideLst>
        <p:guide orient="horz" pos="3289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C6831-DC9E-452E-A929-C2B284279061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66925" y="739775"/>
            <a:ext cx="26019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D6634-DA6D-4104-99B8-F466701FFF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734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8178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6356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4533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2711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0889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49067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57245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65422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D6634-DA6D-4104-99B8-F466701FFF6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627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0902" y="3243476"/>
            <a:ext cx="6243559" cy="223804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01805" y="5916560"/>
            <a:ext cx="5141754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8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6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4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2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0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9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7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5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417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46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994040" y="558304"/>
            <a:ext cx="1239531" cy="11876624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5452" y="558304"/>
            <a:ext cx="3596168" cy="118766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063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570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0233" y="6709302"/>
            <a:ext cx="6243559" cy="207369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0233" y="4425338"/>
            <a:ext cx="6243559" cy="228396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8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63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4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27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08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90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572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654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151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5451" y="3248308"/>
            <a:ext cx="2417849" cy="91866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15723" y="3248308"/>
            <a:ext cx="2417849" cy="91866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484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7268" y="418123"/>
            <a:ext cx="6610827" cy="174016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7269" y="2337138"/>
            <a:ext cx="3245478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178" indent="0">
              <a:buNone/>
              <a:defRPr sz="2200" b="1"/>
            </a:lvl2pPr>
            <a:lvl3pPr marL="1016356" indent="0">
              <a:buNone/>
              <a:defRPr sz="2000" b="1"/>
            </a:lvl3pPr>
            <a:lvl4pPr marL="1524533" indent="0">
              <a:buNone/>
              <a:defRPr sz="1800" b="1"/>
            </a:lvl4pPr>
            <a:lvl5pPr marL="2032711" indent="0">
              <a:buNone/>
              <a:defRPr sz="1800" b="1"/>
            </a:lvl5pPr>
            <a:lvl6pPr marL="2540889" indent="0">
              <a:buNone/>
              <a:defRPr sz="1800" b="1"/>
            </a:lvl6pPr>
            <a:lvl7pPr marL="3049067" indent="0">
              <a:buNone/>
              <a:defRPr sz="1800" b="1"/>
            </a:lvl7pPr>
            <a:lvl8pPr marL="3557245" indent="0">
              <a:buNone/>
              <a:defRPr sz="1800" b="1"/>
            </a:lvl8pPr>
            <a:lvl9pPr marL="4065422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7269" y="3311146"/>
            <a:ext cx="3245478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31343" y="2337138"/>
            <a:ext cx="3246752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178" indent="0">
              <a:buNone/>
              <a:defRPr sz="2200" b="1"/>
            </a:lvl2pPr>
            <a:lvl3pPr marL="1016356" indent="0">
              <a:buNone/>
              <a:defRPr sz="2000" b="1"/>
            </a:lvl3pPr>
            <a:lvl4pPr marL="1524533" indent="0">
              <a:buNone/>
              <a:defRPr sz="1800" b="1"/>
            </a:lvl4pPr>
            <a:lvl5pPr marL="2032711" indent="0">
              <a:buNone/>
              <a:defRPr sz="1800" b="1"/>
            </a:lvl5pPr>
            <a:lvl6pPr marL="2540889" indent="0">
              <a:buNone/>
              <a:defRPr sz="1800" b="1"/>
            </a:lvl6pPr>
            <a:lvl7pPr marL="3049067" indent="0">
              <a:buNone/>
              <a:defRPr sz="1800" b="1"/>
            </a:lvl7pPr>
            <a:lvl8pPr marL="3557245" indent="0">
              <a:buNone/>
              <a:defRPr sz="1800" b="1"/>
            </a:lvl8pPr>
            <a:lvl9pPr marL="4065422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31343" y="3311146"/>
            <a:ext cx="3246752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322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50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019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7269" y="415707"/>
            <a:ext cx="2416574" cy="176916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71833" y="415707"/>
            <a:ext cx="4106262" cy="891109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7269" y="2184874"/>
            <a:ext cx="2416574" cy="7141927"/>
          </a:xfrm>
        </p:spPr>
        <p:txBody>
          <a:bodyPr/>
          <a:lstStyle>
            <a:lvl1pPr marL="0" indent="0">
              <a:buNone/>
              <a:defRPr sz="1600"/>
            </a:lvl1pPr>
            <a:lvl2pPr marL="508178" indent="0">
              <a:buNone/>
              <a:defRPr sz="1300"/>
            </a:lvl2pPr>
            <a:lvl3pPr marL="1016356" indent="0">
              <a:buNone/>
              <a:defRPr sz="1100"/>
            </a:lvl3pPr>
            <a:lvl4pPr marL="1524533" indent="0">
              <a:buNone/>
              <a:defRPr sz="1000"/>
            </a:lvl4pPr>
            <a:lvl5pPr marL="2032711" indent="0">
              <a:buNone/>
              <a:defRPr sz="1000"/>
            </a:lvl5pPr>
            <a:lvl6pPr marL="2540889" indent="0">
              <a:buNone/>
              <a:defRPr sz="1000"/>
            </a:lvl6pPr>
            <a:lvl7pPr marL="3049067" indent="0">
              <a:buNone/>
              <a:defRPr sz="1000"/>
            </a:lvl7pPr>
            <a:lvl8pPr marL="3557245" indent="0">
              <a:buNone/>
              <a:defRPr sz="1000"/>
            </a:lvl8pPr>
            <a:lvl9pPr marL="4065422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476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9742" y="7308692"/>
            <a:ext cx="4407218" cy="86283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39742" y="932921"/>
            <a:ext cx="4407218" cy="6264593"/>
          </a:xfrm>
        </p:spPr>
        <p:txBody>
          <a:bodyPr/>
          <a:lstStyle>
            <a:lvl1pPr marL="0" indent="0">
              <a:buNone/>
              <a:defRPr sz="3600"/>
            </a:lvl1pPr>
            <a:lvl2pPr marL="508178" indent="0">
              <a:buNone/>
              <a:defRPr sz="3100"/>
            </a:lvl2pPr>
            <a:lvl3pPr marL="1016356" indent="0">
              <a:buNone/>
              <a:defRPr sz="2700"/>
            </a:lvl3pPr>
            <a:lvl4pPr marL="1524533" indent="0">
              <a:buNone/>
              <a:defRPr sz="2200"/>
            </a:lvl4pPr>
            <a:lvl5pPr marL="2032711" indent="0">
              <a:buNone/>
              <a:defRPr sz="2200"/>
            </a:lvl5pPr>
            <a:lvl6pPr marL="2540889" indent="0">
              <a:buNone/>
              <a:defRPr sz="2200"/>
            </a:lvl6pPr>
            <a:lvl7pPr marL="3049067" indent="0">
              <a:buNone/>
              <a:defRPr sz="2200"/>
            </a:lvl7pPr>
            <a:lvl8pPr marL="3557245" indent="0">
              <a:buNone/>
              <a:defRPr sz="2200"/>
            </a:lvl8pPr>
            <a:lvl9pPr marL="4065422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39742" y="8171525"/>
            <a:ext cx="4407218" cy="1225365"/>
          </a:xfrm>
        </p:spPr>
        <p:txBody>
          <a:bodyPr/>
          <a:lstStyle>
            <a:lvl1pPr marL="0" indent="0">
              <a:buNone/>
              <a:defRPr sz="1600"/>
            </a:lvl1pPr>
            <a:lvl2pPr marL="508178" indent="0">
              <a:buNone/>
              <a:defRPr sz="1300"/>
            </a:lvl2pPr>
            <a:lvl3pPr marL="1016356" indent="0">
              <a:buNone/>
              <a:defRPr sz="1100"/>
            </a:lvl3pPr>
            <a:lvl4pPr marL="1524533" indent="0">
              <a:buNone/>
              <a:defRPr sz="1000"/>
            </a:lvl4pPr>
            <a:lvl5pPr marL="2032711" indent="0">
              <a:buNone/>
              <a:defRPr sz="1000"/>
            </a:lvl5pPr>
            <a:lvl6pPr marL="2540889" indent="0">
              <a:buNone/>
              <a:defRPr sz="1000"/>
            </a:lvl6pPr>
            <a:lvl7pPr marL="3049067" indent="0">
              <a:buNone/>
              <a:defRPr sz="1000"/>
            </a:lvl7pPr>
            <a:lvl8pPr marL="3557245" indent="0">
              <a:buNone/>
              <a:defRPr sz="1000"/>
            </a:lvl8pPr>
            <a:lvl9pPr marL="4065422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47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7268" y="418123"/>
            <a:ext cx="6610827" cy="1740165"/>
          </a:xfrm>
          <a:prstGeom prst="rect">
            <a:avLst/>
          </a:prstGeom>
        </p:spPr>
        <p:txBody>
          <a:bodyPr vert="horz" lIns="101636" tIns="50818" rIns="101636" bIns="50818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7268" y="2436232"/>
            <a:ext cx="6610827" cy="6890569"/>
          </a:xfrm>
          <a:prstGeom prst="rect">
            <a:avLst/>
          </a:prstGeom>
        </p:spPr>
        <p:txBody>
          <a:bodyPr vert="horz" lIns="101636" tIns="50818" rIns="101636" bIns="50818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7268" y="9677250"/>
            <a:ext cx="1713918" cy="555886"/>
          </a:xfrm>
          <a:prstGeom prst="rect">
            <a:avLst/>
          </a:prstGeom>
        </p:spPr>
        <p:txBody>
          <a:bodyPr vert="horz" lIns="101636" tIns="50818" rIns="101636" bIns="5081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6EECC-1494-4A94-92E8-2069CFE9F7B8}" type="datetimeFigureOut">
              <a:rPr lang="fr-FR" smtClean="0"/>
              <a:t>27/10/2018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9666" y="9677250"/>
            <a:ext cx="2326032" cy="555886"/>
          </a:xfrm>
          <a:prstGeom prst="rect">
            <a:avLst/>
          </a:prstGeom>
        </p:spPr>
        <p:txBody>
          <a:bodyPr vert="horz" lIns="101636" tIns="50818" rIns="101636" bIns="5081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64177" y="9677250"/>
            <a:ext cx="1713918" cy="555886"/>
          </a:xfrm>
          <a:prstGeom prst="rect">
            <a:avLst/>
          </a:prstGeom>
        </p:spPr>
        <p:txBody>
          <a:bodyPr vert="horz" lIns="101636" tIns="50818" rIns="101636" bIns="5081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19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6356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133" indent="-381133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5789" indent="-317611" algn="l" defTabSz="10163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0445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8622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800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94978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3156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1334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19511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178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356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533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2711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0889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9067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7245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5422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4.png"/><Relationship Id="rId7" Type="http://schemas.openxmlformats.org/officeDocument/2006/relationships/image" Target="../media/image5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arme 8"/>
          <p:cNvSpPr/>
          <p:nvPr/>
        </p:nvSpPr>
        <p:spPr>
          <a:xfrm>
            <a:off x="268751" y="955697"/>
            <a:ext cx="407252" cy="456862"/>
          </a:xfrm>
          <a:prstGeom prst="teardrop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202046" y="1510957"/>
            <a:ext cx="4766779" cy="3493513"/>
          </a:xfrm>
          <a:prstGeom prst="roundRect">
            <a:avLst>
              <a:gd name="adj" fmla="val 5223"/>
            </a:avLst>
          </a:prstGeom>
          <a:solidFill>
            <a:srgbClr val="D0E8E3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636" tIns="50818" rIns="101636" bIns="50818" rtlCol="0" anchor="ctr"/>
          <a:lstStyle/>
          <a:p>
            <a:pPr algn="ctr"/>
            <a:endParaRPr lang="fr-FR">
              <a:ln>
                <a:solidFill>
                  <a:schemeClr val="accent5">
                    <a:lumMod val="75000"/>
                  </a:schemeClr>
                </a:solidFill>
              </a:ln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02046" y="1510958"/>
            <a:ext cx="4766779" cy="3430847"/>
          </a:xfrm>
          <a:prstGeom prst="rect">
            <a:avLst/>
          </a:prstGeom>
          <a:noFill/>
        </p:spPr>
        <p:txBody>
          <a:bodyPr wrap="square" lIns="101636" tIns="50818" rIns="101636" bIns="50818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1600" dirty="0">
                <a:latin typeface="KG Primary Italics" panose="02000506000000020003" pitchFamily="2" charset="0"/>
              </a:rPr>
              <a:t>En </a:t>
            </a:r>
            <a:r>
              <a:rPr lang="fr-FR" sz="1600" u="sng" dirty="0">
                <a:latin typeface="KG Primary Italics" panose="02000506000000020003" pitchFamily="2" charset="0"/>
              </a:rPr>
              <a:t>1914</a:t>
            </a:r>
            <a:r>
              <a:rPr lang="fr-FR" sz="1600" dirty="0">
                <a:latin typeface="KG Primary Italics" panose="02000506000000020003" pitchFamily="2" charset="0"/>
              </a:rPr>
              <a:t>, a commencé une grande guerre qui a opposé deux groupes de pays :</a:t>
            </a:r>
          </a:p>
          <a:p>
            <a:pPr>
              <a:lnSpc>
                <a:spcPct val="90000"/>
              </a:lnSpc>
            </a:pPr>
            <a:r>
              <a:rPr lang="fr-FR" sz="1600" dirty="0">
                <a:latin typeface="KG Primary Italics" panose="02000506000000020003" pitchFamily="2" charset="0"/>
              </a:rPr>
              <a:t>- l'Allemagne et l'Autriche-Hongrie d'un côté,</a:t>
            </a:r>
          </a:p>
          <a:p>
            <a:pPr>
              <a:lnSpc>
                <a:spcPct val="90000"/>
              </a:lnSpc>
            </a:pPr>
            <a:r>
              <a:rPr lang="fr-FR" sz="1600" dirty="0">
                <a:latin typeface="KG Primary Italics" panose="02000506000000020003" pitchFamily="2" charset="0"/>
              </a:rPr>
              <a:t>- la France, la Russie et le Royaume-Uni de l'autre.</a:t>
            </a:r>
          </a:p>
          <a:p>
            <a:pPr>
              <a:lnSpc>
                <a:spcPct val="90000"/>
              </a:lnSpc>
            </a:pPr>
            <a:r>
              <a:rPr lang="fr-FR" sz="1600" dirty="0">
                <a:latin typeface="KG Primary Italics" panose="02000506000000020003" pitchFamily="2" charset="0"/>
              </a:rPr>
              <a:t>On a appelé cette guerre la </a:t>
            </a:r>
            <a:r>
              <a:rPr lang="fr-FR" sz="1600" u="sng" dirty="0">
                <a:latin typeface="KG Primary Italics" panose="02000506000000020003" pitchFamily="2" charset="0"/>
              </a:rPr>
              <a:t>1</a:t>
            </a:r>
            <a:r>
              <a:rPr lang="fr-FR" sz="1600" u="sng" baseline="30000" dirty="0">
                <a:latin typeface="KG Primary Italics" panose="02000506000000020003" pitchFamily="2" charset="0"/>
              </a:rPr>
              <a:t>ère</a:t>
            </a:r>
            <a:r>
              <a:rPr lang="fr-FR" sz="1600" u="sng" dirty="0">
                <a:latin typeface="KG Primary Italics" panose="02000506000000020003" pitchFamily="2" charset="0"/>
              </a:rPr>
              <a:t> guerre mondiale</a:t>
            </a:r>
            <a:r>
              <a:rPr lang="fr-FR" sz="1600" dirty="0">
                <a:latin typeface="KG Primary Italics" panose="02000506000000020003" pitchFamily="2" charset="0"/>
              </a:rPr>
              <a:t>. Les soldats étaient appelés « les Poilus ». </a:t>
            </a:r>
          </a:p>
          <a:p>
            <a:pPr>
              <a:lnSpc>
                <a:spcPct val="90000"/>
              </a:lnSpc>
            </a:pPr>
            <a:r>
              <a:rPr lang="fr-FR" sz="1600" dirty="0">
                <a:latin typeface="KG Primary Italics" panose="02000506000000020003" pitchFamily="2" charset="0"/>
              </a:rPr>
              <a:t>On l'a aussi appelée la guerre des tranchées. Les tranchées étaient de profonds fossés creusés dans la terre pour se protéger de l’ennemi.</a:t>
            </a:r>
          </a:p>
          <a:p>
            <a:pPr>
              <a:lnSpc>
                <a:spcPct val="90000"/>
              </a:lnSpc>
            </a:pPr>
            <a:endParaRPr lang="fr-FR" sz="1600" dirty="0">
              <a:latin typeface="KG Primary Italics" panose="02000506000000020003" pitchFamily="2" charset="0"/>
            </a:endParaRPr>
          </a:p>
          <a:p>
            <a:pPr>
              <a:lnSpc>
                <a:spcPct val="90000"/>
              </a:lnSpc>
            </a:pPr>
            <a:r>
              <a:rPr lang="fr-FR" sz="1600" dirty="0">
                <a:latin typeface="KG Primary Italics" panose="02000506000000020003" pitchFamily="2" charset="0"/>
              </a:rPr>
              <a:t>À LA ONZIÈME HEURE DU ONZIÈME JOUR DU ONZIÈME MOIS DE L’ANNÉE 1918,</a:t>
            </a:r>
          </a:p>
          <a:p>
            <a:pPr>
              <a:lnSpc>
                <a:spcPct val="90000"/>
              </a:lnSpc>
            </a:pPr>
            <a:r>
              <a:rPr lang="fr-FR" sz="1600" dirty="0">
                <a:latin typeface="KG Primary Italics" panose="02000506000000020003" pitchFamily="2" charset="0"/>
              </a:rPr>
              <a:t>le 11 novembre 1918, après plus de quatre années de combats et des millions de morts, l'Allemagne se rend. C'est </a:t>
            </a:r>
            <a:r>
              <a:rPr lang="fr-FR" sz="1600" u="sng" dirty="0">
                <a:latin typeface="KG Primary Italics" panose="02000506000000020003" pitchFamily="2" charset="0"/>
              </a:rPr>
              <a:t>l'armistice</a:t>
            </a:r>
            <a:r>
              <a:rPr lang="fr-FR" sz="1600" dirty="0">
                <a:latin typeface="KG Primary Italics" panose="02000506000000020003" pitchFamily="2" charset="0"/>
              </a:rPr>
              <a:t>  (la fin des combats) signée entre la France et l’Allemagne.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41923" y="900014"/>
            <a:ext cx="5539263" cy="518127"/>
          </a:xfrm>
          <a:prstGeom prst="rect">
            <a:avLst/>
          </a:prstGeom>
          <a:noFill/>
        </p:spPr>
        <p:txBody>
          <a:bodyPr wrap="square" lIns="101636" tIns="50818" rIns="101636" bIns="50818" rtlCol="0">
            <a:spAutoFit/>
          </a:bodyPr>
          <a:lstStyle/>
          <a:p>
            <a:r>
              <a:rPr lang="fr-FR" sz="2700" dirty="0">
                <a:latin typeface="Fineliner Script" pitchFamily="50" charset="0"/>
              </a:rPr>
              <a:t>Pourquoi ne travaille-t-on pas le 11 novembre ?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88305" y="1019216"/>
            <a:ext cx="407252" cy="45686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101636" tIns="50818" rIns="101636" bIns="50818" rtlCol="0">
            <a:spAutoFit/>
          </a:bodyPr>
          <a:lstStyle/>
          <a:p>
            <a:pPr algn="ctr"/>
            <a:r>
              <a:rPr lang="fr-F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1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65125" y="7452742"/>
            <a:ext cx="3590349" cy="2844918"/>
          </a:xfrm>
          <a:prstGeom prst="rect">
            <a:avLst/>
          </a:prstGeom>
          <a:noFill/>
        </p:spPr>
        <p:txBody>
          <a:bodyPr wrap="square" lIns="101636" tIns="50818" rIns="101636" bIns="5081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dirty="0">
                <a:latin typeface="Short Stack" panose="02010500040000000007" pitchFamily="2" charset="0"/>
                <a:sym typeface="Wingdings"/>
              </a:rPr>
              <a:t></a:t>
            </a:r>
            <a:r>
              <a:rPr lang="fr-FR" sz="1800" dirty="0">
                <a:latin typeface="Short Stack" panose="02010500040000000007" pitchFamily="2" charset="0"/>
                <a:sym typeface="Wingdings"/>
              </a:rPr>
              <a:t> </a:t>
            </a:r>
            <a:r>
              <a:rPr lang="fr-FR" dirty="0">
                <a:latin typeface="Fineliner Script" pitchFamily="50" charset="0"/>
                <a:sym typeface="Wingdings"/>
              </a:rPr>
              <a:t>Questions</a:t>
            </a:r>
            <a:endParaRPr lang="fr-FR" sz="1800" dirty="0">
              <a:latin typeface="Fineliner Script" pitchFamily="50" charset="0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fr-FR" sz="1800" dirty="0">
                <a:latin typeface="Fineliner Script" pitchFamily="50" charset="0"/>
              </a:rPr>
              <a:t>a) </a:t>
            </a:r>
            <a:r>
              <a:rPr lang="fr-FR" sz="1050" dirty="0">
                <a:latin typeface="Short Stack" panose="02010500040000000007" pitchFamily="2" charset="0"/>
              </a:rPr>
              <a:t>Combien de temps a duré la 1</a:t>
            </a:r>
            <a:r>
              <a:rPr lang="fr-FR" sz="1050" baseline="30000" dirty="0">
                <a:latin typeface="Short Stack" panose="02010500040000000007" pitchFamily="2" charset="0"/>
              </a:rPr>
              <a:t>ère</a:t>
            </a:r>
            <a:r>
              <a:rPr lang="fr-FR" sz="1050" dirty="0">
                <a:latin typeface="Short Stack" panose="02010500040000000007" pitchFamily="2" charset="0"/>
              </a:rPr>
              <a:t> guerre mondiale ? Donne les dates :</a:t>
            </a:r>
            <a:endParaRPr lang="fr-FR" sz="1100" dirty="0">
              <a:latin typeface="Short Stack" panose="02010500040000000007" pitchFamily="2" charset="0"/>
            </a:endParaRPr>
          </a:p>
          <a:p>
            <a:pPr>
              <a:lnSpc>
                <a:spcPct val="200000"/>
              </a:lnSpc>
            </a:pPr>
            <a:r>
              <a:rPr lang="fr-FR" sz="1100" dirty="0">
                <a:latin typeface="Short Stack" panose="02010500040000000007" pitchFamily="2" charset="0"/>
              </a:rPr>
              <a:t>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800" dirty="0">
                <a:latin typeface="Fineliner Script" pitchFamily="50" charset="0"/>
                <a:sym typeface="Wingdings"/>
              </a:rPr>
              <a:t>b)</a:t>
            </a:r>
            <a:r>
              <a:rPr lang="fr-FR" sz="1100" dirty="0">
                <a:latin typeface="Short Stack" panose="02010500040000000007" pitchFamily="2" charset="0"/>
                <a:sym typeface="Wingdings"/>
              </a:rPr>
              <a:t> </a:t>
            </a:r>
            <a:r>
              <a:rPr lang="fr-FR" sz="1050" dirty="0">
                <a:latin typeface="Short Stack" panose="02010500040000000007" pitchFamily="2" charset="0"/>
                <a:sym typeface="Wingdings"/>
              </a:rPr>
              <a:t>Que s’est-il passé le 11 novembre 1918 ?</a:t>
            </a:r>
          </a:p>
          <a:p>
            <a:pPr>
              <a:lnSpc>
                <a:spcPct val="200000"/>
              </a:lnSpc>
            </a:pPr>
            <a:r>
              <a:rPr lang="fr-FR" sz="1100" dirty="0">
                <a:latin typeface="Short Stack" panose="02010500040000000007" pitchFamily="2" charset="0"/>
                <a:sym typeface="Wingdings"/>
              </a:rPr>
              <a:t>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800" dirty="0">
                <a:latin typeface="Fineliner Script" pitchFamily="50" charset="0"/>
                <a:sym typeface="Wingdings"/>
              </a:rPr>
              <a:t>c)</a:t>
            </a:r>
            <a:r>
              <a:rPr lang="fr-FR" sz="1100" dirty="0">
                <a:latin typeface="Short Stack" panose="02010500040000000007" pitchFamily="2" charset="0"/>
                <a:sym typeface="Wingdings"/>
              </a:rPr>
              <a:t> </a:t>
            </a:r>
            <a:r>
              <a:rPr lang="fr-FR" sz="1050" dirty="0">
                <a:latin typeface="Short Stack" panose="02010500040000000007" pitchFamily="2" charset="0"/>
                <a:sym typeface="Wingdings"/>
              </a:rPr>
              <a:t>Comment s’appelle la fin des combats ?</a:t>
            </a:r>
            <a:endParaRPr lang="fr-FR" sz="1100" dirty="0">
              <a:latin typeface="Short Stack" panose="02010500040000000007" pitchFamily="2" charset="0"/>
              <a:sym typeface="Wingdings"/>
            </a:endParaRPr>
          </a:p>
          <a:p>
            <a:pPr>
              <a:lnSpc>
                <a:spcPct val="200000"/>
              </a:lnSpc>
            </a:pPr>
            <a:r>
              <a:rPr lang="fr-FR" sz="1100" dirty="0">
                <a:latin typeface="Short Stack" panose="02010500040000000007" pitchFamily="2" charset="0"/>
                <a:sym typeface="Wingdings"/>
              </a:rPr>
              <a:t>______________________________________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609" y="5220494"/>
            <a:ext cx="1872208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3246975" y="5319731"/>
            <a:ext cx="150582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latin typeface="Fineliner Script" pitchFamily="50" charset="0"/>
              </a:rPr>
              <a:t>Et toi…</a:t>
            </a:r>
          </a:p>
          <a:p>
            <a:r>
              <a:rPr lang="fr-FR" sz="1200" dirty="0">
                <a:latin typeface="RawengulkSans" panose="00000A03000000000000" pitchFamily="2" charset="0"/>
                <a:ea typeface="Sweetness" panose="02000603000000000000" pitchFamily="2" charset="0"/>
              </a:rPr>
              <a:t>As-tu déjà assisté à la commémoration du 11 novembre dans ta ville ? Si oui, quelles personnalités y avait-il et que faisaient-ils?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5184849" y="3960182"/>
            <a:ext cx="1904778" cy="3385673"/>
          </a:xfrm>
          <a:prstGeom prst="roundRect">
            <a:avLst>
              <a:gd name="adj" fmla="val 5223"/>
            </a:avLst>
          </a:prstGeom>
          <a:solidFill>
            <a:srgbClr val="D0E8E3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636" tIns="50818" rIns="101636" bIns="50818"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5254476" y="3960182"/>
            <a:ext cx="1835150" cy="342055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</a:pPr>
            <a:r>
              <a:rPr lang="fr-FR" sz="1600" dirty="0">
                <a:solidFill>
                  <a:prstClr val="black"/>
                </a:solidFill>
                <a:latin typeface="KG Primary Italics" panose="02000506000000020003" pitchFamily="2" charset="0"/>
              </a:rPr>
              <a:t>Depuis, le </a:t>
            </a:r>
            <a:r>
              <a:rPr lang="fr-FR" sz="1600" u="sng" dirty="0">
                <a:solidFill>
                  <a:prstClr val="black"/>
                </a:solidFill>
                <a:latin typeface="KG Primary Italics" panose="02000506000000020003" pitchFamily="2" charset="0"/>
              </a:rPr>
              <a:t>11 novembre</a:t>
            </a:r>
            <a:r>
              <a:rPr lang="fr-FR" sz="1600" dirty="0">
                <a:solidFill>
                  <a:prstClr val="black"/>
                </a:solidFill>
                <a:latin typeface="KG Primary Italics" panose="02000506000000020003" pitchFamily="2" charset="0"/>
              </a:rPr>
              <a:t> est un jour férié (C'est à dire qu'on ne travaille pas ce jour-là !) C’est une fête nationale. Il y a des cérémonies officielles, des </a:t>
            </a:r>
            <a:r>
              <a:rPr lang="fr-FR" sz="1600" u="sng" dirty="0">
                <a:solidFill>
                  <a:prstClr val="black"/>
                </a:solidFill>
                <a:latin typeface="KG Primary Italics" panose="02000506000000020003" pitchFamily="2" charset="0"/>
              </a:rPr>
              <a:t>commémorations</a:t>
            </a:r>
            <a:r>
              <a:rPr lang="fr-FR" sz="1600" dirty="0">
                <a:solidFill>
                  <a:prstClr val="black"/>
                </a:solidFill>
                <a:latin typeface="KG Primary Italics" panose="02000506000000020003" pitchFamily="2" charset="0"/>
              </a:rPr>
              <a:t>, pour se rappeler et fêter la fin de la guerre et la paix. Elles se déroulent autour du </a:t>
            </a:r>
            <a:r>
              <a:rPr lang="fr-FR" sz="1600" u="sng" dirty="0">
                <a:solidFill>
                  <a:prstClr val="black"/>
                </a:solidFill>
                <a:latin typeface="KG Primary Italics" panose="02000506000000020003" pitchFamily="2" charset="0"/>
              </a:rPr>
              <a:t>monument aux morts </a:t>
            </a:r>
            <a:r>
              <a:rPr lang="fr-FR" sz="1600" dirty="0">
                <a:solidFill>
                  <a:prstClr val="black"/>
                </a:solidFill>
                <a:latin typeface="KG Primary Italics" panose="02000506000000020003" pitchFamily="2" charset="0"/>
              </a:rPr>
              <a:t>de nos villes et villages.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54" y="5273259"/>
            <a:ext cx="2618239" cy="1764674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951" y="1476078"/>
            <a:ext cx="1722574" cy="230220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213739" y="7042180"/>
            <a:ext cx="2715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KG Primary Italics" panose="02000506000000020003" pitchFamily="2" charset="0"/>
              </a:rPr>
              <a:t>Monument aux morts, ville de Nice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3816697" y="7452742"/>
            <a:ext cx="2878385" cy="2678718"/>
          </a:xfrm>
          <a:prstGeom prst="rect">
            <a:avLst/>
          </a:prstGeom>
          <a:noFill/>
        </p:spPr>
        <p:txBody>
          <a:bodyPr wrap="square" lIns="101636" tIns="50818" rIns="101636" bIns="50818" rtlCol="0">
            <a:sp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fr-FR" dirty="0">
                <a:latin typeface="Short Stack" panose="02010500040000000007" pitchFamily="2" charset="0"/>
                <a:sym typeface="Wingdings"/>
              </a:rPr>
              <a:t></a:t>
            </a:r>
            <a:r>
              <a:rPr lang="fr-FR" sz="1800" dirty="0">
                <a:latin typeface="Short Stack" panose="02010500040000000007" pitchFamily="2" charset="0"/>
                <a:sym typeface="Wingdings"/>
              </a:rPr>
              <a:t> </a:t>
            </a:r>
            <a:r>
              <a:rPr lang="fr-FR" dirty="0">
                <a:latin typeface="Fineliner Script" pitchFamily="50" charset="0"/>
              </a:rPr>
              <a:t>Vrai ou faux ?</a:t>
            </a:r>
          </a:p>
          <a:p>
            <a:pPr marL="171450" indent="-171450">
              <a:lnSpc>
                <a:spcPct val="120000"/>
              </a:lnSpc>
              <a:spcAft>
                <a:spcPts val="1200"/>
              </a:spcAft>
              <a:buFont typeface="Courier New" panose="02070309020205020404" pitchFamily="49" charset="0"/>
              <a:buChar char="o"/>
              <a:tabLst>
                <a:tab pos="447675" algn="l"/>
              </a:tabLst>
            </a:pPr>
            <a:r>
              <a:rPr lang="fr-FR" sz="1050" dirty="0">
                <a:latin typeface="Short Stack" panose="02010500040000000007" pitchFamily="2" charset="0"/>
                <a:sym typeface="Wingdings"/>
              </a:rPr>
              <a:t>La 1</a:t>
            </a:r>
            <a:r>
              <a:rPr lang="fr-FR" sz="1050" baseline="30000" dirty="0">
                <a:latin typeface="Short Stack" panose="02010500040000000007" pitchFamily="2" charset="0"/>
                <a:sym typeface="Wingdings"/>
              </a:rPr>
              <a:t>ère</a:t>
            </a:r>
            <a:r>
              <a:rPr lang="fr-FR" sz="1050" dirty="0">
                <a:latin typeface="Short Stack" panose="02010500040000000007" pitchFamily="2" charset="0"/>
                <a:sym typeface="Wingdings"/>
              </a:rPr>
              <a:t> guerre mondiale opposa, entre autres, les Français et  les Allemands.</a:t>
            </a:r>
          </a:p>
          <a:p>
            <a:pPr marL="171450" indent="-171450">
              <a:lnSpc>
                <a:spcPct val="120000"/>
              </a:lnSpc>
              <a:spcAft>
                <a:spcPts val="1200"/>
              </a:spcAft>
              <a:buFont typeface="Courier New" panose="02070309020205020404" pitchFamily="49" charset="0"/>
              <a:buChar char="o"/>
              <a:tabLst>
                <a:tab pos="447675" algn="l"/>
              </a:tabLst>
            </a:pPr>
            <a:r>
              <a:rPr lang="fr-FR" sz="1050" dirty="0">
                <a:latin typeface="Short Stack" panose="02010500040000000007" pitchFamily="2" charset="0"/>
                <a:sym typeface="Wingdings"/>
              </a:rPr>
              <a:t>Le 11 novembre est un jour férié, c’est-à-dire qu’on travaille ce jour-là.</a:t>
            </a:r>
          </a:p>
          <a:p>
            <a:pPr marL="171450" indent="-171450">
              <a:lnSpc>
                <a:spcPct val="120000"/>
              </a:lnSpc>
              <a:spcAft>
                <a:spcPts val="1200"/>
              </a:spcAft>
              <a:buFont typeface="Courier New" panose="02070309020205020404" pitchFamily="49" charset="0"/>
              <a:buChar char="o"/>
              <a:tabLst>
                <a:tab pos="447675" algn="l"/>
              </a:tabLst>
            </a:pPr>
            <a:r>
              <a:rPr lang="fr-FR" sz="1050" dirty="0">
                <a:latin typeface="Short Stack" panose="02010500040000000007" pitchFamily="2" charset="0"/>
                <a:sym typeface="Wingdings"/>
              </a:rPr>
              <a:t>Les commémorations se déroulent autour du monument aux morts de nos villes.</a:t>
            </a:r>
            <a:endParaRPr lang="fr-FR" sz="1200" dirty="0">
              <a:latin typeface="Short Stack" panose="02010500040000000007" pitchFamily="2" charset="0"/>
              <a:sym typeface="Wingdings"/>
            </a:endParaRPr>
          </a:p>
        </p:txBody>
      </p:sp>
      <p:sp>
        <p:nvSpPr>
          <p:cNvPr id="16" name="Arrondir un rectangle avec un coin diagonal 15"/>
          <p:cNvSpPr/>
          <p:nvPr/>
        </p:nvSpPr>
        <p:spPr>
          <a:xfrm>
            <a:off x="6553001" y="8037914"/>
            <a:ext cx="464618" cy="360040"/>
          </a:xfrm>
          <a:prstGeom prst="round2DiagRect">
            <a:avLst>
              <a:gd name="adj1" fmla="val 48414"/>
              <a:gd name="adj2" fmla="val 0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Arrondir un rectangle avec un coin diagonal 37"/>
          <p:cNvSpPr/>
          <p:nvPr/>
        </p:nvSpPr>
        <p:spPr>
          <a:xfrm>
            <a:off x="6553001" y="8797635"/>
            <a:ext cx="464618" cy="360040"/>
          </a:xfrm>
          <a:prstGeom prst="round2DiagRect">
            <a:avLst>
              <a:gd name="adj1" fmla="val 48414"/>
              <a:gd name="adj2" fmla="val 0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Arrondir un rectangle avec un coin diagonal 40"/>
          <p:cNvSpPr/>
          <p:nvPr/>
        </p:nvSpPr>
        <p:spPr>
          <a:xfrm>
            <a:off x="6553001" y="9550082"/>
            <a:ext cx="464618" cy="360040"/>
          </a:xfrm>
          <a:prstGeom prst="round2DiagRect">
            <a:avLst>
              <a:gd name="adj1" fmla="val 48414"/>
              <a:gd name="adj2" fmla="val 0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 rotWithShape="1">
          <a:blip r:embed="rId5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72"/>
          <a:stretch/>
        </p:blipFill>
        <p:spPr bwMode="auto">
          <a:xfrm>
            <a:off x="-1" y="-18010"/>
            <a:ext cx="3744689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73036" y="-18010"/>
            <a:ext cx="3672327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Ellipse 26"/>
          <p:cNvSpPr/>
          <p:nvPr/>
        </p:nvSpPr>
        <p:spPr>
          <a:xfrm>
            <a:off x="33511" y="93973"/>
            <a:ext cx="934028" cy="739995"/>
          </a:xfrm>
          <a:prstGeom prst="ellipse">
            <a:avLst/>
          </a:prstGeom>
          <a:solidFill>
            <a:schemeClr val="bg1"/>
          </a:solidFill>
          <a:ln>
            <a:solidFill>
              <a:srgbClr val="006666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636" tIns="50818" rIns="101636" bIns="50818" rtlCol="0" anchor="ctr"/>
          <a:lstStyle/>
          <a:p>
            <a:pPr algn="ctr"/>
            <a:endParaRPr lang="fr-F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  <a:ea typeface="Clensey" panose="02000603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5259" y="153716"/>
            <a:ext cx="1011568" cy="656626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/>
            <a:r>
              <a:rPr lang="fr-FR" sz="3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  <a:ea typeface="Clensey" panose="02000603000000000000" pitchFamily="2" charset="0"/>
              </a:rPr>
              <a:t>EMC</a:t>
            </a:r>
            <a:endParaRPr lang="fr-FR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  <a:ea typeface="Clensey" panose="02000603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88259" y="71331"/>
            <a:ext cx="3105411" cy="595071"/>
          </a:xfrm>
          <a:prstGeom prst="rect">
            <a:avLst/>
          </a:prstGeom>
          <a:noFill/>
          <a:ln>
            <a:noFill/>
          </a:ln>
        </p:spPr>
        <p:txBody>
          <a:bodyPr wrap="none" lIns="101636" tIns="50818" rIns="101636" bIns="50818">
            <a:spAutoFit/>
          </a:bodyPr>
          <a:lstStyle/>
          <a:p>
            <a:pPr algn="ctr"/>
            <a:r>
              <a:rPr lang="fr-F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inacat" panose="00000400000000000000" pitchFamily="2" charset="0"/>
              </a:rPr>
              <a:t>Le 11 novembre</a:t>
            </a:r>
          </a:p>
        </p:txBody>
      </p:sp>
      <p:sp>
        <p:nvSpPr>
          <p:cNvPr id="31" name="Rectangle à coins arrondis 30"/>
          <p:cNvSpPr/>
          <p:nvPr/>
        </p:nvSpPr>
        <p:spPr>
          <a:xfrm>
            <a:off x="6083759" y="153716"/>
            <a:ext cx="1029022" cy="562428"/>
          </a:xfrm>
          <a:prstGeom prst="roundRect">
            <a:avLst>
              <a:gd name="adj" fmla="val 24581"/>
            </a:avLst>
          </a:prstGeom>
          <a:solidFill>
            <a:schemeClr val="accent5">
              <a:lumMod val="75000"/>
            </a:schemeClr>
          </a:solidFill>
          <a:ln>
            <a:solidFill>
              <a:srgbClr val="006666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6192961" y="642467"/>
            <a:ext cx="792088" cy="278041"/>
          </a:xfrm>
          <a:prstGeom prst="roundRect">
            <a:avLst>
              <a:gd name="adj" fmla="val 33049"/>
            </a:avLst>
          </a:prstGeom>
          <a:solidFill>
            <a:schemeClr val="bg1"/>
          </a:solidFill>
          <a:ln>
            <a:solidFill>
              <a:srgbClr val="006666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6192961" y="607062"/>
            <a:ext cx="792088" cy="348850"/>
          </a:xfrm>
          <a:prstGeom prst="rect">
            <a:avLst/>
          </a:prstGeom>
          <a:noFill/>
        </p:spPr>
        <p:txBody>
          <a:bodyPr wrap="square" lIns="101636" tIns="50818" rIns="101636" bIns="50818" rtlCol="0">
            <a:spAutoFit/>
          </a:bodyPr>
          <a:lstStyle/>
          <a:p>
            <a:pPr algn="ctr"/>
            <a:r>
              <a:rPr lang="fr-FR" sz="1600" b="1" dirty="0">
                <a:latin typeface="Fineliner Script" pitchFamily="50" charset="0"/>
              </a:rPr>
              <a:t>Cycle 3</a:t>
            </a:r>
            <a:endParaRPr lang="fr-FR" sz="1800" b="1" dirty="0">
              <a:latin typeface="Fineliner Script" pitchFamily="50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6048945" y="214146"/>
            <a:ext cx="1063835" cy="447338"/>
          </a:xfrm>
          <a:prstGeom prst="rect">
            <a:avLst/>
          </a:prstGeom>
          <a:noFill/>
          <a:ln>
            <a:noFill/>
          </a:ln>
        </p:spPr>
        <p:txBody>
          <a:bodyPr wrap="square" lIns="101636" tIns="50818" rIns="101636" bIns="50818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fr-FR" sz="1600" b="1" dirty="0">
                <a:solidFill>
                  <a:schemeClr val="bg1"/>
                </a:solidFill>
                <a:latin typeface="Fineliner Script" pitchFamily="50" charset="0"/>
              </a:rPr>
              <a:t>Les jours fériés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A0AB0CF-54FC-4AC5-A04E-1C15B95F802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731" y="10159208"/>
            <a:ext cx="1244784" cy="25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698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222338" y="1044031"/>
            <a:ext cx="3594359" cy="3384376"/>
          </a:xfrm>
          <a:prstGeom prst="roundRect">
            <a:avLst>
              <a:gd name="adj" fmla="val 5223"/>
            </a:avLst>
          </a:prstGeom>
          <a:solidFill>
            <a:srgbClr val="D0E8E3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636" tIns="50818" rIns="101636" bIns="50818"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284225" y="1140133"/>
            <a:ext cx="3532472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KG Primary Italics" panose="02000506000000020003" pitchFamily="2" charset="0"/>
              </a:rPr>
              <a:t>A Paris, on rend hommage au Soldat inconnu mort à Verdun et enterré sous l’Arc de Triomphe. </a:t>
            </a:r>
          </a:p>
          <a:p>
            <a:endParaRPr lang="fr-FR" sz="1100" dirty="0">
              <a:latin typeface="KG Primary Italics" panose="02000506000000020003" pitchFamily="2" charset="0"/>
            </a:endParaRPr>
          </a:p>
          <a:p>
            <a:r>
              <a:rPr lang="fr-FR" sz="1600" u="sng" dirty="0">
                <a:latin typeface="KG Primary Italics" panose="02000506000000020003" pitchFamily="2" charset="0"/>
              </a:rPr>
              <a:t>Depuis la loi du 28 février 2012</a:t>
            </a:r>
            <a:r>
              <a:rPr lang="fr-FR" sz="1600" dirty="0">
                <a:latin typeface="KG Primary Italics" panose="02000506000000020003" pitchFamily="2" charset="0"/>
              </a:rPr>
              <a:t>, le 11 novembre célèbre à la fois l'anniversaire de l'Armistice du 11 novembre 1918 et l'hommage à tous les morts pour la France. </a:t>
            </a:r>
          </a:p>
          <a:p>
            <a:endParaRPr lang="fr-FR" sz="1600" dirty="0">
              <a:latin typeface="KG Primary Italics" panose="02000506000000020003" pitchFamily="2" charset="0"/>
            </a:endParaRPr>
          </a:p>
          <a:p>
            <a:r>
              <a:rPr lang="fr-FR" sz="1600" dirty="0">
                <a:latin typeface="KG Primary Italics" panose="02000506000000020003" pitchFamily="2" charset="0"/>
              </a:rPr>
              <a:t>C'est donc la reconnaissance du pays tout entier à l'égard de l'ensemble des morts pour la France tombés pendant et depuis la Grande Guerre.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729" y="1044031"/>
            <a:ext cx="2232248" cy="2112469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Image 4" descr="File:Unknownsoldier pari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580" y="3369772"/>
            <a:ext cx="2601584" cy="132437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4925813" y="4665916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KG Primary Italics" panose="02000506000000020003" pitchFamily="2" charset="0"/>
              </a:rPr>
              <a:t>Tombe du soldat inconnu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6342757" y="1136944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KG Primary Italics" panose="02000506000000020003" pitchFamily="2" charset="0"/>
              </a:rPr>
              <a:t>Arc de Triomphe, </a:t>
            </a:r>
          </a:p>
          <a:p>
            <a:r>
              <a:rPr lang="fr-FR" sz="1600" dirty="0">
                <a:latin typeface="KG Primary Italics" panose="02000506000000020003" pitchFamily="2" charset="0"/>
              </a:rPr>
              <a:t>Paris</a:t>
            </a: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601" y="5186579"/>
            <a:ext cx="4358464" cy="5180661"/>
          </a:xfrm>
          <a:prstGeom prst="rect">
            <a:avLst/>
          </a:prstGeom>
        </p:spPr>
      </p:pic>
      <p:sp>
        <p:nvSpPr>
          <p:cNvPr id="20" name="Ellipse 19"/>
          <p:cNvSpPr/>
          <p:nvPr/>
        </p:nvSpPr>
        <p:spPr>
          <a:xfrm>
            <a:off x="3672681" y="5076478"/>
            <a:ext cx="2773040" cy="646332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994398" y="5794818"/>
            <a:ext cx="3888432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Et c'est ainsi que l'on arriva au 11 novembre 1918.  </a:t>
            </a:r>
          </a:p>
          <a:p>
            <a:pPr>
              <a:spcAft>
                <a:spcPts val="600"/>
              </a:spcAft>
            </a:pP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Mon institutrice, la directrice de l'école, était absente, un  terrible incendie ayant, la veille, ravagé l'immeuble où elle habitait.  Nous étions rassemblés dans une classe lorsque… Tout à coup, les cloches de l'église se mirent à sonner à toute volée. </a:t>
            </a:r>
          </a:p>
          <a:p>
            <a:pPr>
              <a:spcAft>
                <a:spcPts val="600"/>
              </a:spcAft>
            </a:pP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La maîtresse se leva et nous dit : </a:t>
            </a:r>
            <a:r>
              <a:rPr lang="fr-FR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« Mes enfants, la guerre est finie, vos pères et vos frères vont revenir, réjouissez-vous ! »</a:t>
            </a:r>
            <a:endParaRPr lang="fr-FR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600"/>
              </a:spcAft>
            </a:pP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Sans trop savoir pourquoi, nous nous sommes tous embrassés, puis la maîtresse nous a renvoyés. Sur le chemin de ma maison, je croisais des groupes en grande discussion. Autant que je me rappelle, si la joie éclatait sur tous les visages, elle restait discrète.</a:t>
            </a:r>
          </a:p>
          <a:p>
            <a:pPr>
              <a:spcAft>
                <a:spcPts val="600"/>
              </a:spcAft>
            </a:pP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Il y avait trop de personnes endeuillées... Mais toutes les maisons étaient pavoisées et je trouvais ma mère en train de terminer l'arrangement d'un drapeau tricolore.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744689" y="5149116"/>
            <a:ext cx="2592288" cy="547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fr-FR" sz="1800" dirty="0">
                <a:solidFill>
                  <a:prstClr val="black"/>
                </a:solidFill>
                <a:latin typeface="Fineliner Script" pitchFamily="50" charset="0"/>
                <a:cs typeface="Courier New" panose="02070309020205020404" pitchFamily="49" charset="0"/>
              </a:rPr>
              <a:t>Récit d’un enfant qui avait </a:t>
            </a:r>
          </a:p>
          <a:p>
            <a:pPr lvl="0" algn="ctr">
              <a:lnSpc>
                <a:spcPct val="80000"/>
              </a:lnSpc>
            </a:pPr>
            <a:r>
              <a:rPr lang="fr-FR" sz="1800" dirty="0">
                <a:solidFill>
                  <a:prstClr val="black"/>
                </a:solidFill>
                <a:latin typeface="Fineliner Script" pitchFamily="50" charset="0"/>
                <a:cs typeface="Courier New" panose="02070309020205020404" pitchFamily="49" charset="0"/>
              </a:rPr>
              <a:t>5 ans en 1918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212217" y="4572422"/>
            <a:ext cx="2499444" cy="5519496"/>
          </a:xfrm>
          <a:prstGeom prst="rect">
            <a:avLst/>
          </a:prstGeom>
          <a:noFill/>
        </p:spPr>
        <p:txBody>
          <a:bodyPr wrap="square" lIns="101636" tIns="50818" rIns="101636" bIns="5081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dirty="0">
                <a:latin typeface="Short Stack" panose="02010500040000000007" pitchFamily="2" charset="0"/>
                <a:sym typeface="Wingdings"/>
              </a:rPr>
              <a:t></a:t>
            </a:r>
            <a:r>
              <a:rPr lang="fr-FR" sz="1800" dirty="0">
                <a:latin typeface="Short Stack" panose="02010500040000000007" pitchFamily="2" charset="0"/>
                <a:sym typeface="Wingdings"/>
              </a:rPr>
              <a:t> </a:t>
            </a:r>
            <a:r>
              <a:rPr lang="fr-FR" dirty="0">
                <a:latin typeface="Fineliner Script" pitchFamily="50" charset="0"/>
                <a:sym typeface="Wingdings"/>
              </a:rPr>
              <a:t>Réponds aux questions</a:t>
            </a:r>
          </a:p>
          <a:p>
            <a:pPr>
              <a:lnSpc>
                <a:spcPct val="120000"/>
              </a:lnSpc>
            </a:pPr>
            <a:endParaRPr lang="fr-FR" sz="1000" dirty="0">
              <a:latin typeface="Fineliner Script" pitchFamily="50" charset="0"/>
            </a:endParaRPr>
          </a:p>
          <a:p>
            <a:r>
              <a:rPr lang="fr-FR" sz="1800" dirty="0">
                <a:latin typeface="Fineliner Script" pitchFamily="50" charset="0"/>
              </a:rPr>
              <a:t>a) </a:t>
            </a:r>
            <a:r>
              <a:rPr lang="fr-FR" sz="1050" dirty="0">
                <a:latin typeface="Short Stack" panose="02010500040000000007" pitchFamily="2" charset="0"/>
              </a:rPr>
              <a:t>A Paris sous quel monument célèbre-t-on le 11 novembre ?</a:t>
            </a:r>
          </a:p>
          <a:p>
            <a:r>
              <a:rPr lang="fr-FR" sz="1100" dirty="0">
                <a:latin typeface="Short Stack" panose="02010500040000000007" pitchFamily="2" charset="0"/>
              </a:rPr>
              <a:t>_________________________</a:t>
            </a:r>
          </a:p>
          <a:p>
            <a:endParaRPr lang="fr-FR" sz="1100" dirty="0">
              <a:latin typeface="Short Stack" panose="02010500040000000007" pitchFamily="2" charset="0"/>
              <a:sym typeface="Wingdings"/>
            </a:endParaRPr>
          </a:p>
          <a:p>
            <a:r>
              <a:rPr lang="fr-FR" sz="1800" dirty="0">
                <a:latin typeface="Fineliner Script" pitchFamily="50" charset="0"/>
                <a:sym typeface="Wingdings"/>
              </a:rPr>
              <a:t>b)</a:t>
            </a:r>
            <a:r>
              <a:rPr lang="fr-FR" sz="1100" dirty="0">
                <a:latin typeface="Short Stack" panose="02010500040000000007" pitchFamily="2" charset="0"/>
                <a:sym typeface="Wingdings"/>
              </a:rPr>
              <a:t> </a:t>
            </a:r>
            <a:r>
              <a:rPr lang="fr-FR" sz="1050" dirty="0">
                <a:latin typeface="Short Stack" panose="02010500040000000007" pitchFamily="2" charset="0"/>
              </a:rPr>
              <a:t>Que célèbre-t-on d’autre que l’Armistice, tous les 11 novembre ?</a:t>
            </a:r>
            <a:endParaRPr lang="fr-FR" sz="1100" dirty="0">
              <a:latin typeface="Short Stack" panose="02010500040000000007" pitchFamily="2" charset="0"/>
            </a:endParaRPr>
          </a:p>
          <a:p>
            <a:pPr>
              <a:lnSpc>
                <a:spcPct val="200000"/>
              </a:lnSpc>
            </a:pPr>
            <a:r>
              <a:rPr lang="fr-FR" sz="1100" dirty="0">
                <a:latin typeface="Short Stack" panose="02010500040000000007" pitchFamily="2" charset="0"/>
                <a:sym typeface="Wingdings"/>
              </a:rPr>
              <a:t>_________________________</a:t>
            </a:r>
          </a:p>
          <a:p>
            <a:endParaRPr lang="fr-FR" sz="1100" dirty="0">
              <a:latin typeface="Short Stack" panose="02010500040000000007" pitchFamily="2" charset="0"/>
              <a:sym typeface="Wingdings"/>
            </a:endParaRPr>
          </a:p>
          <a:p>
            <a:r>
              <a:rPr lang="fr-FR" sz="1800" dirty="0">
                <a:latin typeface="Fineliner Script" pitchFamily="50" charset="0"/>
                <a:sym typeface="Wingdings"/>
              </a:rPr>
              <a:t>c)</a:t>
            </a:r>
            <a:r>
              <a:rPr lang="fr-FR" sz="1100" dirty="0">
                <a:latin typeface="Short Stack" panose="02010500040000000007" pitchFamily="2" charset="0"/>
                <a:sym typeface="Wingdings"/>
              </a:rPr>
              <a:t> </a:t>
            </a:r>
            <a:r>
              <a:rPr lang="fr-FR" sz="1050" dirty="0">
                <a:latin typeface="Short Stack" panose="02010500040000000007" pitchFamily="2" charset="0"/>
                <a:sym typeface="Wingdings"/>
              </a:rPr>
              <a:t>Quel bruit annonce la fin de la guerre ?</a:t>
            </a:r>
            <a:endParaRPr lang="fr-FR" sz="1100" dirty="0">
              <a:latin typeface="Short Stack" panose="02010500040000000007" pitchFamily="2" charset="0"/>
              <a:sym typeface="Wingdings"/>
            </a:endParaRPr>
          </a:p>
          <a:p>
            <a:pPr>
              <a:lnSpc>
                <a:spcPct val="200000"/>
              </a:lnSpc>
            </a:pPr>
            <a:r>
              <a:rPr lang="fr-FR" sz="1100" dirty="0">
                <a:latin typeface="Short Stack" panose="02010500040000000007" pitchFamily="2" charset="0"/>
                <a:sym typeface="Wingdings"/>
              </a:rPr>
              <a:t>_________________________</a:t>
            </a:r>
          </a:p>
          <a:p>
            <a:endParaRPr lang="fr-FR" sz="1100" dirty="0">
              <a:latin typeface="Fineliner Script" pitchFamily="50" charset="0"/>
              <a:sym typeface="Wingdings"/>
            </a:endParaRPr>
          </a:p>
          <a:p>
            <a:r>
              <a:rPr lang="fr-FR" sz="1800" dirty="0">
                <a:latin typeface="Fineliner Script" pitchFamily="50" charset="0"/>
                <a:sym typeface="Wingdings"/>
              </a:rPr>
              <a:t>d)</a:t>
            </a:r>
            <a:r>
              <a:rPr lang="fr-FR" sz="1800" dirty="0">
                <a:latin typeface="Short Stack" panose="02010500040000000007" pitchFamily="2" charset="0"/>
                <a:sym typeface="Wingdings"/>
              </a:rPr>
              <a:t> </a:t>
            </a:r>
            <a:r>
              <a:rPr lang="fr-FR" sz="1050" dirty="0">
                <a:latin typeface="Short Stack" panose="02010500040000000007" pitchFamily="2" charset="0"/>
                <a:sym typeface="Wingdings"/>
              </a:rPr>
              <a:t>Comment était la joie des gens qu’il croisait ?</a:t>
            </a:r>
            <a:endParaRPr lang="fr-FR" sz="1100" dirty="0">
              <a:latin typeface="Short Stack" panose="02010500040000000007" pitchFamily="2" charset="0"/>
              <a:sym typeface="Wingdings"/>
            </a:endParaRPr>
          </a:p>
          <a:p>
            <a:pPr>
              <a:lnSpc>
                <a:spcPct val="200000"/>
              </a:lnSpc>
            </a:pPr>
            <a:r>
              <a:rPr lang="fr-FR" sz="1100" dirty="0">
                <a:latin typeface="Short Stack" panose="02010500040000000007" pitchFamily="2" charset="0"/>
                <a:sym typeface="Wingdings"/>
              </a:rPr>
              <a:t>_________________________ </a:t>
            </a:r>
          </a:p>
          <a:p>
            <a:endParaRPr lang="fr-FR" sz="1100" dirty="0">
              <a:latin typeface="Fineliner Script" pitchFamily="50" charset="0"/>
              <a:sym typeface="Wingdings"/>
            </a:endParaRPr>
          </a:p>
          <a:p>
            <a:r>
              <a:rPr lang="fr-FR" sz="1800" dirty="0">
                <a:latin typeface="Fineliner Script" pitchFamily="50" charset="0"/>
                <a:sym typeface="Wingdings"/>
              </a:rPr>
              <a:t>e) </a:t>
            </a:r>
            <a:r>
              <a:rPr lang="fr-FR" sz="1100" dirty="0">
                <a:latin typeface="Short Stack" panose="02010500040000000007" pitchFamily="2" charset="0"/>
                <a:sym typeface="Wingdings"/>
              </a:rPr>
              <a:t>Pourquoi ?</a:t>
            </a:r>
          </a:p>
          <a:p>
            <a:pPr>
              <a:lnSpc>
                <a:spcPct val="200000"/>
              </a:lnSpc>
            </a:pPr>
            <a:r>
              <a:rPr lang="fr-FR" sz="1100" dirty="0">
                <a:latin typeface="Short Stack" panose="02010500040000000007" pitchFamily="2" charset="0"/>
                <a:sym typeface="Wingdings"/>
              </a:rPr>
              <a:t>__________________________________________________</a:t>
            </a: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6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72"/>
          <a:stretch/>
        </p:blipFill>
        <p:spPr bwMode="auto">
          <a:xfrm>
            <a:off x="-1" y="-18010"/>
            <a:ext cx="3744689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73036" y="-18010"/>
            <a:ext cx="3672327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Ellipse 34"/>
          <p:cNvSpPr/>
          <p:nvPr/>
        </p:nvSpPr>
        <p:spPr>
          <a:xfrm>
            <a:off x="33511" y="93973"/>
            <a:ext cx="934028" cy="739995"/>
          </a:xfrm>
          <a:prstGeom prst="ellipse">
            <a:avLst/>
          </a:prstGeom>
          <a:solidFill>
            <a:schemeClr val="bg1"/>
          </a:solidFill>
          <a:ln>
            <a:solidFill>
              <a:srgbClr val="006666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636" tIns="50818" rIns="101636" bIns="50818" rtlCol="0" anchor="ctr"/>
          <a:lstStyle/>
          <a:p>
            <a:pPr algn="ctr"/>
            <a:endParaRPr lang="fr-F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  <a:ea typeface="Clensey" panose="02000603000000000000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-5259" y="153716"/>
            <a:ext cx="1011568" cy="656626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/>
            <a:r>
              <a:rPr lang="fr-FR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  <a:ea typeface="Clensey" panose="02000603000000000000" pitchFamily="2" charset="0"/>
              </a:rPr>
              <a:t>EMC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988259" y="71331"/>
            <a:ext cx="3105411" cy="595071"/>
          </a:xfrm>
          <a:prstGeom prst="rect">
            <a:avLst/>
          </a:prstGeom>
          <a:noFill/>
          <a:ln>
            <a:noFill/>
          </a:ln>
        </p:spPr>
        <p:txBody>
          <a:bodyPr wrap="none" lIns="101636" tIns="50818" rIns="101636" bIns="50818">
            <a:spAutoFit/>
          </a:bodyPr>
          <a:lstStyle/>
          <a:p>
            <a:pPr algn="ctr"/>
            <a:r>
              <a:rPr lang="fr-F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inacat" panose="00000400000000000000" pitchFamily="2" charset="0"/>
              </a:rPr>
              <a:t>Le 11 novembre</a:t>
            </a:r>
          </a:p>
        </p:txBody>
      </p:sp>
      <p:sp>
        <p:nvSpPr>
          <p:cNvPr id="38" name="Rectangle à coins arrondis 37"/>
          <p:cNvSpPr/>
          <p:nvPr/>
        </p:nvSpPr>
        <p:spPr>
          <a:xfrm>
            <a:off x="6083759" y="153716"/>
            <a:ext cx="1029022" cy="562428"/>
          </a:xfrm>
          <a:prstGeom prst="roundRect">
            <a:avLst>
              <a:gd name="adj" fmla="val 24581"/>
            </a:avLst>
          </a:prstGeom>
          <a:solidFill>
            <a:schemeClr val="accent5">
              <a:lumMod val="75000"/>
            </a:schemeClr>
          </a:solidFill>
          <a:ln>
            <a:solidFill>
              <a:srgbClr val="006666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6192961" y="642467"/>
            <a:ext cx="792088" cy="278041"/>
          </a:xfrm>
          <a:prstGeom prst="roundRect">
            <a:avLst>
              <a:gd name="adj" fmla="val 33049"/>
            </a:avLst>
          </a:prstGeom>
          <a:solidFill>
            <a:schemeClr val="bg1"/>
          </a:solidFill>
          <a:ln>
            <a:solidFill>
              <a:srgbClr val="006666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6192961" y="607062"/>
            <a:ext cx="792088" cy="348850"/>
          </a:xfrm>
          <a:prstGeom prst="rect">
            <a:avLst/>
          </a:prstGeom>
          <a:noFill/>
        </p:spPr>
        <p:txBody>
          <a:bodyPr wrap="square" lIns="101636" tIns="50818" rIns="101636" bIns="50818" rtlCol="0">
            <a:spAutoFit/>
          </a:bodyPr>
          <a:lstStyle/>
          <a:p>
            <a:pPr algn="ctr"/>
            <a:r>
              <a:rPr lang="fr-FR" sz="1600" b="1" dirty="0">
                <a:latin typeface="Fineliner Script" pitchFamily="50" charset="0"/>
              </a:rPr>
              <a:t>Cycle 3</a:t>
            </a:r>
            <a:endParaRPr lang="fr-FR" sz="1800" b="1" dirty="0">
              <a:latin typeface="Fineliner Script" pitchFamily="50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6048945" y="214146"/>
            <a:ext cx="1063835" cy="447338"/>
          </a:xfrm>
          <a:prstGeom prst="rect">
            <a:avLst/>
          </a:prstGeom>
          <a:noFill/>
          <a:ln>
            <a:noFill/>
          </a:ln>
        </p:spPr>
        <p:txBody>
          <a:bodyPr wrap="square" lIns="101636" tIns="50818" rIns="101636" bIns="50818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fr-FR" sz="1600" b="1" dirty="0">
                <a:solidFill>
                  <a:schemeClr val="bg1"/>
                </a:solidFill>
                <a:latin typeface="Fineliner Script" pitchFamily="50" charset="0"/>
              </a:rPr>
              <a:t>Les jours fériés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74398631-2D88-4A44-8104-6D47BBC04EA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731" y="10148942"/>
            <a:ext cx="1244784" cy="25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09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1"/>
          <a:stretch/>
        </p:blipFill>
        <p:spPr bwMode="auto">
          <a:xfrm>
            <a:off x="440770" y="1548087"/>
            <a:ext cx="2773798" cy="37444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3528665" y="1337515"/>
            <a:ext cx="3528392" cy="4193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8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fr-FR" sz="1050" dirty="0">
                <a:latin typeface="Short Stack" panose="02010500040000000007" pitchFamily="2" charset="0"/>
              </a:rPr>
              <a:t>Où se trouvent les soldats ? ____________________________________</a:t>
            </a:r>
          </a:p>
          <a:p>
            <a:pPr marL="228600" indent="-228600">
              <a:lnSpc>
                <a:spcPct val="18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fr-FR" sz="1050" dirty="0">
                <a:latin typeface="Short Stack" panose="02010500040000000007" pitchFamily="2" charset="0"/>
              </a:rPr>
              <a:t>Que regardent-ils ? __________________</a:t>
            </a:r>
          </a:p>
          <a:p>
            <a:pPr marL="228600" indent="-228600">
              <a:lnSpc>
                <a:spcPct val="18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fr-FR" sz="1050" dirty="0">
                <a:latin typeface="Short Stack" panose="02010500040000000007" pitchFamily="2" charset="0"/>
              </a:rPr>
              <a:t>Qu’y a-t-il en haut de la butte de terre ? ____________________________________</a:t>
            </a:r>
          </a:p>
          <a:p>
            <a:pPr marL="228600" indent="-228600">
              <a:lnSpc>
                <a:spcPct val="18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fr-FR" sz="1050" dirty="0">
                <a:latin typeface="Short Stack" panose="02010500040000000007" pitchFamily="2" charset="0"/>
              </a:rPr>
              <a:t>Comment étaient appelés les soldats ? _____________________________________</a:t>
            </a:r>
          </a:p>
          <a:p>
            <a:pPr marL="228600" indent="-228600">
              <a:lnSpc>
                <a:spcPct val="18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fr-FR" sz="1050" dirty="0">
                <a:latin typeface="Short Stack" panose="02010500040000000007" pitchFamily="2" charset="0"/>
              </a:rPr>
              <a:t>Pourquoi étaient-ils appelés comme ça ? __________________________________________________________________________</a:t>
            </a:r>
            <a:endParaRPr lang="fr-FR" sz="400" dirty="0">
              <a:latin typeface="Short Stack" panose="02010500040000000007" pitchFamily="2" charset="0"/>
            </a:endParaRPr>
          </a:p>
          <a:p>
            <a:pPr marL="228600" indent="-228600">
              <a:lnSpc>
                <a:spcPct val="200000"/>
              </a:lnSpc>
              <a:buAutoNum type="arabicParenR" startAt="6"/>
            </a:pPr>
            <a:r>
              <a:rPr lang="fr-FR" sz="1050" dirty="0">
                <a:latin typeface="Short Stack" panose="02010500040000000007" pitchFamily="2" charset="0"/>
              </a:rPr>
              <a:t>Cite le nom d’une célèbre bataille qui </a:t>
            </a:r>
          </a:p>
          <a:p>
            <a:r>
              <a:rPr lang="fr-FR" sz="1050" dirty="0">
                <a:latin typeface="Short Stack" panose="02010500040000000007" pitchFamily="2" charset="0"/>
              </a:rPr>
              <a:t>     s’est déroulée dans les tranchées. 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fr-FR" sz="1050" dirty="0">
                <a:latin typeface="Short Stack" panose="02010500040000000007" pitchFamily="2" charset="0"/>
              </a:rPr>
              <a:t>     ___________________________________</a:t>
            </a: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809" y="6084590"/>
            <a:ext cx="2951240" cy="36724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3907595" y="9748287"/>
            <a:ext cx="3293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KG Primary Italics" panose="02000506000000020003" pitchFamily="2" charset="0"/>
              </a:rPr>
              <a:t>Des poilus dans les tranchées lors de la bataille de Verdun</a:t>
            </a:r>
          </a:p>
        </p:txBody>
      </p:sp>
      <p:pic>
        <p:nvPicPr>
          <p:cNvPr id="3081" name="Image 1" descr="http://files.laguerre14-18.webnode.fr/200000142-b689ab6d08/soldat%20Francais%20191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" y="6266656"/>
            <a:ext cx="1300163" cy="38814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82" name="AutoShape 10"/>
          <p:cNvCxnSpPr>
            <a:cxnSpLocks noChangeShapeType="1"/>
          </p:cNvCxnSpPr>
          <p:nvPr/>
        </p:nvCxnSpPr>
        <p:spPr bwMode="auto">
          <a:xfrm>
            <a:off x="1368992" y="6598419"/>
            <a:ext cx="552450" cy="4222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3" name="AutoShape 11"/>
          <p:cNvCxnSpPr>
            <a:cxnSpLocks noChangeShapeType="1"/>
          </p:cNvCxnSpPr>
          <p:nvPr/>
        </p:nvCxnSpPr>
        <p:spPr bwMode="auto">
          <a:xfrm flipV="1">
            <a:off x="1321367" y="9356279"/>
            <a:ext cx="600075" cy="2000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4" name="AutoShape 12"/>
          <p:cNvCxnSpPr>
            <a:cxnSpLocks noChangeShapeType="1"/>
          </p:cNvCxnSpPr>
          <p:nvPr/>
        </p:nvCxnSpPr>
        <p:spPr bwMode="auto">
          <a:xfrm flipV="1">
            <a:off x="1026092" y="8384729"/>
            <a:ext cx="895350" cy="419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5" name="AutoShape 13"/>
          <p:cNvCxnSpPr>
            <a:cxnSpLocks noChangeShapeType="1"/>
          </p:cNvCxnSpPr>
          <p:nvPr/>
        </p:nvCxnSpPr>
        <p:spPr bwMode="auto">
          <a:xfrm>
            <a:off x="1121342" y="9880154"/>
            <a:ext cx="800100" cy="16243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Rectangle 15"/>
          <p:cNvSpPr/>
          <p:nvPr/>
        </p:nvSpPr>
        <p:spPr>
          <a:xfrm>
            <a:off x="288305" y="5818044"/>
            <a:ext cx="36703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600" dirty="0">
                <a:latin typeface="KG Primary Italics" panose="02000506000000020003" pitchFamily="2" charset="0"/>
              </a:rPr>
              <a:t>bottes, fusil, casque, uniforme bleu-gris</a:t>
            </a:r>
          </a:p>
        </p:txBody>
      </p:sp>
      <p:sp>
        <p:nvSpPr>
          <p:cNvPr id="26" name="Larme 25"/>
          <p:cNvSpPr/>
          <p:nvPr/>
        </p:nvSpPr>
        <p:spPr>
          <a:xfrm>
            <a:off x="268751" y="955697"/>
            <a:ext cx="407252" cy="456862"/>
          </a:xfrm>
          <a:prstGeom prst="teardrop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741924" y="900014"/>
            <a:ext cx="2210678" cy="518127"/>
          </a:xfrm>
          <a:prstGeom prst="rect">
            <a:avLst/>
          </a:prstGeom>
          <a:noFill/>
        </p:spPr>
        <p:txBody>
          <a:bodyPr wrap="square" lIns="101636" tIns="50818" rIns="101636" bIns="50818" rtlCol="0">
            <a:spAutoFit/>
          </a:bodyPr>
          <a:lstStyle/>
          <a:p>
            <a:r>
              <a:rPr lang="fr-FR" sz="2700" dirty="0">
                <a:latin typeface="Fineliner Script" pitchFamily="50" charset="0"/>
              </a:rPr>
              <a:t>Les tranchées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288305" y="972022"/>
            <a:ext cx="407252" cy="45686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101636" tIns="50818" rIns="101636" bIns="50818" rtlCol="0">
            <a:spAutoFit/>
          </a:bodyPr>
          <a:lstStyle/>
          <a:p>
            <a:pPr algn="ctr"/>
            <a:r>
              <a:rPr lang="fr-F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2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56657" y="964734"/>
            <a:ext cx="2310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fr-FR" dirty="0">
                <a:latin typeface="Short Stack" panose="02010500040000000007" pitchFamily="2" charset="0"/>
                <a:sym typeface="Wingdings"/>
              </a:rPr>
              <a:t></a:t>
            </a:r>
            <a:r>
              <a:rPr lang="fr-FR" sz="1800" dirty="0">
                <a:latin typeface="Short Stack" panose="02010500040000000007" pitchFamily="2" charset="0"/>
                <a:sym typeface="Wingdings"/>
              </a:rPr>
              <a:t> </a:t>
            </a:r>
            <a:r>
              <a:rPr lang="fr-FR" dirty="0">
                <a:latin typeface="Fineliner Script" pitchFamily="50" charset="0"/>
                <a:sym typeface="Wingdings"/>
              </a:rPr>
              <a:t>Réponds aux questions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16297" y="5458535"/>
            <a:ext cx="3988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fr-FR" dirty="0">
                <a:latin typeface="Short Stack" panose="02010500040000000007" pitchFamily="2" charset="0"/>
                <a:sym typeface="Wingdings"/>
              </a:rPr>
              <a:t></a:t>
            </a:r>
            <a:r>
              <a:rPr lang="fr-FR" sz="1800" dirty="0">
                <a:latin typeface="Short Stack" panose="02010500040000000007" pitchFamily="2" charset="0"/>
                <a:sym typeface="Wingdings"/>
              </a:rPr>
              <a:t> </a:t>
            </a:r>
            <a:r>
              <a:rPr lang="fr-FR" dirty="0">
                <a:latin typeface="Fineliner Script" pitchFamily="50" charset="0"/>
                <a:sym typeface="Wingdings"/>
              </a:rPr>
              <a:t>Complète le dessin avec les mots suivants :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1993448" y="6881564"/>
            <a:ext cx="1463207" cy="427162"/>
          </a:xfrm>
          <a:prstGeom prst="roundRect">
            <a:avLst>
              <a:gd name="adj" fmla="val 34506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à coins arrondis 35"/>
          <p:cNvSpPr/>
          <p:nvPr/>
        </p:nvSpPr>
        <p:spPr>
          <a:xfrm>
            <a:off x="1993449" y="8100814"/>
            <a:ext cx="1463207" cy="427162"/>
          </a:xfrm>
          <a:prstGeom prst="roundRect">
            <a:avLst>
              <a:gd name="adj" fmla="val 34506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à coins arrondis 36"/>
          <p:cNvSpPr/>
          <p:nvPr/>
        </p:nvSpPr>
        <p:spPr>
          <a:xfrm>
            <a:off x="1993447" y="9036918"/>
            <a:ext cx="1463207" cy="427162"/>
          </a:xfrm>
          <a:prstGeom prst="roundRect">
            <a:avLst>
              <a:gd name="adj" fmla="val 34506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à coins arrondis 37"/>
          <p:cNvSpPr/>
          <p:nvPr/>
        </p:nvSpPr>
        <p:spPr>
          <a:xfrm>
            <a:off x="1993446" y="9756998"/>
            <a:ext cx="1463207" cy="427162"/>
          </a:xfrm>
          <a:prstGeom prst="roundRect">
            <a:avLst>
              <a:gd name="adj" fmla="val 34506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5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72"/>
          <a:stretch/>
        </p:blipFill>
        <p:spPr bwMode="auto">
          <a:xfrm>
            <a:off x="-1" y="-18010"/>
            <a:ext cx="3744689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73036" y="-18010"/>
            <a:ext cx="3672327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Ellipse 30"/>
          <p:cNvSpPr/>
          <p:nvPr/>
        </p:nvSpPr>
        <p:spPr>
          <a:xfrm>
            <a:off x="33511" y="93973"/>
            <a:ext cx="934028" cy="739995"/>
          </a:xfrm>
          <a:prstGeom prst="ellipse">
            <a:avLst/>
          </a:prstGeom>
          <a:solidFill>
            <a:schemeClr val="bg1"/>
          </a:solidFill>
          <a:ln>
            <a:solidFill>
              <a:srgbClr val="006666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636" tIns="50818" rIns="101636" bIns="50818" rtlCol="0" anchor="ctr"/>
          <a:lstStyle/>
          <a:p>
            <a:pPr algn="ctr"/>
            <a:endParaRPr lang="fr-F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  <a:ea typeface="Clensey" panose="02000603000000000000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-5259" y="153716"/>
            <a:ext cx="1011568" cy="656626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/>
            <a:r>
              <a:rPr lang="fr-FR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  <a:ea typeface="Clensey" panose="02000603000000000000" pitchFamily="2" charset="0"/>
              </a:rPr>
              <a:t>EMC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988259" y="71331"/>
            <a:ext cx="3105411" cy="595071"/>
          </a:xfrm>
          <a:prstGeom prst="rect">
            <a:avLst/>
          </a:prstGeom>
          <a:noFill/>
          <a:ln>
            <a:noFill/>
          </a:ln>
        </p:spPr>
        <p:txBody>
          <a:bodyPr wrap="none" lIns="101636" tIns="50818" rIns="101636" bIns="50818">
            <a:spAutoFit/>
          </a:bodyPr>
          <a:lstStyle/>
          <a:p>
            <a:pPr algn="ctr"/>
            <a:r>
              <a:rPr lang="fr-F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inacat" panose="00000400000000000000" pitchFamily="2" charset="0"/>
              </a:rPr>
              <a:t>Le 11 novembre</a:t>
            </a:r>
          </a:p>
        </p:txBody>
      </p:sp>
      <p:sp>
        <p:nvSpPr>
          <p:cNvPr id="35" name="Rectangle à coins arrondis 34"/>
          <p:cNvSpPr/>
          <p:nvPr/>
        </p:nvSpPr>
        <p:spPr>
          <a:xfrm>
            <a:off x="6083759" y="153716"/>
            <a:ext cx="1029022" cy="562428"/>
          </a:xfrm>
          <a:prstGeom prst="roundRect">
            <a:avLst>
              <a:gd name="adj" fmla="val 24581"/>
            </a:avLst>
          </a:prstGeom>
          <a:solidFill>
            <a:schemeClr val="accent5">
              <a:lumMod val="75000"/>
            </a:schemeClr>
          </a:solidFill>
          <a:ln>
            <a:solidFill>
              <a:srgbClr val="006666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6192961" y="642467"/>
            <a:ext cx="792088" cy="278041"/>
          </a:xfrm>
          <a:prstGeom prst="roundRect">
            <a:avLst>
              <a:gd name="adj" fmla="val 33049"/>
            </a:avLst>
          </a:prstGeom>
          <a:solidFill>
            <a:schemeClr val="bg1"/>
          </a:solidFill>
          <a:ln>
            <a:solidFill>
              <a:srgbClr val="006666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6192961" y="607062"/>
            <a:ext cx="792088" cy="348850"/>
          </a:xfrm>
          <a:prstGeom prst="rect">
            <a:avLst/>
          </a:prstGeom>
          <a:noFill/>
        </p:spPr>
        <p:txBody>
          <a:bodyPr wrap="square" lIns="101636" tIns="50818" rIns="101636" bIns="50818" rtlCol="0">
            <a:spAutoFit/>
          </a:bodyPr>
          <a:lstStyle/>
          <a:p>
            <a:pPr algn="ctr"/>
            <a:r>
              <a:rPr lang="fr-FR" sz="1600" b="1" dirty="0">
                <a:latin typeface="Fineliner Script" pitchFamily="50" charset="0"/>
              </a:rPr>
              <a:t>Cycle 3</a:t>
            </a:r>
            <a:endParaRPr lang="fr-FR" sz="1800" b="1" dirty="0">
              <a:latin typeface="Fineliner Script" pitchFamily="50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6048945" y="214146"/>
            <a:ext cx="1063835" cy="447338"/>
          </a:xfrm>
          <a:prstGeom prst="rect">
            <a:avLst/>
          </a:prstGeom>
          <a:noFill/>
          <a:ln>
            <a:noFill/>
          </a:ln>
        </p:spPr>
        <p:txBody>
          <a:bodyPr wrap="square" lIns="101636" tIns="50818" rIns="101636" bIns="50818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fr-FR" sz="1600" b="1" dirty="0">
                <a:solidFill>
                  <a:schemeClr val="bg1"/>
                </a:solidFill>
                <a:latin typeface="Fineliner Script" pitchFamily="50" charset="0"/>
              </a:rPr>
              <a:t>Les jours fériés</a:t>
            </a:r>
          </a:p>
        </p:txBody>
      </p:sp>
      <p:pic>
        <p:nvPicPr>
          <p:cNvPr id="42" name="Image 41">
            <a:extLst>
              <a:ext uri="{FF2B5EF4-FFF2-40B4-BE49-F238E27FC236}">
                <a16:creationId xmlns:a16="http://schemas.microsoft.com/office/drawing/2014/main" id="{EF0EA4FA-5004-48CF-BAEF-E30C15F21D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731" y="10159208"/>
            <a:ext cx="1244784" cy="25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264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 1" descr="http://i77.servimg.com/u/f77/13/17/35/74/poilu_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64" y="1548086"/>
            <a:ext cx="4270866" cy="26441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arme 10"/>
          <p:cNvSpPr/>
          <p:nvPr/>
        </p:nvSpPr>
        <p:spPr>
          <a:xfrm>
            <a:off x="268751" y="955697"/>
            <a:ext cx="407252" cy="456862"/>
          </a:xfrm>
          <a:prstGeom prst="teardrop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741923" y="900014"/>
            <a:ext cx="2642725" cy="518127"/>
          </a:xfrm>
          <a:prstGeom prst="rect">
            <a:avLst/>
          </a:prstGeom>
          <a:noFill/>
        </p:spPr>
        <p:txBody>
          <a:bodyPr wrap="square" lIns="101636" tIns="50818" rIns="101636" bIns="50818" rtlCol="0">
            <a:spAutoFit/>
          </a:bodyPr>
          <a:lstStyle/>
          <a:p>
            <a:r>
              <a:rPr lang="fr-FR" sz="2700" dirty="0">
                <a:latin typeface="Fineliner Script" pitchFamily="50" charset="0"/>
              </a:rPr>
              <a:t>Le barda du soldat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88305" y="972022"/>
            <a:ext cx="407252" cy="45686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101636" tIns="50818" rIns="101636" bIns="50818" rtlCol="0">
            <a:spAutoFit/>
          </a:bodyPr>
          <a:lstStyle/>
          <a:p>
            <a:pPr algn="ctr"/>
            <a:r>
              <a:rPr lang="fr-F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3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4899838" y="1538239"/>
            <a:ext cx="2229228" cy="2653977"/>
          </a:xfrm>
          <a:prstGeom prst="roundRect">
            <a:avLst>
              <a:gd name="adj" fmla="val 5223"/>
            </a:avLst>
          </a:prstGeom>
          <a:solidFill>
            <a:srgbClr val="D0E8E3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636" tIns="50818" rIns="101636" bIns="50818"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4968825" y="1548086"/>
            <a:ext cx="203651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KG Primary Italics" panose="02000506000000020003" pitchFamily="2" charset="0"/>
              </a:rPr>
              <a:t>Le paquetage du soldat qu’ils appelaient “</a:t>
            </a:r>
            <a:r>
              <a:rPr lang="fr-FR" sz="1600" b="1" dirty="0">
                <a:latin typeface="KG Primary Italics" panose="02000506000000020003" pitchFamily="2" charset="0"/>
              </a:rPr>
              <a:t>barda</a:t>
            </a:r>
            <a:r>
              <a:rPr lang="fr-FR" sz="1600" dirty="0">
                <a:latin typeface="KG Primary Italics" panose="02000506000000020003" pitchFamily="2" charset="0"/>
              </a:rPr>
              <a:t>” pesait à peu près 30 kg.</a:t>
            </a:r>
          </a:p>
          <a:p>
            <a:endParaRPr lang="fr-FR" sz="1600" dirty="0">
              <a:latin typeface="KG Primary Italics" panose="02000506000000020003" pitchFamily="2" charset="0"/>
            </a:endParaRPr>
          </a:p>
          <a:p>
            <a:r>
              <a:rPr lang="fr-FR" sz="1600" dirty="0">
                <a:latin typeface="KG Primary Italics" panose="02000506000000020003" pitchFamily="2" charset="0"/>
              </a:rPr>
              <a:t>Ils l’avaient toujours sur le dos, aussi bien dans leurs déplacements pour aller d’une ligne à une autre, que pour monter à l’assaut.</a:t>
            </a:r>
          </a:p>
        </p:txBody>
      </p:sp>
      <p:pic>
        <p:nvPicPr>
          <p:cNvPr id="4118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784" y="4572422"/>
            <a:ext cx="1940556" cy="14497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9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790" y="6300616"/>
            <a:ext cx="1944550" cy="14787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" name="Ellipse 4096"/>
          <p:cNvSpPr/>
          <p:nvPr/>
        </p:nvSpPr>
        <p:spPr>
          <a:xfrm>
            <a:off x="4119659" y="4788448"/>
            <a:ext cx="1136259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120" name="Picture 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899" y="8100815"/>
            <a:ext cx="1721142" cy="20340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Ellipse 41"/>
          <p:cNvSpPr/>
          <p:nvPr/>
        </p:nvSpPr>
        <p:spPr>
          <a:xfrm>
            <a:off x="4120598" y="6573358"/>
            <a:ext cx="1136259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4196568" y="4845935"/>
            <a:ext cx="9843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>
                <a:latin typeface="KG Primary Italics" panose="02000506000000020003" pitchFamily="2" charset="0"/>
              </a:rPr>
              <a:t>Se nourrir dans les tranchées</a:t>
            </a:r>
          </a:p>
        </p:txBody>
      </p:sp>
      <p:sp>
        <p:nvSpPr>
          <p:cNvPr id="43" name="Ellipse 42"/>
          <p:cNvSpPr/>
          <p:nvPr/>
        </p:nvSpPr>
        <p:spPr>
          <a:xfrm>
            <a:off x="4119658" y="8604872"/>
            <a:ext cx="1136259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96" name="Rectangle 4095"/>
          <p:cNvSpPr/>
          <p:nvPr/>
        </p:nvSpPr>
        <p:spPr>
          <a:xfrm>
            <a:off x="4172776" y="6596791"/>
            <a:ext cx="10081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>
                <a:latin typeface="KG Primary Italics" panose="02000506000000020003" pitchFamily="2" charset="0"/>
              </a:rPr>
              <a:t>La propreté du soldat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198167" y="8903647"/>
            <a:ext cx="10081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>
                <a:latin typeface="KG Primary Italics" panose="02000506000000020003" pitchFamily="2" charset="0"/>
              </a:rPr>
              <a:t>Les armes</a:t>
            </a:r>
          </a:p>
        </p:txBody>
      </p:sp>
      <p:sp>
        <p:nvSpPr>
          <p:cNvPr id="4099" name="Rectangle 4098"/>
          <p:cNvSpPr/>
          <p:nvPr/>
        </p:nvSpPr>
        <p:spPr>
          <a:xfrm>
            <a:off x="311595" y="5140930"/>
            <a:ext cx="36703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fr-FR" sz="1100" dirty="0">
                <a:latin typeface="Short Stack" panose="02010500040000000007" pitchFamily="2" charset="0"/>
              </a:rPr>
              <a:t>- une brosse à habit	●</a:t>
            </a:r>
          </a:p>
          <a:p>
            <a:pPr>
              <a:lnSpc>
                <a:spcPct val="200000"/>
              </a:lnSpc>
            </a:pPr>
            <a:r>
              <a:rPr lang="fr-FR" sz="1100" dirty="0">
                <a:latin typeface="Short Stack" panose="02010500040000000007" pitchFamily="2" charset="0"/>
              </a:rPr>
              <a:t>- du matériel de toilette	●</a:t>
            </a:r>
          </a:p>
          <a:p>
            <a:pPr>
              <a:lnSpc>
                <a:spcPct val="200000"/>
              </a:lnSpc>
            </a:pPr>
            <a:r>
              <a:rPr lang="fr-FR" sz="1100" dirty="0">
                <a:latin typeface="Short Stack" panose="02010500040000000007" pitchFamily="2" charset="0"/>
              </a:rPr>
              <a:t>- un savon		●</a:t>
            </a:r>
          </a:p>
          <a:p>
            <a:pPr>
              <a:lnSpc>
                <a:spcPct val="200000"/>
              </a:lnSpc>
            </a:pPr>
            <a:r>
              <a:rPr lang="fr-FR" sz="1100" dirty="0">
                <a:latin typeface="Short Stack" panose="02010500040000000007" pitchFamily="2" charset="0"/>
              </a:rPr>
              <a:t>- </a:t>
            </a:r>
            <a:r>
              <a:rPr lang="fr-FR" sz="1100" spc="-150" dirty="0">
                <a:latin typeface="Short Stack" panose="02010500040000000007" pitchFamily="2" charset="0"/>
              </a:rPr>
              <a:t>des</a:t>
            </a:r>
            <a:r>
              <a:rPr lang="fr-FR" sz="1100" dirty="0">
                <a:latin typeface="Short Stack" panose="02010500040000000007" pitchFamily="2" charset="0"/>
              </a:rPr>
              <a:t> produits de lessive	●</a:t>
            </a:r>
          </a:p>
          <a:p>
            <a:pPr>
              <a:lnSpc>
                <a:spcPct val="200000"/>
              </a:lnSpc>
            </a:pPr>
            <a:r>
              <a:rPr lang="fr-FR" sz="1100" dirty="0">
                <a:latin typeface="Short Stack" panose="02010500040000000007" pitchFamily="2" charset="0"/>
              </a:rPr>
              <a:t>- des couverts	●</a:t>
            </a:r>
          </a:p>
          <a:p>
            <a:pPr>
              <a:lnSpc>
                <a:spcPct val="200000"/>
              </a:lnSpc>
            </a:pPr>
            <a:r>
              <a:rPr lang="fr-FR" sz="1100" dirty="0">
                <a:latin typeface="Short Stack" panose="02010500040000000007" pitchFamily="2" charset="0"/>
              </a:rPr>
              <a:t>- un </a:t>
            </a:r>
            <a:r>
              <a:rPr lang="fr-FR" sz="1100" spc="-150" dirty="0">
                <a:latin typeface="Short Stack" panose="02010500040000000007" pitchFamily="2" charset="0"/>
              </a:rPr>
              <a:t>révolver</a:t>
            </a:r>
            <a:r>
              <a:rPr lang="fr-FR" sz="1100" dirty="0">
                <a:latin typeface="Short Stack" panose="02010500040000000007" pitchFamily="2" charset="0"/>
              </a:rPr>
              <a:t> lance-fusée	●</a:t>
            </a:r>
          </a:p>
          <a:p>
            <a:pPr>
              <a:lnSpc>
                <a:spcPct val="200000"/>
              </a:lnSpc>
            </a:pPr>
            <a:r>
              <a:rPr lang="fr-FR" sz="1100" dirty="0">
                <a:latin typeface="Short Stack" panose="02010500040000000007" pitchFamily="2" charset="0"/>
              </a:rPr>
              <a:t>- une gamelle	●</a:t>
            </a:r>
          </a:p>
          <a:p>
            <a:pPr>
              <a:lnSpc>
                <a:spcPct val="200000"/>
              </a:lnSpc>
            </a:pPr>
            <a:r>
              <a:rPr lang="fr-FR" sz="1100" dirty="0">
                <a:latin typeface="Short Stack" panose="02010500040000000007" pitchFamily="2" charset="0"/>
              </a:rPr>
              <a:t>- un rasoir		●</a:t>
            </a:r>
          </a:p>
          <a:p>
            <a:pPr>
              <a:lnSpc>
                <a:spcPct val="200000"/>
              </a:lnSpc>
            </a:pPr>
            <a:r>
              <a:rPr lang="fr-FR" sz="1100" dirty="0">
                <a:latin typeface="Short Stack" panose="02010500040000000007" pitchFamily="2" charset="0"/>
              </a:rPr>
              <a:t>- un bidon de 2 litres	●</a:t>
            </a:r>
          </a:p>
          <a:p>
            <a:pPr>
              <a:lnSpc>
                <a:spcPct val="200000"/>
              </a:lnSpc>
            </a:pPr>
            <a:r>
              <a:rPr lang="fr-FR" sz="1100" dirty="0">
                <a:latin typeface="Short Stack" panose="02010500040000000007" pitchFamily="2" charset="0"/>
              </a:rPr>
              <a:t>- une brosse à dent	●</a:t>
            </a:r>
          </a:p>
          <a:p>
            <a:pPr>
              <a:lnSpc>
                <a:spcPct val="200000"/>
              </a:lnSpc>
            </a:pPr>
            <a:r>
              <a:rPr lang="fr-FR" sz="1100" dirty="0">
                <a:latin typeface="Short Stack" panose="02010500040000000007" pitchFamily="2" charset="0"/>
              </a:rPr>
              <a:t>- un fusil		●</a:t>
            </a:r>
          </a:p>
          <a:p>
            <a:pPr>
              <a:lnSpc>
                <a:spcPct val="200000"/>
              </a:lnSpc>
            </a:pPr>
            <a:r>
              <a:rPr lang="fr-FR" sz="1100" dirty="0">
                <a:latin typeface="Short Stack" panose="02010500040000000007" pitchFamily="2" charset="0"/>
              </a:rPr>
              <a:t>- un masque à gaz	●</a:t>
            </a:r>
          </a:p>
          <a:p>
            <a:pPr>
              <a:lnSpc>
                <a:spcPct val="200000"/>
              </a:lnSpc>
            </a:pPr>
            <a:r>
              <a:rPr lang="fr-FR" sz="1100" dirty="0">
                <a:latin typeface="Short Stack" panose="02010500040000000007" pitchFamily="2" charset="0"/>
              </a:rPr>
              <a:t>- un ouvre-boite	●</a:t>
            </a:r>
          </a:p>
          <a:p>
            <a:pPr>
              <a:lnSpc>
                <a:spcPct val="200000"/>
              </a:lnSpc>
            </a:pPr>
            <a:r>
              <a:rPr lang="fr-FR" sz="1100" dirty="0">
                <a:latin typeface="Short Stack" panose="02010500040000000007" pitchFamily="2" charset="0"/>
              </a:rPr>
              <a:t>- des munitions	●</a:t>
            </a:r>
          </a:p>
        </p:txBody>
      </p:sp>
      <p:sp>
        <p:nvSpPr>
          <p:cNvPr id="4100" name="Rectangle 4099"/>
          <p:cNvSpPr/>
          <p:nvPr/>
        </p:nvSpPr>
        <p:spPr>
          <a:xfrm>
            <a:off x="3765435" y="5130628"/>
            <a:ext cx="26962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>
                <a:solidFill>
                  <a:prstClr val="black"/>
                </a:solidFill>
                <a:latin typeface="Short Stack" panose="02010500040000000007" pitchFamily="2" charset="0"/>
              </a:rPr>
              <a:t>●</a:t>
            </a:r>
            <a:endParaRPr lang="fr-FR" dirty="0"/>
          </a:p>
        </p:txBody>
      </p:sp>
      <p:sp>
        <p:nvSpPr>
          <p:cNvPr id="46" name="Rectangle 45"/>
          <p:cNvSpPr/>
          <p:nvPr/>
        </p:nvSpPr>
        <p:spPr>
          <a:xfrm>
            <a:off x="3774859" y="6909206"/>
            <a:ext cx="26962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>
                <a:solidFill>
                  <a:prstClr val="black"/>
                </a:solidFill>
                <a:latin typeface="Short Stack" panose="02010500040000000007" pitchFamily="2" charset="0"/>
              </a:rPr>
              <a:t>●</a:t>
            </a:r>
            <a:endParaRPr lang="fr-FR" dirty="0"/>
          </a:p>
        </p:txBody>
      </p:sp>
      <p:sp>
        <p:nvSpPr>
          <p:cNvPr id="47" name="Rectangle 46"/>
          <p:cNvSpPr/>
          <p:nvPr/>
        </p:nvSpPr>
        <p:spPr>
          <a:xfrm>
            <a:off x="3784469" y="8987048"/>
            <a:ext cx="26962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>
                <a:solidFill>
                  <a:prstClr val="black"/>
                </a:solidFill>
                <a:latin typeface="Short Stack" panose="02010500040000000007" pitchFamily="2" charset="0"/>
              </a:rPr>
              <a:t>●</a:t>
            </a:r>
            <a:endParaRPr lang="fr-FR" dirty="0"/>
          </a:p>
        </p:txBody>
      </p:sp>
      <p:sp>
        <p:nvSpPr>
          <p:cNvPr id="48" name="Rectangle 47"/>
          <p:cNvSpPr/>
          <p:nvPr/>
        </p:nvSpPr>
        <p:spPr>
          <a:xfrm>
            <a:off x="252980" y="4456276"/>
            <a:ext cx="34197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fr-FR" dirty="0">
                <a:latin typeface="Short Stack" panose="02010500040000000007" pitchFamily="2" charset="0"/>
                <a:sym typeface="Wingdings"/>
              </a:rPr>
              <a:t></a:t>
            </a:r>
            <a:r>
              <a:rPr lang="fr-FR" sz="1800" dirty="0">
                <a:latin typeface="Short Stack" panose="02010500040000000007" pitchFamily="2" charset="0"/>
                <a:sym typeface="Wingdings"/>
              </a:rPr>
              <a:t> </a:t>
            </a:r>
            <a:r>
              <a:rPr lang="fr-FR" dirty="0">
                <a:latin typeface="Fineliner Script" pitchFamily="50" charset="0"/>
                <a:sym typeface="Wingdings"/>
              </a:rPr>
              <a:t>Relie chaque élément du barda à la photo correspondante</a:t>
            </a: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6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72"/>
          <a:stretch/>
        </p:blipFill>
        <p:spPr bwMode="auto">
          <a:xfrm>
            <a:off x="-1" y="-18010"/>
            <a:ext cx="3744689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73036" y="-18010"/>
            <a:ext cx="3672327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Ellipse 29"/>
          <p:cNvSpPr/>
          <p:nvPr/>
        </p:nvSpPr>
        <p:spPr>
          <a:xfrm>
            <a:off x="33511" y="93973"/>
            <a:ext cx="934028" cy="739995"/>
          </a:xfrm>
          <a:prstGeom prst="ellipse">
            <a:avLst/>
          </a:prstGeom>
          <a:solidFill>
            <a:schemeClr val="bg1"/>
          </a:solidFill>
          <a:ln>
            <a:solidFill>
              <a:srgbClr val="006666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636" tIns="50818" rIns="101636" bIns="50818" rtlCol="0" anchor="ctr"/>
          <a:lstStyle/>
          <a:p>
            <a:pPr algn="ctr"/>
            <a:endParaRPr lang="fr-F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  <a:ea typeface="Clensey" panose="02000603000000000000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-5259" y="153716"/>
            <a:ext cx="1011568" cy="656626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/>
            <a:r>
              <a:rPr lang="fr-FR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  <a:ea typeface="Clensey" panose="02000603000000000000" pitchFamily="2" charset="0"/>
              </a:rPr>
              <a:t>EMC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988259" y="71331"/>
            <a:ext cx="3105411" cy="595071"/>
          </a:xfrm>
          <a:prstGeom prst="rect">
            <a:avLst/>
          </a:prstGeom>
          <a:noFill/>
          <a:ln>
            <a:noFill/>
          </a:ln>
        </p:spPr>
        <p:txBody>
          <a:bodyPr wrap="none" lIns="101636" tIns="50818" rIns="101636" bIns="50818">
            <a:spAutoFit/>
          </a:bodyPr>
          <a:lstStyle/>
          <a:p>
            <a:pPr algn="ctr"/>
            <a:r>
              <a:rPr lang="fr-F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inacat" panose="00000400000000000000" pitchFamily="2" charset="0"/>
              </a:rPr>
              <a:t>Le 11 novembre</a:t>
            </a:r>
          </a:p>
        </p:txBody>
      </p:sp>
      <p:sp>
        <p:nvSpPr>
          <p:cNvPr id="34" name="Rectangle à coins arrondis 33"/>
          <p:cNvSpPr/>
          <p:nvPr/>
        </p:nvSpPr>
        <p:spPr>
          <a:xfrm>
            <a:off x="6083759" y="153716"/>
            <a:ext cx="1029022" cy="562428"/>
          </a:xfrm>
          <a:prstGeom prst="roundRect">
            <a:avLst>
              <a:gd name="adj" fmla="val 24581"/>
            </a:avLst>
          </a:prstGeom>
          <a:solidFill>
            <a:schemeClr val="accent5">
              <a:lumMod val="75000"/>
            </a:schemeClr>
          </a:solidFill>
          <a:ln>
            <a:solidFill>
              <a:srgbClr val="006666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6192961" y="642467"/>
            <a:ext cx="792088" cy="278041"/>
          </a:xfrm>
          <a:prstGeom prst="roundRect">
            <a:avLst>
              <a:gd name="adj" fmla="val 33049"/>
            </a:avLst>
          </a:prstGeom>
          <a:solidFill>
            <a:schemeClr val="bg1"/>
          </a:solidFill>
          <a:ln>
            <a:solidFill>
              <a:srgbClr val="006666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6192961" y="607062"/>
            <a:ext cx="792088" cy="348850"/>
          </a:xfrm>
          <a:prstGeom prst="rect">
            <a:avLst/>
          </a:prstGeom>
          <a:noFill/>
        </p:spPr>
        <p:txBody>
          <a:bodyPr wrap="square" lIns="101636" tIns="50818" rIns="101636" bIns="50818" rtlCol="0">
            <a:spAutoFit/>
          </a:bodyPr>
          <a:lstStyle/>
          <a:p>
            <a:pPr algn="ctr"/>
            <a:r>
              <a:rPr lang="fr-FR" sz="1600" b="1" dirty="0">
                <a:latin typeface="Fineliner Script" pitchFamily="50" charset="0"/>
              </a:rPr>
              <a:t>Cycle 3</a:t>
            </a:r>
            <a:endParaRPr lang="fr-FR" sz="1800" b="1" dirty="0">
              <a:latin typeface="Fineliner Script" pitchFamily="50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6048945" y="214146"/>
            <a:ext cx="1063835" cy="447338"/>
          </a:xfrm>
          <a:prstGeom prst="rect">
            <a:avLst/>
          </a:prstGeom>
          <a:noFill/>
          <a:ln>
            <a:noFill/>
          </a:ln>
        </p:spPr>
        <p:txBody>
          <a:bodyPr wrap="square" lIns="101636" tIns="50818" rIns="101636" bIns="50818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fr-FR" sz="1600" b="1" dirty="0">
                <a:solidFill>
                  <a:schemeClr val="bg1"/>
                </a:solidFill>
                <a:latin typeface="Fineliner Script" pitchFamily="50" charset="0"/>
              </a:rPr>
              <a:t>Les jours fériés</a:t>
            </a:r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0A014364-2668-4AD4-9123-58D7D855C2E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731" y="10159208"/>
            <a:ext cx="1244784" cy="25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1535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2568</TotalTime>
  <Words>573</Words>
  <Application>Microsoft Office PowerPoint</Application>
  <PresentationFormat>Personnalisé</PresentationFormat>
  <Paragraphs>113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6" baseType="lpstr">
      <vt:lpstr>Arial</vt:lpstr>
      <vt:lpstr>Calibri</vt:lpstr>
      <vt:lpstr>Chinacat</vt:lpstr>
      <vt:lpstr>Clensey</vt:lpstr>
      <vt:lpstr>Courier New</vt:lpstr>
      <vt:lpstr>Fineliner Script</vt:lpstr>
      <vt:lpstr>KG Primary Italics</vt:lpstr>
      <vt:lpstr>RawengulkSans</vt:lpstr>
      <vt:lpstr>Short Stack</vt:lpstr>
      <vt:lpstr>Sweetness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sandrine_brou@hotmail.fr</cp:lastModifiedBy>
  <cp:revision>102</cp:revision>
  <cp:lastPrinted>2013-09-26T11:43:32Z</cp:lastPrinted>
  <dcterms:created xsi:type="dcterms:W3CDTF">2013-09-22T07:50:11Z</dcterms:created>
  <dcterms:modified xsi:type="dcterms:W3CDTF">2018-10-27T06:05:00Z</dcterms:modified>
</cp:coreProperties>
</file>