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61" r:id="rId3"/>
    <p:sldId id="259" r:id="rId4"/>
  </p:sldIdLst>
  <p:sldSz cx="7561263" cy="10693400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30" y="-72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08" y="4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14FE6-91C4-4892-A571-4A419576DD34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C437A-C5FC-48B3-9472-B03715277B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958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8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418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73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33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26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42387" y="2750086"/>
            <a:ext cx="3915841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84250" y="2750086"/>
            <a:ext cx="3915842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914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40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5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807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06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578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9187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60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8B0C3-1721-4935-BB56-F5521916FDD2}" type="datetimeFigureOut">
              <a:rPr lang="fr-FR" smtClean="0"/>
              <a:t>12/11/2018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79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ondir un rectangle avec un coin du même côté 7"/>
          <p:cNvSpPr/>
          <p:nvPr/>
        </p:nvSpPr>
        <p:spPr>
          <a:xfrm flipV="1">
            <a:off x="108222" y="162121"/>
            <a:ext cx="7272809" cy="10441162"/>
          </a:xfrm>
          <a:prstGeom prst="round2SameRect">
            <a:avLst>
              <a:gd name="adj1" fmla="val 2067"/>
              <a:gd name="adj2" fmla="val 0"/>
            </a:avLst>
          </a:prstGeom>
          <a:effectLst>
            <a:glow rad="63500">
              <a:schemeClr val="tx1">
                <a:lumMod val="50000"/>
                <a:lumOff val="50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6" t="12113" r="8383"/>
          <a:stretch/>
        </p:blipFill>
        <p:spPr bwMode="auto">
          <a:xfrm>
            <a:off x="108222" y="162127"/>
            <a:ext cx="7272809" cy="799559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478122" y="270615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n w="190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eet Cheeks" panose="02000603000000000000" pitchFamily="2" charset="0"/>
                <a:ea typeface="Sweet Cheeks" panose="02000603000000000000" pitchFamily="2" charset="0"/>
              </a:rPr>
              <a:t>Préparer l’évaluation n°3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180231" y="7074892"/>
            <a:ext cx="7128792" cy="27307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180231" y="1150050"/>
            <a:ext cx="7128792" cy="27307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180231" y="1175449"/>
            <a:ext cx="7381032" cy="9393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400" b="1" dirty="0">
                <a:ln w="12700">
                  <a:noFill/>
                </a:ln>
                <a:solidFill>
                  <a:prstClr val="black"/>
                </a:solidFill>
                <a:latin typeface="Set Fire to the Rain" panose="02000506000000020004" pitchFamily="2" charset="0"/>
              </a:rPr>
              <a:t>GRAMMAIRE : LA NATURE DES MOTS</a:t>
            </a:r>
          </a:p>
          <a:p>
            <a:pPr lvl="0">
              <a:lnSpc>
                <a:spcPct val="200000"/>
              </a:lnSpc>
            </a:pPr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1. Donne la nature des mots soulignés</a:t>
            </a:r>
          </a:p>
          <a:p>
            <a:pPr lvl="0">
              <a:lnSpc>
                <a:spcPct val="25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Harry Potter est un </a:t>
            </a:r>
            <a:r>
              <a:rPr lang="fr-FR" sz="1000" u="sng" dirty="0">
                <a:solidFill>
                  <a:prstClr val="black"/>
                </a:solidFill>
                <a:latin typeface="Short Stack" panose="02010500040000000007" pitchFamily="2" charset="0"/>
              </a:rPr>
              <a:t>jeune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sorcier de 11 ans qui entre à l’école </a:t>
            </a:r>
            <a:r>
              <a:rPr lang="fr-FR" sz="1000" u="sng" dirty="0">
                <a:solidFill>
                  <a:prstClr val="black"/>
                </a:solidFill>
                <a:latin typeface="Short Stack" panose="02010500040000000007" pitchFamily="2" charset="0"/>
              </a:rPr>
              <a:t>de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sorcellerie </a:t>
            </a:r>
            <a:r>
              <a:rPr lang="fr-FR" sz="1000" u="sng" dirty="0">
                <a:solidFill>
                  <a:prstClr val="black"/>
                </a:solidFill>
                <a:latin typeface="Short Stack" panose="02010500040000000007" pitchFamily="2" charset="0"/>
              </a:rPr>
              <a:t>Poudlard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. Il fait </a:t>
            </a:r>
            <a:r>
              <a:rPr lang="fr-FR" sz="1000" u="sng" dirty="0">
                <a:solidFill>
                  <a:prstClr val="black"/>
                </a:solidFill>
                <a:latin typeface="Short Stack" panose="02010500040000000007" pitchFamily="2" charset="0"/>
              </a:rPr>
              <a:t>connaissance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de Ron et </a:t>
            </a:r>
            <a:r>
              <a:rPr lang="fr-FR" sz="1000" u="sng" dirty="0">
                <a:solidFill>
                  <a:prstClr val="black"/>
                </a:solidFill>
                <a:latin typeface="Short Stack" panose="02010500040000000007" pitchFamily="2" charset="0"/>
              </a:rPr>
              <a:t>Hermione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qui deviendront </a:t>
            </a:r>
            <a:r>
              <a:rPr lang="fr-FR" sz="1000" u="sng" dirty="0">
                <a:solidFill>
                  <a:prstClr val="black"/>
                </a:solidFill>
                <a:latin typeface="Short Stack" panose="02010500040000000007" pitchFamily="2" charset="0"/>
              </a:rPr>
              <a:t>ses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deux </a:t>
            </a:r>
            <a:r>
              <a:rPr lang="fr-FR" sz="1000" u="sng" dirty="0">
                <a:solidFill>
                  <a:prstClr val="black"/>
                </a:solidFill>
                <a:latin typeface="Short Stack" panose="02010500040000000007" pitchFamily="2" charset="0"/>
              </a:rPr>
              <a:t>meilleurs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amis. </a:t>
            </a:r>
            <a:r>
              <a:rPr lang="fr-FR" sz="1000" u="sng" dirty="0">
                <a:solidFill>
                  <a:prstClr val="black"/>
                </a:solidFill>
                <a:latin typeface="Short Stack" panose="02010500040000000007" pitchFamily="2" charset="0"/>
              </a:rPr>
              <a:t>Ils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seront tous les trois </a:t>
            </a:r>
            <a:r>
              <a:rPr lang="fr-FR" sz="1000" u="sng" dirty="0">
                <a:solidFill>
                  <a:prstClr val="black"/>
                </a:solidFill>
                <a:latin typeface="Short Stack" panose="02010500040000000007" pitchFamily="2" charset="0"/>
              </a:rPr>
              <a:t>dans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la maison Gryffondor. Drago Malefoy, son principal ennemi, fera tout pour lui </a:t>
            </a:r>
            <a:r>
              <a:rPr lang="fr-FR" sz="1000" u="sng" dirty="0">
                <a:solidFill>
                  <a:prstClr val="black"/>
                </a:solidFill>
                <a:latin typeface="Short Stack" panose="02010500040000000007" pitchFamily="2" charset="0"/>
              </a:rPr>
              <a:t>gâcher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la vie ainsi que le </a:t>
            </a:r>
            <a:r>
              <a:rPr lang="fr-FR" sz="1000" u="sng" dirty="0">
                <a:solidFill>
                  <a:prstClr val="black"/>
                </a:solidFill>
                <a:latin typeface="Short Stack" panose="02010500040000000007" pitchFamily="2" charset="0"/>
              </a:rPr>
              <a:t>professeur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Rogue. Mais Harry sera </a:t>
            </a:r>
            <a:r>
              <a:rPr lang="fr-FR" sz="1000" u="sng" dirty="0">
                <a:solidFill>
                  <a:prstClr val="black"/>
                </a:solidFill>
                <a:latin typeface="Short Stack" panose="02010500040000000007" pitchFamily="2" charset="0"/>
              </a:rPr>
              <a:t>toujours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défendu par le professeur Mc </a:t>
            </a:r>
            <a:r>
              <a:rPr lang="fr-FR" sz="1000" dirty="0" err="1">
                <a:solidFill>
                  <a:prstClr val="black"/>
                </a:solidFill>
                <a:latin typeface="Short Stack" panose="02010500040000000007" pitchFamily="2" charset="0"/>
              </a:rPr>
              <a:t>Gonagall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et le professeur Dumbledore !</a:t>
            </a:r>
          </a:p>
          <a:p>
            <a:pPr lvl="0"/>
            <a:endParaRPr lang="fr-FR" sz="1000" dirty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/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2. Ecris un texte sur Harry Potter en utilisant au moins 2 noms propres, 2 noms communs, 2 adjectifs, 2 pronoms personnels, 2 déterminants. Souligne-les et écris dessous ce que c’est.</a:t>
            </a:r>
          </a:p>
          <a:p>
            <a:pPr lvl="0">
              <a:lnSpc>
                <a:spcPct val="25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______________________________________________________________________________________</a:t>
            </a:r>
          </a:p>
          <a:p>
            <a:pPr lvl="0">
              <a:lnSpc>
                <a:spcPct val="25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______________________________________________________________________________________</a:t>
            </a:r>
          </a:p>
          <a:p>
            <a:pPr lvl="0">
              <a:lnSpc>
                <a:spcPct val="25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______________________________________________________________________________________</a:t>
            </a:r>
          </a:p>
          <a:p>
            <a:pPr lvl="0">
              <a:lnSpc>
                <a:spcPct val="25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______________________________________________________________________________________</a:t>
            </a:r>
          </a:p>
          <a:p>
            <a:pPr lvl="0">
              <a:lnSpc>
                <a:spcPct val="25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______________________________________________________________________________________</a:t>
            </a:r>
          </a:p>
          <a:p>
            <a:pPr lvl="0">
              <a:lnSpc>
                <a:spcPct val="25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______________________________________________________________________________________</a:t>
            </a:r>
          </a:p>
          <a:p>
            <a:pPr lvl="0">
              <a:lnSpc>
                <a:spcPct val="25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______________________________________________________________________________________</a:t>
            </a:r>
          </a:p>
          <a:p>
            <a:pPr lvl="0">
              <a:lnSpc>
                <a:spcPct val="150000"/>
              </a:lnSpc>
            </a:pPr>
            <a:endParaRPr lang="fr-FR" sz="1000" dirty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/>
            <a:r>
              <a:rPr lang="fr-FR" sz="1400" b="1" dirty="0">
                <a:ln w="12700">
                  <a:noFill/>
                </a:ln>
                <a:solidFill>
                  <a:prstClr val="black"/>
                </a:solidFill>
                <a:latin typeface="Set Fire to the Rain" panose="02000506000000020004" pitchFamily="2" charset="0"/>
              </a:rPr>
              <a:t>CONJUGAISON : LE PRESENT (2)</a:t>
            </a:r>
          </a:p>
          <a:p>
            <a:pPr lvl="0"/>
            <a:endParaRPr lang="fr-FR" sz="1400" b="1" dirty="0">
              <a:ln w="12700">
                <a:noFill/>
              </a:ln>
              <a:solidFill>
                <a:prstClr val="black"/>
              </a:solidFill>
              <a:latin typeface="Set Fire to the Rain" panose="02000506000000020004" pitchFamily="2" charset="0"/>
            </a:endParaRPr>
          </a:p>
          <a:p>
            <a:pPr lvl="0"/>
            <a:r>
              <a:rPr lang="fr-FR" sz="1200" b="1" dirty="0">
                <a:ln w="12700">
                  <a:noFill/>
                </a:ln>
                <a:solidFill>
                  <a:prstClr val="black"/>
                </a:solidFill>
                <a:latin typeface="Set Fire to the Rain" panose="02000506000000020004" pitchFamily="2" charset="0"/>
              </a:rPr>
              <a:t>3. Ecris les verbes au présent</a:t>
            </a:r>
          </a:p>
          <a:p>
            <a:pPr lvl="0">
              <a:lnSpc>
                <a:spcPct val="200000"/>
              </a:lnSpc>
              <a:tabLst>
                <a:tab pos="809625" algn="l"/>
                <a:tab pos="2867025" algn="l"/>
                <a:tab pos="5019675" algn="l"/>
              </a:tabLst>
            </a:pP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aller : 	je ________________	nous _________________	ils _____________________</a:t>
            </a:r>
          </a:p>
          <a:p>
            <a:pPr lvl="0">
              <a:lnSpc>
                <a:spcPct val="200000"/>
              </a:lnSpc>
              <a:tabLst>
                <a:tab pos="809625" algn="l"/>
                <a:tab pos="2867025" algn="l"/>
                <a:tab pos="5019675" algn="l"/>
              </a:tabLst>
            </a:pP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être :	tu ________________	vous _________________	elles ____________________</a:t>
            </a:r>
          </a:p>
          <a:p>
            <a:pPr lvl="0">
              <a:lnSpc>
                <a:spcPct val="200000"/>
              </a:lnSpc>
              <a:tabLst>
                <a:tab pos="809625" algn="l"/>
                <a:tab pos="2867025" algn="l"/>
                <a:tab pos="5019675" algn="l"/>
              </a:tabLst>
            </a:pP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avoir : 	j’ ________________	elle _________________	vous ____________________</a:t>
            </a:r>
          </a:p>
          <a:p>
            <a:pPr lvl="0">
              <a:lnSpc>
                <a:spcPct val="200000"/>
              </a:lnSpc>
              <a:tabLst>
                <a:tab pos="809625" algn="l"/>
                <a:tab pos="2867025" algn="l"/>
                <a:tab pos="5019675" algn="l"/>
              </a:tabLst>
            </a:pP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défaire : 	tu  ________________	nous _________________	vous ____________________</a:t>
            </a:r>
          </a:p>
          <a:p>
            <a:pPr lvl="0">
              <a:lnSpc>
                <a:spcPct val="200000"/>
              </a:lnSpc>
              <a:tabLst>
                <a:tab pos="809625" algn="l"/>
                <a:tab pos="2867025" algn="l"/>
                <a:tab pos="5019675" algn="l"/>
              </a:tabLst>
            </a:pP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revoir : 	je ________________	vous _________________	ils _____________________</a:t>
            </a:r>
          </a:p>
          <a:p>
            <a:pPr lvl="0">
              <a:lnSpc>
                <a:spcPct val="200000"/>
              </a:lnSpc>
              <a:tabLst>
                <a:tab pos="809625" algn="l"/>
                <a:tab pos="2867025" algn="l"/>
                <a:tab pos="5019675" algn="l"/>
              </a:tabLst>
            </a:pP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peindre : 	elle ________________	nous _________________	ils _____________________</a:t>
            </a:r>
          </a:p>
          <a:p>
            <a:pPr lvl="0">
              <a:lnSpc>
                <a:spcPct val="200000"/>
              </a:lnSpc>
              <a:tabLst>
                <a:tab pos="809625" algn="l"/>
                <a:tab pos="2867025" algn="l"/>
                <a:tab pos="5019675" algn="l"/>
              </a:tabLst>
            </a:pP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résoudre : 	je ________________	il _________________	vous ____________________</a:t>
            </a:r>
          </a:p>
          <a:p>
            <a:pPr lvl="0">
              <a:lnSpc>
                <a:spcPct val="200000"/>
              </a:lnSpc>
              <a:tabLst>
                <a:tab pos="809625" algn="l"/>
                <a:tab pos="2867025" algn="l"/>
                <a:tab pos="5019675" algn="l"/>
              </a:tabLst>
            </a:pP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redire : 	tu ________________	vous _________________	elles ____________________ </a:t>
            </a:r>
          </a:p>
          <a:p>
            <a:pPr lvl="0">
              <a:lnSpc>
                <a:spcPct val="200000"/>
              </a:lnSpc>
              <a:tabLst>
                <a:tab pos="809625" algn="l"/>
                <a:tab pos="2867025" algn="l"/>
                <a:tab pos="5019675" algn="l"/>
              </a:tabLst>
            </a:pP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détenir : 	je ________________	nous _________________	ils _____________________</a:t>
            </a:r>
          </a:p>
        </p:txBody>
      </p:sp>
      <p:sp>
        <p:nvSpPr>
          <p:cNvPr id="12" name="Larme 11"/>
          <p:cNvSpPr/>
          <p:nvPr/>
        </p:nvSpPr>
        <p:spPr>
          <a:xfrm>
            <a:off x="6300911" y="243355"/>
            <a:ext cx="864096" cy="638851"/>
          </a:xfrm>
          <a:prstGeom prst="teardrop">
            <a:avLst>
              <a:gd name="adj" fmla="val 91453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300911" y="279355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dirty="0">
                <a:solidFill>
                  <a:schemeClr val="bg1"/>
                </a:solidFill>
                <a:latin typeface="Set Fire to the Rain" panose="02000506000000020004" pitchFamily="2" charset="0"/>
              </a:rPr>
              <a:t>G3, C3 O2</a:t>
            </a:r>
            <a:endParaRPr lang="fr-FR" sz="2800" b="1" dirty="0">
              <a:solidFill>
                <a:schemeClr val="bg1"/>
              </a:solidFill>
              <a:latin typeface="Set Fire to the Rain" panose="02000506000000020004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08222" y="337441"/>
            <a:ext cx="1224136" cy="54476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200" dirty="0">
                <a:latin typeface="Set Fire to the Rain" panose="02000506000000020004" pitchFamily="2" charset="0"/>
                <a:cs typeface="Dekko" panose="00000500000000000000" pitchFamily="2" charset="0"/>
              </a:rPr>
              <a:t>Exercices de français </a:t>
            </a:r>
          </a:p>
          <a:p>
            <a:pPr algn="ctr">
              <a:lnSpc>
                <a:spcPct val="80000"/>
              </a:lnSpc>
            </a:pPr>
            <a:r>
              <a:rPr lang="fr-FR" sz="1200" dirty="0">
                <a:latin typeface="Set Fire to the Rain" panose="02000506000000020004" pitchFamily="2" charset="0"/>
                <a:cs typeface="Dekko" panose="00000500000000000000" pitchFamily="2" charset="0"/>
              </a:rPr>
              <a:t>CM2</a:t>
            </a:r>
          </a:p>
        </p:txBody>
      </p:sp>
    </p:spTree>
    <p:extLst>
      <p:ext uri="{BB962C8B-B14F-4D97-AF65-F5344CB8AC3E}">
        <p14:creationId xmlns:p14="http://schemas.microsoft.com/office/powerpoint/2010/main" val="1665484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ondir un rectangle avec un coin du même côté 7"/>
          <p:cNvSpPr/>
          <p:nvPr/>
        </p:nvSpPr>
        <p:spPr>
          <a:xfrm flipV="1">
            <a:off x="108222" y="162121"/>
            <a:ext cx="7272809" cy="10441162"/>
          </a:xfrm>
          <a:prstGeom prst="round2SameRect">
            <a:avLst>
              <a:gd name="adj1" fmla="val 2067"/>
              <a:gd name="adj2" fmla="val 0"/>
            </a:avLst>
          </a:prstGeom>
          <a:effectLst>
            <a:glow rad="63500">
              <a:schemeClr val="tx1">
                <a:lumMod val="50000"/>
                <a:lumOff val="50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6" t="12113" r="8383"/>
          <a:stretch/>
        </p:blipFill>
        <p:spPr bwMode="auto">
          <a:xfrm>
            <a:off x="108222" y="162127"/>
            <a:ext cx="7272809" cy="539065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à coins arrondis 13"/>
          <p:cNvSpPr/>
          <p:nvPr/>
        </p:nvSpPr>
        <p:spPr>
          <a:xfrm>
            <a:off x="180231" y="3874460"/>
            <a:ext cx="7128792" cy="27307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476375" y="188985"/>
            <a:ext cx="4608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ln w="190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eet Cheeks" panose="02000603000000000000" pitchFamily="2" charset="0"/>
                <a:ea typeface="Sweet Cheeks" panose="02000603000000000000" pitchFamily="2" charset="0"/>
              </a:rPr>
              <a:t>Préparer l’évaluation n°2 - suite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80231" y="3834532"/>
            <a:ext cx="7200800" cy="2961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1400" b="1" dirty="0">
                <a:solidFill>
                  <a:prstClr val="black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ORTHOGRAPHE : LES HOMONYMES GRAMMATICAUX (2)</a:t>
            </a:r>
          </a:p>
          <a:p>
            <a:pPr lvl="0"/>
            <a:endParaRPr lang="fr-FR" sz="1200" b="1" dirty="0">
              <a:latin typeface="Set Fire to the Rain" panose="02000506000000020004" pitchFamily="2" charset="0"/>
              <a:ea typeface="Chewy" panose="02000000000000000000" pitchFamily="2" charset="0"/>
              <a:cs typeface="Dekko" panose="00000500000000000000" pitchFamily="2" charset="0"/>
            </a:endParaRPr>
          </a:p>
          <a:p>
            <a:pPr lvl="0"/>
            <a:r>
              <a:rPr lang="fr-FR" sz="1200" b="1" dirty="0"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5. Complète par quel(s), quelle(s) ou qu’elle(s)</a:t>
            </a:r>
          </a:p>
          <a:p>
            <a:pPr lvl="0">
              <a:lnSpc>
                <a:spcPct val="20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Je ne sais plus __________ parfum de glace tu préfères. J’aimerais bien ____________ vienne me voir au plus vite. Pour ___________ ne meurent pas, les plantes doivent être arrosées. _____________ chaussures as-tu mis ? ___________ sont vos jours de réunion ? </a:t>
            </a:r>
          </a:p>
          <a:p>
            <a:pPr lvl="0">
              <a:lnSpc>
                <a:spcPct val="200000"/>
              </a:lnSpc>
            </a:pPr>
            <a:r>
              <a:rPr lang="fr-FR" sz="1200" b="1" spc="-30" dirty="0">
                <a:solidFill>
                  <a:prstClr val="black"/>
                </a:solidFill>
                <a:latin typeface="Set Fire to the Rain" panose="02000506000000020004" pitchFamily="2" charset="0"/>
              </a:rPr>
              <a:t>6. </a:t>
            </a:r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Complète par là, l’a ou la</a:t>
            </a:r>
          </a:p>
          <a:p>
            <a:pPr lvl="0">
              <a:lnSpc>
                <a:spcPct val="20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J’aime beaucoup venir ______ . ______ région est magnifique. C’est _______ que ma maman vivant  quand elle était petite. C’est _______ maison de tous ses souvenirs d’enfance. Elle _______ habitée pendant longtemps. J’aimerais bien _______ restaurer un jour. 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108222" y="174925"/>
            <a:ext cx="1224136" cy="54476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200" dirty="0">
                <a:latin typeface="Set Fire to the Rain" panose="02000506000000020004" pitchFamily="2" charset="0"/>
                <a:cs typeface="Dekko" panose="00000500000000000000" pitchFamily="2" charset="0"/>
              </a:rPr>
              <a:t>Exercices de français </a:t>
            </a:r>
          </a:p>
          <a:p>
            <a:pPr algn="ctr">
              <a:lnSpc>
                <a:spcPct val="80000"/>
              </a:lnSpc>
            </a:pPr>
            <a:r>
              <a:rPr lang="fr-FR" sz="1200" dirty="0">
                <a:latin typeface="Set Fire to the Rain" panose="02000506000000020004" pitchFamily="2" charset="0"/>
                <a:cs typeface="Dekko" panose="00000500000000000000" pitchFamily="2" charset="0"/>
              </a:rPr>
              <a:t>CM2</a:t>
            </a:r>
          </a:p>
        </p:txBody>
      </p:sp>
      <p:sp>
        <p:nvSpPr>
          <p:cNvPr id="2" name="Rectangle 1"/>
          <p:cNvSpPr/>
          <p:nvPr/>
        </p:nvSpPr>
        <p:spPr>
          <a:xfrm>
            <a:off x="139007" y="882204"/>
            <a:ext cx="7170015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4. Ecris un petit texte au présent dans lequel tu utiliseras les verbes suivants : </a:t>
            </a:r>
          </a:p>
          <a:p>
            <a:pPr lvl="0"/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aller, faire, venir, craindre, être, avoir</a:t>
            </a:r>
          </a:p>
          <a:p>
            <a:pPr lvl="0">
              <a:lnSpc>
                <a:spcPct val="25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______________________________________________________________________________________</a:t>
            </a:r>
          </a:p>
          <a:p>
            <a:pPr lvl="0">
              <a:lnSpc>
                <a:spcPct val="25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______________________________________________________________________________________</a:t>
            </a:r>
          </a:p>
          <a:p>
            <a:pPr lvl="0">
              <a:lnSpc>
                <a:spcPct val="25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______________________________________________________________________________________</a:t>
            </a:r>
          </a:p>
          <a:p>
            <a:pPr lvl="0">
              <a:lnSpc>
                <a:spcPct val="25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______________________________________________________________________________________</a:t>
            </a:r>
          </a:p>
          <a:p>
            <a:pPr lvl="0">
              <a:lnSpc>
                <a:spcPct val="25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______________________________________________________________________________________</a:t>
            </a:r>
          </a:p>
          <a:p>
            <a:pPr lvl="0">
              <a:lnSpc>
                <a:spcPct val="25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______________________________________________________________________________________</a:t>
            </a:r>
          </a:p>
          <a:p>
            <a:pPr lvl="0"/>
            <a:endParaRPr lang="fr-FR" sz="1200" b="1" dirty="0">
              <a:solidFill>
                <a:prstClr val="black"/>
              </a:solidFill>
              <a:latin typeface="Set Fire to the Rain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685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ondir un rectangle avec un coin du même côté 7"/>
          <p:cNvSpPr/>
          <p:nvPr/>
        </p:nvSpPr>
        <p:spPr>
          <a:xfrm flipV="1">
            <a:off x="108222" y="162121"/>
            <a:ext cx="7272809" cy="10441162"/>
          </a:xfrm>
          <a:prstGeom prst="round2SameRect">
            <a:avLst>
              <a:gd name="adj1" fmla="val 2067"/>
              <a:gd name="adj2" fmla="val 0"/>
            </a:avLst>
          </a:prstGeom>
          <a:effectLst>
            <a:glow rad="63500">
              <a:schemeClr val="tx1">
                <a:lumMod val="50000"/>
                <a:lumOff val="50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6" t="12113" r="8383"/>
          <a:stretch/>
        </p:blipFill>
        <p:spPr bwMode="auto">
          <a:xfrm>
            <a:off x="108222" y="162127"/>
            <a:ext cx="7272809" cy="799559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478122" y="270615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n w="190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eet Cheeks" panose="02000603000000000000" pitchFamily="2" charset="0"/>
                <a:ea typeface="Sweet Cheeks" panose="02000603000000000000" pitchFamily="2" charset="0"/>
              </a:rPr>
              <a:t>Préparer l’évaluation n°3</a:t>
            </a:r>
          </a:p>
        </p:txBody>
      </p:sp>
      <p:sp>
        <p:nvSpPr>
          <p:cNvPr id="12" name="Larme 11"/>
          <p:cNvSpPr/>
          <p:nvPr/>
        </p:nvSpPr>
        <p:spPr>
          <a:xfrm>
            <a:off x="6300911" y="243355"/>
            <a:ext cx="864096" cy="638851"/>
          </a:xfrm>
          <a:prstGeom prst="teardrop">
            <a:avLst>
              <a:gd name="adj" fmla="val 91453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300911" y="279355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dirty="0">
                <a:solidFill>
                  <a:schemeClr val="bg1"/>
                </a:solidFill>
                <a:latin typeface="Set Fire to the Rain" panose="02000506000000020004" pitchFamily="2" charset="0"/>
              </a:rPr>
              <a:t>G3, C3 O2</a:t>
            </a:r>
            <a:endParaRPr lang="fr-FR" sz="2800" b="1" dirty="0">
              <a:solidFill>
                <a:schemeClr val="bg1"/>
              </a:solidFill>
              <a:latin typeface="Set Fire to the Rain" panose="02000506000000020004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08222" y="337441"/>
            <a:ext cx="1224136" cy="54476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200" dirty="0">
                <a:latin typeface="Set Fire to the Rain" panose="02000506000000020004" pitchFamily="2" charset="0"/>
                <a:cs typeface="Dekko" panose="00000500000000000000" pitchFamily="2" charset="0"/>
              </a:rPr>
              <a:t>Exercices de français </a:t>
            </a:r>
          </a:p>
          <a:p>
            <a:pPr algn="ctr">
              <a:lnSpc>
                <a:spcPct val="80000"/>
              </a:lnSpc>
            </a:pPr>
            <a:r>
              <a:rPr lang="fr-FR" sz="1200" dirty="0">
                <a:latin typeface="Set Fire to the Rain" panose="02000506000000020004" pitchFamily="2" charset="0"/>
                <a:cs typeface="Dekko" panose="00000500000000000000" pitchFamily="2" charset="0"/>
              </a:rPr>
              <a:t>CM2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DF35315-C63C-4201-931A-00279680034C}"/>
              </a:ext>
            </a:extLst>
          </p:cNvPr>
          <p:cNvSpPr/>
          <p:nvPr/>
        </p:nvSpPr>
        <p:spPr>
          <a:xfrm>
            <a:off x="127991" y="1024057"/>
            <a:ext cx="7272809" cy="9502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400" b="1" dirty="0">
                <a:ln w="12700">
                  <a:noFill/>
                </a:ln>
                <a:solidFill>
                  <a:prstClr val="black"/>
                </a:solidFill>
                <a:latin typeface="Set Fire to the Rain" panose="02000506000000020004" pitchFamily="2" charset="0"/>
              </a:rPr>
              <a:t>GRAMMAIRE : LA NATURE DES MOTS</a:t>
            </a:r>
          </a:p>
          <a:p>
            <a:pPr lvl="0">
              <a:lnSpc>
                <a:spcPct val="200000"/>
              </a:lnSpc>
            </a:pPr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1. Donne la nature des mots soulignés</a:t>
            </a:r>
          </a:p>
          <a:p>
            <a:pPr lvl="0">
              <a:lnSpc>
                <a:spcPct val="150000"/>
              </a:lnSpc>
            </a:pPr>
            <a:r>
              <a:rPr lang="fr-FR" sz="1000" u="sng" dirty="0">
                <a:solidFill>
                  <a:prstClr val="black"/>
                </a:solidFill>
                <a:latin typeface="Short Stack" panose="02010500040000000007" pitchFamily="2" charset="0"/>
              </a:rPr>
              <a:t>jeune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: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</a:rPr>
              <a:t>adjectif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       </a:t>
            </a:r>
            <a:r>
              <a:rPr lang="fr-FR" sz="1000" u="sng" dirty="0">
                <a:solidFill>
                  <a:prstClr val="black"/>
                </a:solidFill>
                <a:latin typeface="Short Stack" panose="02010500040000000007" pitchFamily="2" charset="0"/>
              </a:rPr>
              <a:t>de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: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</a:rPr>
              <a:t>préposition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     </a:t>
            </a:r>
            <a:r>
              <a:rPr lang="fr-FR" sz="1000" u="sng" dirty="0">
                <a:solidFill>
                  <a:prstClr val="black"/>
                </a:solidFill>
                <a:latin typeface="Short Stack" panose="02010500040000000007" pitchFamily="2" charset="0"/>
              </a:rPr>
              <a:t>Poudlard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: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</a:rPr>
              <a:t>nom propre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    </a:t>
            </a:r>
            <a:r>
              <a:rPr lang="fr-FR" sz="1000" u="sng" dirty="0">
                <a:solidFill>
                  <a:prstClr val="black"/>
                </a:solidFill>
                <a:latin typeface="Short Stack" panose="02010500040000000007" pitchFamily="2" charset="0"/>
              </a:rPr>
              <a:t>connaissance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: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</a:rPr>
              <a:t>nom commun </a:t>
            </a:r>
            <a:r>
              <a:rPr lang="fr-FR" sz="1000" u="sng" dirty="0">
                <a:solidFill>
                  <a:prstClr val="black"/>
                </a:solidFill>
                <a:latin typeface="Short Stack" panose="02010500040000000007" pitchFamily="2" charset="0"/>
              </a:rPr>
              <a:t>Hermione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: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</a:rPr>
              <a:t>nom propre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   </a:t>
            </a:r>
            <a:r>
              <a:rPr lang="fr-FR" sz="1000" u="sng" dirty="0">
                <a:solidFill>
                  <a:prstClr val="black"/>
                </a:solidFill>
                <a:latin typeface="Short Stack" panose="02010500040000000007" pitchFamily="2" charset="0"/>
              </a:rPr>
              <a:t>ses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: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</a:rPr>
              <a:t>déterminant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  </a:t>
            </a:r>
            <a:r>
              <a:rPr lang="fr-FR" sz="1000" u="sng" dirty="0">
                <a:solidFill>
                  <a:prstClr val="black"/>
                </a:solidFill>
                <a:latin typeface="Short Stack" panose="02010500040000000007" pitchFamily="2" charset="0"/>
              </a:rPr>
              <a:t>meilleurs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: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</a:rPr>
              <a:t>adjectif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    </a:t>
            </a:r>
            <a:r>
              <a:rPr lang="fr-FR" sz="1000" u="sng" dirty="0">
                <a:solidFill>
                  <a:prstClr val="black"/>
                </a:solidFill>
                <a:latin typeface="Short Stack" panose="02010500040000000007" pitchFamily="2" charset="0"/>
              </a:rPr>
              <a:t>Ils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: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</a:rPr>
              <a:t>pronom personnel</a:t>
            </a:r>
          </a:p>
          <a:p>
            <a:pPr lvl="0">
              <a:lnSpc>
                <a:spcPct val="150000"/>
              </a:lnSpc>
            </a:pPr>
            <a:r>
              <a:rPr lang="fr-FR" sz="1000" u="sng" dirty="0">
                <a:solidFill>
                  <a:prstClr val="black"/>
                </a:solidFill>
                <a:latin typeface="Short Stack" panose="02010500040000000007" pitchFamily="2" charset="0"/>
              </a:rPr>
              <a:t>Dans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: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</a:rPr>
              <a:t>préposition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   </a:t>
            </a:r>
            <a:r>
              <a:rPr lang="fr-FR" sz="1000" u="sng" dirty="0">
                <a:solidFill>
                  <a:prstClr val="black"/>
                </a:solidFill>
                <a:latin typeface="Short Stack" panose="02010500040000000007" pitchFamily="2" charset="0"/>
              </a:rPr>
              <a:t>gâcher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: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</a:rPr>
              <a:t>verbe à l’infinitif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   </a:t>
            </a:r>
            <a:r>
              <a:rPr lang="fr-FR" sz="1000" u="sng" dirty="0">
                <a:solidFill>
                  <a:prstClr val="black"/>
                </a:solidFill>
                <a:latin typeface="Short Stack" panose="02010500040000000007" pitchFamily="2" charset="0"/>
              </a:rPr>
              <a:t>professeur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: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</a:rPr>
              <a:t>nom commun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  </a:t>
            </a:r>
            <a:r>
              <a:rPr lang="fr-FR" sz="1000" u="sng" dirty="0">
                <a:solidFill>
                  <a:prstClr val="black"/>
                </a:solidFill>
                <a:latin typeface="Short Stack" panose="02010500040000000007" pitchFamily="2" charset="0"/>
              </a:rPr>
              <a:t>toujours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: </a:t>
            </a:r>
            <a:r>
              <a:rPr lang="fr-FR" sz="1000" b="1" dirty="0">
                <a:solidFill>
                  <a:srgbClr val="FF0000"/>
                </a:solidFill>
                <a:latin typeface="Short Stack" panose="02010500040000000007" pitchFamily="2" charset="0"/>
              </a:rPr>
              <a:t>adverbe</a:t>
            </a:r>
            <a:endParaRPr lang="fr-FR" sz="1000" b="1" u="sng" dirty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 lvl="0"/>
            <a:endParaRPr lang="fr-FR" sz="1000" dirty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/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2. Ecris un texte sur Harry Potter en utilisant au moins 2 noms propres, 2 noms communs, 2 adjectifs, 2 pronoms personnels, 2 déterminants. Souligne-les et écris dessous ce que c’est.</a:t>
            </a:r>
          </a:p>
          <a:p>
            <a:pPr lvl="0" algn="ctr"/>
            <a:endParaRPr lang="fr-FR" sz="1200" b="1" dirty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 lvl="0" algn="ctr"/>
            <a:r>
              <a:rPr lang="fr-FR" sz="1200" b="1" dirty="0">
                <a:solidFill>
                  <a:srgbClr val="FF0000"/>
                </a:solidFill>
                <a:latin typeface="Short Stack" panose="02010500040000000007" pitchFamily="2" charset="0"/>
              </a:rPr>
              <a:t>A la maîtresse de corriger</a:t>
            </a:r>
          </a:p>
          <a:p>
            <a:pPr lvl="0"/>
            <a:endParaRPr lang="fr-FR" sz="1400" b="1" dirty="0">
              <a:ln w="12700">
                <a:noFill/>
              </a:ln>
              <a:solidFill>
                <a:prstClr val="black"/>
              </a:solidFill>
              <a:latin typeface="Set Fire to the Rain" panose="02000506000000020004" pitchFamily="2" charset="0"/>
            </a:endParaRPr>
          </a:p>
          <a:p>
            <a:pPr lvl="0"/>
            <a:r>
              <a:rPr lang="fr-FR" sz="1400" b="1" dirty="0">
                <a:ln w="12700">
                  <a:noFill/>
                </a:ln>
                <a:solidFill>
                  <a:prstClr val="black"/>
                </a:solidFill>
                <a:latin typeface="Set Fire to the Rain" panose="02000506000000020004" pitchFamily="2" charset="0"/>
              </a:rPr>
              <a:t>CONJUGAISON : LE PRESENT (2)</a:t>
            </a:r>
          </a:p>
          <a:p>
            <a:pPr lvl="0"/>
            <a:endParaRPr lang="fr-FR" sz="1050" b="1" dirty="0">
              <a:ln w="12700">
                <a:noFill/>
              </a:ln>
              <a:solidFill>
                <a:prstClr val="black"/>
              </a:solidFill>
              <a:latin typeface="Set Fire to the Rain" panose="02000506000000020004" pitchFamily="2" charset="0"/>
            </a:endParaRPr>
          </a:p>
          <a:p>
            <a:pPr lvl="0"/>
            <a:r>
              <a:rPr lang="fr-FR" sz="1200" b="1" dirty="0">
                <a:ln w="12700">
                  <a:noFill/>
                </a:ln>
                <a:solidFill>
                  <a:prstClr val="black"/>
                </a:solidFill>
                <a:latin typeface="Set Fire to the Rain" panose="02000506000000020004" pitchFamily="2" charset="0"/>
              </a:rPr>
              <a:t>3. Ecris les verbes au présent</a:t>
            </a:r>
          </a:p>
          <a:p>
            <a:pPr lvl="0">
              <a:lnSpc>
                <a:spcPct val="150000"/>
              </a:lnSpc>
              <a:tabLst>
                <a:tab pos="809625" algn="l"/>
                <a:tab pos="2867025" algn="l"/>
                <a:tab pos="5019675" algn="l"/>
              </a:tabLst>
            </a:pP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aller : 	je </a:t>
            </a:r>
            <a:r>
              <a:rPr lang="fr-FR" sz="1000" b="1" dirty="0">
                <a:ln w="12700">
                  <a:noFill/>
                </a:ln>
                <a:solidFill>
                  <a:srgbClr val="FF0000"/>
                </a:solidFill>
                <a:latin typeface="Short Stack" panose="02010500040000000007" pitchFamily="2" charset="0"/>
              </a:rPr>
              <a:t>vais</a:t>
            </a: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	nous </a:t>
            </a:r>
            <a:r>
              <a:rPr lang="fr-FR" sz="1000" b="1" dirty="0">
                <a:ln w="12700">
                  <a:noFill/>
                </a:ln>
                <a:solidFill>
                  <a:srgbClr val="FF0000"/>
                </a:solidFill>
                <a:latin typeface="Short Stack" panose="02010500040000000007" pitchFamily="2" charset="0"/>
              </a:rPr>
              <a:t>allons</a:t>
            </a: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	ils </a:t>
            </a:r>
            <a:r>
              <a:rPr lang="fr-FR" sz="1000" b="1" dirty="0">
                <a:ln w="12700">
                  <a:noFill/>
                </a:ln>
                <a:solidFill>
                  <a:srgbClr val="FF0000"/>
                </a:solidFill>
                <a:latin typeface="Short Stack" panose="02010500040000000007" pitchFamily="2" charset="0"/>
              </a:rPr>
              <a:t>vont</a:t>
            </a:r>
          </a:p>
          <a:p>
            <a:pPr lvl="0">
              <a:lnSpc>
                <a:spcPct val="150000"/>
              </a:lnSpc>
              <a:tabLst>
                <a:tab pos="809625" algn="l"/>
                <a:tab pos="2867025" algn="l"/>
                <a:tab pos="5019675" algn="l"/>
              </a:tabLst>
            </a:pP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être :	tu </a:t>
            </a:r>
            <a:r>
              <a:rPr lang="fr-FR" sz="1000" b="1" dirty="0">
                <a:ln w="12700">
                  <a:noFill/>
                </a:ln>
                <a:solidFill>
                  <a:srgbClr val="FF0000"/>
                </a:solidFill>
                <a:latin typeface="Short Stack" panose="02010500040000000007" pitchFamily="2" charset="0"/>
              </a:rPr>
              <a:t>es</a:t>
            </a: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	vous </a:t>
            </a:r>
            <a:r>
              <a:rPr lang="fr-FR" sz="1000" b="1" dirty="0">
                <a:ln w="12700">
                  <a:noFill/>
                </a:ln>
                <a:solidFill>
                  <a:srgbClr val="FF0000"/>
                </a:solidFill>
                <a:latin typeface="Short Stack" panose="02010500040000000007" pitchFamily="2" charset="0"/>
              </a:rPr>
              <a:t>êtes</a:t>
            </a: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	elles </a:t>
            </a:r>
            <a:r>
              <a:rPr lang="fr-FR" sz="1000" b="1" dirty="0">
                <a:ln w="12700">
                  <a:noFill/>
                </a:ln>
                <a:solidFill>
                  <a:srgbClr val="FF0000"/>
                </a:solidFill>
                <a:latin typeface="Short Stack" panose="02010500040000000007" pitchFamily="2" charset="0"/>
              </a:rPr>
              <a:t>sont</a:t>
            </a:r>
          </a:p>
          <a:p>
            <a:pPr lvl="0">
              <a:lnSpc>
                <a:spcPct val="150000"/>
              </a:lnSpc>
              <a:tabLst>
                <a:tab pos="809625" algn="l"/>
                <a:tab pos="2867025" algn="l"/>
                <a:tab pos="5019675" algn="l"/>
              </a:tabLst>
            </a:pP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avoir : 	j’</a:t>
            </a:r>
            <a:r>
              <a:rPr lang="fr-FR" sz="1000" b="1" dirty="0">
                <a:ln w="12700">
                  <a:noFill/>
                </a:ln>
                <a:solidFill>
                  <a:srgbClr val="FF0000"/>
                </a:solidFill>
                <a:latin typeface="Short Stack" panose="02010500040000000007" pitchFamily="2" charset="0"/>
              </a:rPr>
              <a:t>ai</a:t>
            </a: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	elle </a:t>
            </a:r>
            <a:r>
              <a:rPr lang="fr-FR" sz="1000" b="1" dirty="0">
                <a:ln w="12700">
                  <a:noFill/>
                </a:ln>
                <a:solidFill>
                  <a:srgbClr val="FF0000"/>
                </a:solidFill>
                <a:latin typeface="Short Stack" panose="02010500040000000007" pitchFamily="2" charset="0"/>
              </a:rPr>
              <a:t>a</a:t>
            </a: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	vous </a:t>
            </a:r>
            <a:r>
              <a:rPr lang="fr-FR" sz="1000" b="1" dirty="0">
                <a:ln w="12700">
                  <a:noFill/>
                </a:ln>
                <a:solidFill>
                  <a:srgbClr val="FF0000"/>
                </a:solidFill>
                <a:latin typeface="Short Stack" panose="02010500040000000007" pitchFamily="2" charset="0"/>
              </a:rPr>
              <a:t>avez</a:t>
            </a:r>
          </a:p>
          <a:p>
            <a:pPr lvl="0">
              <a:lnSpc>
                <a:spcPct val="150000"/>
              </a:lnSpc>
              <a:tabLst>
                <a:tab pos="809625" algn="l"/>
                <a:tab pos="2867025" algn="l"/>
                <a:tab pos="5019675" algn="l"/>
              </a:tabLst>
            </a:pP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défaire : 	tu </a:t>
            </a:r>
            <a:r>
              <a:rPr lang="fr-FR" sz="1000" b="1" dirty="0">
                <a:ln w="12700">
                  <a:noFill/>
                </a:ln>
                <a:solidFill>
                  <a:srgbClr val="FF0000"/>
                </a:solidFill>
                <a:latin typeface="Short Stack" panose="02010500040000000007" pitchFamily="2" charset="0"/>
              </a:rPr>
              <a:t>défais</a:t>
            </a: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	nous </a:t>
            </a:r>
            <a:r>
              <a:rPr lang="fr-FR" sz="1000" b="1" dirty="0">
                <a:ln w="12700">
                  <a:noFill/>
                </a:ln>
                <a:solidFill>
                  <a:srgbClr val="FF0000"/>
                </a:solidFill>
                <a:latin typeface="Short Stack" panose="02010500040000000007" pitchFamily="2" charset="0"/>
              </a:rPr>
              <a:t>défaisons</a:t>
            </a: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	vous </a:t>
            </a:r>
            <a:r>
              <a:rPr lang="fr-FR" sz="1000" b="1" dirty="0">
                <a:ln w="12700">
                  <a:noFill/>
                </a:ln>
                <a:solidFill>
                  <a:srgbClr val="FF0000"/>
                </a:solidFill>
                <a:latin typeface="Short Stack" panose="02010500040000000007" pitchFamily="2" charset="0"/>
              </a:rPr>
              <a:t>défaites</a:t>
            </a:r>
          </a:p>
          <a:p>
            <a:pPr lvl="0">
              <a:lnSpc>
                <a:spcPct val="150000"/>
              </a:lnSpc>
              <a:tabLst>
                <a:tab pos="809625" algn="l"/>
                <a:tab pos="2867025" algn="l"/>
                <a:tab pos="5019675" algn="l"/>
              </a:tabLst>
            </a:pP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revoir : 	je </a:t>
            </a:r>
            <a:r>
              <a:rPr lang="fr-FR" sz="1000" b="1" dirty="0">
                <a:ln w="12700">
                  <a:noFill/>
                </a:ln>
                <a:solidFill>
                  <a:srgbClr val="FF0000"/>
                </a:solidFill>
                <a:latin typeface="Short Stack" panose="02010500040000000007" pitchFamily="2" charset="0"/>
              </a:rPr>
              <a:t>revois</a:t>
            </a: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	vous </a:t>
            </a:r>
            <a:r>
              <a:rPr lang="fr-FR" sz="1000" b="1" dirty="0">
                <a:ln w="12700">
                  <a:noFill/>
                </a:ln>
                <a:solidFill>
                  <a:srgbClr val="FF0000"/>
                </a:solidFill>
                <a:latin typeface="Short Stack" panose="02010500040000000007" pitchFamily="2" charset="0"/>
              </a:rPr>
              <a:t>revoyez</a:t>
            </a: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	ils </a:t>
            </a:r>
            <a:r>
              <a:rPr lang="fr-FR" sz="1000" b="1" dirty="0">
                <a:ln w="12700">
                  <a:noFill/>
                </a:ln>
                <a:solidFill>
                  <a:srgbClr val="FF0000"/>
                </a:solidFill>
                <a:latin typeface="Short Stack" panose="02010500040000000007" pitchFamily="2" charset="0"/>
              </a:rPr>
              <a:t>revoient</a:t>
            </a:r>
          </a:p>
          <a:p>
            <a:pPr lvl="0">
              <a:lnSpc>
                <a:spcPct val="150000"/>
              </a:lnSpc>
              <a:tabLst>
                <a:tab pos="809625" algn="l"/>
                <a:tab pos="2867025" algn="l"/>
                <a:tab pos="5019675" algn="l"/>
              </a:tabLst>
            </a:pP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peindre : 	elle </a:t>
            </a:r>
            <a:r>
              <a:rPr lang="fr-FR" sz="1000" b="1" dirty="0">
                <a:ln w="12700">
                  <a:noFill/>
                </a:ln>
                <a:solidFill>
                  <a:srgbClr val="FF0000"/>
                </a:solidFill>
                <a:latin typeface="Short Stack" panose="02010500040000000007" pitchFamily="2" charset="0"/>
              </a:rPr>
              <a:t>peint</a:t>
            </a: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	nous </a:t>
            </a:r>
            <a:r>
              <a:rPr lang="fr-FR" sz="1000" b="1" dirty="0">
                <a:ln w="12700">
                  <a:noFill/>
                </a:ln>
                <a:solidFill>
                  <a:srgbClr val="FF0000"/>
                </a:solidFill>
                <a:latin typeface="Short Stack" panose="02010500040000000007" pitchFamily="2" charset="0"/>
              </a:rPr>
              <a:t>peignons</a:t>
            </a: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	ils </a:t>
            </a:r>
            <a:r>
              <a:rPr lang="fr-FR" sz="1000" b="1" dirty="0">
                <a:ln w="12700">
                  <a:noFill/>
                </a:ln>
                <a:solidFill>
                  <a:srgbClr val="FF0000"/>
                </a:solidFill>
                <a:latin typeface="Short Stack" panose="02010500040000000007" pitchFamily="2" charset="0"/>
              </a:rPr>
              <a:t>peignent</a:t>
            </a:r>
          </a:p>
          <a:p>
            <a:pPr lvl="0">
              <a:lnSpc>
                <a:spcPct val="150000"/>
              </a:lnSpc>
              <a:tabLst>
                <a:tab pos="809625" algn="l"/>
                <a:tab pos="2867025" algn="l"/>
                <a:tab pos="5019675" algn="l"/>
              </a:tabLst>
            </a:pP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résoudre : 	je </a:t>
            </a:r>
            <a:r>
              <a:rPr lang="fr-FR" sz="1000" b="1" dirty="0">
                <a:ln w="12700">
                  <a:noFill/>
                </a:ln>
                <a:solidFill>
                  <a:srgbClr val="FF0000"/>
                </a:solidFill>
                <a:latin typeface="Short Stack" panose="02010500040000000007" pitchFamily="2" charset="0"/>
              </a:rPr>
              <a:t>résous</a:t>
            </a: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	il </a:t>
            </a:r>
            <a:r>
              <a:rPr lang="fr-FR" sz="1000" b="1" dirty="0">
                <a:ln w="12700">
                  <a:noFill/>
                </a:ln>
                <a:solidFill>
                  <a:srgbClr val="FF0000"/>
                </a:solidFill>
                <a:latin typeface="Short Stack" panose="02010500040000000007" pitchFamily="2" charset="0"/>
              </a:rPr>
              <a:t>résout</a:t>
            </a: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	vous </a:t>
            </a:r>
            <a:r>
              <a:rPr lang="fr-FR" sz="1000" b="1" dirty="0">
                <a:ln w="12700">
                  <a:noFill/>
                </a:ln>
                <a:solidFill>
                  <a:srgbClr val="FF0000"/>
                </a:solidFill>
                <a:latin typeface="Short Stack" panose="02010500040000000007" pitchFamily="2" charset="0"/>
              </a:rPr>
              <a:t>résolvez</a:t>
            </a:r>
          </a:p>
          <a:p>
            <a:pPr lvl="0">
              <a:lnSpc>
                <a:spcPct val="150000"/>
              </a:lnSpc>
              <a:tabLst>
                <a:tab pos="809625" algn="l"/>
                <a:tab pos="2867025" algn="l"/>
                <a:tab pos="5019675" algn="l"/>
              </a:tabLst>
            </a:pP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redire : 	tu </a:t>
            </a:r>
            <a:r>
              <a:rPr lang="fr-FR" sz="1000" b="1" dirty="0">
                <a:ln w="12700">
                  <a:noFill/>
                </a:ln>
                <a:solidFill>
                  <a:srgbClr val="FF0000"/>
                </a:solidFill>
                <a:latin typeface="Short Stack" panose="02010500040000000007" pitchFamily="2" charset="0"/>
              </a:rPr>
              <a:t>redis</a:t>
            </a: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	vous </a:t>
            </a:r>
            <a:r>
              <a:rPr lang="fr-FR" sz="1000" b="1" dirty="0">
                <a:ln w="12700">
                  <a:noFill/>
                </a:ln>
                <a:solidFill>
                  <a:srgbClr val="FF0000"/>
                </a:solidFill>
                <a:latin typeface="Short Stack" panose="02010500040000000007" pitchFamily="2" charset="0"/>
              </a:rPr>
              <a:t>redites</a:t>
            </a: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	elles </a:t>
            </a:r>
            <a:r>
              <a:rPr lang="fr-FR" sz="1000" b="1" dirty="0">
                <a:ln w="12700">
                  <a:noFill/>
                </a:ln>
                <a:solidFill>
                  <a:srgbClr val="FF0000"/>
                </a:solidFill>
                <a:latin typeface="Short Stack" panose="02010500040000000007" pitchFamily="2" charset="0"/>
              </a:rPr>
              <a:t>redisent</a:t>
            </a: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 </a:t>
            </a:r>
          </a:p>
          <a:p>
            <a:pPr lvl="0">
              <a:lnSpc>
                <a:spcPct val="150000"/>
              </a:lnSpc>
              <a:tabLst>
                <a:tab pos="809625" algn="l"/>
                <a:tab pos="2867025" algn="l"/>
                <a:tab pos="5019675" algn="l"/>
              </a:tabLst>
            </a:pP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détenir : 	je </a:t>
            </a:r>
            <a:r>
              <a:rPr lang="fr-FR" sz="1000" b="1" dirty="0">
                <a:ln w="12700">
                  <a:noFill/>
                </a:ln>
                <a:solidFill>
                  <a:srgbClr val="FF0000"/>
                </a:solidFill>
                <a:latin typeface="Short Stack" panose="02010500040000000007" pitchFamily="2" charset="0"/>
              </a:rPr>
              <a:t>détiens</a:t>
            </a: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	nous </a:t>
            </a:r>
            <a:r>
              <a:rPr lang="fr-FR" sz="1000" b="1" dirty="0">
                <a:ln w="12700">
                  <a:noFill/>
                </a:ln>
                <a:solidFill>
                  <a:srgbClr val="FF0000"/>
                </a:solidFill>
                <a:latin typeface="Short Stack" panose="02010500040000000007" pitchFamily="2" charset="0"/>
              </a:rPr>
              <a:t>détenons</a:t>
            </a:r>
            <a:r>
              <a:rPr lang="fr-FR" sz="1000" dirty="0">
                <a:ln w="12700">
                  <a:noFill/>
                </a:ln>
                <a:solidFill>
                  <a:prstClr val="black"/>
                </a:solidFill>
                <a:latin typeface="Short Stack" panose="02010500040000000007" pitchFamily="2" charset="0"/>
              </a:rPr>
              <a:t>	ils </a:t>
            </a:r>
            <a:r>
              <a:rPr lang="fr-FR" sz="1000" b="1" dirty="0">
                <a:ln w="12700">
                  <a:noFill/>
                </a:ln>
                <a:solidFill>
                  <a:srgbClr val="FF0000"/>
                </a:solidFill>
                <a:latin typeface="Short Stack" panose="02010500040000000007" pitchFamily="2" charset="0"/>
              </a:rPr>
              <a:t>détiennent</a:t>
            </a:r>
          </a:p>
          <a:p>
            <a:pPr lvl="0">
              <a:tabLst>
                <a:tab pos="809625" algn="l"/>
                <a:tab pos="2867025" algn="l"/>
                <a:tab pos="5019675" algn="l"/>
              </a:tabLst>
            </a:pPr>
            <a:endParaRPr lang="fr-FR" sz="1000" b="1" dirty="0">
              <a:ln w="12700">
                <a:noFill/>
              </a:ln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 lvl="0"/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4. Ecris un petit texte au présent dans lequel tu utiliseras les verbes suivants : </a:t>
            </a:r>
          </a:p>
          <a:p>
            <a:pPr lvl="0"/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aller, faire, venir, craindre, être, avoir</a:t>
            </a:r>
          </a:p>
          <a:p>
            <a:pPr lvl="0" algn="ctr"/>
            <a:endParaRPr lang="fr-FR" sz="1200" b="1" dirty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 lvl="0" algn="ctr"/>
            <a:r>
              <a:rPr lang="fr-FR" sz="1200" b="1" dirty="0">
                <a:solidFill>
                  <a:srgbClr val="FF0000"/>
                </a:solidFill>
                <a:latin typeface="Short Stack" panose="02010500040000000007" pitchFamily="2" charset="0"/>
              </a:rPr>
              <a:t>A la maîtresse de corriger</a:t>
            </a:r>
          </a:p>
          <a:p>
            <a:pPr lvl="0"/>
            <a:endParaRPr lang="fr-FR" sz="1200" b="1" dirty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r>
              <a:rPr lang="fr-FR" sz="1400" b="1" dirty="0">
                <a:solidFill>
                  <a:prstClr val="black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ORTHOGRAPHE : LES HOMONYMES GRAMMATICAUX (2)</a:t>
            </a:r>
          </a:p>
          <a:p>
            <a:pPr lvl="0"/>
            <a:endParaRPr lang="fr-FR" sz="1200" b="1" dirty="0">
              <a:solidFill>
                <a:prstClr val="black"/>
              </a:solidFill>
              <a:latin typeface="Set Fire to the Rain" panose="02000506000000020004" pitchFamily="2" charset="0"/>
              <a:ea typeface="Chewy" panose="02000000000000000000" pitchFamily="2" charset="0"/>
              <a:cs typeface="Dekko" panose="00000500000000000000" pitchFamily="2" charset="0"/>
            </a:endParaRPr>
          </a:p>
          <a:p>
            <a:pPr lvl="0"/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  <a:ea typeface="Chewy" panose="02000000000000000000" pitchFamily="2" charset="0"/>
                <a:cs typeface="Dekko" panose="00000500000000000000" pitchFamily="2" charset="0"/>
              </a:rPr>
              <a:t>5. Complète par quel(s), quelle(s) ou qu’elle(s)</a:t>
            </a:r>
          </a:p>
          <a:p>
            <a:pPr lvl="0">
              <a:lnSpc>
                <a:spcPct val="20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Je ne sais plus </a:t>
            </a:r>
            <a:r>
              <a:rPr lang="fr-FR" sz="1000" b="1" u="sng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quel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parfum de glace tu préfères. J’aimerais bien </a:t>
            </a:r>
            <a:r>
              <a:rPr lang="fr-FR" sz="1000" b="1" u="sng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qu’elle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vienne me voir au plus vite. Pour </a:t>
            </a:r>
            <a:r>
              <a:rPr lang="fr-FR" sz="1000" b="1" u="sng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qu’elles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ne meurent pas, les plantes doivent être arrosées. </a:t>
            </a:r>
            <a:r>
              <a:rPr lang="fr-FR" sz="1000" b="1" u="sng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Quelles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chaussures as-tu mis ? </a:t>
            </a:r>
            <a:r>
              <a:rPr lang="fr-FR" sz="1000" b="1" u="sng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Quels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sont vos jours de réunion ? </a:t>
            </a:r>
          </a:p>
          <a:p>
            <a:pPr lvl="0">
              <a:lnSpc>
                <a:spcPct val="200000"/>
              </a:lnSpc>
            </a:pPr>
            <a:r>
              <a:rPr lang="fr-FR" sz="1200" b="1" spc="-30" dirty="0">
                <a:solidFill>
                  <a:prstClr val="black"/>
                </a:solidFill>
                <a:latin typeface="Set Fire to the Rain" panose="02000506000000020004" pitchFamily="2" charset="0"/>
              </a:rPr>
              <a:t>6. </a:t>
            </a:r>
            <a:r>
              <a:rPr lang="fr-FR" sz="1200" b="1" dirty="0">
                <a:solidFill>
                  <a:prstClr val="black"/>
                </a:solidFill>
                <a:latin typeface="Set Fire to the Rain" panose="02000506000000020004" pitchFamily="2" charset="0"/>
              </a:rPr>
              <a:t>Complète par là, l’a ou la</a:t>
            </a:r>
          </a:p>
          <a:p>
            <a:pPr lvl="0">
              <a:lnSpc>
                <a:spcPct val="20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J’aime beaucoup venir </a:t>
            </a:r>
            <a:r>
              <a:rPr lang="fr-FR" sz="1000" b="1" u="sng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là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. </a:t>
            </a:r>
            <a:r>
              <a:rPr lang="fr-FR" sz="1000" b="1" u="sng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La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région est magnifique. C’est </a:t>
            </a:r>
            <a:r>
              <a:rPr lang="fr-FR" sz="1000" b="1" u="sng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là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que ma maman vivant  quand elle était petite. C’est </a:t>
            </a:r>
            <a:r>
              <a:rPr lang="fr-FR" sz="1000" b="1" u="sng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la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maison de tous ses souvenirs d’enfance. Elle </a:t>
            </a:r>
            <a:r>
              <a:rPr lang="fr-FR" sz="1000" b="1" u="sng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l’a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habitée pendant longtemps. J’aimerais bien </a:t>
            </a:r>
            <a:r>
              <a:rPr lang="fr-FR" sz="1000" b="1" u="sng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la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restaurer un jour. </a:t>
            </a:r>
          </a:p>
          <a:p>
            <a:pPr lvl="0"/>
            <a:endParaRPr lang="fr-FR" sz="1200" b="1" dirty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 lvl="0">
              <a:tabLst>
                <a:tab pos="809625" algn="l"/>
                <a:tab pos="2867025" algn="l"/>
                <a:tab pos="5019675" algn="l"/>
              </a:tabLst>
            </a:pP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1715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7650</TotalTime>
  <Words>459</Words>
  <Application>Microsoft Office PowerPoint</Application>
  <PresentationFormat>Personnalisé</PresentationFormat>
  <Paragraphs>83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1" baseType="lpstr">
      <vt:lpstr>Arial</vt:lpstr>
      <vt:lpstr>Calibri</vt:lpstr>
      <vt:lpstr>Chewy</vt:lpstr>
      <vt:lpstr>Dekko</vt:lpstr>
      <vt:lpstr>Set Fire to the Rain</vt:lpstr>
      <vt:lpstr>Short Stack</vt:lpstr>
      <vt:lpstr>Sweet Cheeks</vt:lpstr>
      <vt:lpstr>Thème Office</vt:lpstr>
      <vt:lpstr>Présentation PowerPoint</vt:lpstr>
      <vt:lpstr>Présentation PowerPoint</vt:lpstr>
      <vt:lpstr>Présentation PowerPoint</vt:lpstr>
    </vt:vector>
  </TitlesOfParts>
  <Company>Ecole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HP</cp:lastModifiedBy>
  <cp:revision>93</cp:revision>
  <dcterms:created xsi:type="dcterms:W3CDTF">2014-07-12T09:50:02Z</dcterms:created>
  <dcterms:modified xsi:type="dcterms:W3CDTF">2018-11-12T14:56:57Z</dcterms:modified>
</cp:coreProperties>
</file>