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7308850" cy="10548938"/>
  <p:notesSz cx="6735763" cy="9866313"/>
  <p:defaultTextStyle>
    <a:defPPr>
      <a:defRPr lang="fr-FR"/>
    </a:defPPr>
    <a:lvl1pPr marL="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12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24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361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48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560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472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384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2961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23">
          <p15:clr>
            <a:srgbClr val="A4A3A4"/>
          </p15:clr>
        </p15:guide>
        <p15:guide id="2" pos="23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68" autoAdjust="0"/>
    <p:restoredTop sz="93896" autoAdjust="0"/>
  </p:normalViewPr>
  <p:slideViewPr>
    <p:cSldViewPr>
      <p:cViewPr>
        <p:scale>
          <a:sx n="100" d="100"/>
          <a:sy n="100" d="100"/>
        </p:scale>
        <p:origin x="816" y="-3480"/>
      </p:cViewPr>
      <p:guideLst>
        <p:guide orient="horz" pos="3323"/>
        <p:guide pos="23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92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9382E-950F-4E1E-B6B3-66C42847D47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3488"/>
            <a:ext cx="23066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13136-D7F4-4ED5-AF73-A3B78BC000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70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13136-D7F4-4ED5-AF73-A3B78BC000C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548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8165" y="3277010"/>
            <a:ext cx="6212522" cy="2261184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6329" y="5977731"/>
            <a:ext cx="5116195" cy="2695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4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3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2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74187" y="564078"/>
            <a:ext cx="1233369" cy="1199941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4083" y="564078"/>
            <a:ext cx="3578292" cy="119994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7350" y="6778670"/>
            <a:ext cx="6212522" cy="209513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7350" y="4471093"/>
            <a:ext cx="6212522" cy="230757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091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2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3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47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38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29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4083" y="3281893"/>
            <a:ext cx="2405830" cy="928160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01727" y="3281893"/>
            <a:ext cx="2405830" cy="928160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5443" y="422447"/>
            <a:ext cx="6577965" cy="175815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5444" y="2361302"/>
            <a:ext cx="3229344" cy="98407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20" indent="0">
              <a:buNone/>
              <a:defRPr sz="2300" b="1"/>
            </a:lvl2pPr>
            <a:lvl3pPr marL="1018240" indent="0">
              <a:buNone/>
              <a:defRPr sz="2000" b="1"/>
            </a:lvl3pPr>
            <a:lvl4pPr marL="1527361" indent="0">
              <a:buNone/>
              <a:defRPr sz="1800" b="1"/>
            </a:lvl4pPr>
            <a:lvl5pPr marL="2036480" indent="0">
              <a:buNone/>
              <a:defRPr sz="1800" b="1"/>
            </a:lvl5pPr>
            <a:lvl6pPr marL="2545600" indent="0">
              <a:buNone/>
              <a:defRPr sz="1800" b="1"/>
            </a:lvl6pPr>
            <a:lvl7pPr marL="3054720" indent="0">
              <a:buNone/>
              <a:defRPr sz="1800" b="1"/>
            </a:lvl7pPr>
            <a:lvl8pPr marL="3563840" indent="0">
              <a:buNone/>
              <a:defRPr sz="1800" b="1"/>
            </a:lvl8pPr>
            <a:lvl9pPr marL="4072961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5444" y="3345382"/>
            <a:ext cx="3229344" cy="607784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12794" y="2361302"/>
            <a:ext cx="3230613" cy="98407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20" indent="0">
              <a:buNone/>
              <a:defRPr sz="2300" b="1"/>
            </a:lvl2pPr>
            <a:lvl3pPr marL="1018240" indent="0">
              <a:buNone/>
              <a:defRPr sz="2000" b="1"/>
            </a:lvl3pPr>
            <a:lvl4pPr marL="1527361" indent="0">
              <a:buNone/>
              <a:defRPr sz="1800" b="1"/>
            </a:lvl4pPr>
            <a:lvl5pPr marL="2036480" indent="0">
              <a:buNone/>
              <a:defRPr sz="1800" b="1"/>
            </a:lvl5pPr>
            <a:lvl6pPr marL="2545600" indent="0">
              <a:buNone/>
              <a:defRPr sz="1800" b="1"/>
            </a:lvl6pPr>
            <a:lvl7pPr marL="3054720" indent="0">
              <a:buNone/>
              <a:defRPr sz="1800" b="1"/>
            </a:lvl7pPr>
            <a:lvl8pPr marL="3563840" indent="0">
              <a:buNone/>
              <a:defRPr sz="1800" b="1"/>
            </a:lvl8pPr>
            <a:lvl9pPr marL="4072961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12794" y="3345382"/>
            <a:ext cx="3230613" cy="607784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5444" y="420006"/>
            <a:ext cx="2404561" cy="178745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557" y="420006"/>
            <a:ext cx="4085851" cy="900322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5444" y="2207464"/>
            <a:ext cx="2404561" cy="7215768"/>
          </a:xfrm>
        </p:spPr>
        <p:txBody>
          <a:bodyPr/>
          <a:lstStyle>
            <a:lvl1pPr marL="0" indent="0">
              <a:buNone/>
              <a:defRPr sz="1600"/>
            </a:lvl1pPr>
            <a:lvl2pPr marL="509120" indent="0">
              <a:buNone/>
              <a:defRPr sz="1400"/>
            </a:lvl2pPr>
            <a:lvl3pPr marL="1018240" indent="0">
              <a:buNone/>
              <a:defRPr sz="1100"/>
            </a:lvl3pPr>
            <a:lvl4pPr marL="1527361" indent="0">
              <a:buNone/>
              <a:defRPr sz="1000"/>
            </a:lvl4pPr>
            <a:lvl5pPr marL="2036480" indent="0">
              <a:buNone/>
              <a:defRPr sz="1000"/>
            </a:lvl5pPr>
            <a:lvl6pPr marL="2545600" indent="0">
              <a:buNone/>
              <a:defRPr sz="1000"/>
            </a:lvl6pPr>
            <a:lvl7pPr marL="3054720" indent="0">
              <a:buNone/>
              <a:defRPr sz="1000"/>
            </a:lvl7pPr>
            <a:lvl8pPr marL="3563840" indent="0">
              <a:buNone/>
              <a:defRPr sz="1000"/>
            </a:lvl8pPr>
            <a:lvl9pPr marL="4072961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2586" y="7384259"/>
            <a:ext cx="4385310" cy="87175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32586" y="942568"/>
            <a:ext cx="4385310" cy="6329363"/>
          </a:xfrm>
        </p:spPr>
        <p:txBody>
          <a:bodyPr/>
          <a:lstStyle>
            <a:lvl1pPr marL="0" indent="0">
              <a:buNone/>
              <a:defRPr sz="3600"/>
            </a:lvl1pPr>
            <a:lvl2pPr marL="509120" indent="0">
              <a:buNone/>
              <a:defRPr sz="3200"/>
            </a:lvl2pPr>
            <a:lvl3pPr marL="1018240" indent="0">
              <a:buNone/>
              <a:defRPr sz="2700"/>
            </a:lvl3pPr>
            <a:lvl4pPr marL="1527361" indent="0">
              <a:buNone/>
              <a:defRPr sz="2300"/>
            </a:lvl4pPr>
            <a:lvl5pPr marL="2036480" indent="0">
              <a:buNone/>
              <a:defRPr sz="2300"/>
            </a:lvl5pPr>
            <a:lvl6pPr marL="2545600" indent="0">
              <a:buNone/>
              <a:defRPr sz="2300"/>
            </a:lvl6pPr>
            <a:lvl7pPr marL="3054720" indent="0">
              <a:buNone/>
              <a:defRPr sz="2300"/>
            </a:lvl7pPr>
            <a:lvl8pPr marL="3563840" indent="0">
              <a:buNone/>
              <a:defRPr sz="2300"/>
            </a:lvl8pPr>
            <a:lvl9pPr marL="4072961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32586" y="8256011"/>
            <a:ext cx="4385310" cy="1238034"/>
          </a:xfrm>
        </p:spPr>
        <p:txBody>
          <a:bodyPr/>
          <a:lstStyle>
            <a:lvl1pPr marL="0" indent="0">
              <a:buNone/>
              <a:defRPr sz="1600"/>
            </a:lvl1pPr>
            <a:lvl2pPr marL="509120" indent="0">
              <a:buNone/>
              <a:defRPr sz="1400"/>
            </a:lvl2pPr>
            <a:lvl3pPr marL="1018240" indent="0">
              <a:buNone/>
              <a:defRPr sz="1100"/>
            </a:lvl3pPr>
            <a:lvl4pPr marL="1527361" indent="0">
              <a:buNone/>
              <a:defRPr sz="1000"/>
            </a:lvl4pPr>
            <a:lvl5pPr marL="2036480" indent="0">
              <a:buNone/>
              <a:defRPr sz="1000"/>
            </a:lvl5pPr>
            <a:lvl6pPr marL="2545600" indent="0">
              <a:buNone/>
              <a:defRPr sz="1000"/>
            </a:lvl6pPr>
            <a:lvl7pPr marL="3054720" indent="0">
              <a:buNone/>
              <a:defRPr sz="1000"/>
            </a:lvl7pPr>
            <a:lvl8pPr marL="3563840" indent="0">
              <a:buNone/>
              <a:defRPr sz="1000"/>
            </a:lvl8pPr>
            <a:lvl9pPr marL="4072961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5443" y="422447"/>
            <a:ext cx="6577965" cy="1758156"/>
          </a:xfrm>
          <a:prstGeom prst="rect">
            <a:avLst/>
          </a:prstGeom>
        </p:spPr>
        <p:txBody>
          <a:bodyPr vert="horz" lIns="101824" tIns="50912" rIns="101824" bIns="50912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5443" y="2461422"/>
            <a:ext cx="6577965" cy="6961811"/>
          </a:xfrm>
          <a:prstGeom prst="rect">
            <a:avLst/>
          </a:prstGeom>
        </p:spPr>
        <p:txBody>
          <a:bodyPr vert="horz" lIns="101824" tIns="50912" rIns="101824" bIns="50912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5443" y="9777305"/>
            <a:ext cx="1705398" cy="561633"/>
          </a:xfrm>
          <a:prstGeom prst="rect">
            <a:avLst/>
          </a:prstGeom>
        </p:spPr>
        <p:txBody>
          <a:bodyPr vert="horz" lIns="101824" tIns="50912" rIns="101824" bIns="5091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20/11/2018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97192" y="9777305"/>
            <a:ext cx="2314469" cy="561633"/>
          </a:xfrm>
          <a:prstGeom prst="rect">
            <a:avLst/>
          </a:prstGeom>
        </p:spPr>
        <p:txBody>
          <a:bodyPr vert="horz" lIns="101824" tIns="50912" rIns="101824" bIns="5091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38010" y="9777305"/>
            <a:ext cx="1705398" cy="561633"/>
          </a:xfrm>
          <a:prstGeom prst="rect">
            <a:avLst/>
          </a:prstGeom>
        </p:spPr>
        <p:txBody>
          <a:bodyPr vert="horz" lIns="101824" tIns="50912" rIns="101824" bIns="5091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24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840" indent="-38184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320" indent="-318200" algn="l" defTabSz="10182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7280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192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04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16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28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40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521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2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4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361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48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60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72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84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2961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à coins arrondis 30"/>
          <p:cNvSpPr/>
          <p:nvPr/>
        </p:nvSpPr>
        <p:spPr bwMode="auto">
          <a:xfrm>
            <a:off x="2286273" y="68914"/>
            <a:ext cx="4943559" cy="1975809"/>
          </a:xfrm>
          <a:prstGeom prst="roundRect">
            <a:avLst>
              <a:gd name="adj" fmla="val 712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62810" y="75662"/>
            <a:ext cx="2088232" cy="653991"/>
          </a:xfrm>
          <a:prstGeom prst="roundRect">
            <a:avLst>
              <a:gd name="adj" fmla="val 1684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62810" y="68913"/>
            <a:ext cx="211131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Dekko" panose="00000500000000000000" pitchFamily="2" charset="0"/>
                <a:cs typeface="Dekko" panose="00000500000000000000" pitchFamily="2" charset="0"/>
              </a:rPr>
              <a:t>Prénom</a:t>
            </a:r>
            <a:r>
              <a:rPr lang="fr-FR" sz="1400" dirty="0">
                <a:latin typeface="Dekko" panose="00000500000000000000" pitchFamily="2" charset="0"/>
                <a:cs typeface="Dekko" panose="00000500000000000000" pitchFamily="2" charset="0"/>
              </a:rPr>
              <a:t>  :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__________________</a:t>
            </a:r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100" dirty="0">
                <a:latin typeface="Dekko" panose="00000500000000000000" pitchFamily="2" charset="0"/>
                <a:cs typeface="Dekko" panose="00000500000000000000" pitchFamily="2" charset="0"/>
              </a:rPr>
              <a:t>Date</a:t>
            </a:r>
            <a:r>
              <a:rPr lang="fr-FR" sz="1400" dirty="0">
                <a:latin typeface="Dekko" panose="00000500000000000000" pitchFamily="2" charset="0"/>
                <a:cs typeface="Dekko" panose="00000500000000000000" pitchFamily="2" charset="0"/>
              </a:rPr>
              <a:t> : 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79018" y="1602062"/>
            <a:ext cx="2088232" cy="442662"/>
          </a:xfrm>
          <a:prstGeom prst="roundRect">
            <a:avLst>
              <a:gd name="adj" fmla="val 15979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62810" y="1602951"/>
            <a:ext cx="929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Dekko" panose="00000500000000000000" pitchFamily="2" charset="0"/>
                <a:cs typeface="Dekko" panose="00000500000000000000" pitchFamily="2" charset="0"/>
              </a:rPr>
              <a:t>Signature des parents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292622" y="629378"/>
            <a:ext cx="32102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fr-FR" sz="1200" b="1" dirty="0">
                <a:latin typeface="Set Fire to the Rain" panose="02000506000000020004" pitchFamily="2" charset="0"/>
                <a:ea typeface="Clensey" panose="02000603000000000000" pitchFamily="2" charset="0"/>
              </a:rPr>
              <a:t>Compétences évaluées</a:t>
            </a:r>
          </a:p>
          <a:p>
            <a:pPr marL="171450" lvl="0" indent="-1714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fr-FR" sz="900" dirty="0">
                <a:solidFill>
                  <a:prstClr val="black"/>
                </a:solidFill>
                <a:latin typeface="Short Stack" panose="02010500040000000007" pitchFamily="2" charset="0"/>
              </a:rPr>
              <a:t>La nature des mots</a:t>
            </a:r>
          </a:p>
          <a:p>
            <a:pPr marL="171450" indent="-171450" defTabSz="9144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fr-FR" sz="900" dirty="0">
                <a:latin typeface="Short Stack" panose="02010500040000000007" pitchFamily="2" charset="0"/>
                <a:cs typeface="Dekko" panose="00000500000000000000" pitchFamily="2" charset="0"/>
              </a:rPr>
              <a:t>Savoir conjuguer les verbes au présent (2)</a:t>
            </a:r>
          </a:p>
          <a:p>
            <a:pPr marL="171450" indent="-1714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fr-FR" sz="900" dirty="0">
                <a:latin typeface="Short Stack" panose="02010500040000000007" pitchFamily="2" charset="0"/>
                <a:ea typeface="Clensey" panose="02000603000000000000" pitchFamily="2" charset="0"/>
                <a:cs typeface="Dekko" panose="00000500000000000000" pitchFamily="2" charset="0"/>
              </a:rPr>
              <a:t>Connaître et utiliser quelques homonymes grammaticaux</a:t>
            </a:r>
          </a:p>
        </p:txBody>
      </p:sp>
      <p:sp>
        <p:nvSpPr>
          <p:cNvPr id="43" name="Rectangle à coins arrondis 42"/>
          <p:cNvSpPr/>
          <p:nvPr/>
        </p:nvSpPr>
        <p:spPr>
          <a:xfrm>
            <a:off x="6348009" y="1113407"/>
            <a:ext cx="725668" cy="85642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538649"/>
              </p:ext>
            </p:extLst>
          </p:nvPr>
        </p:nvGraphicFramePr>
        <p:xfrm>
          <a:off x="6350254" y="1123178"/>
          <a:ext cx="723424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021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Patrick Hand" panose="00000500000000000000" pitchFamily="2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462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Patrick Hand" panose="00000500000000000000" pitchFamily="2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/>
                      <a:endParaRPr lang="fr-FR" sz="8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21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Patrick Hand" panose="00000500000000000000" pitchFamily="2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021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Patrick Hand" panose="00000500000000000000" pitchFamily="2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6518508" y="1341566"/>
            <a:ext cx="56137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à renforcer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522707" y="1505511"/>
            <a:ext cx="591829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</a:pPr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en cours </a:t>
            </a:r>
          </a:p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d’acquisition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538108" y="1760542"/>
            <a:ext cx="52610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non acquis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512305" y="1123034"/>
            <a:ext cx="38824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acquis</a:t>
            </a:r>
          </a:p>
        </p:txBody>
      </p:sp>
      <p:sp>
        <p:nvSpPr>
          <p:cNvPr id="56" name="Rectangle à coins arrondis 55"/>
          <p:cNvSpPr/>
          <p:nvPr/>
        </p:nvSpPr>
        <p:spPr>
          <a:xfrm>
            <a:off x="5564113" y="992307"/>
            <a:ext cx="466576" cy="294819"/>
          </a:xfrm>
          <a:prstGeom prst="roundRect">
            <a:avLst>
              <a:gd name="adj" fmla="val 25630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5564113" y="1333113"/>
            <a:ext cx="466576" cy="294819"/>
          </a:xfrm>
          <a:prstGeom prst="roundRect">
            <a:avLst>
              <a:gd name="adj" fmla="val 25630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à coins arrondis 57"/>
          <p:cNvSpPr/>
          <p:nvPr/>
        </p:nvSpPr>
        <p:spPr>
          <a:xfrm>
            <a:off x="67920" y="809973"/>
            <a:ext cx="2088232" cy="715563"/>
          </a:xfrm>
          <a:prstGeom prst="roundRect">
            <a:avLst>
              <a:gd name="adj" fmla="val 15332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54025" y="833011"/>
            <a:ext cx="2120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Dekko" panose="00000500000000000000" pitchFamily="2" charset="0"/>
                <a:cs typeface="Dekko" panose="00000500000000000000" pitchFamily="2" charset="0"/>
              </a:rPr>
              <a:t>Appréciation</a:t>
            </a:r>
          </a:p>
        </p:txBody>
      </p:sp>
      <p:sp>
        <p:nvSpPr>
          <p:cNvPr id="60" name="ZoneTexte 5"/>
          <p:cNvSpPr txBox="1">
            <a:spLocks noChangeArrowheads="1"/>
          </p:cNvSpPr>
          <p:nvPr/>
        </p:nvSpPr>
        <p:spPr bwMode="auto">
          <a:xfrm>
            <a:off x="3360290" y="500962"/>
            <a:ext cx="2482850" cy="306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400" dirty="0">
                <a:latin typeface="Set Fire to the Rain" panose="02000506000000020004" pitchFamily="2" charset="0"/>
                <a:ea typeface="Clensey" pitchFamily="2" charset="0"/>
                <a:cs typeface="Dekko" panose="00000500000000000000" pitchFamily="2" charset="0"/>
              </a:rPr>
              <a:t>n°3 : G3, C3, 02</a:t>
            </a:r>
          </a:p>
        </p:txBody>
      </p:sp>
      <p:sp>
        <p:nvSpPr>
          <p:cNvPr id="61" name="Ellipse 60"/>
          <p:cNvSpPr/>
          <p:nvPr/>
        </p:nvSpPr>
        <p:spPr>
          <a:xfrm rot="20120740">
            <a:off x="2185736" y="120120"/>
            <a:ext cx="566738" cy="30956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2" name="ZoneTexte 16"/>
          <p:cNvSpPr txBox="1">
            <a:spLocks noChangeArrowheads="1"/>
          </p:cNvSpPr>
          <p:nvPr/>
        </p:nvSpPr>
        <p:spPr bwMode="auto">
          <a:xfrm rot="-1479260">
            <a:off x="2192911" y="98397"/>
            <a:ext cx="566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800" dirty="0">
                <a:latin typeface="Fineliner Script" pitchFamily="50" charset="0"/>
              </a:rPr>
              <a:t>CM2</a:t>
            </a:r>
            <a:endParaRPr lang="fr-FR" altLang="fr-FR" dirty="0">
              <a:latin typeface="Fineliner Script" pitchFamily="50" charset="0"/>
            </a:endParaRPr>
          </a:p>
        </p:txBody>
      </p:sp>
      <p:pic>
        <p:nvPicPr>
          <p:cNvPr id="68" name="Image 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2697" y="483813"/>
            <a:ext cx="1041967" cy="507201"/>
          </a:xfrm>
          <a:prstGeom prst="rect">
            <a:avLst/>
          </a:prstGeom>
        </p:spPr>
      </p:pic>
      <p:sp>
        <p:nvSpPr>
          <p:cNvPr id="69" name="Rectangle à coins arrondis 68"/>
          <p:cNvSpPr/>
          <p:nvPr/>
        </p:nvSpPr>
        <p:spPr>
          <a:xfrm>
            <a:off x="5564113" y="1667281"/>
            <a:ext cx="466576" cy="294820"/>
          </a:xfrm>
          <a:prstGeom prst="roundRect">
            <a:avLst>
              <a:gd name="adj" fmla="val 25630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F57646FC-A298-42A9-937F-4E88E2512DF4}"/>
              </a:ext>
            </a:extLst>
          </p:cNvPr>
          <p:cNvSpPr txBox="1"/>
          <p:nvPr/>
        </p:nvSpPr>
        <p:spPr bwMode="ltGray">
          <a:xfrm>
            <a:off x="2800272" y="50400"/>
            <a:ext cx="3831260" cy="522103"/>
          </a:xfrm>
          <a:prstGeom prst="rect">
            <a:avLst/>
          </a:prstGeom>
          <a:noFill/>
        </p:spPr>
        <p:txBody>
          <a:bodyPr wrap="square" lIns="90334" tIns="45167" rIns="90334" bIns="45167">
            <a:spAutoFit/>
          </a:bodyPr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ea typeface="Chewy" panose="02000000000000000000" pitchFamily="2" charset="0"/>
                <a:cs typeface="Dekko" panose="00000500000000000000" pitchFamily="2" charset="0"/>
              </a:rPr>
              <a:t>Evaluation de Français 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76201" y="2121250"/>
            <a:ext cx="372332" cy="8352026"/>
          </a:xfrm>
          <a:prstGeom prst="roundRect">
            <a:avLst>
              <a:gd name="adj" fmla="val 30052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 rot="16200000">
            <a:off x="-3890891" y="6152891"/>
            <a:ext cx="8371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Set Fire to the Rain" panose="02000506000000020004" pitchFamily="2" charset="0"/>
              </a:rPr>
              <a:t>La nature des mots</a:t>
            </a:r>
          </a:p>
        </p:txBody>
      </p:sp>
      <p:sp>
        <p:nvSpPr>
          <p:cNvPr id="46" name="Larme 45"/>
          <p:cNvSpPr/>
          <p:nvPr/>
        </p:nvSpPr>
        <p:spPr>
          <a:xfrm>
            <a:off x="654714" y="2188573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630089" y="2152568"/>
            <a:ext cx="610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latin typeface="Fineliner Script" pitchFamily="50" charset="0"/>
              </a:rPr>
              <a:t> </a:t>
            </a:r>
            <a:r>
              <a:rPr lang="fr-FR" sz="1200" b="1" dirty="0">
                <a:latin typeface="Set Fire to the Rain" panose="02000506000000020004" pitchFamily="2" charset="0"/>
              </a:rPr>
              <a:t>1   Ecris les mots soulignés dans le tableau et indique sa nature</a:t>
            </a:r>
          </a:p>
        </p:txBody>
      </p:sp>
      <p:sp>
        <p:nvSpPr>
          <p:cNvPr id="49" name="Rectangle à coins arrondis 48"/>
          <p:cNvSpPr/>
          <p:nvPr/>
        </p:nvSpPr>
        <p:spPr>
          <a:xfrm>
            <a:off x="559277" y="2124491"/>
            <a:ext cx="6665349" cy="8371066"/>
          </a:xfrm>
          <a:prstGeom prst="roundRect">
            <a:avLst>
              <a:gd name="adj" fmla="val 2447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arme 50"/>
          <p:cNvSpPr/>
          <p:nvPr/>
        </p:nvSpPr>
        <p:spPr>
          <a:xfrm>
            <a:off x="651195" y="7794749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26569" y="7803787"/>
            <a:ext cx="6598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200" b="1" dirty="0">
                <a:latin typeface="Set Fire to the Rain" panose="02000506000000020004" pitchFamily="2" charset="0"/>
              </a:rPr>
              <a:t> 2   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Ecris un texte sur Noël en utilisant au moins 2 noms propres, 2 noms communs, 2   </a:t>
            </a:r>
          </a:p>
          <a:p>
            <a:pPr lvl="0"/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   adjectifs, 2 pronoms personnels, 2 déterminants. Souligne-les et écris dessous ce que c’est.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570040" y="8263842"/>
            <a:ext cx="6598057" cy="1989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____________________________________________________________________________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____________________________________________________________________________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____________________________________________________________________________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____________________________________________________________________________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____________________________________________________________________________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____________________________________________________________________________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311B8C-AAED-44C9-B798-01AA8D791878}"/>
              </a:ext>
            </a:extLst>
          </p:cNvPr>
          <p:cNvSpPr/>
          <p:nvPr/>
        </p:nvSpPr>
        <p:spPr>
          <a:xfrm>
            <a:off x="582998" y="2516674"/>
            <a:ext cx="3190067" cy="5069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Sur la planète du petit </a:t>
            </a:r>
            <a:r>
              <a:rPr lang="fr-FR" sz="1000" u="sng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Prince</a:t>
            </a: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il y avait comme sur toutes </a:t>
            </a:r>
            <a:r>
              <a:rPr lang="fr-FR" sz="1000" u="sng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les</a:t>
            </a: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planètes, de </a:t>
            </a:r>
            <a:r>
              <a:rPr lang="fr-FR" sz="1000" u="sng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bonnes</a:t>
            </a: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herbes et de mauvaises herbes. Par conséquent de bonnes graines de bonnes herbes et de mauvaises graines de mauvaises </a:t>
            </a:r>
            <a:r>
              <a:rPr lang="fr-FR" sz="1000" u="sng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herbes</a:t>
            </a: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Mais les graines sont invisibles. </a:t>
            </a:r>
            <a:r>
              <a:rPr lang="fr-FR" sz="1000" u="sng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Elles</a:t>
            </a: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dorment dans le secret de la terre jusqu'à ce qu'il prenne fantaisie à l'une d'elles de se réveiller. </a:t>
            </a:r>
          </a:p>
          <a:p>
            <a:pPr>
              <a:lnSpc>
                <a:spcPct val="120000"/>
              </a:lnSpc>
            </a:pP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Alors elle s'étire, et pousse d'abord </a:t>
            </a:r>
            <a:r>
              <a:rPr lang="fr-FR" sz="1000" u="sng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timidement</a:t>
            </a: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vers le soleil une </a:t>
            </a:r>
            <a:r>
              <a:rPr lang="fr-FR" sz="1000" u="sng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ravissante</a:t>
            </a: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petite brindille inoffensive. S'il s'agit d'une brindille de radis ou de rosier, on peut la laisser </a:t>
            </a:r>
            <a:r>
              <a:rPr lang="fr-FR" sz="1000" u="sng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pousser</a:t>
            </a: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comme elle veut. Mais s'il s'agit d'une mauvaise plante, il faut arracher la plante aussitôt, dès qu'on a su la </a:t>
            </a:r>
            <a:r>
              <a:rPr lang="fr-FR" sz="1000" u="sng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reconnaître</a:t>
            </a: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Or il y avait des graines terribles </a:t>
            </a:r>
            <a:r>
              <a:rPr lang="fr-FR" sz="1000" u="sng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sur</a:t>
            </a: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la planète du petit prince... c'étaient les graines de baobabs. le sol de la planète en était infesté. </a:t>
            </a:r>
          </a:p>
          <a:p>
            <a:pPr>
              <a:lnSpc>
                <a:spcPct val="120000"/>
              </a:lnSpc>
            </a:pP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fr-FR" sz="1000" u="sng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baobab, si l'on s'y prend trop tard, on ne peut </a:t>
            </a:r>
            <a:r>
              <a:rPr lang="fr-FR" sz="1000" u="sng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jamais</a:t>
            </a: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plus s'en débarrasser. Et si la planète est trop petite, et si les </a:t>
            </a:r>
            <a:r>
              <a:rPr lang="fr-FR" sz="1000" u="sng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baobabs</a:t>
            </a: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sont trop nombreux, </a:t>
            </a:r>
            <a:r>
              <a:rPr lang="fr-FR" sz="1000" u="sng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ils</a:t>
            </a:r>
            <a:r>
              <a:rPr lang="fr-FR" sz="1000" dirty="0">
                <a:solidFill>
                  <a:srgbClr val="000000"/>
                </a:solidFill>
                <a:latin typeface="Short Stack" panose="02010500040000000007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la font éclater. </a:t>
            </a:r>
            <a:endParaRPr lang="fr-FR" sz="1600" dirty="0">
              <a:latin typeface="Short Stack" panose="02010500040000000007" pitchFamily="2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89BEEAC1-3FC3-401F-8085-538AE1AA8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329393"/>
              </p:ext>
            </p:extLst>
          </p:nvPr>
        </p:nvGraphicFramePr>
        <p:xfrm>
          <a:off x="3796786" y="2555019"/>
          <a:ext cx="3324990" cy="5107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2495">
                  <a:extLst>
                    <a:ext uri="{9D8B030D-6E8A-4147-A177-3AD203B41FA5}">
                      <a16:colId xmlns:a16="http://schemas.microsoft.com/office/drawing/2014/main" val="278511509"/>
                    </a:ext>
                  </a:extLst>
                </a:gridCol>
                <a:gridCol w="1662495">
                  <a:extLst>
                    <a:ext uri="{9D8B030D-6E8A-4147-A177-3AD203B41FA5}">
                      <a16:colId xmlns:a16="http://schemas.microsoft.com/office/drawing/2014/main" val="1685641325"/>
                    </a:ext>
                  </a:extLst>
                </a:gridCol>
              </a:tblGrid>
              <a:tr h="23696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Mots soulignés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natures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88"/>
                  </a:ext>
                </a:extLst>
              </a:tr>
              <a:tr h="347424">
                <a:tc>
                  <a:txBody>
                    <a:bodyPr/>
                    <a:lstStyle/>
                    <a:p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664183"/>
                  </a:ext>
                </a:extLst>
              </a:tr>
              <a:tr h="347424"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212756"/>
                  </a:ext>
                </a:extLst>
              </a:tr>
              <a:tr h="347424"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771594"/>
                  </a:ext>
                </a:extLst>
              </a:tr>
              <a:tr h="347424"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487411"/>
                  </a:ext>
                </a:extLst>
              </a:tr>
              <a:tr h="347424"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815254"/>
                  </a:ext>
                </a:extLst>
              </a:tr>
              <a:tr h="347424"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370282"/>
                  </a:ext>
                </a:extLst>
              </a:tr>
              <a:tr h="347424">
                <a:tc>
                  <a:txBody>
                    <a:bodyPr/>
                    <a:lstStyle/>
                    <a:p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443023"/>
                  </a:ext>
                </a:extLst>
              </a:tr>
              <a:tr h="347424"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651472"/>
                  </a:ext>
                </a:extLst>
              </a:tr>
              <a:tr h="347424"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371413"/>
                  </a:ext>
                </a:extLst>
              </a:tr>
              <a:tr h="347424">
                <a:tc>
                  <a:txBody>
                    <a:bodyPr/>
                    <a:lstStyle/>
                    <a:p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679102"/>
                  </a:ext>
                </a:extLst>
              </a:tr>
              <a:tr h="347424"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701892"/>
                  </a:ext>
                </a:extLst>
              </a:tr>
              <a:tr h="347424"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879266"/>
                  </a:ext>
                </a:extLst>
              </a:tr>
              <a:tr h="347424">
                <a:tc>
                  <a:txBody>
                    <a:bodyPr/>
                    <a:lstStyle/>
                    <a:p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375960"/>
                  </a:ext>
                </a:extLst>
              </a:tr>
              <a:tr h="347424">
                <a:tc>
                  <a:txBody>
                    <a:bodyPr/>
                    <a:lstStyle/>
                    <a:p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606626"/>
                  </a:ext>
                </a:extLst>
              </a:tr>
            </a:tbl>
          </a:graphicData>
        </a:graphic>
      </p:graphicFrame>
      <p:pic>
        <p:nvPicPr>
          <p:cNvPr id="34" name="Image 33">
            <a:extLst>
              <a:ext uri="{FF2B5EF4-FFF2-40B4-BE49-F238E27FC236}">
                <a16:creationId xmlns:a16="http://schemas.microsoft.com/office/drawing/2014/main" id="{7A05D5F4-8972-4E37-950C-E91FD9D2C7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94279" y="9094125"/>
            <a:ext cx="1100768" cy="22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0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548002" y="72008"/>
            <a:ext cx="6690998" cy="6858645"/>
          </a:xfrm>
          <a:prstGeom prst="roundRect">
            <a:avLst>
              <a:gd name="adj" fmla="val 181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71746" y="3402260"/>
            <a:ext cx="373959" cy="3528393"/>
          </a:xfrm>
          <a:prstGeom prst="roundRect">
            <a:avLst>
              <a:gd name="adj" fmla="val 30052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38652BF4-E26D-417D-A8F9-17EAD4D06052}"/>
              </a:ext>
            </a:extLst>
          </p:cNvPr>
          <p:cNvSpPr txBox="1"/>
          <p:nvPr/>
        </p:nvSpPr>
        <p:spPr>
          <a:xfrm>
            <a:off x="630089" y="3789884"/>
            <a:ext cx="6586849" cy="1343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</a:rPr>
              <a:t>Dis à Elodie et à Jessica ____________ se dépêchent un peu. * Dis-moi ____________ est ton actrice préférée. * ____________ sont les quatre grands fleuves français ? * Ah ! ____________  était jolie la petite chèvre de monsieur Seguin ! ____________  belle journée ! * ____________  jour es-tu né ?</a:t>
            </a:r>
          </a:p>
        </p:txBody>
      </p:sp>
      <p:sp>
        <p:nvSpPr>
          <p:cNvPr id="37" name="Larme 36">
            <a:extLst>
              <a:ext uri="{FF2B5EF4-FFF2-40B4-BE49-F238E27FC236}">
                <a16:creationId xmlns:a16="http://schemas.microsoft.com/office/drawing/2014/main" id="{27805F38-3914-48A5-9BFA-0EBEB43E4489}"/>
              </a:ext>
            </a:extLst>
          </p:cNvPr>
          <p:cNvSpPr/>
          <p:nvPr/>
        </p:nvSpPr>
        <p:spPr>
          <a:xfrm>
            <a:off x="726515" y="3438266"/>
            <a:ext cx="324036" cy="328101"/>
          </a:xfrm>
          <a:prstGeom prst="teardrop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A3CDA674-AB08-478E-B536-9A4395619E97}"/>
              </a:ext>
            </a:extLst>
          </p:cNvPr>
          <p:cNvSpPr txBox="1"/>
          <p:nvPr/>
        </p:nvSpPr>
        <p:spPr>
          <a:xfrm>
            <a:off x="701889" y="3402261"/>
            <a:ext cx="4293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latin typeface="Fineliner Script" pitchFamily="50" charset="0"/>
              </a:rPr>
              <a:t> </a:t>
            </a:r>
            <a:r>
              <a:rPr lang="fr-FR" sz="1200" b="1" dirty="0">
                <a:latin typeface="Set Fire to the Rain" panose="02000506000000020004" pitchFamily="2" charset="0"/>
              </a:rPr>
              <a:t>4   Complète par quel(s), quelle(s) ou qu’elle(s)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16D26261-A027-4FC3-B076-0939BE5CAA94}"/>
              </a:ext>
            </a:extLst>
          </p:cNvPr>
          <p:cNvSpPr txBox="1"/>
          <p:nvPr/>
        </p:nvSpPr>
        <p:spPr>
          <a:xfrm>
            <a:off x="57429" y="3402260"/>
            <a:ext cx="400110" cy="362135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1400" dirty="0">
                <a:latin typeface="Set Fire to the Rain" panose="02000506000000020004" pitchFamily="2" charset="0"/>
              </a:rPr>
              <a:t>Quel, qu’elle / la, là, l’a</a:t>
            </a:r>
          </a:p>
        </p:txBody>
      </p:sp>
      <p:sp>
        <p:nvSpPr>
          <p:cNvPr id="42" name="Larme 41">
            <a:extLst>
              <a:ext uri="{FF2B5EF4-FFF2-40B4-BE49-F238E27FC236}">
                <a16:creationId xmlns:a16="http://schemas.microsoft.com/office/drawing/2014/main" id="{DBF44E16-2E92-421A-B2A8-72618F4CCA06}"/>
              </a:ext>
            </a:extLst>
          </p:cNvPr>
          <p:cNvSpPr/>
          <p:nvPr/>
        </p:nvSpPr>
        <p:spPr>
          <a:xfrm>
            <a:off x="726515" y="5194539"/>
            <a:ext cx="324036" cy="328101"/>
          </a:xfrm>
          <a:prstGeom prst="teardrop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F67EF9AC-837D-4EAA-BC50-A7DD405BE15E}"/>
              </a:ext>
            </a:extLst>
          </p:cNvPr>
          <p:cNvSpPr txBox="1"/>
          <p:nvPr/>
        </p:nvSpPr>
        <p:spPr>
          <a:xfrm>
            <a:off x="701889" y="5238458"/>
            <a:ext cx="4293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 5   Complète par la, là, ou l’a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04611CE-F6B2-40BB-AA2D-373F925F096A}"/>
              </a:ext>
            </a:extLst>
          </p:cNvPr>
          <p:cNvSpPr/>
          <p:nvPr/>
        </p:nvSpPr>
        <p:spPr>
          <a:xfrm>
            <a:off x="630089" y="5515457"/>
            <a:ext cx="6619201" cy="1343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Le maître </a:t>
            </a:r>
            <a:r>
              <a:rPr lang="fr-FR" sz="1050" dirty="0">
                <a:latin typeface="Short Stack" panose="02010500040000000007" pitchFamily="2" charset="0"/>
              </a:rPr>
              <a:t>______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vu faire des bêtises, mais il ne </a:t>
            </a:r>
            <a:r>
              <a:rPr lang="fr-FR" sz="1050" dirty="0">
                <a:latin typeface="Short Stack" panose="02010500040000000007" pitchFamily="2" charset="0"/>
              </a:rPr>
              <a:t>______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pas puni. * J’ai conduit </a:t>
            </a:r>
            <a:r>
              <a:rPr lang="fr-FR" sz="1050" dirty="0">
                <a:latin typeface="Short Stack" panose="02010500040000000007" pitchFamily="2" charset="0"/>
              </a:rPr>
              <a:t>______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chatte  chez le vétérinaire et il </a:t>
            </a:r>
            <a:r>
              <a:rPr lang="fr-FR" sz="1050" dirty="0">
                <a:latin typeface="Short Stack" panose="02010500040000000007" pitchFamily="2" charset="0"/>
              </a:rPr>
              <a:t>______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guérie * Je vous donne deux tubes pour la peinture, celui-</a:t>
            </a:r>
            <a:r>
              <a:rPr lang="fr-FR" sz="1050" dirty="0">
                <a:latin typeface="Short Stack" panose="02010500040000000007" pitchFamily="2" charset="0"/>
              </a:rPr>
              <a:t> ______ 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c’est pour peindre le ciel * </a:t>
            </a:r>
            <a:r>
              <a:rPr lang="fr-FR" sz="1050" dirty="0">
                <a:latin typeface="Short Stack" panose="02010500040000000007" pitchFamily="2" charset="0"/>
              </a:rPr>
              <a:t>______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jeune fille est cachée </a:t>
            </a:r>
            <a:r>
              <a:rPr lang="fr-FR" sz="1050" dirty="0">
                <a:latin typeface="Short Stack" panose="02010500040000000007" pitchFamily="2" charset="0"/>
              </a:rPr>
              <a:t>______ .</a:t>
            </a:r>
          </a:p>
        </p:txBody>
      </p:sp>
      <p:sp>
        <p:nvSpPr>
          <p:cNvPr id="66" name="Larme 65">
            <a:extLst>
              <a:ext uri="{FF2B5EF4-FFF2-40B4-BE49-F238E27FC236}">
                <a16:creationId xmlns:a16="http://schemas.microsoft.com/office/drawing/2014/main" id="{70C664BB-0CF7-4B1F-A27D-931F305C9859}"/>
              </a:ext>
            </a:extLst>
          </p:cNvPr>
          <p:cNvSpPr/>
          <p:nvPr/>
        </p:nvSpPr>
        <p:spPr>
          <a:xfrm>
            <a:off x="654428" y="140503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E53F9443-F39C-4F7E-AEA5-4877F0DE68DE}"/>
              </a:ext>
            </a:extLst>
          </p:cNvPr>
          <p:cNvSpPr txBox="1"/>
          <p:nvPr/>
        </p:nvSpPr>
        <p:spPr>
          <a:xfrm>
            <a:off x="629802" y="104498"/>
            <a:ext cx="6598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latin typeface="Fineliner Script" pitchFamily="50" charset="0"/>
              </a:rPr>
              <a:t> </a:t>
            </a:r>
            <a:r>
              <a:rPr lang="fr-FR" sz="1200" b="1" dirty="0">
                <a:latin typeface="Set Fire to the Rain" panose="02000506000000020004" pitchFamily="2" charset="0"/>
              </a:rPr>
              <a:t>3   Ecris ces verbes avec le sujet demandé au présent </a:t>
            </a:r>
            <a:endParaRPr lang="fr-FR" sz="1800" dirty="0">
              <a:latin typeface="Mrs Chocolat" pitchFamily="2" charset="0"/>
            </a:endParaRP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E71B513E-7B9E-4BD8-9E46-4FE92578EAB5}"/>
              </a:ext>
            </a:extLst>
          </p:cNvPr>
          <p:cNvSpPr txBox="1"/>
          <p:nvPr/>
        </p:nvSpPr>
        <p:spPr>
          <a:xfrm>
            <a:off x="631831" y="468604"/>
            <a:ext cx="5983378" cy="2822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prendre : 	je ____________________	ils ____________________</a:t>
            </a:r>
          </a:p>
          <a:p>
            <a:pPr>
              <a:lnSpc>
                <a:spcPct val="200000"/>
              </a:lnSpc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courir : 	tu ____________________	elle ____________________</a:t>
            </a:r>
          </a:p>
          <a:p>
            <a:pPr>
              <a:lnSpc>
                <a:spcPct val="200000"/>
              </a:lnSpc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vouloir : 	je ____________________	il ____________________</a:t>
            </a:r>
          </a:p>
          <a:p>
            <a:pPr>
              <a:lnSpc>
                <a:spcPct val="200000"/>
              </a:lnSpc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faire : 	nous ____________________	vous ____________________</a:t>
            </a:r>
          </a:p>
          <a:p>
            <a:pPr>
              <a:lnSpc>
                <a:spcPct val="200000"/>
              </a:lnSpc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voir : 	nous ____________________	ils ____________________</a:t>
            </a:r>
          </a:p>
          <a:p>
            <a:pPr>
              <a:lnSpc>
                <a:spcPct val="200000"/>
              </a:lnSpc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craindre : 	tu ____________________	vous ____________________</a:t>
            </a:r>
          </a:p>
          <a:p>
            <a:pPr>
              <a:lnSpc>
                <a:spcPct val="200000"/>
              </a:lnSpc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résoudre :	je ____________________	nous ____________________</a:t>
            </a:r>
          </a:p>
          <a:p>
            <a:pPr>
              <a:lnSpc>
                <a:spcPct val="200000"/>
              </a:lnSpc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dire : 	elle ____________________	vous  ____________________</a:t>
            </a:r>
          </a:p>
          <a:p>
            <a:pPr>
              <a:lnSpc>
                <a:spcPct val="200000"/>
              </a:lnSpc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tenir : 	il ____________________	elles  ____________________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69" name="Rectangle à coins arrondis 44">
            <a:extLst>
              <a:ext uri="{FF2B5EF4-FFF2-40B4-BE49-F238E27FC236}">
                <a16:creationId xmlns:a16="http://schemas.microsoft.com/office/drawing/2014/main" id="{56591789-9965-4621-B267-4370C3374C5B}"/>
              </a:ext>
            </a:extLst>
          </p:cNvPr>
          <p:cNvSpPr/>
          <p:nvPr/>
        </p:nvSpPr>
        <p:spPr>
          <a:xfrm>
            <a:off x="54025" y="72008"/>
            <a:ext cx="391680" cy="3228614"/>
          </a:xfrm>
          <a:prstGeom prst="roundRect">
            <a:avLst>
              <a:gd name="adj" fmla="val 30052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12B7FABA-88F1-4D57-BD8F-88845E41816C}"/>
              </a:ext>
            </a:extLst>
          </p:cNvPr>
          <p:cNvSpPr txBox="1"/>
          <p:nvPr/>
        </p:nvSpPr>
        <p:spPr>
          <a:xfrm rot="16200000">
            <a:off x="-1352483" y="1541995"/>
            <a:ext cx="3209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Set Fire to the Rain" panose="02000506000000020004" pitchFamily="2" charset="0"/>
              </a:rPr>
              <a:t>Le présent (2)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B3FD0CC-C863-4A90-8F7B-F8C9EF643C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91193" y="6098732"/>
            <a:ext cx="1100768" cy="22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3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à coins arrondis 44"/>
          <p:cNvSpPr/>
          <p:nvPr/>
        </p:nvSpPr>
        <p:spPr>
          <a:xfrm>
            <a:off x="76200" y="928080"/>
            <a:ext cx="391680" cy="3914341"/>
          </a:xfrm>
          <a:prstGeom prst="roundRect">
            <a:avLst>
              <a:gd name="adj" fmla="val 30052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 rot="16200000">
            <a:off x="-1719867" y="2787348"/>
            <a:ext cx="4026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Set Fire to the Rain" panose="02000506000000020004" pitchFamily="2" charset="0"/>
              </a:rPr>
              <a:t>La nature des mots</a:t>
            </a:r>
          </a:p>
        </p:txBody>
      </p:sp>
      <p:sp>
        <p:nvSpPr>
          <p:cNvPr id="46" name="Larme 45"/>
          <p:cNvSpPr/>
          <p:nvPr/>
        </p:nvSpPr>
        <p:spPr>
          <a:xfrm>
            <a:off x="654714" y="1062002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630089" y="1025997"/>
            <a:ext cx="610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latin typeface="Fineliner Script" pitchFamily="50" charset="0"/>
              </a:rPr>
              <a:t> </a:t>
            </a:r>
            <a:r>
              <a:rPr lang="fr-FR" sz="1200" b="1" dirty="0">
                <a:latin typeface="Set Fire to the Rain" panose="02000506000000020004" pitchFamily="2" charset="0"/>
              </a:rPr>
              <a:t>1   Ecris les mots soulignés dans le tableau et indique sa nature</a:t>
            </a:r>
          </a:p>
        </p:txBody>
      </p:sp>
      <p:sp>
        <p:nvSpPr>
          <p:cNvPr id="49" name="Rectangle à coins arrondis 48"/>
          <p:cNvSpPr/>
          <p:nvPr/>
        </p:nvSpPr>
        <p:spPr>
          <a:xfrm>
            <a:off x="559277" y="928081"/>
            <a:ext cx="6665349" cy="8018796"/>
          </a:xfrm>
          <a:prstGeom prst="roundRect">
            <a:avLst>
              <a:gd name="adj" fmla="val 1732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Larme 50"/>
          <p:cNvSpPr/>
          <p:nvPr/>
        </p:nvSpPr>
        <p:spPr>
          <a:xfrm>
            <a:off x="635219" y="4116463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10593" y="4125501"/>
            <a:ext cx="6598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200" b="1" dirty="0">
                <a:latin typeface="Set Fire to the Rain" panose="02000506000000020004" pitchFamily="2" charset="0"/>
              </a:rPr>
              <a:t> 2   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Ecris un texte sur Noël en utilisant au moins 2 noms propres, 2 noms communs, 2   </a:t>
            </a:r>
          </a:p>
          <a:p>
            <a:pPr lvl="0"/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   adjectifs, 2 pronoms personnels, 2 déterminants. Souligne-les et écris dessous ce que c’est.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610593" y="4584121"/>
            <a:ext cx="6598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FF0000"/>
                </a:solidFill>
                <a:latin typeface="Short Stack" panose="02010500040000000007" pitchFamily="2" charset="0"/>
              </a:rPr>
              <a:t>A la maîtresse de corriger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89BEEAC1-3FC3-401F-8085-538AE1AA8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692899"/>
              </p:ext>
            </p:extLst>
          </p:nvPr>
        </p:nvGraphicFramePr>
        <p:xfrm>
          <a:off x="1136322" y="1404367"/>
          <a:ext cx="3324990" cy="2570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2495">
                  <a:extLst>
                    <a:ext uri="{9D8B030D-6E8A-4147-A177-3AD203B41FA5}">
                      <a16:colId xmlns:a16="http://schemas.microsoft.com/office/drawing/2014/main" val="278511509"/>
                    </a:ext>
                  </a:extLst>
                </a:gridCol>
                <a:gridCol w="1662495">
                  <a:extLst>
                    <a:ext uri="{9D8B030D-6E8A-4147-A177-3AD203B41FA5}">
                      <a16:colId xmlns:a16="http://schemas.microsoft.com/office/drawing/2014/main" val="1685641325"/>
                    </a:ext>
                  </a:extLst>
                </a:gridCol>
              </a:tblGrid>
              <a:tr h="171383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Mots soulignés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natures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688"/>
                  </a:ext>
                </a:extLst>
              </a:tr>
              <a:tr h="17138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hort Stack" panose="02010500040000000007" pitchFamily="2" charset="0"/>
                        </a:rPr>
                        <a:t>Prince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Nom propre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909664183"/>
                  </a:ext>
                </a:extLst>
              </a:tr>
              <a:tr h="17138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hort Stack" panose="02010500040000000007" pitchFamily="2" charset="0"/>
                        </a:rPr>
                        <a:t>Les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Déterminant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3663212756"/>
                  </a:ext>
                </a:extLst>
              </a:tr>
              <a:tr h="17138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hort Stack" panose="02010500040000000007" pitchFamily="2" charset="0"/>
                        </a:rPr>
                        <a:t>Bonnes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Adjectifs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3478771594"/>
                  </a:ext>
                </a:extLst>
              </a:tr>
              <a:tr h="17138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hort Stack" panose="02010500040000000007" pitchFamily="2" charset="0"/>
                        </a:rPr>
                        <a:t>Herbes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Nom commun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840487411"/>
                  </a:ext>
                </a:extLst>
              </a:tr>
              <a:tr h="17138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hort Stack" panose="02010500040000000007" pitchFamily="2" charset="0"/>
                        </a:rPr>
                        <a:t>Elles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Pronom personnel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825815254"/>
                  </a:ext>
                </a:extLst>
              </a:tr>
              <a:tr h="17138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hort Stack" panose="02010500040000000007" pitchFamily="2" charset="0"/>
                        </a:rPr>
                        <a:t>Timidement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Adverbe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3995370282"/>
                  </a:ext>
                </a:extLst>
              </a:tr>
              <a:tr h="17138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hort Stack" panose="02010500040000000007" pitchFamily="2" charset="0"/>
                        </a:rPr>
                        <a:t>Ravissante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Adjectif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2159443023"/>
                  </a:ext>
                </a:extLst>
              </a:tr>
              <a:tr h="17138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hort Stack" panose="02010500040000000007" pitchFamily="2" charset="0"/>
                        </a:rPr>
                        <a:t>Pousser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Infinitif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4014651472"/>
                  </a:ext>
                </a:extLst>
              </a:tr>
              <a:tr h="17138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hort Stack" panose="02010500040000000007" pitchFamily="2" charset="0"/>
                        </a:rPr>
                        <a:t>Reconnaître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Infinitif 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911371413"/>
                  </a:ext>
                </a:extLst>
              </a:tr>
              <a:tr h="17138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hort Stack" panose="02010500040000000007" pitchFamily="2" charset="0"/>
                        </a:rPr>
                        <a:t>Sur 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préposition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3547679102"/>
                  </a:ext>
                </a:extLst>
              </a:tr>
              <a:tr h="17138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hort Stack" panose="02010500040000000007" pitchFamily="2" charset="0"/>
                        </a:rPr>
                        <a:t>Un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déterminant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3353701892"/>
                  </a:ext>
                </a:extLst>
              </a:tr>
              <a:tr h="17138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hort Stack" panose="02010500040000000007" pitchFamily="2" charset="0"/>
                        </a:rPr>
                        <a:t>jamais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adverbe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878593552"/>
                  </a:ext>
                </a:extLst>
              </a:tr>
              <a:tr h="171383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Short Stack" panose="02010500040000000007" pitchFamily="2" charset="0"/>
                        </a:rPr>
                        <a:t>ils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Pronom personnel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947879266"/>
                  </a:ext>
                </a:extLst>
              </a:tr>
              <a:tr h="171383">
                <a:tc>
                  <a:txBody>
                    <a:bodyPr/>
                    <a:lstStyle/>
                    <a:p>
                      <a:pPr marL="0" marR="0" lvl="0" indent="0" algn="l" defTabSz="1018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Short Stack" panose="02010500040000000007" pitchFamily="2" charset="0"/>
                        </a:rPr>
                        <a:t>baobabs</a:t>
                      </a:r>
                    </a:p>
                  </a:txBody>
                  <a:tcPr marL="72000" marR="0" marT="0" marB="0"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Nom commun</a:t>
                      </a: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1423375960"/>
                  </a:ext>
                </a:extLst>
              </a:tr>
            </a:tbl>
          </a:graphicData>
        </a:graphic>
      </p:graphicFrame>
      <p:sp>
        <p:nvSpPr>
          <p:cNvPr id="34" name="Rectangle à coins arrondis 54">
            <a:extLst>
              <a:ext uri="{FF2B5EF4-FFF2-40B4-BE49-F238E27FC236}">
                <a16:creationId xmlns:a16="http://schemas.microsoft.com/office/drawing/2014/main" id="{FA291A5B-BCD8-4331-8649-506BAFCBA384}"/>
              </a:ext>
            </a:extLst>
          </p:cNvPr>
          <p:cNvSpPr/>
          <p:nvPr/>
        </p:nvSpPr>
        <p:spPr>
          <a:xfrm>
            <a:off x="68475" y="71519"/>
            <a:ext cx="7171900" cy="771242"/>
          </a:xfrm>
          <a:prstGeom prst="roundRect">
            <a:avLst>
              <a:gd name="adj" fmla="val 19388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29BFE088-0053-48F2-8FA9-3E8D96810289}"/>
              </a:ext>
            </a:extLst>
          </p:cNvPr>
          <p:cNvSpPr txBox="1"/>
          <p:nvPr/>
        </p:nvSpPr>
        <p:spPr>
          <a:xfrm>
            <a:off x="767112" y="71520"/>
            <a:ext cx="4968551" cy="583659"/>
          </a:xfrm>
          <a:prstGeom prst="rect">
            <a:avLst/>
          </a:prstGeom>
          <a:noFill/>
        </p:spPr>
        <p:txBody>
          <a:bodyPr wrap="square" lIns="90334" tIns="45167" rIns="90334" bIns="45167">
            <a:spAutoFit/>
          </a:bodyPr>
          <a:lstStyle/>
          <a:p>
            <a:pPr algn="ctr"/>
            <a:r>
              <a:rPr lang="fr-FR" sz="32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ea typeface="Chewy" panose="02000000000000000000" pitchFamily="2" charset="0"/>
                <a:cs typeface="Dekko" panose="00000500000000000000" pitchFamily="2" charset="0"/>
              </a:rPr>
              <a:t>Evaluation de Français </a:t>
            </a:r>
          </a:p>
        </p:txBody>
      </p:sp>
      <p:sp>
        <p:nvSpPr>
          <p:cNvPr id="36" name="ZoneTexte 5">
            <a:extLst>
              <a:ext uri="{FF2B5EF4-FFF2-40B4-BE49-F238E27FC236}">
                <a16:creationId xmlns:a16="http://schemas.microsoft.com/office/drawing/2014/main" id="{E76F611A-869F-4EC7-9A57-0B16D2A2F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729" y="536733"/>
            <a:ext cx="2482850" cy="27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200" dirty="0">
                <a:latin typeface="Short Stack" pitchFamily="2" charset="0"/>
                <a:ea typeface="Clensey" pitchFamily="2" charset="0"/>
                <a:cs typeface="Clensey" pitchFamily="2" charset="0"/>
              </a:rPr>
              <a:t>N°3 : G3, C3, O2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2A576B9A-D3EC-4473-90D7-E803729FD260}"/>
              </a:ext>
            </a:extLst>
          </p:cNvPr>
          <p:cNvSpPr/>
          <p:nvPr/>
        </p:nvSpPr>
        <p:spPr>
          <a:xfrm>
            <a:off x="219034" y="247564"/>
            <a:ext cx="885674" cy="37186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4" name="ZoneTexte 16">
            <a:extLst>
              <a:ext uri="{FF2B5EF4-FFF2-40B4-BE49-F238E27FC236}">
                <a16:creationId xmlns:a16="http://schemas.microsoft.com/office/drawing/2014/main" id="{B5DF2E6E-E2CE-4C30-81BB-76DF38670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38" y="233998"/>
            <a:ext cx="867975" cy="39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b="1" dirty="0">
                <a:latin typeface="Fineliner Script" pitchFamily="50" charset="0"/>
              </a:rPr>
              <a:t>CM2</a:t>
            </a:r>
            <a:endParaRPr lang="fr-FR" altLang="fr-FR" sz="1600" b="1" dirty="0">
              <a:latin typeface="Fineliner Script" pitchFamily="50" charset="0"/>
            </a:endParaRP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F50D1792-34D3-4FB0-BABD-666381833EEE}"/>
              </a:ext>
            </a:extLst>
          </p:cNvPr>
          <p:cNvSpPr txBox="1"/>
          <p:nvPr/>
        </p:nvSpPr>
        <p:spPr>
          <a:xfrm rot="719506">
            <a:off x="5264568" y="268968"/>
            <a:ext cx="1949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t Fire to the Rain" panose="02000506000000020004" pitchFamily="2" charset="0"/>
                <a:ea typeface="Chewy" panose="02000000000000000000" pitchFamily="2" charset="0"/>
              </a:rPr>
              <a:t>Correction</a:t>
            </a:r>
            <a:endParaRPr lang="fr-FR" sz="1600" dirty="0">
              <a:ln w="1905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t Fire to the Rain" panose="02000506000000020004" pitchFamily="2" charset="0"/>
              <a:ea typeface="Chewy" panose="02000000000000000000" pitchFamily="2" charset="0"/>
            </a:endParaRPr>
          </a:p>
        </p:txBody>
      </p:sp>
      <p:sp>
        <p:nvSpPr>
          <p:cNvPr id="66" name="Larme 65">
            <a:extLst>
              <a:ext uri="{FF2B5EF4-FFF2-40B4-BE49-F238E27FC236}">
                <a16:creationId xmlns:a16="http://schemas.microsoft.com/office/drawing/2014/main" id="{91451A3F-D98A-4CF0-9833-5631A56F3D39}"/>
              </a:ext>
            </a:extLst>
          </p:cNvPr>
          <p:cNvSpPr/>
          <p:nvPr/>
        </p:nvSpPr>
        <p:spPr>
          <a:xfrm>
            <a:off x="663818" y="4979260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0685FCBC-C1F7-41E8-93CC-017BBA5A1851}"/>
              </a:ext>
            </a:extLst>
          </p:cNvPr>
          <p:cNvSpPr txBox="1"/>
          <p:nvPr/>
        </p:nvSpPr>
        <p:spPr>
          <a:xfrm>
            <a:off x="641221" y="4939715"/>
            <a:ext cx="6598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latin typeface="Fineliner Script" pitchFamily="50" charset="0"/>
              </a:rPr>
              <a:t> </a:t>
            </a:r>
            <a:r>
              <a:rPr lang="fr-FR" sz="1200" b="1" dirty="0">
                <a:latin typeface="Set Fire to the Rain" panose="02000506000000020004" pitchFamily="2" charset="0"/>
              </a:rPr>
              <a:t>3   Ecris ces verbes avec le sujet demandé au présent </a:t>
            </a:r>
            <a:endParaRPr lang="fr-FR" sz="1800" dirty="0">
              <a:latin typeface="Mrs Chocolat" pitchFamily="2" charset="0"/>
            </a:endParaRP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9279DEEF-0BCE-4C37-BB6C-E43595E98B2C}"/>
              </a:ext>
            </a:extLst>
          </p:cNvPr>
          <p:cNvSpPr txBox="1"/>
          <p:nvPr/>
        </p:nvSpPr>
        <p:spPr>
          <a:xfrm>
            <a:off x="641221" y="5307361"/>
            <a:ext cx="59833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prendre : 	je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prends</a:t>
            </a:r>
            <a:r>
              <a:rPr lang="fr-FR" sz="1000" dirty="0">
                <a:latin typeface="Short Stack" panose="02010500040000000007" pitchFamily="2" charset="0"/>
              </a:rPr>
              <a:t>	ils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prennent</a:t>
            </a:r>
          </a:p>
          <a:p>
            <a:pPr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courir : 	tu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cours</a:t>
            </a:r>
            <a:r>
              <a:rPr lang="fr-FR" sz="1000" dirty="0">
                <a:latin typeface="Short Stack" panose="02010500040000000007" pitchFamily="2" charset="0"/>
              </a:rPr>
              <a:t>	elle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court</a:t>
            </a:r>
          </a:p>
          <a:p>
            <a:pPr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vouloir : 	je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veux</a:t>
            </a:r>
            <a:r>
              <a:rPr lang="fr-FR" sz="1000" dirty="0">
                <a:latin typeface="Short Stack" panose="02010500040000000007" pitchFamily="2" charset="0"/>
              </a:rPr>
              <a:t>	il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veut</a:t>
            </a:r>
          </a:p>
          <a:p>
            <a:pPr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faire : 	nous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faisons</a:t>
            </a:r>
            <a:r>
              <a:rPr lang="fr-FR" sz="1000" dirty="0">
                <a:latin typeface="Short Stack" panose="02010500040000000007" pitchFamily="2" charset="0"/>
              </a:rPr>
              <a:t>	vous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faites</a:t>
            </a:r>
          </a:p>
          <a:p>
            <a:pPr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voir : 	nous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voyons</a:t>
            </a:r>
            <a:r>
              <a:rPr lang="fr-FR" sz="1000" dirty="0">
                <a:latin typeface="Short Stack" panose="02010500040000000007" pitchFamily="2" charset="0"/>
              </a:rPr>
              <a:t>	ils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voient</a:t>
            </a:r>
          </a:p>
          <a:p>
            <a:pPr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craindre : 	tu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crains</a:t>
            </a:r>
            <a:r>
              <a:rPr lang="fr-FR" sz="1000" dirty="0">
                <a:latin typeface="Short Stack" panose="02010500040000000007" pitchFamily="2" charset="0"/>
              </a:rPr>
              <a:t>	vous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craignez</a:t>
            </a:r>
          </a:p>
          <a:p>
            <a:pPr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résoudre :	je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résous</a:t>
            </a:r>
            <a:r>
              <a:rPr lang="fr-FR" sz="1000" dirty="0">
                <a:latin typeface="Short Stack" panose="02010500040000000007" pitchFamily="2" charset="0"/>
              </a:rPr>
              <a:t>	nous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résolvons</a:t>
            </a:r>
          </a:p>
          <a:p>
            <a:pPr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dire : 	elle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dit</a:t>
            </a:r>
            <a:r>
              <a:rPr lang="fr-FR" sz="1000" dirty="0">
                <a:latin typeface="Short Stack" panose="02010500040000000007" pitchFamily="2" charset="0"/>
              </a:rPr>
              <a:t>	vous 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dites</a:t>
            </a:r>
          </a:p>
          <a:p>
            <a:pPr>
              <a:tabLst>
                <a:tab pos="990600" algn="l"/>
                <a:tab pos="3409950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tenir : 	il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tient</a:t>
            </a:r>
            <a:r>
              <a:rPr lang="fr-FR" sz="1000" dirty="0">
                <a:latin typeface="Short Stack" panose="02010500040000000007" pitchFamily="2" charset="0"/>
              </a:rPr>
              <a:t>	elles 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tiennent</a:t>
            </a:r>
            <a:endParaRPr lang="fr-FR" sz="1100" b="1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71" name="Rectangle à coins arrondis 44">
            <a:extLst>
              <a:ext uri="{FF2B5EF4-FFF2-40B4-BE49-F238E27FC236}">
                <a16:creationId xmlns:a16="http://schemas.microsoft.com/office/drawing/2014/main" id="{412558F8-3559-4EA9-BB93-1DA01860F214}"/>
              </a:ext>
            </a:extLst>
          </p:cNvPr>
          <p:cNvSpPr/>
          <p:nvPr/>
        </p:nvSpPr>
        <p:spPr>
          <a:xfrm>
            <a:off x="63415" y="4979261"/>
            <a:ext cx="391680" cy="1805428"/>
          </a:xfrm>
          <a:prstGeom prst="roundRect">
            <a:avLst>
              <a:gd name="adj" fmla="val 30052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2509EA75-1BA8-4F58-8C01-0185FBBF16C2}"/>
              </a:ext>
            </a:extLst>
          </p:cNvPr>
          <p:cNvSpPr txBox="1"/>
          <p:nvPr/>
        </p:nvSpPr>
        <p:spPr>
          <a:xfrm rot="16200000">
            <a:off x="-641067" y="5728086"/>
            <a:ext cx="1805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Set Fire to the Rain" panose="02000506000000020004" pitchFamily="2" charset="0"/>
              </a:rPr>
              <a:t>Le présent (2)</a:t>
            </a:r>
          </a:p>
        </p:txBody>
      </p:sp>
      <p:sp>
        <p:nvSpPr>
          <p:cNvPr id="73" name="Rectangle à coins arrondis 19">
            <a:extLst>
              <a:ext uri="{FF2B5EF4-FFF2-40B4-BE49-F238E27FC236}">
                <a16:creationId xmlns:a16="http://schemas.microsoft.com/office/drawing/2014/main" id="{DE863C21-05B4-43C1-98F4-CD9C8902F29C}"/>
              </a:ext>
            </a:extLst>
          </p:cNvPr>
          <p:cNvSpPr/>
          <p:nvPr/>
        </p:nvSpPr>
        <p:spPr>
          <a:xfrm>
            <a:off x="71746" y="6862972"/>
            <a:ext cx="373959" cy="2181199"/>
          </a:xfrm>
          <a:prstGeom prst="roundRect">
            <a:avLst>
              <a:gd name="adj" fmla="val 30052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B4AE6CFB-7039-4786-85AD-004E1A880B61}"/>
              </a:ext>
            </a:extLst>
          </p:cNvPr>
          <p:cNvSpPr txBox="1"/>
          <p:nvPr/>
        </p:nvSpPr>
        <p:spPr>
          <a:xfrm>
            <a:off x="630089" y="7250596"/>
            <a:ext cx="6586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0"/>
              </a:rPr>
              <a:t>Dis à Elodie et à Jessica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qu’elles</a:t>
            </a:r>
            <a:r>
              <a:rPr lang="fr-FR" sz="1050" dirty="0">
                <a:latin typeface="Short Stack" panose="02010500040000000007" pitchFamily="2" charset="0"/>
              </a:rPr>
              <a:t> se dépêchent un peu. * Dis-moi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quelle</a:t>
            </a:r>
            <a:r>
              <a:rPr lang="fr-FR" sz="1050" dirty="0">
                <a:latin typeface="Short Stack" panose="02010500040000000007" pitchFamily="2" charset="0"/>
              </a:rPr>
              <a:t> est ton actrice préférée. *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Quels</a:t>
            </a:r>
            <a:r>
              <a:rPr lang="fr-FR" sz="1050" dirty="0">
                <a:latin typeface="Short Stack" panose="02010500040000000007" pitchFamily="2" charset="0"/>
              </a:rPr>
              <a:t> sont les quatre grands fleuves français ? * Ah !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Qu’elle</a:t>
            </a:r>
            <a:r>
              <a:rPr lang="fr-FR" sz="1050" dirty="0">
                <a:latin typeface="Short Stack" panose="02010500040000000007" pitchFamily="2" charset="0"/>
              </a:rPr>
              <a:t>  était jolie la petite chèvre de monsieur Seguin !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Quelle</a:t>
            </a:r>
            <a:r>
              <a:rPr lang="fr-FR" sz="1050" dirty="0">
                <a:latin typeface="Short Stack" panose="02010500040000000007" pitchFamily="2" charset="0"/>
              </a:rPr>
              <a:t>  belle journée ! *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</a:rPr>
              <a:t>Quel</a:t>
            </a:r>
            <a:r>
              <a:rPr lang="fr-FR" sz="1050" dirty="0">
                <a:latin typeface="Short Stack" panose="02010500040000000007" pitchFamily="2" charset="0"/>
              </a:rPr>
              <a:t>  jour es-tu né ?</a:t>
            </a:r>
          </a:p>
        </p:txBody>
      </p:sp>
      <p:sp>
        <p:nvSpPr>
          <p:cNvPr id="75" name="Larme 74">
            <a:extLst>
              <a:ext uri="{FF2B5EF4-FFF2-40B4-BE49-F238E27FC236}">
                <a16:creationId xmlns:a16="http://schemas.microsoft.com/office/drawing/2014/main" id="{E3753C7C-BC04-46BA-BD5C-B146BB591D79}"/>
              </a:ext>
            </a:extLst>
          </p:cNvPr>
          <p:cNvSpPr/>
          <p:nvPr/>
        </p:nvSpPr>
        <p:spPr>
          <a:xfrm>
            <a:off x="726515" y="6898978"/>
            <a:ext cx="324036" cy="328101"/>
          </a:xfrm>
          <a:prstGeom prst="teardrop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9077DC41-926C-435C-BF0B-3E3BAE471A51}"/>
              </a:ext>
            </a:extLst>
          </p:cNvPr>
          <p:cNvSpPr txBox="1"/>
          <p:nvPr/>
        </p:nvSpPr>
        <p:spPr>
          <a:xfrm>
            <a:off x="701889" y="6862973"/>
            <a:ext cx="4293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latin typeface="Fineliner Script" pitchFamily="50" charset="0"/>
              </a:rPr>
              <a:t> </a:t>
            </a:r>
            <a:r>
              <a:rPr lang="fr-FR" sz="1200" b="1" dirty="0">
                <a:latin typeface="Set Fire to the Rain" panose="02000506000000020004" pitchFamily="2" charset="0"/>
              </a:rPr>
              <a:t>4   Complète par quel(s), quelle(s) ou qu’elle(s)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617D80F4-7DA9-4B3F-8B00-107543713F5C}"/>
              </a:ext>
            </a:extLst>
          </p:cNvPr>
          <p:cNvSpPr txBox="1"/>
          <p:nvPr/>
        </p:nvSpPr>
        <p:spPr>
          <a:xfrm>
            <a:off x="57429" y="6862972"/>
            <a:ext cx="400110" cy="222792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1400" dirty="0">
                <a:latin typeface="Set Fire to the Rain" panose="02000506000000020004" pitchFamily="2" charset="0"/>
              </a:rPr>
              <a:t>Quel, qu’elle / la, là, l’a</a:t>
            </a:r>
          </a:p>
        </p:txBody>
      </p:sp>
      <p:sp>
        <p:nvSpPr>
          <p:cNvPr id="78" name="Larme 77">
            <a:extLst>
              <a:ext uri="{FF2B5EF4-FFF2-40B4-BE49-F238E27FC236}">
                <a16:creationId xmlns:a16="http://schemas.microsoft.com/office/drawing/2014/main" id="{A8860918-F1AA-471F-8893-A6CC5CF31239}"/>
              </a:ext>
            </a:extLst>
          </p:cNvPr>
          <p:cNvSpPr/>
          <p:nvPr/>
        </p:nvSpPr>
        <p:spPr>
          <a:xfrm>
            <a:off x="714609" y="8041182"/>
            <a:ext cx="324036" cy="328101"/>
          </a:xfrm>
          <a:prstGeom prst="teardrop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E5DE670B-18FD-44AC-925C-5325DCE8F654}"/>
              </a:ext>
            </a:extLst>
          </p:cNvPr>
          <p:cNvSpPr txBox="1"/>
          <p:nvPr/>
        </p:nvSpPr>
        <p:spPr>
          <a:xfrm>
            <a:off x="689983" y="8085101"/>
            <a:ext cx="4293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 5   Complète par la, là, ou l’a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794E510-E593-4195-B183-8B16E04F15D2}"/>
              </a:ext>
            </a:extLst>
          </p:cNvPr>
          <p:cNvSpPr/>
          <p:nvPr/>
        </p:nvSpPr>
        <p:spPr>
          <a:xfrm>
            <a:off x="618183" y="8362100"/>
            <a:ext cx="657856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Le maître </a:t>
            </a:r>
            <a:r>
              <a:rPr lang="fr-FR" sz="1050" b="1" u="sng" dirty="0">
                <a:solidFill>
                  <a:srgbClr val="FF0000"/>
                </a:solidFill>
                <a:latin typeface="Short Stack" panose="02010500040000000007" pitchFamily="2" charset="0"/>
              </a:rPr>
              <a:t>l’a</a:t>
            </a:r>
            <a:r>
              <a:rPr lang="fr-FR" sz="1050" dirty="0">
                <a:latin typeface="Short Stack" panose="02010500040000000007" pitchFamily="2" charset="0"/>
              </a:rPr>
              <a:t>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vu faire des bêtises, mais il ne </a:t>
            </a:r>
            <a:r>
              <a:rPr lang="fr-FR" sz="1050" b="1" u="sng" dirty="0">
                <a:solidFill>
                  <a:srgbClr val="FF0000"/>
                </a:solidFill>
                <a:latin typeface="Short Stack" panose="02010500040000000007" pitchFamily="2" charset="0"/>
              </a:rPr>
              <a:t>l’a</a:t>
            </a:r>
            <a:r>
              <a:rPr lang="fr-FR" sz="1050" dirty="0">
                <a:latin typeface="Short Stack" panose="02010500040000000007" pitchFamily="2" charset="0"/>
              </a:rPr>
              <a:t>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pas puni. * J’ai conduit </a:t>
            </a:r>
            <a:r>
              <a:rPr lang="fr-FR" sz="1050" b="1" u="sng" dirty="0">
                <a:solidFill>
                  <a:srgbClr val="FF0000"/>
                </a:solidFill>
                <a:latin typeface="Short Stack" panose="02010500040000000007" pitchFamily="2" charset="0"/>
              </a:rPr>
              <a:t>la</a:t>
            </a:r>
            <a:r>
              <a:rPr lang="fr-FR" sz="1050" dirty="0">
                <a:latin typeface="Short Stack" panose="02010500040000000007" pitchFamily="2" charset="0"/>
              </a:rPr>
              <a:t>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chatte  chez le vétérinaire et il </a:t>
            </a:r>
            <a:r>
              <a:rPr lang="fr-FR" sz="1050" b="1" u="sng" dirty="0">
                <a:solidFill>
                  <a:srgbClr val="FF0000"/>
                </a:solidFill>
                <a:latin typeface="Short Stack" panose="02010500040000000007" pitchFamily="2" charset="0"/>
              </a:rPr>
              <a:t>l’a</a:t>
            </a:r>
            <a:r>
              <a:rPr lang="fr-FR" sz="1050" dirty="0">
                <a:latin typeface="Short Stack" panose="02010500040000000007" pitchFamily="2" charset="0"/>
              </a:rPr>
              <a:t>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guérie * Je vous donne deux tubes pour la peinture, celui-</a:t>
            </a:r>
            <a:r>
              <a:rPr lang="fr-FR" sz="1050" dirty="0">
                <a:latin typeface="Short Stack" panose="02010500040000000007" pitchFamily="2" charset="0"/>
              </a:rPr>
              <a:t> </a:t>
            </a:r>
            <a:r>
              <a:rPr lang="fr-FR" sz="1050" b="1" u="sng" dirty="0">
                <a:solidFill>
                  <a:srgbClr val="FF0000"/>
                </a:solidFill>
                <a:latin typeface="Short Stack" panose="02010500040000000007" pitchFamily="2" charset="0"/>
              </a:rPr>
              <a:t>là</a:t>
            </a:r>
            <a:r>
              <a:rPr lang="fr-FR" sz="1050" dirty="0">
                <a:latin typeface="Short Stack" panose="02010500040000000007" pitchFamily="2" charset="0"/>
              </a:rPr>
              <a:t> 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c’est pour peindre le ciel * </a:t>
            </a:r>
            <a:r>
              <a:rPr lang="fr-FR" sz="1050" b="1" u="sng" dirty="0">
                <a:solidFill>
                  <a:srgbClr val="FF0000"/>
                </a:solidFill>
                <a:latin typeface="Short Stack" panose="02010500040000000007" pitchFamily="2" charset="0"/>
              </a:rPr>
              <a:t>La </a:t>
            </a:r>
            <a:r>
              <a:rPr lang="fr-FR" sz="1050" dirty="0">
                <a:latin typeface="Short Stack" panose="02010500040000000007" pitchFamily="2" charset="0"/>
              </a:rPr>
              <a:t>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jeune fille est cachée </a:t>
            </a:r>
            <a:r>
              <a:rPr lang="fr-FR" sz="1050" b="1" u="sng" dirty="0">
                <a:solidFill>
                  <a:srgbClr val="FF0000"/>
                </a:solidFill>
                <a:latin typeface="Short Stack" panose="02010500040000000007" pitchFamily="2" charset="0"/>
              </a:rPr>
              <a:t>là</a:t>
            </a:r>
            <a:r>
              <a:rPr lang="fr-FR" sz="1050" dirty="0">
                <a:latin typeface="Short Stack" panose="02010500040000000007" pitchFamily="2" charset="0"/>
              </a:rPr>
              <a:t> 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642730C-AE4E-4033-9C0D-ABD85BF8E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29724" y="6098732"/>
            <a:ext cx="1100768" cy="22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8182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691</Words>
  <Application>Microsoft Office PowerPoint</Application>
  <PresentationFormat>Personnalisé</PresentationFormat>
  <Paragraphs>109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6" baseType="lpstr">
      <vt:lpstr>Arial</vt:lpstr>
      <vt:lpstr>Calibri</vt:lpstr>
      <vt:lpstr>Chewy</vt:lpstr>
      <vt:lpstr>Clensey</vt:lpstr>
      <vt:lpstr>Courier New</vt:lpstr>
      <vt:lpstr>Dekko</vt:lpstr>
      <vt:lpstr>Fineliner Script</vt:lpstr>
      <vt:lpstr>Mrs Chocolat</vt:lpstr>
      <vt:lpstr>Patrick Hand</vt:lpstr>
      <vt:lpstr>Set Fire to the Rain</vt:lpstr>
      <vt:lpstr>Short Stack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HP</cp:lastModifiedBy>
  <cp:revision>67</cp:revision>
  <cp:lastPrinted>2013-09-24T06:15:40Z</cp:lastPrinted>
  <dcterms:created xsi:type="dcterms:W3CDTF">2013-09-23T11:54:35Z</dcterms:created>
  <dcterms:modified xsi:type="dcterms:W3CDTF">2018-11-20T14:53:09Z</dcterms:modified>
</cp:coreProperties>
</file>