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3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3738" autoAdjust="0"/>
  </p:normalViewPr>
  <p:slideViewPr>
    <p:cSldViewPr>
      <p:cViewPr>
        <p:scale>
          <a:sx n="100" d="100"/>
          <a:sy n="100" d="100"/>
        </p:scale>
        <p:origin x="834" y="-316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BCD91D65-F444-4407-826B-D4378D331ED2}"/>
              </a:ext>
            </a:extLst>
          </p:cNvPr>
          <p:cNvSpPr/>
          <p:nvPr/>
        </p:nvSpPr>
        <p:spPr>
          <a:xfrm>
            <a:off x="180230" y="90983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65348" y="9542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67905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à coins arrondis 12"/>
          <p:cNvSpPr/>
          <p:nvPr/>
        </p:nvSpPr>
        <p:spPr>
          <a:xfrm>
            <a:off x="195114" y="363346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35013" y="149043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0834" y="863757"/>
            <a:ext cx="7128792" cy="349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LA NATURE DU SUJET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Indique la nature des sujet soulignés</a:t>
            </a:r>
          </a:p>
          <a:p>
            <a:pPr>
              <a:lnSpc>
                <a:spcPct val="200000"/>
              </a:lnSpc>
            </a:pP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Quand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les enfants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me demandent pourquoi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la mer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est-elle salée,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je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suis obligé de répondre que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les poissons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ont trop pleuré. Mais dis-moi ce qu’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on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a fait ?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Complète les phrases par un sujet qui convient et selon les indications.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_________________________  (pronom personnel) chantes tout le temps.   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______________________  (groupe nominal) adorent t’entendre.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_________________________  (nom propre) voudrait que tu t’inscrives à un concours.</a:t>
            </a:r>
            <a:endParaRPr lang="fr-FR" sz="1200" b="1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Set Fire to the Rain" panose="02000506000000020004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/>
            <a:endParaRPr lang="fr-FR" sz="12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/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CONJUGAISON : LE FUTUR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latin typeface="Fineliner Script" panose="02000000000000000000" pitchFamily="50" charset="0"/>
              </a:rPr>
              <a:t>3. Conjugue les verbes au présent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G5 C5 O3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E122180C-15A5-44B5-A8A5-04AE24063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795"/>
              </p:ext>
            </p:extLst>
          </p:nvPr>
        </p:nvGraphicFramePr>
        <p:xfrm>
          <a:off x="210877" y="4282074"/>
          <a:ext cx="7056784" cy="2280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11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être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aller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Je-J’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vous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et Fire to the Rain" panose="02000506000000020004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6C95A02-80AD-4904-A047-60598F6401E6}"/>
              </a:ext>
            </a:extLst>
          </p:cNvPr>
          <p:cNvSpPr/>
          <p:nvPr/>
        </p:nvSpPr>
        <p:spPr>
          <a:xfrm>
            <a:off x="138870" y="6608898"/>
            <a:ext cx="7098145" cy="250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fr-FR" sz="1600" b="1" spc="-30" dirty="0">
                <a:latin typeface="Fineliner Script" panose="02000000000000000000" pitchFamily="50" charset="0"/>
              </a:rPr>
              <a:t>4. </a:t>
            </a:r>
            <a:r>
              <a:rPr lang="fr-FR" sz="1600" b="1" dirty="0">
                <a:latin typeface="Fineliner Script" panose="02000000000000000000" pitchFamily="50" charset="0"/>
              </a:rPr>
              <a:t>Ecris ces verbes au futur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Nous (faire) __________________________	Nous (savoir) __________________________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Vous (dire) __________________________	Le chien (venir) __________________________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Tu (vouloir) __________________________	Elles (créer) __________________________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Je (tenir) __________________________	On (copier) __________________________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</a:rPr>
              <a:t>5. </a:t>
            </a:r>
            <a:r>
              <a:rPr lang="fr-FR" sz="1600" b="1" dirty="0">
                <a:latin typeface="Fineliner Script" panose="02000000000000000000" pitchFamily="50" charset="0"/>
              </a:rPr>
              <a:t>Entoure l’intrus et explique pourquoi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a) Je serai – je mangerai – je fais – je jouerai – je finirai : 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b) Elle aura – tu auras – nous aurons – je saurai : _______________________________________________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55E568-7B9D-45D7-8A75-DEAB1B5F97AF}"/>
              </a:ext>
            </a:extLst>
          </p:cNvPr>
          <p:cNvSpPr/>
          <p:nvPr/>
        </p:nvSpPr>
        <p:spPr>
          <a:xfrm>
            <a:off x="180231" y="9030865"/>
            <a:ext cx="7279024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ORTHOGRAPHE : QUELQUES HOMONYMES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solidFill>
                  <a:prstClr val="black"/>
                </a:solidFill>
                <a:latin typeface="Fineliner Script" panose="02000000000000000000" pitchFamily="50" charset="0"/>
              </a:rPr>
              <a:t>6. Complète avec mes, mais, ou, où, son, sont, c’est, sait, s’est</a:t>
            </a:r>
          </a:p>
          <a:p>
            <a:pPr lvl="0">
              <a:lnSpc>
                <a:spcPct val="150000"/>
              </a:lnSpc>
              <a:tabLst>
                <a:tab pos="895350" algn="l"/>
                <a:tab pos="3495675" algn="l"/>
                <a:tab pos="4391025" algn="l"/>
              </a:tabLst>
            </a:pP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_______ amis ________ partis ___________ l’un d’eux, Antoine, a oublié ________ sac à dos. __________  ______ est-il donc ? Dans ________ placards ______ dans la voiture ? _________ très embêtant car on ne _______ pas vraiment pas _______ il est ? Il ne _______ quand même pas envolé ?</a:t>
            </a:r>
            <a:endParaRPr lang="fr-FR" sz="1400" dirty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5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BCD91D65-F444-4407-826B-D4378D331ED2}"/>
              </a:ext>
            </a:extLst>
          </p:cNvPr>
          <p:cNvSpPr/>
          <p:nvPr/>
        </p:nvSpPr>
        <p:spPr>
          <a:xfrm>
            <a:off x="180230" y="90983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65348" y="9542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82212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à coins arrondis 12"/>
          <p:cNvSpPr/>
          <p:nvPr/>
        </p:nvSpPr>
        <p:spPr>
          <a:xfrm>
            <a:off x="195114" y="363346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372161" y="14705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1314" y="911777"/>
            <a:ext cx="7128792" cy="3337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LA NATURE DU SUJET</a:t>
            </a:r>
          </a:p>
          <a:p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Indique la nature des sujet soulignés</a:t>
            </a:r>
          </a:p>
          <a:p>
            <a:pPr>
              <a:lnSpc>
                <a:spcPct val="200000"/>
              </a:lnSpc>
            </a:pP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Quand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les enfants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me demandent pourquoi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la mer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est-elle salée,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je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suis obligé de répondre que 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les poissons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ont trop pleuré. Mais dis-moi ce qu’</a:t>
            </a:r>
            <a:r>
              <a:rPr lang="fr-FR" sz="1200" u="sng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on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a fait ?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Complète les phrases par un sujet qui convient et selon les indications.</a:t>
            </a:r>
          </a:p>
          <a:p>
            <a:pPr>
              <a:lnSpc>
                <a:spcPct val="150000"/>
              </a:lnSpc>
            </a:pP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Tu 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(pronom personnel) chantes tout le temps.   </a:t>
            </a:r>
          </a:p>
          <a:p>
            <a:pPr>
              <a:lnSpc>
                <a:spcPct val="150000"/>
              </a:lnSpc>
            </a:pP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Les parents – tes amis … 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 (groupe nominal) adorent t’entendre.</a:t>
            </a:r>
          </a:p>
          <a:p>
            <a:pPr>
              <a:lnSpc>
                <a:spcPct val="150000"/>
              </a:lnSpc>
            </a:pP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Alice, Louise, Paul ….</a:t>
            </a:r>
            <a:r>
              <a:rPr lang="fr-FR" sz="1200" spc="-30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  (nom propre) voudrait que tu t’inscrives à un concours.</a:t>
            </a:r>
            <a:endParaRPr lang="fr-FR" sz="1200" b="1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Set Fire to the Rain" panose="02000506000000020004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/>
            <a:endParaRPr lang="fr-FR" sz="12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/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CONJUGAISON : LE FUTUR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latin typeface="Fineliner Script" panose="02000000000000000000" pitchFamily="50" charset="0"/>
              </a:rPr>
              <a:t>3. Conjugue les verbes au présent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G5 C5 O3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E122180C-15A5-44B5-A8A5-04AE24063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61616"/>
              </p:ext>
            </p:extLst>
          </p:nvPr>
        </p:nvGraphicFramePr>
        <p:xfrm>
          <a:off x="210877" y="4282074"/>
          <a:ext cx="7056784" cy="2280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11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être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aller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Je-J’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obéirai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vous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obéirez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179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seront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auront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iront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joueront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et Fire to the Rain" panose="02000506000000020004" pitchFamily="2" charset="0"/>
                          <a:cs typeface="Dekko" panose="00000500000000000000" pitchFamily="2" charset="0"/>
                        </a:rPr>
                        <a:t>obéiront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6C95A02-80AD-4904-A047-60598F6401E6}"/>
              </a:ext>
            </a:extLst>
          </p:cNvPr>
          <p:cNvSpPr/>
          <p:nvPr/>
        </p:nvSpPr>
        <p:spPr>
          <a:xfrm>
            <a:off x="138870" y="6608898"/>
            <a:ext cx="7098145" cy="244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fr-FR" sz="1600" b="1" spc="-30" dirty="0">
                <a:latin typeface="Fineliner Script" panose="02000000000000000000" pitchFamily="50" charset="0"/>
              </a:rPr>
              <a:t>4. </a:t>
            </a:r>
            <a:r>
              <a:rPr lang="fr-FR" sz="1600" b="1" dirty="0">
                <a:latin typeface="Fineliner Script" panose="02000000000000000000" pitchFamily="50" charset="0"/>
              </a:rPr>
              <a:t>Ecris ces verbes au futur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Nous (faire)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ferons</a:t>
            </a: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	Nous (savoir)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saurons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Vous (dire)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direz </a:t>
            </a: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	Le chien (venir)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viendra</a:t>
            </a: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Tu (vouloir)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voudras</a:t>
            </a: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	Elles (créer</a:t>
            </a:r>
            <a:r>
              <a:rPr lang="fr-FR" sz="1200" spc="-30">
                <a:latin typeface="Set Fire to the Rain" panose="02000506000000020004" pitchFamily="2" charset="0"/>
                <a:cs typeface="Dekko" panose="00000500000000000000" pitchFamily="2" charset="0"/>
              </a:rPr>
              <a:t>) </a:t>
            </a:r>
            <a:r>
              <a:rPr lang="fr-FR" sz="1200" b="1" spc="-3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créeront</a:t>
            </a:r>
            <a:endParaRPr lang="fr-FR" sz="1200" b="1" spc="-30" dirty="0">
              <a:solidFill>
                <a:srgbClr val="FF0000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Je (tenir)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tiendrai</a:t>
            </a: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	On (copier)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copiera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</a:rPr>
              <a:t>5. </a:t>
            </a:r>
            <a:r>
              <a:rPr lang="fr-FR" sz="1600" b="1" dirty="0">
                <a:latin typeface="Fineliner Script" panose="02000000000000000000" pitchFamily="50" charset="0"/>
              </a:rPr>
              <a:t>Entoure l’intrus et explique pourquoi</a:t>
            </a:r>
          </a:p>
          <a:p>
            <a:pPr>
              <a:lnSpc>
                <a:spcPct val="170000"/>
              </a:lnSpc>
            </a:pP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a) Je serai – je mangerai – je fais – je jouerai – je finirai :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« Fais » c’est du présent.</a:t>
            </a:r>
          </a:p>
          <a:p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b) Elle aura – tu auras – nous aurons – je saurai :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« je saurai » c’est le verbe savoir alors que les autres c’est le verbe avoir</a:t>
            </a:r>
            <a:r>
              <a:rPr lang="fr-FR" sz="1200" spc="-30" dirty="0">
                <a:latin typeface="Set Fire to the Rain" panose="02000506000000020004" pitchFamily="2" charset="0"/>
                <a:cs typeface="Dekko" panose="00000500000000000000" pitchFamily="2" charset="0"/>
              </a:rPr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55E568-7B9D-45D7-8A75-DEAB1B5F97AF}"/>
              </a:ext>
            </a:extLst>
          </p:cNvPr>
          <p:cNvSpPr/>
          <p:nvPr/>
        </p:nvSpPr>
        <p:spPr>
          <a:xfrm>
            <a:off x="180231" y="9030865"/>
            <a:ext cx="7279024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ORTHOGRAPHE : QUELQUES HOMONYMES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solidFill>
                  <a:prstClr val="black"/>
                </a:solidFill>
                <a:latin typeface="Fineliner Script" panose="02000000000000000000" pitchFamily="50" charset="0"/>
              </a:rPr>
              <a:t>6. Complète avec mes, mais, ou, où, son, sont, c’est, sait, s’est</a:t>
            </a:r>
          </a:p>
          <a:p>
            <a:pPr lvl="0">
              <a:lnSpc>
                <a:spcPct val="150000"/>
              </a:lnSpc>
              <a:tabLst>
                <a:tab pos="895350" algn="l"/>
                <a:tab pos="3495675" algn="l"/>
                <a:tab pos="4391025" algn="l"/>
              </a:tabLst>
            </a:pP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Mes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amis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sont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partis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mais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l’un d’eux, Antoine, a oublié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son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sac à dos.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Mais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où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est-il donc ? Dans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mes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placards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ou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dans la voiture ?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C’est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très embêtant car on ne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sait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pas vraiment pas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où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il est ? Il ne </a:t>
            </a:r>
            <a:r>
              <a:rPr lang="fr-FR" sz="1200" b="1" spc="-30" dirty="0">
                <a:solidFill>
                  <a:srgbClr val="FF0000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s’est</a:t>
            </a:r>
            <a:r>
              <a:rPr lang="fr-FR" sz="1200" spc="-30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 quand même pas envolé ?</a:t>
            </a:r>
            <a:endParaRPr lang="fr-FR" sz="1400" dirty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292AC4F-4AA9-49EB-B7E1-AD4A276A45E4}"/>
              </a:ext>
            </a:extLst>
          </p:cNvPr>
          <p:cNvSpPr txBox="1"/>
          <p:nvPr/>
        </p:nvSpPr>
        <p:spPr>
          <a:xfrm>
            <a:off x="2585737" y="456221"/>
            <a:ext cx="218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anose="02000603000000000000" pitchFamily="2" charset="0"/>
                <a:ea typeface="123Marker" panose="02000603000000000000" pitchFamily="2" charset="0"/>
              </a:rPr>
              <a:t>correction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961C2E-4EFF-4E6E-A483-45A67FE09008}"/>
              </a:ext>
            </a:extLst>
          </p:cNvPr>
          <p:cNvSpPr txBox="1"/>
          <p:nvPr/>
        </p:nvSpPr>
        <p:spPr>
          <a:xfrm>
            <a:off x="756295" y="175269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GN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4AD9C7-E9E8-481B-B5C5-E45A0124FA97}"/>
              </a:ext>
            </a:extLst>
          </p:cNvPr>
          <p:cNvSpPr txBox="1"/>
          <p:nvPr/>
        </p:nvSpPr>
        <p:spPr>
          <a:xfrm>
            <a:off x="180230" y="211470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GN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7B2DB62-C00A-488D-A108-B3287DDFF2C8}"/>
              </a:ext>
            </a:extLst>
          </p:cNvPr>
          <p:cNvSpPr txBox="1"/>
          <p:nvPr/>
        </p:nvSpPr>
        <p:spPr>
          <a:xfrm>
            <a:off x="2967862" y="176380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GN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3B13C60-C220-48B8-A247-E5CB406F1155}"/>
              </a:ext>
            </a:extLst>
          </p:cNvPr>
          <p:cNvSpPr txBox="1"/>
          <p:nvPr/>
        </p:nvSpPr>
        <p:spPr>
          <a:xfrm>
            <a:off x="4140671" y="177970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FF0000"/>
                </a:solidFill>
              </a:rPr>
              <a:t>pr</a:t>
            </a:r>
            <a:r>
              <a:rPr lang="fr-FR" sz="1400" b="1" dirty="0">
                <a:solidFill>
                  <a:srgbClr val="FF0000"/>
                </a:solidFill>
              </a:rPr>
              <a:t>. pers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1679187-6DD5-4C16-AB59-7AC555F0C2C6}"/>
              </a:ext>
            </a:extLst>
          </p:cNvPr>
          <p:cNvSpPr txBox="1"/>
          <p:nvPr/>
        </p:nvSpPr>
        <p:spPr>
          <a:xfrm>
            <a:off x="2627244" y="211217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FF0000"/>
                </a:solidFill>
              </a:rPr>
              <a:t>pr</a:t>
            </a:r>
            <a:r>
              <a:rPr lang="fr-FR" sz="1400" b="1" dirty="0">
                <a:solidFill>
                  <a:srgbClr val="FF0000"/>
                </a:solidFill>
              </a:rPr>
              <a:t>. pers</a:t>
            </a:r>
          </a:p>
        </p:txBody>
      </p:sp>
    </p:spTree>
    <p:extLst>
      <p:ext uri="{BB962C8B-B14F-4D97-AF65-F5344CB8AC3E}">
        <p14:creationId xmlns:p14="http://schemas.microsoft.com/office/powerpoint/2010/main" val="748224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12123</TotalTime>
  <Words>480</Words>
  <Application>Microsoft Office PowerPoint</Application>
  <PresentationFormat>Personnalisé</PresentationFormat>
  <Paragraphs>110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123Marker</vt:lpstr>
      <vt:lpstr>Arial</vt:lpstr>
      <vt:lpstr>Calibri</vt:lpstr>
      <vt:lpstr>Fineliner Script</vt:lpstr>
      <vt:lpstr>Love Is Complicated Again</vt:lpstr>
      <vt:lpstr>Set Fire to the Rain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112</cp:revision>
  <dcterms:created xsi:type="dcterms:W3CDTF">2014-07-12T09:50:02Z</dcterms:created>
  <dcterms:modified xsi:type="dcterms:W3CDTF">2019-01-15T08:57:36Z</dcterms:modified>
</cp:coreProperties>
</file>