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4" r:id="rId3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3738" autoAdjust="0"/>
  </p:normalViewPr>
  <p:slideViewPr>
    <p:cSldViewPr>
      <p:cViewPr>
        <p:scale>
          <a:sx n="100" d="100"/>
          <a:sy n="100" d="100"/>
        </p:scale>
        <p:origin x="173" y="-557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844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14FE6-91C4-4892-A571-4A419576DD34}" type="datetimeFigureOut">
              <a:rPr lang="fr-FR" smtClean="0"/>
              <a:t>03/02/2019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C437A-C5FC-48B3-9472-B03715277B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958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8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418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73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33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26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2387" y="2750086"/>
            <a:ext cx="3915841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84250" y="2750086"/>
            <a:ext cx="3915842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03/02/2019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914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03/02/2019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807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03/02/2019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06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03/02/2019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57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03/02/2019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18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03/02/2019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60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8B0C3-1721-4935-BB56-F5521916FDD2}" type="datetimeFigureOut">
              <a:rPr lang="fr-FR" smtClean="0"/>
              <a:t>03/02/2019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79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ndir un rectangle avec un coin du même côté 7"/>
          <p:cNvSpPr/>
          <p:nvPr/>
        </p:nvSpPr>
        <p:spPr>
          <a:xfrm flipV="1">
            <a:off x="88825" y="162127"/>
            <a:ext cx="7364216" cy="10441162"/>
          </a:xfrm>
          <a:prstGeom prst="round2SameRect">
            <a:avLst>
              <a:gd name="adj1" fmla="val 2067"/>
              <a:gd name="adj2" fmla="val 0"/>
            </a:avLst>
          </a:prstGeom>
          <a:effectLst>
            <a:glow rad="63500">
              <a:schemeClr val="tx1">
                <a:lumMod val="50000"/>
                <a:lumOff val="50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à coins arrondis 12">
            <a:extLst>
              <a:ext uri="{FF2B5EF4-FFF2-40B4-BE49-F238E27FC236}">
                <a16:creationId xmlns:a16="http://schemas.microsoft.com/office/drawing/2014/main" id="{BCD91D65-F444-4407-826B-D4378D331ED2}"/>
              </a:ext>
            </a:extLst>
          </p:cNvPr>
          <p:cNvSpPr/>
          <p:nvPr/>
        </p:nvSpPr>
        <p:spPr>
          <a:xfrm>
            <a:off x="180230" y="9098312"/>
            <a:ext cx="7128792" cy="27307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à coins arrondis 1"/>
          <p:cNvSpPr/>
          <p:nvPr/>
        </p:nvSpPr>
        <p:spPr>
          <a:xfrm>
            <a:off x="165347" y="954212"/>
            <a:ext cx="7209015" cy="27307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6" t="12113" r="8383"/>
          <a:stretch/>
        </p:blipFill>
        <p:spPr bwMode="auto">
          <a:xfrm>
            <a:off x="108222" y="162127"/>
            <a:ext cx="7344819" cy="67905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à coins arrondis 12"/>
          <p:cNvSpPr/>
          <p:nvPr/>
        </p:nvSpPr>
        <p:spPr>
          <a:xfrm>
            <a:off x="177949" y="4663784"/>
            <a:ext cx="7184677" cy="27307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435013" y="149043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n w="635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ve Is Complicated Again" pitchFamily="2" charset="0"/>
                <a:ea typeface="123Marker" panose="02000603000000000000" pitchFamily="2" charset="0"/>
              </a:rPr>
              <a:t>Préparer l’évaluation n°6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60834" y="863757"/>
            <a:ext cx="7128792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1400" b="1" dirty="0">
                <a:ln w="12700">
                  <a:noFill/>
                </a:ln>
                <a:solidFill>
                  <a:prstClr val="black"/>
                </a:solidFill>
                <a:latin typeface="Set Fire to the Rain" panose="02000506000000020004" pitchFamily="2" charset="0"/>
              </a:rPr>
              <a:t>GRAMMAIRE : LES DETERMINANTS</a:t>
            </a:r>
          </a:p>
          <a:p>
            <a:pPr>
              <a:lnSpc>
                <a:spcPct val="150000"/>
              </a:lnSpc>
            </a:pPr>
            <a:r>
              <a:rPr lang="fr-FR" sz="1600" b="1" spc="-30" dirty="0">
                <a:latin typeface="Fineliner Script" panose="02000000000000000000" pitchFamily="50" charset="0"/>
                <a:ea typeface="Chewy" panose="02000000000000000000" pitchFamily="2" charset="0"/>
                <a:cs typeface="Dekko" panose="00000500000000000000" pitchFamily="2" charset="0"/>
              </a:rPr>
              <a:t>1. Place un déterminant devant le nom, selon les indications. N’utilise pas deux fois le même.</a:t>
            </a:r>
          </a:p>
          <a:p>
            <a:pPr>
              <a:lnSpc>
                <a:spcPct val="200000"/>
              </a:lnSpc>
            </a:pP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(</a:t>
            </a:r>
            <a:r>
              <a:rPr lang="fr-FR" sz="1000" dirty="0" err="1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dét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démonstratif) ________ magasin	(article défini) ________ feuille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(</a:t>
            </a:r>
            <a:r>
              <a:rPr lang="fr-FR" sz="1000" dirty="0" err="1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dét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possessif) ________ sourire	(article indéfini) ________ téléphone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(</a:t>
            </a:r>
            <a:r>
              <a:rPr lang="fr-FR" sz="1000" dirty="0" err="1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dét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démonstratif) ________ montagne	(</a:t>
            </a:r>
            <a:r>
              <a:rPr lang="fr-FR" sz="1000" dirty="0" err="1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dét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démonstratif) ________ élève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(article indéfini) ________ paille	(</a:t>
            </a:r>
            <a:r>
              <a:rPr lang="fr-FR" sz="1000" dirty="0" err="1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dét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possessif) ________ voiture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(</a:t>
            </a:r>
            <a:r>
              <a:rPr lang="fr-FR" sz="1000" dirty="0" err="1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dét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possessif) ________ chaussures	(</a:t>
            </a:r>
            <a:r>
              <a:rPr lang="fr-FR" sz="1000" dirty="0" err="1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dét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indéfini) ________ fleurs</a:t>
            </a:r>
          </a:p>
          <a:p>
            <a:pPr>
              <a:lnSpc>
                <a:spcPct val="150000"/>
              </a:lnSpc>
            </a:pPr>
            <a:r>
              <a:rPr lang="fr-FR" sz="1600" b="1" spc="-30" dirty="0">
                <a:latin typeface="Fineliner Script" panose="02000000000000000000" pitchFamily="50" charset="0"/>
                <a:ea typeface="Chewy" panose="02000000000000000000" pitchFamily="2" charset="0"/>
                <a:cs typeface="Dekko" panose="00000500000000000000" pitchFamily="2" charset="0"/>
              </a:rPr>
              <a:t>2. Indique la nature des déterminants soulignés</a:t>
            </a:r>
          </a:p>
          <a:p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Dans </a:t>
            </a:r>
            <a:r>
              <a:rPr lang="fr-FR" sz="100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cette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salle, </a:t>
            </a:r>
            <a:r>
              <a:rPr lang="fr-FR" sz="100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les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bruits résonnent et on n’entend plus les paroles de </a:t>
            </a:r>
            <a:r>
              <a:rPr lang="fr-FR" sz="100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mes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amis.</a:t>
            </a:r>
          </a:p>
          <a:p>
            <a:r>
              <a:rPr lang="fr-FR" sz="100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Tes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traces laissées sur </a:t>
            </a:r>
            <a:r>
              <a:rPr lang="fr-FR" sz="100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la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neige seront bien vite effacées par </a:t>
            </a:r>
            <a:r>
              <a:rPr lang="fr-FR" sz="100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ce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vent glacial.</a:t>
            </a:r>
            <a:endParaRPr lang="fr-FR" sz="1000" u="sng" dirty="0">
              <a:latin typeface="Short Stack" panose="02010500040000000007" pitchFamily="2" charset="0"/>
              <a:ea typeface="Chewy" panose="02000000000000000000" pitchFamily="2" charset="0"/>
              <a:cs typeface="Dekko" panose="00000500000000000000" pitchFamily="2" charset="0"/>
            </a:endParaRPr>
          </a:p>
          <a:p>
            <a:r>
              <a:rPr lang="fr-FR" sz="100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Chaque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année au début </a:t>
            </a:r>
            <a:r>
              <a:rPr lang="fr-FR" sz="100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du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mois de février, </a:t>
            </a:r>
            <a:r>
              <a:rPr lang="fr-FR" sz="100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des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crêpes sautent dans </a:t>
            </a:r>
            <a:r>
              <a:rPr lang="fr-FR" sz="100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nos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poêles.</a:t>
            </a:r>
          </a:p>
        </p:txBody>
      </p:sp>
      <p:sp>
        <p:nvSpPr>
          <p:cNvPr id="12" name="Larme 11"/>
          <p:cNvSpPr/>
          <p:nvPr/>
        </p:nvSpPr>
        <p:spPr>
          <a:xfrm>
            <a:off x="6300911" y="243355"/>
            <a:ext cx="864096" cy="638851"/>
          </a:xfrm>
          <a:prstGeom prst="teardrop">
            <a:avLst>
              <a:gd name="adj" fmla="val 91453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300911" y="279355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>
                <a:solidFill>
                  <a:schemeClr val="bg1"/>
                </a:solidFill>
                <a:latin typeface="Set Fire to the Rain" panose="02000506000000020004" pitchFamily="2" charset="0"/>
              </a:rPr>
              <a:t>G6 C6 L3</a:t>
            </a:r>
            <a:endParaRPr lang="fr-FR" sz="2800" b="1" dirty="0">
              <a:solidFill>
                <a:schemeClr val="bg1"/>
              </a:solidFill>
              <a:latin typeface="Set Fire to the Rain" panose="02000506000000020004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8180" y="249784"/>
            <a:ext cx="1224136" cy="5447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200" dirty="0">
                <a:latin typeface="Set Fire to the Rain" panose="02000506000000020004" pitchFamily="2" charset="0"/>
                <a:cs typeface="Dekko" panose="00000500000000000000" pitchFamily="2" charset="0"/>
              </a:rPr>
              <a:t>Exercices de français </a:t>
            </a:r>
          </a:p>
          <a:p>
            <a:pPr algn="ctr">
              <a:lnSpc>
                <a:spcPct val="80000"/>
              </a:lnSpc>
            </a:pPr>
            <a:r>
              <a:rPr lang="fr-FR" sz="1200" dirty="0">
                <a:latin typeface="Set Fire to the Rain" panose="02000506000000020004" pitchFamily="2" charset="0"/>
                <a:cs typeface="Dekko" panose="00000500000000000000" pitchFamily="2" charset="0"/>
              </a:rPr>
              <a:t>CM1</a:t>
            </a:r>
          </a:p>
        </p:txBody>
      </p:sp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7945586A-5E32-4BBE-8E0D-DAD16FD6C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491317"/>
              </p:ext>
            </p:extLst>
          </p:nvPr>
        </p:nvGraphicFramePr>
        <p:xfrm>
          <a:off x="231697" y="5387851"/>
          <a:ext cx="7056784" cy="23351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1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1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1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1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18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0223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être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avoir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aller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jouer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obéir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15">
                <a:tc>
                  <a:txBody>
                    <a:bodyPr/>
                    <a:lstStyle/>
                    <a:p>
                      <a:r>
                        <a:rPr lang="fr-FR" sz="9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je/j’</a:t>
                      </a: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815">
                <a:tc>
                  <a:txBody>
                    <a:bodyPr/>
                    <a:lstStyle/>
                    <a:p>
                      <a:r>
                        <a:rPr lang="fr-FR" sz="9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tu</a:t>
                      </a: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815">
                <a:tc>
                  <a:txBody>
                    <a:bodyPr/>
                    <a:lstStyle/>
                    <a:p>
                      <a:r>
                        <a:rPr lang="fr-FR" sz="9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il</a:t>
                      </a: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815">
                <a:tc>
                  <a:txBody>
                    <a:bodyPr/>
                    <a:lstStyle/>
                    <a:p>
                      <a:r>
                        <a:rPr lang="fr-FR" sz="9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nous</a:t>
                      </a: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endParaRPr lang="fr-FR" sz="80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815">
                <a:tc>
                  <a:txBody>
                    <a:bodyPr/>
                    <a:lstStyle/>
                    <a:p>
                      <a:r>
                        <a:rPr lang="fr-FR" sz="9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vous</a:t>
                      </a: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815">
                <a:tc>
                  <a:txBody>
                    <a:bodyPr/>
                    <a:lstStyle/>
                    <a:p>
                      <a:r>
                        <a:rPr lang="fr-FR" sz="9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ils</a:t>
                      </a: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FC0A6F86-7914-41AE-80B0-7CDCA94845D6}"/>
              </a:ext>
            </a:extLst>
          </p:cNvPr>
          <p:cNvSpPr/>
          <p:nvPr/>
        </p:nvSpPr>
        <p:spPr>
          <a:xfrm>
            <a:off x="175628" y="7777743"/>
            <a:ext cx="7237014" cy="1241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600" b="1" spc="-30" dirty="0">
                <a:latin typeface="Fineliner Script" panose="02000000000000000000" pitchFamily="50" charset="0"/>
                <a:cs typeface="Dekko" panose="00000500000000000000" pitchFamily="2" charset="0"/>
              </a:rPr>
              <a:t>4. </a:t>
            </a:r>
            <a:r>
              <a:rPr lang="fr-FR" sz="1600" b="1" dirty="0">
                <a:latin typeface="Fineliner Script" panose="02000000000000000000" pitchFamily="50" charset="0"/>
                <a:cs typeface="Dekko" panose="00000500000000000000" pitchFamily="2" charset="0"/>
              </a:rPr>
              <a:t>Entoure le verbe de chaque phrase et indique s’il est au présent ou à l’imparfait</a:t>
            </a:r>
          </a:p>
          <a:p>
            <a:pPr lvl="0">
              <a:lnSpc>
                <a:spcPct val="150000"/>
              </a:lnSpc>
            </a:pP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Nous allions en vélo à l’école. ( _______ ) * Nous faisons le tour du monde. ( _______ ) * Nous pouvions voyager en train. ( _______ ) * Vous voyiez les nuages se former. ( _______ ) * Vous simplifiez trop le travail. ( _______ ) * Nous ne gaspillons pas notre temps. ( _______ ) * Nous gagnions la coupe de la rencontre sportive. ( _______ ) * Vous associez deux synonymes. ( _______ ) 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1297546-FE66-421F-BD03-09A412EAE4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616405"/>
              </p:ext>
            </p:extLst>
          </p:nvPr>
        </p:nvGraphicFramePr>
        <p:xfrm>
          <a:off x="255590" y="3765469"/>
          <a:ext cx="6981425" cy="7378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6285">
                  <a:extLst>
                    <a:ext uri="{9D8B030D-6E8A-4147-A177-3AD203B41FA5}">
                      <a16:colId xmlns:a16="http://schemas.microsoft.com/office/drawing/2014/main" val="4055013318"/>
                    </a:ext>
                  </a:extLst>
                </a:gridCol>
                <a:gridCol w="1396285">
                  <a:extLst>
                    <a:ext uri="{9D8B030D-6E8A-4147-A177-3AD203B41FA5}">
                      <a16:colId xmlns:a16="http://schemas.microsoft.com/office/drawing/2014/main" val="2211590351"/>
                    </a:ext>
                  </a:extLst>
                </a:gridCol>
                <a:gridCol w="1396285">
                  <a:extLst>
                    <a:ext uri="{9D8B030D-6E8A-4147-A177-3AD203B41FA5}">
                      <a16:colId xmlns:a16="http://schemas.microsoft.com/office/drawing/2014/main" val="2919422631"/>
                    </a:ext>
                  </a:extLst>
                </a:gridCol>
                <a:gridCol w="1396285">
                  <a:extLst>
                    <a:ext uri="{9D8B030D-6E8A-4147-A177-3AD203B41FA5}">
                      <a16:colId xmlns:a16="http://schemas.microsoft.com/office/drawing/2014/main" val="1272056083"/>
                    </a:ext>
                  </a:extLst>
                </a:gridCol>
                <a:gridCol w="1396285">
                  <a:extLst>
                    <a:ext uri="{9D8B030D-6E8A-4147-A177-3AD203B41FA5}">
                      <a16:colId xmlns:a16="http://schemas.microsoft.com/office/drawing/2014/main" val="3177282310"/>
                    </a:ext>
                  </a:extLst>
                </a:gridCol>
              </a:tblGrid>
              <a:tr h="368935"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cette : </a:t>
                      </a:r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Les :</a:t>
                      </a:r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Mes : </a:t>
                      </a:r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Tes : </a:t>
                      </a:r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La : </a:t>
                      </a:r>
                    </a:p>
                  </a:txBody>
                  <a:tcPr marL="36000"/>
                </a:tc>
                <a:extLst>
                  <a:ext uri="{0D108BD9-81ED-4DB2-BD59-A6C34878D82A}">
                    <a16:rowId xmlns:a16="http://schemas.microsoft.com/office/drawing/2014/main" val="1443460635"/>
                  </a:ext>
                </a:extLst>
              </a:tr>
              <a:tr h="368935"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Ce : </a:t>
                      </a:r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Chaque : </a:t>
                      </a:r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Du : </a:t>
                      </a:r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Des : </a:t>
                      </a:r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Nos : </a:t>
                      </a:r>
                    </a:p>
                  </a:txBody>
                  <a:tcPr marL="36000"/>
                </a:tc>
                <a:extLst>
                  <a:ext uri="{0D108BD9-81ED-4DB2-BD59-A6C34878D82A}">
                    <a16:rowId xmlns:a16="http://schemas.microsoft.com/office/drawing/2014/main" val="3097471910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5C0844CD-AA0B-457A-AAD8-63D0893BCAD2}"/>
              </a:ext>
            </a:extLst>
          </p:cNvPr>
          <p:cNvSpPr/>
          <p:nvPr/>
        </p:nvSpPr>
        <p:spPr>
          <a:xfrm>
            <a:off x="160834" y="4703521"/>
            <a:ext cx="3778250" cy="6447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fr-FR" sz="1400" b="1" dirty="0">
                <a:solidFill>
                  <a:prstClr val="black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CONJUGAISON : L’IMPARFAIT</a:t>
            </a:r>
          </a:p>
          <a:p>
            <a:pPr lvl="0">
              <a:lnSpc>
                <a:spcPct val="150000"/>
              </a:lnSpc>
            </a:pPr>
            <a:r>
              <a:rPr lang="fr-FR" sz="1600" b="1" dirty="0">
                <a:solidFill>
                  <a:prstClr val="black"/>
                </a:solidFill>
                <a:latin typeface="Fineliner Script" panose="02000000000000000000" pitchFamily="50" charset="0"/>
              </a:rPr>
              <a:t>3. Conjugue les verbes à l’imparfait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B75017E-E7E5-4D5F-BE32-0EADF8B30D8F}"/>
              </a:ext>
            </a:extLst>
          </p:cNvPr>
          <p:cNvSpPr txBox="1"/>
          <p:nvPr/>
        </p:nvSpPr>
        <p:spPr>
          <a:xfrm>
            <a:off x="164629" y="9124134"/>
            <a:ext cx="7197005" cy="1379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600" b="1" dirty="0">
                <a:solidFill>
                  <a:prstClr val="black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VOCABULAIRE : LA CONSTRUCTION DES MOTS</a:t>
            </a:r>
          </a:p>
          <a:p>
            <a:pPr lvl="0">
              <a:lnSpc>
                <a:spcPct val="150000"/>
              </a:lnSpc>
            </a:pPr>
            <a:r>
              <a:rPr lang="fr-FR" sz="1600" b="1" dirty="0">
                <a:ln>
                  <a:solidFill>
                    <a:schemeClr val="tx1"/>
                  </a:solidFill>
                </a:ln>
                <a:latin typeface="Fineliner Script" panose="02000000000000000000" pitchFamily="50" charset="0"/>
                <a:cs typeface="Dekko" panose="00000500000000000000" pitchFamily="2" charset="0"/>
              </a:rPr>
              <a:t>5. Ecris pour chaque mot, le nom de la partie soulignée : préfixe, suffixe ou radical</a:t>
            </a:r>
            <a:endParaRPr lang="fr-FR" sz="1600" b="1" dirty="0">
              <a:ln>
                <a:solidFill>
                  <a:schemeClr val="tx1"/>
                </a:solidFill>
              </a:ln>
              <a:latin typeface="Fineliner Script" panose="02000000000000000000" pitchFamily="50" charset="0"/>
              <a:ea typeface="Script Ecole 2" panose="02000400000000000000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  <a:tabLst>
                <a:tab pos="1619250" algn="l"/>
              </a:tabLst>
            </a:pPr>
            <a:r>
              <a:rPr lang="fr-FR" sz="1000" dirty="0">
                <a:latin typeface="Short Stack" panose="02010500040000000007" pitchFamily="2" charset="0"/>
                <a:cs typeface="Dekko" panose="00000500000000000000" pitchFamily="2" charset="0"/>
              </a:rPr>
              <a:t>im</a:t>
            </a:r>
            <a:r>
              <a:rPr lang="fr-FR" sz="1000" u="sng" dirty="0">
                <a:latin typeface="Short Stack" panose="02010500040000000007" pitchFamily="2" charset="0"/>
                <a:cs typeface="Dekko" panose="00000500000000000000" pitchFamily="2" charset="0"/>
              </a:rPr>
              <a:t>possible</a:t>
            </a:r>
            <a:r>
              <a:rPr lang="fr-FR" sz="1000" dirty="0">
                <a:latin typeface="Short Stack" panose="02010500040000000007" pitchFamily="2" charset="0"/>
                <a:cs typeface="Dekko" panose="00000500000000000000" pitchFamily="2" charset="0"/>
              </a:rPr>
              <a:t> : _____________________	</a:t>
            </a:r>
            <a:r>
              <a:rPr lang="fr-FR" sz="1000" u="sng" dirty="0">
                <a:latin typeface="Short Stack" panose="02010500040000000007" pitchFamily="2" charset="0"/>
                <a:cs typeface="Dekko" panose="00000500000000000000" pitchFamily="2" charset="0"/>
              </a:rPr>
              <a:t>re</a:t>
            </a:r>
            <a:r>
              <a:rPr lang="fr-FR" sz="1000" dirty="0">
                <a:latin typeface="Short Stack" panose="02010500040000000007" pitchFamily="2" charset="0"/>
                <a:cs typeface="Dekko" panose="00000500000000000000" pitchFamily="2" charset="0"/>
              </a:rPr>
              <a:t>commencer : _____________________</a:t>
            </a:r>
          </a:p>
          <a:p>
            <a:pPr>
              <a:lnSpc>
                <a:spcPct val="150000"/>
              </a:lnSpc>
              <a:tabLst>
                <a:tab pos="1619250" algn="l"/>
              </a:tabLst>
            </a:pPr>
            <a:r>
              <a:rPr lang="fr-FR" sz="1000" u="sng" dirty="0">
                <a:latin typeface="Short Stack" panose="02010500040000000007" pitchFamily="2" charset="0"/>
                <a:cs typeface="Dekko" panose="00000500000000000000" pitchFamily="2" charset="0"/>
              </a:rPr>
              <a:t>dé</a:t>
            </a:r>
            <a:r>
              <a:rPr lang="fr-FR" sz="1000" dirty="0">
                <a:latin typeface="Short Stack" panose="02010500040000000007" pitchFamily="2" charset="0"/>
                <a:cs typeface="Dekko" panose="00000500000000000000" pitchFamily="2" charset="0"/>
              </a:rPr>
              <a:t>coudre : _____________________	</a:t>
            </a:r>
            <a:r>
              <a:rPr lang="fr-FR" sz="1000" u="sng" dirty="0">
                <a:latin typeface="Short Stack" panose="02010500040000000007" pitchFamily="2" charset="0"/>
                <a:cs typeface="Dekko" panose="00000500000000000000" pitchFamily="2" charset="0"/>
              </a:rPr>
              <a:t>chauff</a:t>
            </a:r>
            <a:r>
              <a:rPr lang="fr-FR" sz="1000" dirty="0">
                <a:latin typeface="Short Stack" panose="02010500040000000007" pitchFamily="2" charset="0"/>
                <a:cs typeface="Dekko" panose="00000500000000000000" pitchFamily="2" charset="0"/>
              </a:rPr>
              <a:t>age : _____________________</a:t>
            </a:r>
          </a:p>
          <a:p>
            <a:pPr>
              <a:lnSpc>
                <a:spcPct val="150000"/>
              </a:lnSpc>
              <a:tabLst>
                <a:tab pos="1619250" algn="l"/>
              </a:tabLst>
            </a:pPr>
            <a:r>
              <a:rPr lang="fr-FR" sz="1000" dirty="0">
                <a:latin typeface="Short Stack" panose="02010500040000000007" pitchFamily="2" charset="0"/>
                <a:cs typeface="Dekko" panose="00000500000000000000" pitchFamily="2" charset="0"/>
              </a:rPr>
              <a:t>déchir</a:t>
            </a:r>
            <a:r>
              <a:rPr lang="fr-FR" sz="1000" u="sng" dirty="0">
                <a:latin typeface="Short Stack" panose="02010500040000000007" pitchFamily="2" charset="0"/>
                <a:cs typeface="Dekko" panose="00000500000000000000" pitchFamily="2" charset="0"/>
              </a:rPr>
              <a:t>ure</a:t>
            </a:r>
            <a:r>
              <a:rPr lang="fr-FR" sz="1000" dirty="0">
                <a:latin typeface="Short Stack" panose="02010500040000000007" pitchFamily="2" charset="0"/>
                <a:cs typeface="Dekko" panose="00000500000000000000" pitchFamily="2" charset="0"/>
              </a:rPr>
              <a:t> : _____________________	para</a:t>
            </a:r>
            <a:r>
              <a:rPr lang="fr-FR" sz="1000" u="sng" dirty="0">
                <a:latin typeface="Short Stack" panose="02010500040000000007" pitchFamily="2" charset="0"/>
                <a:cs typeface="Dekko" panose="00000500000000000000" pitchFamily="2" charset="0"/>
              </a:rPr>
              <a:t>pluie</a:t>
            </a:r>
            <a:r>
              <a:rPr lang="fr-FR" sz="1000" dirty="0">
                <a:latin typeface="Short Stack" panose="02010500040000000007" pitchFamily="2" charset="0"/>
                <a:cs typeface="Dekko" panose="00000500000000000000" pitchFamily="2" charset="0"/>
              </a:rPr>
              <a:t> : 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702953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ndir un rectangle avec un coin du même côté 7"/>
          <p:cNvSpPr/>
          <p:nvPr/>
        </p:nvSpPr>
        <p:spPr>
          <a:xfrm flipV="1">
            <a:off x="88825" y="162127"/>
            <a:ext cx="7364216" cy="10441162"/>
          </a:xfrm>
          <a:prstGeom prst="round2SameRect">
            <a:avLst>
              <a:gd name="adj1" fmla="val 2067"/>
              <a:gd name="adj2" fmla="val 0"/>
            </a:avLst>
          </a:prstGeom>
          <a:effectLst>
            <a:glow rad="63500">
              <a:schemeClr val="tx1">
                <a:lumMod val="50000"/>
                <a:lumOff val="50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à coins arrondis 12">
            <a:extLst>
              <a:ext uri="{FF2B5EF4-FFF2-40B4-BE49-F238E27FC236}">
                <a16:creationId xmlns:a16="http://schemas.microsoft.com/office/drawing/2014/main" id="{BCD91D65-F444-4407-826B-D4378D331ED2}"/>
              </a:ext>
            </a:extLst>
          </p:cNvPr>
          <p:cNvSpPr/>
          <p:nvPr/>
        </p:nvSpPr>
        <p:spPr>
          <a:xfrm>
            <a:off x="180230" y="9098312"/>
            <a:ext cx="7128792" cy="27307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à coins arrondis 1"/>
          <p:cNvSpPr/>
          <p:nvPr/>
        </p:nvSpPr>
        <p:spPr>
          <a:xfrm>
            <a:off x="165347" y="954212"/>
            <a:ext cx="7209015" cy="27307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6" t="12113" r="8383"/>
          <a:stretch/>
        </p:blipFill>
        <p:spPr bwMode="auto">
          <a:xfrm>
            <a:off x="108222" y="162126"/>
            <a:ext cx="7344819" cy="762461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à coins arrondis 12"/>
          <p:cNvSpPr/>
          <p:nvPr/>
        </p:nvSpPr>
        <p:spPr>
          <a:xfrm>
            <a:off x="177949" y="4663784"/>
            <a:ext cx="7184677" cy="27307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420974" y="105163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n w="635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ve Is Complicated Again" pitchFamily="2" charset="0"/>
                <a:ea typeface="123Marker" panose="02000603000000000000" pitchFamily="2" charset="0"/>
              </a:rPr>
              <a:t>Préparer l’évaluation n°6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60834" y="863757"/>
            <a:ext cx="7128792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1400" b="1" dirty="0">
                <a:ln w="12700">
                  <a:noFill/>
                </a:ln>
                <a:solidFill>
                  <a:prstClr val="black"/>
                </a:solidFill>
                <a:latin typeface="Set Fire to the Rain" panose="02000506000000020004" pitchFamily="2" charset="0"/>
              </a:rPr>
              <a:t>GRAMMAIRE : LES DETERMINANTS</a:t>
            </a:r>
          </a:p>
          <a:p>
            <a:pPr>
              <a:lnSpc>
                <a:spcPct val="150000"/>
              </a:lnSpc>
            </a:pPr>
            <a:r>
              <a:rPr lang="fr-FR" sz="1600" b="1" spc="-30" dirty="0">
                <a:latin typeface="Fineliner Script" panose="02000000000000000000" pitchFamily="50" charset="0"/>
                <a:ea typeface="Chewy" panose="02000000000000000000" pitchFamily="2" charset="0"/>
                <a:cs typeface="Dekko" panose="00000500000000000000" pitchFamily="2" charset="0"/>
              </a:rPr>
              <a:t>1. Place un déterminant devant le nom, selon les indications. N’utilise pas deux fois le même.</a:t>
            </a:r>
          </a:p>
          <a:p>
            <a:pPr>
              <a:lnSpc>
                <a:spcPct val="200000"/>
              </a:lnSpc>
            </a:pP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(</a:t>
            </a:r>
            <a:r>
              <a:rPr lang="fr-FR" sz="1000" dirty="0" err="1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dét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démonstratif)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ce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magasin	(article défini)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la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feuille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(</a:t>
            </a:r>
            <a:r>
              <a:rPr lang="fr-FR" sz="1000" dirty="0" err="1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dét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possessif)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mon, son, ton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sourire	(article indéfini)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un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téléphone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(</a:t>
            </a:r>
            <a:r>
              <a:rPr lang="fr-FR" sz="1000" dirty="0" err="1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dét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démonstratif)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cette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montagne	(</a:t>
            </a:r>
            <a:r>
              <a:rPr lang="fr-FR" sz="1000" dirty="0" err="1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dét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démonstratif)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cet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élève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(article indéfini)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une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paille		(</a:t>
            </a:r>
            <a:r>
              <a:rPr lang="fr-FR" sz="1000" dirty="0" err="1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dét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possessif)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ma, ta, sa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voiture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(</a:t>
            </a:r>
            <a:r>
              <a:rPr lang="fr-FR" sz="1000" dirty="0" err="1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dét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possessif)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mes, tes, ses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chaussures	(</a:t>
            </a:r>
            <a:r>
              <a:rPr lang="fr-FR" sz="1000" dirty="0" err="1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dét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indéfini)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quelques, plusieurs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fleurs</a:t>
            </a:r>
          </a:p>
          <a:p>
            <a:pPr>
              <a:lnSpc>
                <a:spcPct val="150000"/>
              </a:lnSpc>
            </a:pPr>
            <a:r>
              <a:rPr lang="fr-FR" sz="1600" b="1" spc="-30" dirty="0">
                <a:latin typeface="Fineliner Script" panose="02000000000000000000" pitchFamily="50" charset="0"/>
                <a:ea typeface="Chewy" panose="02000000000000000000" pitchFamily="2" charset="0"/>
                <a:cs typeface="Dekko" panose="00000500000000000000" pitchFamily="2" charset="0"/>
              </a:rPr>
              <a:t>2. Indique la nature des déterminants soulignés</a:t>
            </a:r>
          </a:p>
          <a:p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Dans </a:t>
            </a:r>
            <a:r>
              <a:rPr lang="fr-FR" sz="100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cette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salle, </a:t>
            </a:r>
            <a:r>
              <a:rPr lang="fr-FR" sz="100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les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bruits résonnent et on n’entend plus les paroles de </a:t>
            </a:r>
            <a:r>
              <a:rPr lang="fr-FR" sz="100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mes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amis.</a:t>
            </a:r>
          </a:p>
          <a:p>
            <a:r>
              <a:rPr lang="fr-FR" sz="100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Tes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traces laissées sur </a:t>
            </a:r>
            <a:r>
              <a:rPr lang="fr-FR" sz="100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la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neige seront bien vite effacées par </a:t>
            </a:r>
            <a:r>
              <a:rPr lang="fr-FR" sz="100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ce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vent glacial.</a:t>
            </a:r>
            <a:endParaRPr lang="fr-FR" sz="1000" u="sng" dirty="0">
              <a:latin typeface="Short Stack" panose="02010500040000000007" pitchFamily="2" charset="0"/>
              <a:ea typeface="Chewy" panose="02000000000000000000" pitchFamily="2" charset="0"/>
              <a:cs typeface="Dekko" panose="00000500000000000000" pitchFamily="2" charset="0"/>
            </a:endParaRPr>
          </a:p>
          <a:p>
            <a:r>
              <a:rPr lang="fr-FR" sz="100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Chaque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année au début </a:t>
            </a:r>
            <a:r>
              <a:rPr lang="fr-FR" sz="100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du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mois de février, </a:t>
            </a:r>
            <a:r>
              <a:rPr lang="fr-FR" sz="100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des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crêpes sautent dans </a:t>
            </a:r>
            <a:r>
              <a:rPr lang="fr-FR" sz="100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nos</a:t>
            </a:r>
            <a:r>
              <a:rPr lang="fr-FR" sz="100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poêles.</a:t>
            </a:r>
          </a:p>
        </p:txBody>
      </p:sp>
      <p:sp>
        <p:nvSpPr>
          <p:cNvPr id="12" name="Larme 11"/>
          <p:cNvSpPr/>
          <p:nvPr/>
        </p:nvSpPr>
        <p:spPr>
          <a:xfrm>
            <a:off x="6300911" y="243355"/>
            <a:ext cx="864096" cy="638851"/>
          </a:xfrm>
          <a:prstGeom prst="teardrop">
            <a:avLst>
              <a:gd name="adj" fmla="val 91453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300911" y="279355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>
                <a:solidFill>
                  <a:schemeClr val="bg1"/>
                </a:solidFill>
                <a:latin typeface="Set Fire to the Rain" panose="02000506000000020004" pitchFamily="2" charset="0"/>
              </a:rPr>
              <a:t>G6 C6 L3</a:t>
            </a:r>
            <a:endParaRPr lang="fr-FR" sz="2800" b="1" dirty="0">
              <a:solidFill>
                <a:schemeClr val="bg1"/>
              </a:solidFill>
              <a:latin typeface="Set Fire to the Rain" panose="02000506000000020004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8180" y="249784"/>
            <a:ext cx="1224136" cy="5447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200" dirty="0">
                <a:latin typeface="Set Fire to the Rain" panose="02000506000000020004" pitchFamily="2" charset="0"/>
                <a:cs typeface="Dekko" panose="00000500000000000000" pitchFamily="2" charset="0"/>
              </a:rPr>
              <a:t>Exercices de français </a:t>
            </a:r>
          </a:p>
          <a:p>
            <a:pPr algn="ctr">
              <a:lnSpc>
                <a:spcPct val="80000"/>
              </a:lnSpc>
            </a:pPr>
            <a:r>
              <a:rPr lang="fr-FR" sz="1200" dirty="0">
                <a:latin typeface="Set Fire to the Rain" panose="02000506000000020004" pitchFamily="2" charset="0"/>
                <a:cs typeface="Dekko" panose="00000500000000000000" pitchFamily="2" charset="0"/>
              </a:rPr>
              <a:t>CM1</a:t>
            </a:r>
          </a:p>
        </p:txBody>
      </p:sp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7945586A-5E32-4BBE-8E0D-DAD16FD6C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656899"/>
              </p:ext>
            </p:extLst>
          </p:nvPr>
        </p:nvGraphicFramePr>
        <p:xfrm>
          <a:off x="231697" y="5387851"/>
          <a:ext cx="7056784" cy="1956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1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1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1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1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18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2882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être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avoir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aller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jouer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obéir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915">
                <a:tc>
                  <a:txBody>
                    <a:bodyPr/>
                    <a:lstStyle/>
                    <a:p>
                      <a:r>
                        <a:rPr lang="fr-FR" sz="9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je/j’</a:t>
                      </a: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étais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avais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allais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jouais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obéissais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915">
                <a:tc>
                  <a:txBody>
                    <a:bodyPr/>
                    <a:lstStyle/>
                    <a:p>
                      <a:r>
                        <a:rPr lang="fr-FR" sz="9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tu</a:t>
                      </a: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étais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avais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allais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jouais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obéissais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915">
                <a:tc>
                  <a:txBody>
                    <a:bodyPr/>
                    <a:lstStyle/>
                    <a:p>
                      <a:r>
                        <a:rPr lang="fr-FR" sz="9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il</a:t>
                      </a: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était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avait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allait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jouait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obéissait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915">
                <a:tc>
                  <a:txBody>
                    <a:bodyPr/>
                    <a:lstStyle/>
                    <a:p>
                      <a:r>
                        <a:rPr lang="fr-FR" sz="9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nous</a:t>
                      </a: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étions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avions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allions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jouions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obéissions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915">
                <a:tc>
                  <a:txBody>
                    <a:bodyPr/>
                    <a:lstStyle/>
                    <a:p>
                      <a:r>
                        <a:rPr lang="fr-FR" sz="9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vous</a:t>
                      </a: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étiez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aviez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alliez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jouiez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obéissiez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915">
                <a:tc>
                  <a:txBody>
                    <a:bodyPr/>
                    <a:lstStyle/>
                    <a:p>
                      <a:r>
                        <a:rPr lang="fr-FR" sz="9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ils</a:t>
                      </a: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étaient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avaient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allaient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jouaient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obéissaient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1297546-FE66-421F-BD03-09A412EAE4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522993"/>
              </p:ext>
            </p:extLst>
          </p:nvPr>
        </p:nvGraphicFramePr>
        <p:xfrm>
          <a:off x="255590" y="3765469"/>
          <a:ext cx="6981425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6285">
                  <a:extLst>
                    <a:ext uri="{9D8B030D-6E8A-4147-A177-3AD203B41FA5}">
                      <a16:colId xmlns:a16="http://schemas.microsoft.com/office/drawing/2014/main" val="4055013318"/>
                    </a:ext>
                  </a:extLst>
                </a:gridCol>
                <a:gridCol w="1396285">
                  <a:extLst>
                    <a:ext uri="{9D8B030D-6E8A-4147-A177-3AD203B41FA5}">
                      <a16:colId xmlns:a16="http://schemas.microsoft.com/office/drawing/2014/main" val="2211590351"/>
                    </a:ext>
                  </a:extLst>
                </a:gridCol>
                <a:gridCol w="1396285">
                  <a:extLst>
                    <a:ext uri="{9D8B030D-6E8A-4147-A177-3AD203B41FA5}">
                      <a16:colId xmlns:a16="http://schemas.microsoft.com/office/drawing/2014/main" val="2919422631"/>
                    </a:ext>
                  </a:extLst>
                </a:gridCol>
                <a:gridCol w="1396285">
                  <a:extLst>
                    <a:ext uri="{9D8B030D-6E8A-4147-A177-3AD203B41FA5}">
                      <a16:colId xmlns:a16="http://schemas.microsoft.com/office/drawing/2014/main" val="1272056083"/>
                    </a:ext>
                  </a:extLst>
                </a:gridCol>
                <a:gridCol w="1396285">
                  <a:extLst>
                    <a:ext uri="{9D8B030D-6E8A-4147-A177-3AD203B41FA5}">
                      <a16:colId xmlns:a16="http://schemas.microsoft.com/office/drawing/2014/main" val="3177282310"/>
                    </a:ext>
                  </a:extLst>
                </a:gridCol>
              </a:tblGrid>
              <a:tr h="368935"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cette : </a:t>
                      </a:r>
                      <a:r>
                        <a:rPr lang="fr-FR" sz="1000" b="1" dirty="0" err="1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Det</a:t>
                      </a:r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 démonstratif</a:t>
                      </a:r>
                      <a:endParaRPr lang="fr-FR" sz="8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Les : </a:t>
                      </a: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Dekko" panose="00000500000000000000" pitchFamily="2" charset="0"/>
                        </a:rPr>
                        <a:t>article défini</a:t>
                      </a:r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Mes : </a:t>
                      </a:r>
                      <a:r>
                        <a:rPr kumimoji="0" lang="fr-FR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Dekko" panose="00000500000000000000" pitchFamily="2" charset="0"/>
                        </a:rPr>
                        <a:t>dét</a:t>
                      </a: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Dekko" panose="00000500000000000000" pitchFamily="2" charset="0"/>
                        </a:rPr>
                        <a:t> possessif</a:t>
                      </a:r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Tes : </a:t>
                      </a:r>
                      <a:r>
                        <a:rPr kumimoji="0" lang="fr-FR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Dekko" panose="00000500000000000000" pitchFamily="2" charset="0"/>
                        </a:rPr>
                        <a:t>dét</a:t>
                      </a: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Dekko" panose="00000500000000000000" pitchFamily="2" charset="0"/>
                        </a:rPr>
                        <a:t> possessif</a:t>
                      </a:r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La : </a:t>
                      </a: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Dekko" panose="00000500000000000000" pitchFamily="2" charset="0"/>
                        </a:rPr>
                        <a:t>article défini</a:t>
                      </a:r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marL="36000"/>
                </a:tc>
                <a:extLst>
                  <a:ext uri="{0D108BD9-81ED-4DB2-BD59-A6C34878D82A}">
                    <a16:rowId xmlns:a16="http://schemas.microsoft.com/office/drawing/2014/main" val="1443460635"/>
                  </a:ext>
                </a:extLst>
              </a:tr>
              <a:tr h="368935"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Ce : </a:t>
                      </a:r>
                      <a:r>
                        <a:rPr kumimoji="0" lang="fr-FR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Dekko" panose="00000500000000000000" pitchFamily="2" charset="0"/>
                        </a:rPr>
                        <a:t>Det</a:t>
                      </a: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Dekko" panose="00000500000000000000" pitchFamily="2" charset="0"/>
                        </a:rPr>
                        <a:t> démonstratif</a:t>
                      </a:r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Chaque : </a:t>
                      </a:r>
                      <a:r>
                        <a:rPr kumimoji="0" lang="fr-FR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Dekko" panose="00000500000000000000" pitchFamily="2" charset="0"/>
                        </a:rPr>
                        <a:t>dét</a:t>
                      </a: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Dekko" panose="00000500000000000000" pitchFamily="2" charset="0"/>
                        </a:rPr>
                        <a:t> indéfini</a:t>
                      </a:r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Du : </a:t>
                      </a: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Dekko" panose="00000500000000000000" pitchFamily="2" charset="0"/>
                        </a:rPr>
                        <a:t>article contracté</a:t>
                      </a:r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Des : </a:t>
                      </a: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Dekko" panose="00000500000000000000" pitchFamily="2" charset="0"/>
                        </a:rPr>
                        <a:t>article indéfini</a:t>
                      </a:r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Nos : </a:t>
                      </a:r>
                      <a:r>
                        <a:rPr kumimoji="0" lang="fr-FR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Dekko" panose="00000500000000000000" pitchFamily="2" charset="0"/>
                        </a:rPr>
                        <a:t>dét</a:t>
                      </a:r>
                      <a:r>
                        <a:rPr kumimoji="0" lang="fr-F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Dekko" panose="00000500000000000000" pitchFamily="2" charset="0"/>
                        </a:rPr>
                        <a:t> possessif</a:t>
                      </a:r>
                      <a:endParaRPr lang="fr-FR" sz="80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marL="36000"/>
                </a:tc>
                <a:extLst>
                  <a:ext uri="{0D108BD9-81ED-4DB2-BD59-A6C34878D82A}">
                    <a16:rowId xmlns:a16="http://schemas.microsoft.com/office/drawing/2014/main" val="3097471910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5C0844CD-AA0B-457A-AAD8-63D0893BCAD2}"/>
              </a:ext>
            </a:extLst>
          </p:cNvPr>
          <p:cNvSpPr/>
          <p:nvPr/>
        </p:nvSpPr>
        <p:spPr>
          <a:xfrm>
            <a:off x="160834" y="4703521"/>
            <a:ext cx="3778250" cy="6447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fr-FR" sz="1400" b="1" dirty="0">
                <a:solidFill>
                  <a:prstClr val="black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CONJUGAISON : L’IMPARFAIT</a:t>
            </a:r>
          </a:p>
          <a:p>
            <a:pPr lvl="0">
              <a:lnSpc>
                <a:spcPct val="150000"/>
              </a:lnSpc>
            </a:pPr>
            <a:r>
              <a:rPr lang="fr-FR" sz="1600" b="1" dirty="0">
                <a:solidFill>
                  <a:prstClr val="black"/>
                </a:solidFill>
                <a:latin typeface="Fineliner Script" panose="02000000000000000000" pitchFamily="50" charset="0"/>
              </a:rPr>
              <a:t>3. Conjugue les verbes à l’imparfait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B75017E-E7E5-4D5F-BE32-0EADF8B30D8F}"/>
              </a:ext>
            </a:extLst>
          </p:cNvPr>
          <p:cNvSpPr txBox="1"/>
          <p:nvPr/>
        </p:nvSpPr>
        <p:spPr>
          <a:xfrm>
            <a:off x="164629" y="9124134"/>
            <a:ext cx="7197005" cy="1379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600" b="1" dirty="0">
                <a:solidFill>
                  <a:prstClr val="black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VOCABULAIRE : LA CONSTRUCTION DES MOTS</a:t>
            </a:r>
          </a:p>
          <a:p>
            <a:pPr lvl="0">
              <a:lnSpc>
                <a:spcPct val="150000"/>
              </a:lnSpc>
            </a:pPr>
            <a:r>
              <a:rPr lang="fr-FR" sz="1600" b="1" dirty="0">
                <a:ln>
                  <a:solidFill>
                    <a:schemeClr val="tx1"/>
                  </a:solidFill>
                </a:ln>
                <a:latin typeface="Fineliner Script" panose="02000000000000000000" pitchFamily="50" charset="0"/>
                <a:cs typeface="Dekko" panose="00000500000000000000" pitchFamily="2" charset="0"/>
              </a:rPr>
              <a:t>5. Ecris pour chaque mot, le nom de la partie soulignée : préfixe, suffixe ou radical</a:t>
            </a:r>
            <a:endParaRPr lang="fr-FR" sz="1600" b="1" dirty="0">
              <a:ln>
                <a:solidFill>
                  <a:schemeClr val="tx1"/>
                </a:solidFill>
              </a:ln>
              <a:latin typeface="Fineliner Script" panose="02000000000000000000" pitchFamily="50" charset="0"/>
              <a:ea typeface="Script Ecole 2" panose="02000400000000000000" pitchFamily="2" charset="0"/>
              <a:cs typeface="Dekko" panose="00000500000000000000" pitchFamily="2" charset="0"/>
            </a:endParaRPr>
          </a:p>
          <a:p>
            <a:pPr lvl="0">
              <a:lnSpc>
                <a:spcPct val="150000"/>
              </a:lnSpc>
              <a:tabLst>
                <a:tab pos="1619250" algn="l"/>
              </a:tabLst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im</a:t>
            </a:r>
            <a:r>
              <a:rPr lang="fr-FR" sz="1000" u="sng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possible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: </a:t>
            </a:r>
            <a:r>
              <a:rPr lang="fr-FR" sz="1000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radical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		</a:t>
            </a:r>
            <a:r>
              <a:rPr lang="fr-FR" sz="1000" u="sng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re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commencer : </a:t>
            </a:r>
            <a:r>
              <a:rPr lang="fr-FR" sz="1000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préfixe</a:t>
            </a:r>
          </a:p>
          <a:p>
            <a:pPr lvl="0">
              <a:lnSpc>
                <a:spcPct val="150000"/>
              </a:lnSpc>
              <a:tabLst>
                <a:tab pos="1619250" algn="l"/>
              </a:tabLst>
            </a:pPr>
            <a:r>
              <a:rPr lang="fr-FR" sz="1000" u="sng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dé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coudre : </a:t>
            </a:r>
            <a:r>
              <a:rPr lang="fr-FR" sz="1000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préfixe	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	</a:t>
            </a:r>
            <a:r>
              <a:rPr lang="fr-FR" sz="1000" u="sng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chauff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age : </a:t>
            </a:r>
            <a:r>
              <a:rPr lang="fr-FR" sz="1000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radical</a:t>
            </a:r>
          </a:p>
          <a:p>
            <a:pPr lvl="0">
              <a:lnSpc>
                <a:spcPct val="150000"/>
              </a:lnSpc>
              <a:tabLst>
                <a:tab pos="1619250" algn="l"/>
              </a:tabLst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déchir</a:t>
            </a:r>
            <a:r>
              <a:rPr lang="fr-FR" sz="1000" u="sng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ure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: </a:t>
            </a:r>
            <a:r>
              <a:rPr lang="fr-FR" sz="1000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suffixe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		para</a:t>
            </a:r>
            <a:r>
              <a:rPr lang="fr-FR" sz="1000" u="sng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pluie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: </a:t>
            </a:r>
            <a:r>
              <a:rPr lang="fr-FR" sz="1000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suffixe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91ECD7F-F982-4218-90A7-0AA73E7CE8E6}"/>
              </a:ext>
            </a:extLst>
          </p:cNvPr>
          <p:cNvSpPr txBox="1"/>
          <p:nvPr/>
        </p:nvSpPr>
        <p:spPr>
          <a:xfrm>
            <a:off x="2585737" y="456221"/>
            <a:ext cx="2181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3Marker" panose="02000603000000000000" pitchFamily="2" charset="0"/>
                <a:ea typeface="123Marker" panose="02000603000000000000" pitchFamily="2" charset="0"/>
              </a:rPr>
              <a:t>correction</a:t>
            </a:r>
            <a:endParaRPr lang="fr-F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123Marker" panose="02000603000000000000" pitchFamily="2" charset="0"/>
              <a:ea typeface="123Marker" panose="02000603000000000000" pitchFamily="2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A4BBF8C-D58D-460C-952B-51D29B43FE17}"/>
              </a:ext>
            </a:extLst>
          </p:cNvPr>
          <p:cNvSpPr/>
          <p:nvPr/>
        </p:nvSpPr>
        <p:spPr>
          <a:xfrm>
            <a:off x="162124" y="7314287"/>
            <a:ext cx="7237014" cy="1643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1600" b="1" spc="-30" dirty="0">
                <a:ln>
                  <a:solidFill>
                    <a:schemeClr val="tx1"/>
                  </a:solidFill>
                </a:ln>
                <a:latin typeface="Fineliner Script" panose="02000000000000000000" pitchFamily="50" charset="0"/>
                <a:cs typeface="Dekko" panose="00000500000000000000" pitchFamily="2" charset="0"/>
              </a:rPr>
              <a:t>4. </a:t>
            </a:r>
            <a:r>
              <a:rPr lang="fr-FR" sz="1600" b="1" dirty="0">
                <a:ln>
                  <a:solidFill>
                    <a:schemeClr val="tx1"/>
                  </a:solidFill>
                </a:ln>
                <a:latin typeface="Fineliner Script" panose="02000000000000000000" pitchFamily="50" charset="0"/>
                <a:cs typeface="Dekko" panose="00000500000000000000" pitchFamily="2" charset="0"/>
              </a:rPr>
              <a:t>Entoure le verbe de chaque phrase et indique s’il est au présent ou à l’imparfait</a:t>
            </a:r>
          </a:p>
          <a:p>
            <a:pPr lvl="0">
              <a:lnSpc>
                <a:spcPct val="200000"/>
              </a:lnSpc>
            </a:pP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Nous  allions en vélo à l’école. ( </a:t>
            </a:r>
            <a:r>
              <a:rPr lang="fr-FR" sz="1000" b="1" spc="-30" dirty="0" err="1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imp</a:t>
            </a: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) * Nous  faisons le tour du monde. ( </a:t>
            </a:r>
            <a:r>
              <a:rPr lang="fr-FR" sz="1000" b="1" spc="-30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présent</a:t>
            </a: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) * Nous  pouvions voyager en train.   ( </a:t>
            </a:r>
            <a:r>
              <a:rPr lang="fr-FR" sz="1000" b="1" spc="-30" dirty="0" err="1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imp</a:t>
            </a: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) * Vous voyez  les nuages se former. ( </a:t>
            </a:r>
            <a:r>
              <a:rPr lang="fr-FR" sz="1000" b="1" spc="-30" dirty="0" err="1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imp</a:t>
            </a: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) * Vous simplifiez trop le travail.    ( </a:t>
            </a:r>
            <a:r>
              <a:rPr lang="fr-FR" sz="1000" b="1" spc="-30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présent</a:t>
            </a: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) * Nous ne gaspillons pas notre temps. ( </a:t>
            </a:r>
            <a:r>
              <a:rPr lang="fr-FR" sz="1000" b="1" spc="-30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présent</a:t>
            </a: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) * Nous  gagnions  la coupe de la rencontre sportive. ( </a:t>
            </a:r>
            <a:r>
              <a:rPr lang="fr-FR" sz="1000" b="1" spc="-30" dirty="0" err="1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imp</a:t>
            </a: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) * Vous  associez  deux synonymes. ( </a:t>
            </a:r>
            <a:r>
              <a:rPr lang="fr-FR" sz="1000" b="1" spc="-30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présent</a:t>
            </a:r>
            <a:r>
              <a:rPr lang="fr-FR" sz="100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) 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7A3EB4B9-A260-4E49-BA3C-F468BC8359D8}"/>
              </a:ext>
            </a:extLst>
          </p:cNvPr>
          <p:cNvSpPr/>
          <p:nvPr/>
        </p:nvSpPr>
        <p:spPr>
          <a:xfrm>
            <a:off x="612279" y="7794972"/>
            <a:ext cx="50405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8EB75E4B-A0E7-4A57-8768-36361FA7006A}"/>
              </a:ext>
            </a:extLst>
          </p:cNvPr>
          <p:cNvSpPr/>
          <p:nvPr/>
        </p:nvSpPr>
        <p:spPr>
          <a:xfrm>
            <a:off x="3265797" y="7794972"/>
            <a:ext cx="576063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FD969896-4C85-434C-A428-85AE8E5EFBEC}"/>
              </a:ext>
            </a:extLst>
          </p:cNvPr>
          <p:cNvSpPr/>
          <p:nvPr/>
        </p:nvSpPr>
        <p:spPr>
          <a:xfrm>
            <a:off x="6342016" y="7796777"/>
            <a:ext cx="63911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67844086-59F7-47F3-8C5C-F97103333E66}"/>
              </a:ext>
            </a:extLst>
          </p:cNvPr>
          <p:cNvSpPr/>
          <p:nvPr/>
        </p:nvSpPr>
        <p:spPr>
          <a:xfrm>
            <a:off x="2462926" y="8083004"/>
            <a:ext cx="43204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9D59808A-D2A3-4ECE-B765-78ED908BA211}"/>
              </a:ext>
            </a:extLst>
          </p:cNvPr>
          <p:cNvSpPr/>
          <p:nvPr/>
        </p:nvSpPr>
        <p:spPr>
          <a:xfrm>
            <a:off x="5414870" y="8111993"/>
            <a:ext cx="639115" cy="256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5A54EE2E-BECC-44A8-BF38-6C61DEB6F150}"/>
              </a:ext>
            </a:extLst>
          </p:cNvPr>
          <p:cNvSpPr/>
          <p:nvPr/>
        </p:nvSpPr>
        <p:spPr>
          <a:xfrm>
            <a:off x="1689919" y="8415254"/>
            <a:ext cx="720080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E97B8437-A6E0-48EB-9DEA-B0D5E67C44F0}"/>
              </a:ext>
            </a:extLst>
          </p:cNvPr>
          <p:cNvSpPr/>
          <p:nvPr/>
        </p:nvSpPr>
        <p:spPr>
          <a:xfrm>
            <a:off x="2585736" y="8708599"/>
            <a:ext cx="599423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4B253C62-A0F7-41E0-ABC0-0DB8EBCDF18F}"/>
              </a:ext>
            </a:extLst>
          </p:cNvPr>
          <p:cNvSpPr/>
          <p:nvPr/>
        </p:nvSpPr>
        <p:spPr>
          <a:xfrm>
            <a:off x="4928749" y="8404000"/>
            <a:ext cx="639115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19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12624</TotalTime>
  <Words>485</Words>
  <Application>Microsoft Office PowerPoint</Application>
  <PresentationFormat>Personnalisé</PresentationFormat>
  <Paragraphs>123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123Marker</vt:lpstr>
      <vt:lpstr>Arial</vt:lpstr>
      <vt:lpstr>Calibri</vt:lpstr>
      <vt:lpstr>Fineliner Script</vt:lpstr>
      <vt:lpstr>Love Is Complicated Again</vt:lpstr>
      <vt:lpstr>Set Fire to the Rain</vt:lpstr>
      <vt:lpstr>Short Stack</vt:lpstr>
      <vt:lpstr>Thème Office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 BROU</cp:lastModifiedBy>
  <cp:revision>121</cp:revision>
  <dcterms:created xsi:type="dcterms:W3CDTF">2014-07-12T09:50:02Z</dcterms:created>
  <dcterms:modified xsi:type="dcterms:W3CDTF">2019-02-03T17:25:47Z</dcterms:modified>
</cp:coreProperties>
</file>