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handoutMasterIdLst>
    <p:handoutMasterId r:id="rId14"/>
  </p:handoutMasterIdLst>
  <p:sldIdLst>
    <p:sldId id="260" r:id="rId2"/>
    <p:sldId id="261" r:id="rId3"/>
    <p:sldId id="258" r:id="rId4"/>
    <p:sldId id="262" r:id="rId5"/>
    <p:sldId id="259" r:id="rId6"/>
    <p:sldId id="263" r:id="rId7"/>
    <p:sldId id="264" r:id="rId8"/>
    <p:sldId id="265" r:id="rId9"/>
    <p:sldId id="266" r:id="rId10"/>
    <p:sldId id="267" r:id="rId11"/>
    <p:sldId id="268" r:id="rId12"/>
  </p:sldIdLst>
  <p:sldSz cx="6858000" cy="9906000" type="A4"/>
  <p:notesSz cx="6735763" cy="98663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drine BROU" initials="SB" lastIdx="1" clrIdx="0">
    <p:extLst>
      <p:ext uri="{19B8F6BF-5375-455C-9EA6-DF929625EA0E}">
        <p15:presenceInfo xmlns:p15="http://schemas.microsoft.com/office/powerpoint/2012/main" userId="fb1473fe06c2190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p:scale>
          <a:sx n="100" d="100"/>
          <a:sy n="100" d="100"/>
        </p:scale>
        <p:origin x="394" y="86"/>
      </p:cViewPr>
      <p:guideLst>
        <p:guide orient="horz" pos="3120"/>
        <p:guide pos="216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35" d="100"/>
          <a:sy n="35" d="100"/>
        </p:scale>
        <p:origin x="2414" y="2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2-21T17:14:14.811" idx="1">
    <p:pos x="10" y="10"/>
    <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2-21T17:14:14.811" idx="1">
    <p:pos x="10" y="10"/>
    <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9-02-21T17:14:14.811" idx="1">
    <p:pos x="10" y="10"/>
    <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89BD1FD9-8E6D-4B4A-AE05-4B677AB02868}"/>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69D9C143-5485-4B94-8A2D-691F68F042B9}"/>
              </a:ext>
            </a:extLst>
          </p:cNvPr>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C71386C7-D45D-4356-B0C0-1E26F57FC41F}" type="datetimeFigureOut">
              <a:rPr lang="fr-FR" smtClean="0"/>
              <a:t>24/02/2019</a:t>
            </a:fld>
            <a:endParaRPr lang="fr-FR"/>
          </a:p>
        </p:txBody>
      </p:sp>
      <p:sp>
        <p:nvSpPr>
          <p:cNvPr id="4" name="Espace réservé du pied de page 3">
            <a:extLst>
              <a:ext uri="{FF2B5EF4-FFF2-40B4-BE49-F238E27FC236}">
                <a16:creationId xmlns:a16="http://schemas.microsoft.com/office/drawing/2014/main" id="{9579EFDF-FA98-4E20-BB24-6C84FACB7BA0}"/>
              </a:ext>
            </a:extLst>
          </p:cNvPr>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CB1459ED-0AE5-4D30-9E35-12B06DAAA05C}"/>
              </a:ext>
            </a:extLst>
          </p:cNvPr>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29D013D4-6957-4077-BE8D-47E91F7C2AB0}" type="slidenum">
              <a:rPr lang="fr-FR" smtClean="0"/>
              <a:t>‹N°›</a:t>
            </a:fld>
            <a:endParaRPr lang="fr-FR"/>
          </a:p>
        </p:txBody>
      </p:sp>
    </p:spTree>
    <p:extLst>
      <p:ext uri="{BB962C8B-B14F-4D97-AF65-F5344CB8AC3E}">
        <p14:creationId xmlns:p14="http://schemas.microsoft.com/office/powerpoint/2010/main" val="23635610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B786B041-AA13-42CE-ADA0-4BF7BA51902F}" type="datetimeFigureOut">
              <a:rPr lang="fr-FR" smtClean="0"/>
              <a:t>24/02/2019</a:t>
            </a:fld>
            <a:endParaRPr lang="fr-FR"/>
          </a:p>
        </p:txBody>
      </p:sp>
      <p:sp>
        <p:nvSpPr>
          <p:cNvPr id="4" name="Espace réservé de l'image des diapositives 3"/>
          <p:cNvSpPr>
            <a:spLocks noGrp="1" noRot="1" noChangeAspect="1"/>
          </p:cNvSpPr>
          <p:nvPr>
            <p:ph type="sldImg" idx="2"/>
          </p:nvPr>
        </p:nvSpPr>
        <p:spPr>
          <a:xfrm>
            <a:off x="2216150" y="1233488"/>
            <a:ext cx="2303463" cy="33289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8AC45FD9-E89F-42AD-A363-81750D4D2DBC}" type="slidenum">
              <a:rPr lang="fr-FR" smtClean="0"/>
              <a:t>‹N°›</a:t>
            </a:fld>
            <a:endParaRPr lang="fr-FR"/>
          </a:p>
        </p:txBody>
      </p:sp>
    </p:spTree>
    <p:extLst>
      <p:ext uri="{BB962C8B-B14F-4D97-AF65-F5344CB8AC3E}">
        <p14:creationId xmlns:p14="http://schemas.microsoft.com/office/powerpoint/2010/main" val="3841922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3972FA0-62A8-405A-8DC4-A162D68C43C7}" type="datetimeFigureOut">
              <a:rPr lang="fr-FR" smtClean="0"/>
              <a:t>24/02/2019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C409506-F741-44EF-ADA9-98C36120FAA2}" type="slidenum">
              <a:rPr lang="fr-FR" smtClean="0"/>
              <a:t>‹N°›</a:t>
            </a:fld>
            <a:endParaRPr lang="fr-FR"/>
          </a:p>
        </p:txBody>
      </p:sp>
    </p:spTree>
    <p:extLst>
      <p:ext uri="{BB962C8B-B14F-4D97-AF65-F5344CB8AC3E}">
        <p14:creationId xmlns:p14="http://schemas.microsoft.com/office/powerpoint/2010/main" val="2512787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3972FA0-62A8-405A-8DC4-A162D68C43C7}" type="datetimeFigureOut">
              <a:rPr lang="fr-FR" smtClean="0"/>
              <a:t>24/02/2019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C409506-F741-44EF-ADA9-98C36120FAA2}" type="slidenum">
              <a:rPr lang="fr-FR" smtClean="0"/>
              <a:t>‹N°›</a:t>
            </a:fld>
            <a:endParaRPr lang="fr-FR"/>
          </a:p>
        </p:txBody>
      </p:sp>
    </p:spTree>
    <p:extLst>
      <p:ext uri="{BB962C8B-B14F-4D97-AF65-F5344CB8AC3E}">
        <p14:creationId xmlns:p14="http://schemas.microsoft.com/office/powerpoint/2010/main" val="3364381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3972FA0-62A8-405A-8DC4-A162D68C43C7}" type="datetimeFigureOut">
              <a:rPr lang="fr-FR" smtClean="0"/>
              <a:t>24/02/2019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C409506-F741-44EF-ADA9-98C36120FAA2}" type="slidenum">
              <a:rPr lang="fr-FR" smtClean="0"/>
              <a:t>‹N°›</a:t>
            </a:fld>
            <a:endParaRPr lang="fr-FR"/>
          </a:p>
        </p:txBody>
      </p:sp>
    </p:spTree>
    <p:extLst>
      <p:ext uri="{BB962C8B-B14F-4D97-AF65-F5344CB8AC3E}">
        <p14:creationId xmlns:p14="http://schemas.microsoft.com/office/powerpoint/2010/main" val="2057477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3972FA0-62A8-405A-8DC4-A162D68C43C7}" type="datetimeFigureOut">
              <a:rPr lang="fr-FR" smtClean="0"/>
              <a:t>24/02/2019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C409506-F741-44EF-ADA9-98C36120FAA2}" type="slidenum">
              <a:rPr lang="fr-FR" smtClean="0"/>
              <a:t>‹N°›</a:t>
            </a:fld>
            <a:endParaRPr lang="fr-FR"/>
          </a:p>
        </p:txBody>
      </p:sp>
    </p:spTree>
    <p:extLst>
      <p:ext uri="{BB962C8B-B14F-4D97-AF65-F5344CB8AC3E}">
        <p14:creationId xmlns:p14="http://schemas.microsoft.com/office/powerpoint/2010/main" val="3173453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3972FA0-62A8-405A-8DC4-A162D68C43C7}" type="datetimeFigureOut">
              <a:rPr lang="fr-FR" smtClean="0"/>
              <a:t>24/02/2019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C409506-F741-44EF-ADA9-98C36120FAA2}" type="slidenum">
              <a:rPr lang="fr-FR" smtClean="0"/>
              <a:t>‹N°›</a:t>
            </a:fld>
            <a:endParaRPr lang="fr-FR"/>
          </a:p>
        </p:txBody>
      </p:sp>
    </p:spTree>
    <p:extLst>
      <p:ext uri="{BB962C8B-B14F-4D97-AF65-F5344CB8AC3E}">
        <p14:creationId xmlns:p14="http://schemas.microsoft.com/office/powerpoint/2010/main" val="354060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3972FA0-62A8-405A-8DC4-A162D68C43C7}" type="datetimeFigureOut">
              <a:rPr lang="fr-FR" smtClean="0"/>
              <a:t>24/02/2019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C409506-F741-44EF-ADA9-98C36120FAA2}" type="slidenum">
              <a:rPr lang="fr-FR" smtClean="0"/>
              <a:t>‹N°›</a:t>
            </a:fld>
            <a:endParaRPr lang="fr-FR"/>
          </a:p>
        </p:txBody>
      </p:sp>
    </p:spTree>
    <p:extLst>
      <p:ext uri="{BB962C8B-B14F-4D97-AF65-F5344CB8AC3E}">
        <p14:creationId xmlns:p14="http://schemas.microsoft.com/office/powerpoint/2010/main" val="4016753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3972FA0-62A8-405A-8DC4-A162D68C43C7}" type="datetimeFigureOut">
              <a:rPr lang="fr-FR" smtClean="0"/>
              <a:t>24/02/2019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C409506-F741-44EF-ADA9-98C36120FAA2}" type="slidenum">
              <a:rPr lang="fr-FR" smtClean="0"/>
              <a:t>‹N°›</a:t>
            </a:fld>
            <a:endParaRPr lang="fr-FR"/>
          </a:p>
        </p:txBody>
      </p:sp>
    </p:spTree>
    <p:extLst>
      <p:ext uri="{BB962C8B-B14F-4D97-AF65-F5344CB8AC3E}">
        <p14:creationId xmlns:p14="http://schemas.microsoft.com/office/powerpoint/2010/main" val="3759970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3972FA0-62A8-405A-8DC4-A162D68C43C7}" type="datetimeFigureOut">
              <a:rPr lang="fr-FR" smtClean="0"/>
              <a:t>24/02/2019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C409506-F741-44EF-ADA9-98C36120FAA2}" type="slidenum">
              <a:rPr lang="fr-FR" smtClean="0"/>
              <a:t>‹N°›</a:t>
            </a:fld>
            <a:endParaRPr lang="fr-FR"/>
          </a:p>
        </p:txBody>
      </p:sp>
    </p:spTree>
    <p:extLst>
      <p:ext uri="{BB962C8B-B14F-4D97-AF65-F5344CB8AC3E}">
        <p14:creationId xmlns:p14="http://schemas.microsoft.com/office/powerpoint/2010/main" val="1276582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972FA0-62A8-405A-8DC4-A162D68C43C7}" type="datetimeFigureOut">
              <a:rPr lang="fr-FR" smtClean="0"/>
              <a:t>24/02/2019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C409506-F741-44EF-ADA9-98C36120FAA2}" type="slidenum">
              <a:rPr lang="fr-FR" smtClean="0"/>
              <a:t>‹N°›</a:t>
            </a:fld>
            <a:endParaRPr lang="fr-FR"/>
          </a:p>
        </p:txBody>
      </p:sp>
    </p:spTree>
    <p:extLst>
      <p:ext uri="{BB962C8B-B14F-4D97-AF65-F5344CB8AC3E}">
        <p14:creationId xmlns:p14="http://schemas.microsoft.com/office/powerpoint/2010/main" val="3848382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Modifiez les styles du texte du masque</a:t>
            </a:r>
          </a:p>
        </p:txBody>
      </p:sp>
      <p:sp>
        <p:nvSpPr>
          <p:cNvPr id="5" name="Date Placeholder 4"/>
          <p:cNvSpPr>
            <a:spLocks noGrp="1"/>
          </p:cNvSpPr>
          <p:nvPr>
            <p:ph type="dt" sz="half" idx="10"/>
          </p:nvPr>
        </p:nvSpPr>
        <p:spPr/>
        <p:txBody>
          <a:bodyPr/>
          <a:lstStyle/>
          <a:p>
            <a:fld id="{B3972FA0-62A8-405A-8DC4-A162D68C43C7}" type="datetimeFigureOut">
              <a:rPr lang="fr-FR" smtClean="0"/>
              <a:t>24/02/2019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C409506-F741-44EF-ADA9-98C36120FAA2}" type="slidenum">
              <a:rPr lang="fr-FR" smtClean="0"/>
              <a:t>‹N°›</a:t>
            </a:fld>
            <a:endParaRPr lang="fr-FR"/>
          </a:p>
        </p:txBody>
      </p:sp>
    </p:spTree>
    <p:extLst>
      <p:ext uri="{BB962C8B-B14F-4D97-AF65-F5344CB8AC3E}">
        <p14:creationId xmlns:p14="http://schemas.microsoft.com/office/powerpoint/2010/main" val="3805099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Modifiez les styles du texte du masque</a:t>
            </a:r>
          </a:p>
        </p:txBody>
      </p:sp>
      <p:sp>
        <p:nvSpPr>
          <p:cNvPr id="5" name="Date Placeholder 4"/>
          <p:cNvSpPr>
            <a:spLocks noGrp="1"/>
          </p:cNvSpPr>
          <p:nvPr>
            <p:ph type="dt" sz="half" idx="10"/>
          </p:nvPr>
        </p:nvSpPr>
        <p:spPr/>
        <p:txBody>
          <a:bodyPr/>
          <a:lstStyle/>
          <a:p>
            <a:fld id="{B3972FA0-62A8-405A-8DC4-A162D68C43C7}" type="datetimeFigureOut">
              <a:rPr lang="fr-FR" smtClean="0"/>
              <a:t>24/02/2019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C409506-F741-44EF-ADA9-98C36120FAA2}" type="slidenum">
              <a:rPr lang="fr-FR" smtClean="0"/>
              <a:t>‹N°›</a:t>
            </a:fld>
            <a:endParaRPr lang="fr-FR"/>
          </a:p>
        </p:txBody>
      </p:sp>
    </p:spTree>
    <p:extLst>
      <p:ext uri="{BB962C8B-B14F-4D97-AF65-F5344CB8AC3E}">
        <p14:creationId xmlns:p14="http://schemas.microsoft.com/office/powerpoint/2010/main" val="149620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B3972FA0-62A8-405A-8DC4-A162D68C43C7}" type="datetimeFigureOut">
              <a:rPr lang="fr-FR" smtClean="0"/>
              <a:t>24/02/2019</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7C409506-F741-44EF-ADA9-98C36120FAA2}" type="slidenum">
              <a:rPr lang="fr-FR" smtClean="0"/>
              <a:t>‹N°›</a:t>
            </a:fld>
            <a:endParaRPr lang="fr-FR"/>
          </a:p>
        </p:txBody>
      </p:sp>
    </p:spTree>
    <p:extLst>
      <p:ext uri="{BB962C8B-B14F-4D97-AF65-F5344CB8AC3E}">
        <p14:creationId xmlns:p14="http://schemas.microsoft.com/office/powerpoint/2010/main" val="3063600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omments" Target="../comments/comment3.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4.wdp"/><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microsoft.com/office/2007/relationships/hdphoto" Target="../media/hdphoto3.wdp"/><Relationship Id="rId4" Type="http://schemas.openxmlformats.org/officeDocument/2006/relationships/image" Target="../media/image8.png"/><Relationship Id="rId9"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omments" Target="../comments/comment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2.png"/><Relationship Id="rId7" Type="http://schemas.microsoft.com/office/2007/relationships/hdphoto" Target="../media/hdphoto5.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png"/><Relationship Id="rId5" Type="http://schemas.microsoft.com/office/2007/relationships/hdphoto" Target="../media/hdphoto4.wdp"/><Relationship Id="rId4" Type="http://schemas.openxmlformats.org/officeDocument/2006/relationships/image" Target="../media/image11.png"/><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4.wdp"/><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4.wdp"/><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flipH="1">
            <a:off x="269213" y="714375"/>
            <a:ext cx="8917" cy="9191625"/>
          </a:xfrm>
          <a:prstGeom prst="line">
            <a:avLst/>
          </a:prstGeom>
          <a:ln w="57150" cap="rnd">
            <a:solidFill>
              <a:schemeClr val="accent6">
                <a:lumMod val="75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3" name="Rectangle à coins arrondis 2"/>
          <p:cNvSpPr/>
          <p:nvPr/>
        </p:nvSpPr>
        <p:spPr>
          <a:xfrm>
            <a:off x="114919" y="1353901"/>
            <a:ext cx="5421454" cy="338555"/>
          </a:xfrm>
          <a:prstGeom prst="roundRect">
            <a:avLst>
              <a:gd name="adj" fmla="val 50000"/>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8" name="Groupe 27"/>
          <p:cNvGrpSpPr/>
          <p:nvPr/>
        </p:nvGrpSpPr>
        <p:grpSpPr>
          <a:xfrm>
            <a:off x="-39925" y="1"/>
            <a:ext cx="6897925" cy="1027466"/>
            <a:chOff x="-39925" y="0"/>
            <a:chExt cx="6897925" cy="1223269"/>
          </a:xfrm>
        </p:grpSpPr>
        <p:pic>
          <p:nvPicPr>
            <p:cNvPr id="26" name="Image 25"/>
            <p:cNvPicPr>
              <a:picLocks noChangeAspect="1"/>
            </p:cNvPicPr>
            <p:nvPr/>
          </p:nvPicPr>
          <p:blipFill rotWithShape="1">
            <a:blip r:embed="rId2">
              <a:duotone>
                <a:prstClr val="black"/>
                <a:schemeClr val="accent6">
                  <a:tint val="45000"/>
                  <a:satMod val="400000"/>
                </a:schemeClr>
              </a:duotone>
            </a:blip>
            <a:srcRect l="1329" t="3533" r="1954"/>
            <a:stretch/>
          </p:blipFill>
          <p:spPr>
            <a:xfrm>
              <a:off x="3390900" y="0"/>
              <a:ext cx="3467100" cy="1223269"/>
            </a:xfrm>
            <a:prstGeom prst="rect">
              <a:avLst/>
            </a:prstGeom>
          </p:spPr>
        </p:pic>
        <p:pic>
          <p:nvPicPr>
            <p:cNvPr id="27" name="Image 26"/>
            <p:cNvPicPr>
              <a:picLocks noChangeAspect="1"/>
            </p:cNvPicPr>
            <p:nvPr/>
          </p:nvPicPr>
          <p:blipFill>
            <a:blip r:embed="rId3">
              <a:duotone>
                <a:prstClr val="black"/>
                <a:schemeClr val="accent6">
                  <a:tint val="45000"/>
                  <a:satMod val="400000"/>
                </a:schemeClr>
              </a:duotone>
            </a:blip>
            <a:stretch>
              <a:fillRect/>
            </a:stretch>
          </p:blipFill>
          <p:spPr>
            <a:xfrm flipH="1">
              <a:off x="-39925" y="1981"/>
              <a:ext cx="3468925" cy="1219306"/>
            </a:xfrm>
            <a:prstGeom prst="rect">
              <a:avLst/>
            </a:prstGeom>
          </p:spPr>
        </p:pic>
      </p:grpSp>
      <p:sp>
        <p:nvSpPr>
          <p:cNvPr id="22" name="Ellipse 21"/>
          <p:cNvSpPr/>
          <p:nvPr/>
        </p:nvSpPr>
        <p:spPr>
          <a:xfrm>
            <a:off x="5492823" y="240268"/>
            <a:ext cx="1238250" cy="407431"/>
          </a:xfrm>
          <a:prstGeom prst="ellipse">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5492823" y="278368"/>
            <a:ext cx="1238250" cy="338554"/>
          </a:xfrm>
          <a:prstGeom prst="rect">
            <a:avLst/>
          </a:prstGeom>
          <a:noFill/>
        </p:spPr>
        <p:txBody>
          <a:bodyPr wrap="square" rtlCol="0">
            <a:spAutoFit/>
          </a:bodyPr>
          <a:lstStyle/>
          <a:p>
            <a:pPr algn="ctr"/>
            <a:r>
              <a:rPr lang="fr-FR" sz="1600" b="1" dirty="0">
                <a:effectLst>
                  <a:outerShdw blurRad="38100" dist="38100" dir="2700000" algn="tl">
                    <a:srgbClr val="000000">
                      <a:alpha val="43137"/>
                    </a:srgbClr>
                  </a:outerShdw>
                </a:effectLst>
                <a:latin typeface="Sweet Cheeks" panose="02000603000000000000" pitchFamily="2" charset="0"/>
                <a:ea typeface="Sweet Cheeks" panose="02000603000000000000" pitchFamily="2" charset="0"/>
              </a:rPr>
              <a:t>Fiche 1</a:t>
            </a:r>
          </a:p>
        </p:txBody>
      </p:sp>
      <p:sp>
        <p:nvSpPr>
          <p:cNvPr id="30" name="ZoneTexte 29"/>
          <p:cNvSpPr txBox="1"/>
          <p:nvPr/>
        </p:nvSpPr>
        <p:spPr>
          <a:xfrm>
            <a:off x="1745938" y="25734"/>
            <a:ext cx="3730938" cy="954107"/>
          </a:xfrm>
          <a:prstGeom prst="rect">
            <a:avLst/>
          </a:prstGeom>
          <a:noFill/>
        </p:spPr>
        <p:txBody>
          <a:bodyPr wrap="square" rtlCol="0">
            <a:spAutoFit/>
          </a:bodyPr>
          <a:lstStyle/>
          <a:p>
            <a:pPr algn="ctr"/>
            <a:r>
              <a:rPr lang="fr-FR" sz="2800" b="1" dirty="0">
                <a:solidFill>
                  <a:schemeClr val="bg2">
                    <a:lumMod val="25000"/>
                  </a:schemeClr>
                </a:solidFill>
                <a:effectLst>
                  <a:outerShdw blurRad="38100" dist="38100" dir="2700000" algn="tl">
                    <a:srgbClr val="000000">
                      <a:alpha val="43137"/>
                    </a:srgbClr>
                  </a:outerShdw>
                </a:effectLst>
                <a:latin typeface="Sweet Cheeks" panose="02000603000000000000" pitchFamily="2" charset="0"/>
                <a:ea typeface="Sweet Cheeks" panose="02000603000000000000" pitchFamily="2" charset="0"/>
              </a:rPr>
              <a:t>Le tour du monde en 80 jours</a:t>
            </a:r>
          </a:p>
        </p:txBody>
      </p:sp>
      <p:sp>
        <p:nvSpPr>
          <p:cNvPr id="31" name="ZoneTexte 30"/>
          <p:cNvSpPr txBox="1"/>
          <p:nvPr/>
        </p:nvSpPr>
        <p:spPr>
          <a:xfrm>
            <a:off x="-39924" y="11506"/>
            <a:ext cx="849550" cy="840230"/>
          </a:xfrm>
          <a:prstGeom prst="rect">
            <a:avLst/>
          </a:prstGeom>
          <a:noFill/>
        </p:spPr>
        <p:txBody>
          <a:bodyPr wrap="square" rtlCol="0">
            <a:spAutoFit/>
          </a:bodyPr>
          <a:lstStyle/>
          <a:p>
            <a:pPr algn="ctr">
              <a:lnSpc>
                <a:spcPct val="90000"/>
              </a:lnSpc>
            </a:pPr>
            <a:r>
              <a:rPr lang="fr-FR" b="1" dirty="0">
                <a:effectLst>
                  <a:outerShdw blurRad="38100" dist="38100" dir="2700000" algn="tl">
                    <a:srgbClr val="000000">
                      <a:alpha val="43137"/>
                    </a:srgbClr>
                  </a:outerShdw>
                </a:effectLst>
                <a:latin typeface="Fineliner Script" panose="02000000000000000000" pitchFamily="50" charset="0"/>
              </a:rPr>
              <a:t>Lecture suivie CM2</a:t>
            </a:r>
          </a:p>
        </p:txBody>
      </p:sp>
      <p:pic>
        <p:nvPicPr>
          <p:cNvPr id="1026"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colorTemperature colorTemp="112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rot="21150997">
            <a:off x="955185" y="103541"/>
            <a:ext cx="788388" cy="1138315"/>
          </a:xfrm>
          <a:prstGeom prst="roundRect">
            <a:avLst>
              <a:gd name="adj" fmla="val 971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115537" y="1353902"/>
            <a:ext cx="5420835" cy="338554"/>
          </a:xfrm>
          <a:prstGeom prst="rect">
            <a:avLst/>
          </a:prstGeom>
          <a:noFill/>
        </p:spPr>
        <p:txBody>
          <a:bodyPr wrap="square" rtlCol="0">
            <a:spAutoFit/>
          </a:bodyPr>
          <a:lstStyle/>
          <a:p>
            <a:pPr algn="ctr"/>
            <a:r>
              <a:rPr lang="fr-FR" sz="1600" b="1" dirty="0">
                <a:effectLst>
                  <a:outerShdw blurRad="38100" dist="38100" dir="2700000" algn="tl">
                    <a:srgbClr val="000000">
                      <a:alpha val="43137"/>
                    </a:srgbClr>
                  </a:outerShdw>
                </a:effectLst>
                <a:latin typeface="Sweet Cheeks" panose="02000603000000000000" pitchFamily="2" charset="0"/>
                <a:ea typeface="Sweet Cheeks" panose="02000603000000000000" pitchFamily="2" charset="0"/>
              </a:rPr>
              <a:t>Chapitre 1 : </a:t>
            </a:r>
            <a:r>
              <a:rPr lang="fr-FR" sz="1600" b="1" dirty="0">
                <a:effectLst>
                  <a:outerShdw blurRad="41275" dist="20320" dir="1800000" algn="tl">
                    <a:srgbClr val="000000">
                      <a:alpha val="40000"/>
                    </a:srgbClr>
                  </a:outerShdw>
                </a:effectLst>
                <a:latin typeface="Sweet Cheeks" panose="02000603000000000000" pitchFamily="2" charset="0"/>
                <a:ea typeface="Sweet Cheeks" panose="02000603000000000000" pitchFamily="2" charset="0"/>
              </a:rPr>
              <a:t>Phileas Fogg et Passepartout</a:t>
            </a:r>
            <a:endParaRPr lang="fr-FR" sz="1600" dirty="0">
              <a:latin typeface="Sweet Cheeks" panose="02000603000000000000" pitchFamily="2" charset="0"/>
              <a:ea typeface="Sweet Cheeks" panose="02000603000000000000" pitchFamily="2" charset="0"/>
            </a:endParaRPr>
          </a:p>
        </p:txBody>
      </p:sp>
      <p:sp>
        <p:nvSpPr>
          <p:cNvPr id="5" name="ZoneTexte 4"/>
          <p:cNvSpPr txBox="1"/>
          <p:nvPr/>
        </p:nvSpPr>
        <p:spPr>
          <a:xfrm>
            <a:off x="327902" y="1690472"/>
            <a:ext cx="5035442" cy="291105"/>
          </a:xfrm>
          <a:prstGeom prst="rect">
            <a:avLst/>
          </a:prstGeom>
          <a:noFill/>
        </p:spPr>
        <p:txBody>
          <a:bodyPr wrap="square" rtlCol="0">
            <a:spAutoFit/>
          </a:bodyPr>
          <a:lstStyle/>
          <a:p>
            <a:pPr>
              <a:lnSpc>
                <a:spcPct val="140000"/>
              </a:lnSpc>
            </a:pPr>
            <a:r>
              <a:rPr lang="fr-FR" sz="1000" dirty="0">
                <a:ln>
                  <a:solidFill>
                    <a:schemeClr val="tx1"/>
                  </a:solidFill>
                </a:ln>
                <a:latin typeface="Short Stack" panose="02010500040000000007" pitchFamily="2" charset="0"/>
                <a:ea typeface="Sweet Cheeks" panose="02000603000000000000" pitchFamily="2" charset="0"/>
                <a:cs typeface="Dekko" panose="00000500000000000000" pitchFamily="2" charset="0"/>
              </a:rPr>
              <a:t>1) Complète la carte mentale suivante</a:t>
            </a:r>
          </a:p>
        </p:txBody>
      </p:sp>
      <p:sp>
        <p:nvSpPr>
          <p:cNvPr id="52" name="ZoneTexte 51">
            <a:extLst>
              <a:ext uri="{FF2B5EF4-FFF2-40B4-BE49-F238E27FC236}">
                <a16:creationId xmlns:a16="http://schemas.microsoft.com/office/drawing/2014/main" id="{AF6F010C-F8A3-4903-9599-8EA7D67F1F96}"/>
              </a:ext>
            </a:extLst>
          </p:cNvPr>
          <p:cNvSpPr txBox="1"/>
          <p:nvPr/>
        </p:nvSpPr>
        <p:spPr>
          <a:xfrm>
            <a:off x="269213" y="3817950"/>
            <a:ext cx="5035442" cy="291105"/>
          </a:xfrm>
          <a:prstGeom prst="rect">
            <a:avLst/>
          </a:prstGeom>
          <a:noFill/>
        </p:spPr>
        <p:txBody>
          <a:bodyPr wrap="square" rtlCol="0">
            <a:spAutoFit/>
          </a:bodyPr>
          <a:lstStyle/>
          <a:p>
            <a:pPr>
              <a:lnSpc>
                <a:spcPct val="140000"/>
              </a:lnSpc>
            </a:pPr>
            <a:r>
              <a:rPr lang="fr-FR" sz="1000" dirty="0">
                <a:ln>
                  <a:solidFill>
                    <a:schemeClr val="tx1"/>
                  </a:solidFill>
                </a:ln>
                <a:latin typeface="Short Stack" panose="02010500040000000007" pitchFamily="2" charset="0"/>
                <a:ea typeface="Sweet Cheeks" panose="02000603000000000000" pitchFamily="2" charset="0"/>
                <a:cs typeface="Dekko" panose="00000500000000000000" pitchFamily="2" charset="0"/>
              </a:rPr>
              <a:t>2) Jean Passepartout</a:t>
            </a:r>
          </a:p>
        </p:txBody>
      </p:sp>
      <p:sp>
        <p:nvSpPr>
          <p:cNvPr id="42" name="ZoneTexte 41">
            <a:extLst>
              <a:ext uri="{FF2B5EF4-FFF2-40B4-BE49-F238E27FC236}">
                <a16:creationId xmlns:a16="http://schemas.microsoft.com/office/drawing/2014/main" id="{B95ABB01-CEB3-4CC3-BED2-249C7FF7320D}"/>
              </a:ext>
            </a:extLst>
          </p:cNvPr>
          <p:cNvSpPr txBox="1"/>
          <p:nvPr/>
        </p:nvSpPr>
        <p:spPr>
          <a:xfrm>
            <a:off x="327901" y="4011295"/>
            <a:ext cx="6521181" cy="2737929"/>
          </a:xfrm>
          <a:prstGeom prst="rect">
            <a:avLst/>
          </a:prstGeom>
          <a:noFill/>
        </p:spPr>
        <p:txBody>
          <a:bodyPr wrap="square" rtlCol="0">
            <a:spAutoFit/>
          </a:bodyPr>
          <a:lstStyle/>
          <a:p>
            <a:pPr>
              <a:lnSpc>
                <a:spcPct val="180000"/>
              </a:lnSpc>
            </a:pPr>
            <a:r>
              <a:rPr lang="fr-FR" sz="1000" dirty="0">
                <a:latin typeface="Short Stack" panose="02010500040000000007" pitchFamily="2" charset="0"/>
                <a:ea typeface="Sweet Cheeks" panose="02000603000000000000" pitchFamily="2" charset="0"/>
              </a:rPr>
              <a:t>a) Métiers qu’il a fait :	1) ___________________________________________________ </a:t>
            </a:r>
          </a:p>
          <a:p>
            <a:pPr>
              <a:lnSpc>
                <a:spcPct val="180000"/>
              </a:lnSpc>
            </a:pPr>
            <a:r>
              <a:rPr lang="fr-FR" sz="1000" dirty="0">
                <a:latin typeface="Short Stack" panose="02010500040000000007" pitchFamily="2" charset="0"/>
                <a:ea typeface="Sweet Cheeks" panose="02000603000000000000" pitchFamily="2" charset="0"/>
              </a:rPr>
              <a:t>		2) ___________________________________________________ </a:t>
            </a:r>
          </a:p>
          <a:p>
            <a:pPr>
              <a:lnSpc>
                <a:spcPct val="180000"/>
              </a:lnSpc>
            </a:pPr>
            <a:r>
              <a:rPr lang="fr-FR" sz="1000" dirty="0">
                <a:latin typeface="Short Stack" panose="02010500040000000007" pitchFamily="2" charset="0"/>
                <a:ea typeface="Sweet Cheeks" panose="02000603000000000000" pitchFamily="2" charset="0"/>
              </a:rPr>
              <a:t>		3) ___________________________________________________ </a:t>
            </a:r>
          </a:p>
          <a:p>
            <a:pPr>
              <a:lnSpc>
                <a:spcPct val="180000"/>
              </a:lnSpc>
            </a:pPr>
            <a:r>
              <a:rPr lang="fr-FR" sz="1000" dirty="0">
                <a:latin typeface="Short Stack" panose="02010500040000000007" pitchFamily="2" charset="0"/>
                <a:ea typeface="Sweet Cheeks" panose="02000603000000000000" pitchFamily="2" charset="0"/>
              </a:rPr>
              <a:t>		4) ___________________________________________________ </a:t>
            </a:r>
          </a:p>
          <a:p>
            <a:endParaRPr lang="fr-FR" sz="1000" dirty="0">
              <a:latin typeface="Short Stack" panose="02010500040000000007" pitchFamily="2" charset="0"/>
              <a:ea typeface="Sweet Cheeks" panose="02000603000000000000" pitchFamily="2" charset="0"/>
            </a:endParaRPr>
          </a:p>
          <a:p>
            <a:r>
              <a:rPr lang="fr-FR" sz="1000" dirty="0">
                <a:latin typeface="Short Stack" panose="02010500040000000007" pitchFamily="2" charset="0"/>
                <a:ea typeface="Sweet Cheeks" panose="02000603000000000000" pitchFamily="2" charset="0"/>
              </a:rPr>
              <a:t>b) Avec les adjectifs suivants, écris un petit texte : vagabonde, tranquille, curieux, chronométré, maniaque, plaisant.</a:t>
            </a:r>
          </a:p>
          <a:p>
            <a:pPr>
              <a:lnSpc>
                <a:spcPct val="180000"/>
              </a:lnSpc>
            </a:pPr>
            <a:r>
              <a:rPr lang="fr-FR" sz="1000" dirty="0">
                <a:latin typeface="Short Stack" panose="02010500040000000007" pitchFamily="2" charset="0"/>
                <a:ea typeface="Sweet Cheeks" panose="02000603000000000000" pitchFamily="2" charset="0"/>
              </a:rPr>
              <a:t>______________________________________________________________________________</a:t>
            </a:r>
          </a:p>
          <a:p>
            <a:pPr>
              <a:lnSpc>
                <a:spcPct val="180000"/>
              </a:lnSpc>
            </a:pPr>
            <a:r>
              <a:rPr lang="fr-FR" sz="1000" dirty="0">
                <a:latin typeface="Short Stack" panose="02010500040000000007" pitchFamily="2" charset="0"/>
                <a:ea typeface="Sweet Cheeks" panose="02000603000000000000" pitchFamily="2" charset="0"/>
              </a:rPr>
              <a:t>______________________________________________________________________________</a:t>
            </a:r>
          </a:p>
          <a:p>
            <a:pPr>
              <a:lnSpc>
                <a:spcPct val="180000"/>
              </a:lnSpc>
            </a:pPr>
            <a:r>
              <a:rPr lang="fr-FR" sz="1000" dirty="0">
                <a:latin typeface="Short Stack" panose="02010500040000000007" pitchFamily="2" charset="0"/>
                <a:ea typeface="Sweet Cheeks" panose="02000603000000000000" pitchFamily="2" charset="0"/>
              </a:rPr>
              <a:t>______________________________________________________________________________</a:t>
            </a:r>
          </a:p>
          <a:p>
            <a:pPr>
              <a:lnSpc>
                <a:spcPct val="180000"/>
              </a:lnSpc>
            </a:pPr>
            <a:r>
              <a:rPr lang="fr-FR" sz="1000" dirty="0">
                <a:latin typeface="Short Stack" panose="02010500040000000007" pitchFamily="2" charset="0"/>
                <a:ea typeface="Sweet Cheeks" panose="02000603000000000000" pitchFamily="2" charset="0"/>
              </a:rPr>
              <a:t>______________________________________________________________________________</a:t>
            </a:r>
          </a:p>
        </p:txBody>
      </p:sp>
      <p:sp>
        <p:nvSpPr>
          <p:cNvPr id="53" name="Rectangle à coins arrondis 47">
            <a:extLst>
              <a:ext uri="{FF2B5EF4-FFF2-40B4-BE49-F238E27FC236}">
                <a16:creationId xmlns:a16="http://schemas.microsoft.com/office/drawing/2014/main" id="{672E04CA-8595-45EC-AFC3-DE172D9FFE58}"/>
              </a:ext>
            </a:extLst>
          </p:cNvPr>
          <p:cNvSpPr/>
          <p:nvPr/>
        </p:nvSpPr>
        <p:spPr>
          <a:xfrm>
            <a:off x="115537" y="6907474"/>
            <a:ext cx="5421454" cy="338555"/>
          </a:xfrm>
          <a:prstGeom prst="roundRect">
            <a:avLst>
              <a:gd name="adj" fmla="val 50000"/>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ZoneTexte 53">
            <a:extLst>
              <a:ext uri="{FF2B5EF4-FFF2-40B4-BE49-F238E27FC236}">
                <a16:creationId xmlns:a16="http://schemas.microsoft.com/office/drawing/2014/main" id="{90E43708-6EA7-4C99-874E-D54D4044D093}"/>
              </a:ext>
            </a:extLst>
          </p:cNvPr>
          <p:cNvSpPr txBox="1"/>
          <p:nvPr/>
        </p:nvSpPr>
        <p:spPr>
          <a:xfrm>
            <a:off x="114300" y="6907474"/>
            <a:ext cx="5422072" cy="338554"/>
          </a:xfrm>
          <a:prstGeom prst="rect">
            <a:avLst/>
          </a:prstGeom>
          <a:noFill/>
        </p:spPr>
        <p:txBody>
          <a:bodyPr wrap="square" rtlCol="0">
            <a:spAutoFit/>
          </a:bodyPr>
          <a:lstStyle/>
          <a:p>
            <a:pPr algn="ctr"/>
            <a:r>
              <a:rPr lang="fr-FR" sz="1600" b="1" dirty="0">
                <a:effectLst>
                  <a:outerShdw blurRad="38100" dist="38100" dir="2700000" algn="tl">
                    <a:srgbClr val="000000">
                      <a:alpha val="43137"/>
                    </a:srgbClr>
                  </a:outerShdw>
                </a:effectLst>
                <a:latin typeface="Sweet Cheeks" panose="02000603000000000000" pitchFamily="2" charset="0"/>
                <a:ea typeface="Sweet Cheeks" panose="02000603000000000000" pitchFamily="2" charset="0"/>
              </a:rPr>
              <a:t>Chapitre 2 : </a:t>
            </a:r>
            <a:r>
              <a:rPr lang="fr-FR" sz="1600" b="1" dirty="0">
                <a:effectLst>
                  <a:outerShdw blurRad="41275" dist="20320" dir="1800000" algn="tl">
                    <a:srgbClr val="000000">
                      <a:alpha val="40000"/>
                    </a:srgbClr>
                  </a:outerShdw>
                </a:effectLst>
                <a:latin typeface="Sweet Cheeks" panose="02000603000000000000" pitchFamily="2" charset="0"/>
                <a:ea typeface="Sweet Cheeks" panose="02000603000000000000" pitchFamily="2" charset="0"/>
              </a:rPr>
              <a:t>un pari fou</a:t>
            </a:r>
            <a:endParaRPr lang="fr-FR" sz="1600" b="1" dirty="0">
              <a:effectLst>
                <a:outerShdw blurRad="38100" dist="38100" dir="2700000" algn="tl">
                  <a:srgbClr val="000000">
                    <a:alpha val="43137"/>
                  </a:srgbClr>
                </a:outerShdw>
              </a:effectLst>
              <a:latin typeface="Sweet Cheeks" panose="02000603000000000000" pitchFamily="2" charset="0"/>
              <a:ea typeface="Sweet Cheeks" panose="02000603000000000000" pitchFamily="2" charset="0"/>
            </a:endParaRPr>
          </a:p>
        </p:txBody>
      </p:sp>
      <p:sp>
        <p:nvSpPr>
          <p:cNvPr id="55" name="ZoneTexte 54">
            <a:extLst>
              <a:ext uri="{FF2B5EF4-FFF2-40B4-BE49-F238E27FC236}">
                <a16:creationId xmlns:a16="http://schemas.microsoft.com/office/drawing/2014/main" id="{52EC984E-0824-430C-BCD4-33CF2929286A}"/>
              </a:ext>
            </a:extLst>
          </p:cNvPr>
          <p:cNvSpPr txBox="1"/>
          <p:nvPr/>
        </p:nvSpPr>
        <p:spPr>
          <a:xfrm>
            <a:off x="284453" y="7231316"/>
            <a:ext cx="6521181" cy="2537874"/>
          </a:xfrm>
          <a:prstGeom prst="rect">
            <a:avLst/>
          </a:prstGeom>
          <a:noFill/>
        </p:spPr>
        <p:txBody>
          <a:bodyPr wrap="square" rtlCol="0">
            <a:spAutoFit/>
          </a:bodyPr>
          <a:lstStyle/>
          <a:p>
            <a:pPr>
              <a:lnSpc>
                <a:spcPct val="150000"/>
              </a:lnSpc>
            </a:pPr>
            <a:r>
              <a:rPr lang="fr-FR" sz="1000" dirty="0">
                <a:ln>
                  <a:solidFill>
                    <a:schemeClr val="tx1"/>
                  </a:solidFill>
                </a:ln>
                <a:latin typeface="Short Stack" panose="02010500040000000007" pitchFamily="2" charset="0"/>
                <a:ea typeface="Sweet Cheeks" panose="02000603000000000000" pitchFamily="2" charset="0"/>
              </a:rPr>
              <a:t>1) Raconte pourquoi </a:t>
            </a:r>
            <a:r>
              <a:rPr lang="fr-FR" sz="1000" dirty="0" err="1">
                <a:ln>
                  <a:solidFill>
                    <a:schemeClr val="tx1"/>
                  </a:solidFill>
                </a:ln>
                <a:latin typeface="Short Stack" panose="02010500040000000007" pitchFamily="2" charset="0"/>
                <a:ea typeface="Sweet Cheeks" panose="02000603000000000000" pitchFamily="2" charset="0"/>
              </a:rPr>
              <a:t>Philéas</a:t>
            </a:r>
            <a:r>
              <a:rPr lang="fr-FR" sz="1000" dirty="0">
                <a:ln>
                  <a:solidFill>
                    <a:schemeClr val="tx1"/>
                  </a:solidFill>
                </a:ln>
                <a:latin typeface="Short Stack" panose="02010500040000000007" pitchFamily="2" charset="0"/>
                <a:ea typeface="Sweet Cheeks" panose="02000603000000000000" pitchFamily="2" charset="0"/>
              </a:rPr>
              <a:t> Fogg lance ce pari fou.</a:t>
            </a:r>
          </a:p>
          <a:p>
            <a:pPr>
              <a:lnSpc>
                <a:spcPct val="180000"/>
              </a:lnSpc>
            </a:pPr>
            <a:r>
              <a:rPr lang="fr-FR" sz="1000" dirty="0">
                <a:latin typeface="Short Stack" panose="02010500040000000007" pitchFamily="2" charset="0"/>
                <a:ea typeface="Sweet Cheeks" panose="02000603000000000000" pitchFamily="2" charset="0"/>
              </a:rPr>
              <a:t>______________________________________________________________________________</a:t>
            </a:r>
          </a:p>
          <a:p>
            <a:pPr>
              <a:lnSpc>
                <a:spcPct val="180000"/>
              </a:lnSpc>
            </a:pPr>
            <a:r>
              <a:rPr lang="fr-FR" sz="1000" dirty="0">
                <a:latin typeface="Short Stack" panose="02010500040000000007" pitchFamily="2" charset="0"/>
                <a:ea typeface="Sweet Cheeks" panose="02000603000000000000" pitchFamily="2" charset="0"/>
              </a:rPr>
              <a:t>______________________________________________________________________________</a:t>
            </a:r>
          </a:p>
          <a:p>
            <a:pPr>
              <a:lnSpc>
                <a:spcPct val="180000"/>
              </a:lnSpc>
            </a:pPr>
            <a:r>
              <a:rPr lang="fr-FR" sz="1000" dirty="0">
                <a:latin typeface="Short Stack" panose="02010500040000000007" pitchFamily="2" charset="0"/>
                <a:ea typeface="Sweet Cheeks" panose="02000603000000000000" pitchFamily="2" charset="0"/>
              </a:rPr>
              <a:t>______________________________________________________________________________</a:t>
            </a:r>
          </a:p>
          <a:p>
            <a:pPr>
              <a:lnSpc>
                <a:spcPct val="180000"/>
              </a:lnSpc>
            </a:pPr>
            <a:r>
              <a:rPr lang="fr-FR" sz="1000" dirty="0">
                <a:latin typeface="Short Stack" panose="02010500040000000007" pitchFamily="2" charset="0"/>
                <a:ea typeface="Sweet Cheeks" panose="02000603000000000000" pitchFamily="2" charset="0"/>
              </a:rPr>
              <a:t>______________________________________________________________________________</a:t>
            </a:r>
          </a:p>
          <a:p>
            <a:pPr>
              <a:lnSpc>
                <a:spcPct val="180000"/>
              </a:lnSpc>
            </a:pPr>
            <a:r>
              <a:rPr lang="fr-FR" sz="1000" dirty="0">
                <a:latin typeface="Short Stack" panose="02010500040000000007" pitchFamily="2" charset="0"/>
                <a:ea typeface="Sweet Cheeks" panose="02000603000000000000" pitchFamily="2" charset="0"/>
              </a:rPr>
              <a:t>______________________________________________________________________________ ______________________________________________________________________________</a:t>
            </a:r>
          </a:p>
          <a:p>
            <a:pPr>
              <a:lnSpc>
                <a:spcPct val="200000"/>
              </a:lnSpc>
            </a:pPr>
            <a:r>
              <a:rPr lang="fr-FR" sz="1000" dirty="0">
                <a:ln>
                  <a:solidFill>
                    <a:schemeClr val="tx1"/>
                  </a:solidFill>
                </a:ln>
                <a:latin typeface="Short Stack" panose="02010500040000000007" pitchFamily="2" charset="0"/>
                <a:ea typeface="Sweet Cheeks" panose="02000603000000000000" pitchFamily="2" charset="0"/>
              </a:rPr>
              <a:t>2) Indique le jour et l’heure où il doit arriver :</a:t>
            </a:r>
            <a:r>
              <a:rPr lang="fr-FR" sz="1000" dirty="0">
                <a:latin typeface="Short Stack" panose="02010500040000000007" pitchFamily="2" charset="0"/>
                <a:ea typeface="Sweet Cheeks" panose="02000603000000000000" pitchFamily="2" charset="0"/>
              </a:rPr>
              <a:t> </a:t>
            </a:r>
          </a:p>
          <a:p>
            <a:pPr>
              <a:lnSpc>
                <a:spcPct val="180000"/>
              </a:lnSpc>
            </a:pPr>
            <a:r>
              <a:rPr lang="fr-FR" sz="1000" dirty="0">
                <a:latin typeface="Short Stack" panose="02010500040000000007" pitchFamily="2" charset="0"/>
                <a:ea typeface="Sweet Cheeks" panose="02000603000000000000" pitchFamily="2" charset="0"/>
              </a:rPr>
              <a:t>______________________________________________________________________________</a:t>
            </a:r>
          </a:p>
        </p:txBody>
      </p:sp>
      <p:pic>
        <p:nvPicPr>
          <p:cNvPr id="58" name="Image 57">
            <a:extLst>
              <a:ext uri="{FF2B5EF4-FFF2-40B4-BE49-F238E27FC236}">
                <a16:creationId xmlns:a16="http://schemas.microsoft.com/office/drawing/2014/main" id="{E86617F9-D79F-4206-9DE7-E53A2FB0CC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523907" y="9099404"/>
            <a:ext cx="1278887" cy="263145"/>
          </a:xfrm>
          <a:prstGeom prst="rect">
            <a:avLst/>
          </a:prstGeom>
        </p:spPr>
      </p:pic>
      <p:sp>
        <p:nvSpPr>
          <p:cNvPr id="40" name="Ellipse 39">
            <a:extLst>
              <a:ext uri="{FF2B5EF4-FFF2-40B4-BE49-F238E27FC236}">
                <a16:creationId xmlns:a16="http://schemas.microsoft.com/office/drawing/2014/main" id="{77A96610-2647-44F9-A87B-5D5AE0187A3B}"/>
              </a:ext>
            </a:extLst>
          </p:cNvPr>
          <p:cNvSpPr/>
          <p:nvPr/>
        </p:nvSpPr>
        <p:spPr>
          <a:xfrm>
            <a:off x="2917053" y="3006634"/>
            <a:ext cx="1334473" cy="785785"/>
          </a:xfrm>
          <a:prstGeom prst="ellipse">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latin typeface="Short Stack" panose="02010500040000000007" pitchFamily="2" charset="0"/>
              </a:rPr>
              <a:t>Phileas Fogg</a:t>
            </a:r>
          </a:p>
        </p:txBody>
      </p:sp>
      <p:sp>
        <p:nvSpPr>
          <p:cNvPr id="41" name="Rectangle : coins arrondis 40">
            <a:extLst>
              <a:ext uri="{FF2B5EF4-FFF2-40B4-BE49-F238E27FC236}">
                <a16:creationId xmlns:a16="http://schemas.microsoft.com/office/drawing/2014/main" id="{AB1191F0-CBA9-4ED3-B1D1-6755F527B43B}"/>
              </a:ext>
            </a:extLst>
          </p:cNvPr>
          <p:cNvSpPr/>
          <p:nvPr/>
        </p:nvSpPr>
        <p:spPr>
          <a:xfrm>
            <a:off x="434340" y="2054157"/>
            <a:ext cx="1736063" cy="757623"/>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latin typeface="Short Stack" panose="02010500040000000007" pitchFamily="2" charset="0"/>
            </a:endParaRPr>
          </a:p>
        </p:txBody>
      </p:sp>
      <p:sp>
        <p:nvSpPr>
          <p:cNvPr id="43" name="Rectangle 42">
            <a:extLst>
              <a:ext uri="{FF2B5EF4-FFF2-40B4-BE49-F238E27FC236}">
                <a16:creationId xmlns:a16="http://schemas.microsoft.com/office/drawing/2014/main" id="{0AEA8535-08B6-4FC5-AEE4-F85E41D0651E}"/>
              </a:ext>
            </a:extLst>
          </p:cNvPr>
          <p:cNvSpPr/>
          <p:nvPr/>
        </p:nvSpPr>
        <p:spPr>
          <a:xfrm>
            <a:off x="434340" y="2055687"/>
            <a:ext cx="992579" cy="230832"/>
          </a:xfrm>
          <a:prstGeom prst="rect">
            <a:avLst/>
          </a:prstGeom>
        </p:spPr>
        <p:txBody>
          <a:bodyPr wrap="none">
            <a:spAutoFit/>
          </a:bodyPr>
          <a:lstStyle/>
          <a:p>
            <a:pPr algn="ctr"/>
            <a:r>
              <a:rPr lang="fr-FR" sz="900" b="1" dirty="0">
                <a:latin typeface="Short Stack" panose="02010500040000000007" pitchFamily="2" charset="0"/>
              </a:rPr>
              <a:t>Son adresse</a:t>
            </a:r>
          </a:p>
        </p:txBody>
      </p:sp>
      <p:sp>
        <p:nvSpPr>
          <p:cNvPr id="44" name="Rectangle : coins arrondis 43">
            <a:extLst>
              <a:ext uri="{FF2B5EF4-FFF2-40B4-BE49-F238E27FC236}">
                <a16:creationId xmlns:a16="http://schemas.microsoft.com/office/drawing/2014/main" id="{7C2850B3-CE43-4231-AE97-9F9AA6CE6A0D}"/>
              </a:ext>
            </a:extLst>
          </p:cNvPr>
          <p:cNvSpPr/>
          <p:nvPr/>
        </p:nvSpPr>
        <p:spPr>
          <a:xfrm>
            <a:off x="2515898" y="2053113"/>
            <a:ext cx="2170401" cy="757623"/>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latin typeface="Short Stack" panose="02010500040000000007" pitchFamily="2" charset="0"/>
            </a:endParaRPr>
          </a:p>
        </p:txBody>
      </p:sp>
      <p:sp>
        <p:nvSpPr>
          <p:cNvPr id="45" name="Rectangle 44">
            <a:extLst>
              <a:ext uri="{FF2B5EF4-FFF2-40B4-BE49-F238E27FC236}">
                <a16:creationId xmlns:a16="http://schemas.microsoft.com/office/drawing/2014/main" id="{256B3942-40DA-4E26-9323-8A72D48D48BB}"/>
              </a:ext>
            </a:extLst>
          </p:cNvPr>
          <p:cNvSpPr/>
          <p:nvPr/>
        </p:nvSpPr>
        <p:spPr>
          <a:xfrm>
            <a:off x="2518800" y="2046613"/>
            <a:ext cx="1026243" cy="230832"/>
          </a:xfrm>
          <a:prstGeom prst="rect">
            <a:avLst/>
          </a:prstGeom>
        </p:spPr>
        <p:txBody>
          <a:bodyPr wrap="none">
            <a:spAutoFit/>
          </a:bodyPr>
          <a:lstStyle/>
          <a:p>
            <a:pPr algn="ctr"/>
            <a:r>
              <a:rPr lang="fr-FR" sz="900" b="1" dirty="0">
                <a:latin typeface="Short Stack" panose="02010500040000000007" pitchFamily="2" charset="0"/>
              </a:rPr>
              <a:t>Son physique</a:t>
            </a:r>
          </a:p>
        </p:txBody>
      </p:sp>
      <p:sp>
        <p:nvSpPr>
          <p:cNvPr id="46" name="Rectangle : coins arrondis 45">
            <a:extLst>
              <a:ext uri="{FF2B5EF4-FFF2-40B4-BE49-F238E27FC236}">
                <a16:creationId xmlns:a16="http://schemas.microsoft.com/office/drawing/2014/main" id="{D0545986-194A-4FBC-985F-0F80BA9C74A7}"/>
              </a:ext>
            </a:extLst>
          </p:cNvPr>
          <p:cNvSpPr/>
          <p:nvPr/>
        </p:nvSpPr>
        <p:spPr>
          <a:xfrm>
            <a:off x="4995010" y="2062020"/>
            <a:ext cx="1736063" cy="757623"/>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latin typeface="Short Stack" panose="02010500040000000007" pitchFamily="2" charset="0"/>
            </a:endParaRPr>
          </a:p>
        </p:txBody>
      </p:sp>
      <p:sp>
        <p:nvSpPr>
          <p:cNvPr id="47" name="Rectangle 46">
            <a:extLst>
              <a:ext uri="{FF2B5EF4-FFF2-40B4-BE49-F238E27FC236}">
                <a16:creationId xmlns:a16="http://schemas.microsoft.com/office/drawing/2014/main" id="{731D3EB0-F61F-40C6-B250-10534886C5E3}"/>
              </a:ext>
            </a:extLst>
          </p:cNvPr>
          <p:cNvSpPr/>
          <p:nvPr/>
        </p:nvSpPr>
        <p:spPr>
          <a:xfrm>
            <a:off x="4970279" y="2063371"/>
            <a:ext cx="1119217" cy="230832"/>
          </a:xfrm>
          <a:prstGeom prst="rect">
            <a:avLst/>
          </a:prstGeom>
        </p:spPr>
        <p:txBody>
          <a:bodyPr wrap="none">
            <a:spAutoFit/>
          </a:bodyPr>
          <a:lstStyle/>
          <a:p>
            <a:pPr algn="ctr"/>
            <a:r>
              <a:rPr lang="fr-FR" sz="900" b="1" dirty="0">
                <a:latin typeface="Short Stack" panose="02010500040000000007" pitchFamily="2" charset="0"/>
              </a:rPr>
              <a:t>Son caractère</a:t>
            </a:r>
          </a:p>
        </p:txBody>
      </p:sp>
      <p:sp>
        <p:nvSpPr>
          <p:cNvPr id="48" name="Rectangle : coins arrondis 47">
            <a:extLst>
              <a:ext uri="{FF2B5EF4-FFF2-40B4-BE49-F238E27FC236}">
                <a16:creationId xmlns:a16="http://schemas.microsoft.com/office/drawing/2014/main" id="{23EB4617-EBE1-4E1E-95D3-07C19F5B0151}"/>
              </a:ext>
            </a:extLst>
          </p:cNvPr>
          <p:cNvSpPr/>
          <p:nvPr/>
        </p:nvSpPr>
        <p:spPr>
          <a:xfrm>
            <a:off x="434340" y="3013676"/>
            <a:ext cx="1736063" cy="757623"/>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latin typeface="Short Stack" panose="02010500040000000007" pitchFamily="2" charset="0"/>
            </a:endParaRPr>
          </a:p>
        </p:txBody>
      </p:sp>
      <p:sp>
        <p:nvSpPr>
          <p:cNvPr id="49" name="Rectangle 48">
            <a:extLst>
              <a:ext uri="{FF2B5EF4-FFF2-40B4-BE49-F238E27FC236}">
                <a16:creationId xmlns:a16="http://schemas.microsoft.com/office/drawing/2014/main" id="{E63C650D-2411-43B1-9C4E-B48A7E3164F8}"/>
              </a:ext>
            </a:extLst>
          </p:cNvPr>
          <p:cNvSpPr/>
          <p:nvPr/>
        </p:nvSpPr>
        <p:spPr>
          <a:xfrm>
            <a:off x="410869" y="2996089"/>
            <a:ext cx="1603324" cy="230832"/>
          </a:xfrm>
          <a:prstGeom prst="rect">
            <a:avLst/>
          </a:prstGeom>
        </p:spPr>
        <p:txBody>
          <a:bodyPr wrap="none">
            <a:spAutoFit/>
          </a:bodyPr>
          <a:lstStyle/>
          <a:p>
            <a:pPr algn="ctr"/>
            <a:r>
              <a:rPr lang="fr-FR" sz="900" b="1" dirty="0">
                <a:latin typeface="Short Stack" panose="02010500040000000007" pitchFamily="2" charset="0"/>
              </a:rPr>
              <a:t>Sa situation familiale</a:t>
            </a:r>
          </a:p>
        </p:txBody>
      </p:sp>
      <p:sp>
        <p:nvSpPr>
          <p:cNvPr id="50" name="Rectangle : coins arrondis 49">
            <a:extLst>
              <a:ext uri="{FF2B5EF4-FFF2-40B4-BE49-F238E27FC236}">
                <a16:creationId xmlns:a16="http://schemas.microsoft.com/office/drawing/2014/main" id="{CBD01186-76EB-49F1-9324-67D64F4D6E8D}"/>
              </a:ext>
            </a:extLst>
          </p:cNvPr>
          <p:cNvSpPr/>
          <p:nvPr/>
        </p:nvSpPr>
        <p:spPr>
          <a:xfrm>
            <a:off x="4995010" y="2894934"/>
            <a:ext cx="1736063" cy="450708"/>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latin typeface="Short Stack" panose="02010500040000000007" pitchFamily="2" charset="0"/>
            </a:endParaRPr>
          </a:p>
        </p:txBody>
      </p:sp>
      <p:sp>
        <p:nvSpPr>
          <p:cNvPr id="51" name="Rectangle 50">
            <a:extLst>
              <a:ext uri="{FF2B5EF4-FFF2-40B4-BE49-F238E27FC236}">
                <a16:creationId xmlns:a16="http://schemas.microsoft.com/office/drawing/2014/main" id="{B3E70C42-20CE-4AC0-BF93-4C44B938FF91}"/>
              </a:ext>
            </a:extLst>
          </p:cNvPr>
          <p:cNvSpPr/>
          <p:nvPr/>
        </p:nvSpPr>
        <p:spPr>
          <a:xfrm>
            <a:off x="4980905" y="2873540"/>
            <a:ext cx="787395" cy="230832"/>
          </a:xfrm>
          <a:prstGeom prst="rect">
            <a:avLst/>
          </a:prstGeom>
        </p:spPr>
        <p:txBody>
          <a:bodyPr wrap="none">
            <a:spAutoFit/>
          </a:bodyPr>
          <a:lstStyle/>
          <a:p>
            <a:pPr algn="ctr"/>
            <a:r>
              <a:rPr lang="fr-FR" sz="900" b="1" dirty="0">
                <a:latin typeface="Short Stack" panose="02010500040000000007" pitchFamily="2" charset="0"/>
              </a:rPr>
              <a:t>Son loisir</a:t>
            </a:r>
          </a:p>
        </p:txBody>
      </p:sp>
      <p:cxnSp>
        <p:nvCxnSpPr>
          <p:cNvPr id="56" name="Connecteur droit avec flèche 55">
            <a:extLst>
              <a:ext uri="{FF2B5EF4-FFF2-40B4-BE49-F238E27FC236}">
                <a16:creationId xmlns:a16="http://schemas.microsoft.com/office/drawing/2014/main" id="{75355E0B-38AE-4FC6-A07F-5B4CC42A1B13}"/>
              </a:ext>
            </a:extLst>
          </p:cNvPr>
          <p:cNvCxnSpPr>
            <a:cxnSpLocks/>
            <a:stCxn id="40" idx="1"/>
          </p:cNvCxnSpPr>
          <p:nvPr/>
        </p:nvCxnSpPr>
        <p:spPr>
          <a:xfrm flipH="1" flipV="1">
            <a:off x="2170404" y="2720342"/>
            <a:ext cx="942078" cy="401368"/>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cteur droit avec flèche 56">
            <a:extLst>
              <a:ext uri="{FF2B5EF4-FFF2-40B4-BE49-F238E27FC236}">
                <a16:creationId xmlns:a16="http://schemas.microsoft.com/office/drawing/2014/main" id="{F74DBC9D-E1A9-404D-886F-17A556F0475B}"/>
              </a:ext>
            </a:extLst>
          </p:cNvPr>
          <p:cNvCxnSpPr>
            <a:cxnSpLocks/>
            <a:stCxn id="40" idx="0"/>
            <a:endCxn id="44" idx="2"/>
          </p:cNvCxnSpPr>
          <p:nvPr/>
        </p:nvCxnSpPr>
        <p:spPr>
          <a:xfrm flipV="1">
            <a:off x="3584290" y="2810736"/>
            <a:ext cx="16809" cy="195898"/>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onnecteur droit avec flèche 58">
            <a:extLst>
              <a:ext uri="{FF2B5EF4-FFF2-40B4-BE49-F238E27FC236}">
                <a16:creationId xmlns:a16="http://schemas.microsoft.com/office/drawing/2014/main" id="{FD098344-F11B-4C89-AE3B-3025B4527B81}"/>
              </a:ext>
            </a:extLst>
          </p:cNvPr>
          <p:cNvCxnSpPr>
            <a:cxnSpLocks/>
            <a:stCxn id="40" idx="7"/>
          </p:cNvCxnSpPr>
          <p:nvPr/>
        </p:nvCxnSpPr>
        <p:spPr>
          <a:xfrm flipV="1">
            <a:off x="4056097" y="2728204"/>
            <a:ext cx="938913" cy="393506"/>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necteur droit avec flèche 59">
            <a:extLst>
              <a:ext uri="{FF2B5EF4-FFF2-40B4-BE49-F238E27FC236}">
                <a16:creationId xmlns:a16="http://schemas.microsoft.com/office/drawing/2014/main" id="{4A29F661-4EBB-4EC4-98AB-3D9C8E37DF7D}"/>
              </a:ext>
            </a:extLst>
          </p:cNvPr>
          <p:cNvCxnSpPr>
            <a:cxnSpLocks/>
            <a:stCxn id="40" idx="2"/>
            <a:endCxn id="48" idx="3"/>
          </p:cNvCxnSpPr>
          <p:nvPr/>
        </p:nvCxnSpPr>
        <p:spPr>
          <a:xfrm flipH="1" flipV="1">
            <a:off x="2170403" y="3392488"/>
            <a:ext cx="746650" cy="7039"/>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1" name="Connecteur droit avec flèche 60">
            <a:extLst>
              <a:ext uri="{FF2B5EF4-FFF2-40B4-BE49-F238E27FC236}">
                <a16:creationId xmlns:a16="http://schemas.microsoft.com/office/drawing/2014/main" id="{3C1EA6CC-8B57-4FE6-AB6B-6A0BFDC11ED4}"/>
              </a:ext>
            </a:extLst>
          </p:cNvPr>
          <p:cNvCxnSpPr>
            <a:cxnSpLocks/>
            <a:stCxn id="40" idx="6"/>
            <a:endCxn id="50" idx="1"/>
          </p:cNvCxnSpPr>
          <p:nvPr/>
        </p:nvCxnSpPr>
        <p:spPr>
          <a:xfrm flipV="1">
            <a:off x="4251526" y="3120288"/>
            <a:ext cx="743484" cy="279239"/>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7" name="Rectangle : coins arrondis 66">
            <a:extLst>
              <a:ext uri="{FF2B5EF4-FFF2-40B4-BE49-F238E27FC236}">
                <a16:creationId xmlns:a16="http://schemas.microsoft.com/office/drawing/2014/main" id="{C3610B8F-22EC-4DA3-AD39-92AC4B624B60}"/>
              </a:ext>
            </a:extLst>
          </p:cNvPr>
          <p:cNvSpPr/>
          <p:nvPr/>
        </p:nvSpPr>
        <p:spPr>
          <a:xfrm>
            <a:off x="4995010" y="3418931"/>
            <a:ext cx="1736063" cy="450708"/>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latin typeface="Short Stack" panose="02010500040000000007" pitchFamily="2" charset="0"/>
            </a:endParaRPr>
          </a:p>
        </p:txBody>
      </p:sp>
      <p:sp>
        <p:nvSpPr>
          <p:cNvPr id="68" name="Rectangle 67">
            <a:extLst>
              <a:ext uri="{FF2B5EF4-FFF2-40B4-BE49-F238E27FC236}">
                <a16:creationId xmlns:a16="http://schemas.microsoft.com/office/drawing/2014/main" id="{56BFADE6-7996-4539-8CA7-3EA2B3E916F8}"/>
              </a:ext>
            </a:extLst>
          </p:cNvPr>
          <p:cNvSpPr/>
          <p:nvPr/>
        </p:nvSpPr>
        <p:spPr>
          <a:xfrm>
            <a:off x="4970279" y="3404144"/>
            <a:ext cx="1691490" cy="230832"/>
          </a:xfrm>
          <a:prstGeom prst="rect">
            <a:avLst/>
          </a:prstGeom>
        </p:spPr>
        <p:txBody>
          <a:bodyPr wrap="none">
            <a:spAutoFit/>
          </a:bodyPr>
          <a:lstStyle/>
          <a:p>
            <a:pPr algn="ctr"/>
            <a:r>
              <a:rPr lang="fr-FR" sz="900" b="1" dirty="0">
                <a:latin typeface="Short Stack" panose="02010500040000000007" pitchFamily="2" charset="0"/>
              </a:rPr>
              <a:t>Sa situation financière</a:t>
            </a:r>
          </a:p>
        </p:txBody>
      </p:sp>
      <p:cxnSp>
        <p:nvCxnSpPr>
          <p:cNvPr id="70" name="Connecteur droit avec flèche 69">
            <a:extLst>
              <a:ext uri="{FF2B5EF4-FFF2-40B4-BE49-F238E27FC236}">
                <a16:creationId xmlns:a16="http://schemas.microsoft.com/office/drawing/2014/main" id="{37B70AA3-DC8F-4047-9BA6-BAA874DB9B8E}"/>
              </a:ext>
            </a:extLst>
          </p:cNvPr>
          <p:cNvCxnSpPr>
            <a:cxnSpLocks/>
            <a:stCxn id="40" idx="6"/>
          </p:cNvCxnSpPr>
          <p:nvPr/>
        </p:nvCxnSpPr>
        <p:spPr>
          <a:xfrm>
            <a:off x="4251526" y="3399527"/>
            <a:ext cx="718753" cy="310637"/>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2302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flipH="1">
            <a:off x="253973" y="714375"/>
            <a:ext cx="8917" cy="9191625"/>
          </a:xfrm>
          <a:prstGeom prst="line">
            <a:avLst/>
          </a:prstGeom>
          <a:ln w="57150" cap="rnd">
            <a:solidFill>
              <a:schemeClr val="accent6">
                <a:lumMod val="75000"/>
              </a:schemeClr>
            </a:solidFill>
            <a:prstDash val="sysDot"/>
            <a:round/>
          </a:ln>
        </p:spPr>
        <p:style>
          <a:lnRef idx="1">
            <a:schemeClr val="accent1"/>
          </a:lnRef>
          <a:fillRef idx="0">
            <a:schemeClr val="accent1"/>
          </a:fillRef>
          <a:effectRef idx="0">
            <a:schemeClr val="accent1"/>
          </a:effectRef>
          <a:fontRef idx="minor">
            <a:schemeClr val="tx1"/>
          </a:fontRef>
        </p:style>
      </p:cxnSp>
      <p:grpSp>
        <p:nvGrpSpPr>
          <p:cNvPr id="28" name="Groupe 27"/>
          <p:cNvGrpSpPr/>
          <p:nvPr/>
        </p:nvGrpSpPr>
        <p:grpSpPr>
          <a:xfrm>
            <a:off x="-39925" y="1"/>
            <a:ext cx="6897925" cy="1027466"/>
            <a:chOff x="-39925" y="0"/>
            <a:chExt cx="6897925" cy="1223269"/>
          </a:xfrm>
        </p:grpSpPr>
        <p:pic>
          <p:nvPicPr>
            <p:cNvPr id="26" name="Image 25"/>
            <p:cNvPicPr>
              <a:picLocks noChangeAspect="1"/>
            </p:cNvPicPr>
            <p:nvPr/>
          </p:nvPicPr>
          <p:blipFill rotWithShape="1">
            <a:blip r:embed="rId2">
              <a:duotone>
                <a:prstClr val="black"/>
                <a:schemeClr val="accent6">
                  <a:tint val="45000"/>
                  <a:satMod val="400000"/>
                </a:schemeClr>
              </a:duotone>
            </a:blip>
            <a:srcRect l="1329" t="3533" r="1954"/>
            <a:stretch/>
          </p:blipFill>
          <p:spPr>
            <a:xfrm>
              <a:off x="3390900" y="0"/>
              <a:ext cx="3467100" cy="1223269"/>
            </a:xfrm>
            <a:prstGeom prst="rect">
              <a:avLst/>
            </a:prstGeom>
          </p:spPr>
        </p:pic>
        <p:pic>
          <p:nvPicPr>
            <p:cNvPr id="27" name="Image 26"/>
            <p:cNvPicPr>
              <a:picLocks noChangeAspect="1"/>
            </p:cNvPicPr>
            <p:nvPr/>
          </p:nvPicPr>
          <p:blipFill>
            <a:blip r:embed="rId3">
              <a:duotone>
                <a:prstClr val="black"/>
                <a:schemeClr val="accent6">
                  <a:tint val="45000"/>
                  <a:satMod val="400000"/>
                </a:schemeClr>
              </a:duotone>
            </a:blip>
            <a:stretch>
              <a:fillRect/>
            </a:stretch>
          </p:blipFill>
          <p:spPr>
            <a:xfrm flipH="1">
              <a:off x="-39925" y="1981"/>
              <a:ext cx="3468925" cy="1219306"/>
            </a:xfrm>
            <a:prstGeom prst="rect">
              <a:avLst/>
            </a:prstGeom>
          </p:spPr>
        </p:pic>
      </p:grpSp>
      <p:sp>
        <p:nvSpPr>
          <p:cNvPr id="17" name="ZoneTexte 16"/>
          <p:cNvSpPr txBox="1"/>
          <p:nvPr/>
        </p:nvSpPr>
        <p:spPr>
          <a:xfrm>
            <a:off x="4686300" y="934755"/>
            <a:ext cx="2175493" cy="307777"/>
          </a:xfrm>
          <a:prstGeom prst="rect">
            <a:avLst/>
          </a:prstGeom>
          <a:noFill/>
        </p:spPr>
        <p:txBody>
          <a:bodyPr wrap="square" rtlCol="0">
            <a:spAutoFit/>
          </a:bodyPr>
          <a:lstStyle/>
          <a:p>
            <a:pPr algn="r"/>
            <a:r>
              <a:rPr lang="fr-FR" sz="1400" b="1" dirty="0">
                <a:latin typeface="Fineliner Script" panose="02000000000000000000" pitchFamily="50" charset="0"/>
              </a:rPr>
              <a:t>Prénom : ___________________</a:t>
            </a:r>
          </a:p>
        </p:txBody>
      </p:sp>
      <p:sp>
        <p:nvSpPr>
          <p:cNvPr id="30" name="ZoneTexte 29"/>
          <p:cNvSpPr txBox="1"/>
          <p:nvPr/>
        </p:nvSpPr>
        <p:spPr>
          <a:xfrm>
            <a:off x="1745938" y="25734"/>
            <a:ext cx="3730938" cy="954107"/>
          </a:xfrm>
          <a:prstGeom prst="rect">
            <a:avLst/>
          </a:prstGeom>
          <a:noFill/>
        </p:spPr>
        <p:txBody>
          <a:bodyPr wrap="square" rtlCol="0">
            <a:spAutoFit/>
          </a:bodyPr>
          <a:lstStyle/>
          <a:p>
            <a:pPr algn="ctr"/>
            <a:r>
              <a:rPr lang="fr-FR" sz="2800" b="1" dirty="0">
                <a:solidFill>
                  <a:schemeClr val="bg2">
                    <a:lumMod val="25000"/>
                  </a:schemeClr>
                </a:solidFill>
                <a:effectLst>
                  <a:outerShdw blurRad="38100" dist="38100" dir="2700000" algn="tl">
                    <a:srgbClr val="000000">
                      <a:alpha val="43137"/>
                    </a:srgbClr>
                  </a:outerShdw>
                </a:effectLst>
                <a:latin typeface="Sweet Cheeks" panose="02000603000000000000" pitchFamily="2" charset="0"/>
                <a:ea typeface="Sweet Cheeks" panose="02000603000000000000" pitchFamily="2" charset="0"/>
              </a:rPr>
              <a:t>Le tour du monde en 80 jours</a:t>
            </a:r>
          </a:p>
        </p:txBody>
      </p:sp>
      <p:sp>
        <p:nvSpPr>
          <p:cNvPr id="31" name="ZoneTexte 30"/>
          <p:cNvSpPr txBox="1"/>
          <p:nvPr/>
        </p:nvSpPr>
        <p:spPr>
          <a:xfrm>
            <a:off x="-39924" y="11506"/>
            <a:ext cx="849550" cy="840230"/>
          </a:xfrm>
          <a:prstGeom prst="rect">
            <a:avLst/>
          </a:prstGeom>
          <a:noFill/>
        </p:spPr>
        <p:txBody>
          <a:bodyPr wrap="square" rtlCol="0">
            <a:spAutoFit/>
          </a:bodyPr>
          <a:lstStyle/>
          <a:p>
            <a:pPr algn="ctr">
              <a:lnSpc>
                <a:spcPct val="90000"/>
              </a:lnSpc>
            </a:pPr>
            <a:r>
              <a:rPr lang="fr-FR" b="1" dirty="0">
                <a:effectLst>
                  <a:outerShdw blurRad="38100" dist="38100" dir="2700000" algn="tl">
                    <a:srgbClr val="000000">
                      <a:alpha val="43137"/>
                    </a:srgbClr>
                  </a:outerShdw>
                </a:effectLst>
                <a:latin typeface="Fineliner Script" panose="02000000000000000000" pitchFamily="50" charset="0"/>
              </a:rPr>
              <a:t>Lecture suivie CM2</a:t>
            </a:r>
          </a:p>
        </p:txBody>
      </p:sp>
      <p:pic>
        <p:nvPicPr>
          <p:cNvPr id="1026"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Effect>
                      <a14:colorTemperature colorTemp="112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rot="21150997">
            <a:off x="950209" y="107491"/>
            <a:ext cx="732961" cy="1058286"/>
          </a:xfrm>
          <a:prstGeom prst="roundRect">
            <a:avLst>
              <a:gd name="adj" fmla="val 971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Rectangle à coins arrondis 2">
            <a:extLst>
              <a:ext uri="{FF2B5EF4-FFF2-40B4-BE49-F238E27FC236}">
                <a16:creationId xmlns:a16="http://schemas.microsoft.com/office/drawing/2014/main" id="{B02AA2BC-17C8-4E88-B8C3-CC48169A89ED}"/>
              </a:ext>
            </a:extLst>
          </p:cNvPr>
          <p:cNvSpPr/>
          <p:nvPr/>
        </p:nvSpPr>
        <p:spPr>
          <a:xfrm>
            <a:off x="114919" y="1273642"/>
            <a:ext cx="5421454" cy="338555"/>
          </a:xfrm>
          <a:prstGeom prst="roundRect">
            <a:avLst>
              <a:gd name="adj" fmla="val 50000"/>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a:extLst>
              <a:ext uri="{FF2B5EF4-FFF2-40B4-BE49-F238E27FC236}">
                <a16:creationId xmlns:a16="http://schemas.microsoft.com/office/drawing/2014/main" id="{B9172A9C-B6A3-4A21-9797-B0CF121C1263}"/>
              </a:ext>
            </a:extLst>
          </p:cNvPr>
          <p:cNvSpPr txBox="1"/>
          <p:nvPr/>
        </p:nvSpPr>
        <p:spPr>
          <a:xfrm>
            <a:off x="115537" y="1273643"/>
            <a:ext cx="5420835" cy="338554"/>
          </a:xfrm>
          <a:prstGeom prst="rect">
            <a:avLst/>
          </a:prstGeom>
          <a:noFill/>
        </p:spPr>
        <p:txBody>
          <a:bodyPr wrap="square" rtlCol="0">
            <a:spAutoFit/>
          </a:bodyPr>
          <a:lstStyle/>
          <a:p>
            <a:pPr algn="ctr"/>
            <a:r>
              <a:rPr lang="fr-FR" sz="1600" b="1" dirty="0">
                <a:effectLst>
                  <a:outerShdw blurRad="38100" dist="38100" dir="2700000" algn="tl">
                    <a:srgbClr val="000000">
                      <a:alpha val="43137"/>
                    </a:srgbClr>
                  </a:outerShdw>
                </a:effectLst>
                <a:latin typeface="Sweet Cheeks" panose="02000603000000000000" pitchFamily="2" charset="0"/>
                <a:ea typeface="Sweet Cheeks" panose="02000603000000000000" pitchFamily="2" charset="0"/>
              </a:rPr>
              <a:t>Chapitre 8 : </a:t>
            </a:r>
            <a:r>
              <a:rPr lang="fr-FR" sz="1600" b="1" dirty="0">
                <a:effectLst>
                  <a:outerShdw blurRad="41275" dist="20320" dir="1800000" algn="tl">
                    <a:srgbClr val="000000">
                      <a:alpha val="40000"/>
                    </a:srgbClr>
                  </a:outerShdw>
                </a:effectLst>
                <a:latin typeface="Sweet Cheeks" panose="02000603000000000000" pitchFamily="2" charset="0"/>
                <a:ea typeface="Sweet Cheeks" panose="02000603000000000000" pitchFamily="2" charset="0"/>
              </a:rPr>
              <a:t>La grande traversée</a:t>
            </a:r>
            <a:endParaRPr lang="fr-FR" sz="1600" dirty="0">
              <a:latin typeface="Sweet Cheeks" panose="02000603000000000000" pitchFamily="2" charset="0"/>
              <a:ea typeface="Sweet Cheeks" panose="02000603000000000000" pitchFamily="2" charset="0"/>
            </a:endParaRPr>
          </a:p>
        </p:txBody>
      </p:sp>
      <p:sp>
        <p:nvSpPr>
          <p:cNvPr id="34" name="ZoneTexte 33">
            <a:extLst>
              <a:ext uri="{FF2B5EF4-FFF2-40B4-BE49-F238E27FC236}">
                <a16:creationId xmlns:a16="http://schemas.microsoft.com/office/drawing/2014/main" id="{8CEB2A81-45E7-4249-BDA8-13C347B2EE3A}"/>
              </a:ext>
            </a:extLst>
          </p:cNvPr>
          <p:cNvSpPr txBox="1"/>
          <p:nvPr/>
        </p:nvSpPr>
        <p:spPr>
          <a:xfrm>
            <a:off x="309826" y="1643307"/>
            <a:ext cx="6470660" cy="2554545"/>
          </a:xfrm>
          <a:prstGeom prst="rect">
            <a:avLst/>
          </a:prstGeom>
          <a:noFill/>
        </p:spPr>
        <p:txBody>
          <a:bodyPr wrap="square" rtlCol="0">
            <a:spAutoFit/>
          </a:bodyPr>
          <a:lstStyle/>
          <a:p>
            <a:r>
              <a:rPr lang="fr-FR" sz="1000" dirty="0">
                <a:ln>
                  <a:solidFill>
                    <a:schemeClr val="tx1"/>
                  </a:solidFill>
                </a:ln>
                <a:latin typeface="Short Stack" panose="02010500040000000007" pitchFamily="2" charset="0"/>
                <a:cs typeface="Dekko" panose="00000500000000000000" pitchFamily="2" charset="0"/>
              </a:rPr>
              <a:t>1) Ecris le trajet en partant d’Inde : moyen de transport et destination</a:t>
            </a:r>
          </a:p>
          <a:p>
            <a:r>
              <a:rPr lang="fr-FR" sz="1000" dirty="0">
                <a:latin typeface="Short Stack" panose="02010500040000000007" pitchFamily="2" charset="0"/>
                <a:cs typeface="Dekko" panose="00000500000000000000" pitchFamily="2" charset="0"/>
              </a:rPr>
              <a:t>En </a:t>
            </a:r>
            <a:r>
              <a:rPr lang="fr-FR" sz="1000" b="1" dirty="0">
                <a:solidFill>
                  <a:srgbClr val="FF0000"/>
                </a:solidFill>
                <a:latin typeface="Short Stack" panose="02010500040000000007" pitchFamily="2" charset="0"/>
                <a:cs typeface="Dekko" panose="00000500000000000000" pitchFamily="2" charset="0"/>
              </a:rPr>
              <a:t>train</a:t>
            </a:r>
            <a:r>
              <a:rPr lang="fr-FR" sz="1000" dirty="0">
                <a:latin typeface="Short Stack" panose="02010500040000000007" pitchFamily="2" charset="0"/>
                <a:cs typeface="Dekko" panose="00000500000000000000" pitchFamily="2" charset="0"/>
              </a:rPr>
              <a:t> vers </a:t>
            </a:r>
            <a:r>
              <a:rPr lang="fr-FR" sz="1000" b="1" dirty="0">
                <a:solidFill>
                  <a:srgbClr val="FF0000"/>
                </a:solidFill>
                <a:latin typeface="Short Stack" panose="02010500040000000007" pitchFamily="2" charset="0"/>
                <a:cs typeface="Dekko" panose="00000500000000000000" pitchFamily="2" charset="0"/>
              </a:rPr>
              <a:t>Calcutta</a:t>
            </a:r>
          </a:p>
          <a:p>
            <a:r>
              <a:rPr lang="fr-FR" sz="1000" dirty="0">
                <a:latin typeface="Short Stack" panose="02010500040000000007" pitchFamily="2" charset="0"/>
                <a:cs typeface="Dekko" panose="00000500000000000000" pitchFamily="2" charset="0"/>
              </a:rPr>
              <a:t>En </a:t>
            </a:r>
            <a:r>
              <a:rPr lang="fr-FR" sz="1000" b="1" dirty="0">
                <a:solidFill>
                  <a:srgbClr val="FF0000"/>
                </a:solidFill>
                <a:latin typeface="Short Stack" panose="02010500040000000007" pitchFamily="2" charset="0"/>
                <a:cs typeface="Dekko" panose="00000500000000000000" pitchFamily="2" charset="0"/>
              </a:rPr>
              <a:t>paquebot</a:t>
            </a:r>
            <a:r>
              <a:rPr lang="fr-FR" sz="1000" dirty="0">
                <a:latin typeface="Short Stack" panose="02010500040000000007" pitchFamily="2" charset="0"/>
                <a:cs typeface="Dekko" panose="00000500000000000000" pitchFamily="2" charset="0"/>
              </a:rPr>
              <a:t> vers </a:t>
            </a:r>
            <a:r>
              <a:rPr lang="fr-FR" sz="1000" b="1" dirty="0">
                <a:solidFill>
                  <a:srgbClr val="FF0000"/>
                </a:solidFill>
                <a:latin typeface="Short Stack" panose="02010500040000000007" pitchFamily="2" charset="0"/>
                <a:cs typeface="Dekko" panose="00000500000000000000" pitchFamily="2" charset="0"/>
              </a:rPr>
              <a:t>La Chine, le Japon </a:t>
            </a:r>
            <a:r>
              <a:rPr lang="fr-FR" sz="1000" dirty="0">
                <a:latin typeface="Short Stack" panose="02010500040000000007" pitchFamily="2" charset="0"/>
                <a:cs typeface="Dekko" panose="00000500000000000000" pitchFamily="2" charset="0"/>
              </a:rPr>
              <a:t>puis vers </a:t>
            </a:r>
            <a:r>
              <a:rPr lang="fr-FR" sz="1000" b="1" dirty="0">
                <a:solidFill>
                  <a:srgbClr val="FF0000"/>
                </a:solidFill>
                <a:latin typeface="Short Stack" panose="02010500040000000007" pitchFamily="2" charset="0"/>
                <a:cs typeface="Dekko" panose="00000500000000000000" pitchFamily="2" charset="0"/>
              </a:rPr>
              <a:t>San Francisco</a:t>
            </a:r>
          </a:p>
          <a:p>
            <a:r>
              <a:rPr lang="fr-FR" sz="1000" dirty="0">
                <a:latin typeface="Short Stack" panose="02010500040000000007" pitchFamily="2" charset="0"/>
                <a:cs typeface="Dekko" panose="00000500000000000000" pitchFamily="2" charset="0"/>
              </a:rPr>
              <a:t>En </a:t>
            </a:r>
            <a:r>
              <a:rPr lang="fr-FR" sz="1000" b="1" dirty="0">
                <a:solidFill>
                  <a:srgbClr val="FF0000"/>
                </a:solidFill>
                <a:latin typeface="Short Stack" panose="02010500040000000007" pitchFamily="2" charset="0"/>
                <a:cs typeface="Dekko" panose="00000500000000000000" pitchFamily="2" charset="0"/>
              </a:rPr>
              <a:t>train</a:t>
            </a:r>
            <a:r>
              <a:rPr lang="fr-FR" sz="1000" dirty="0">
                <a:latin typeface="Short Stack" panose="02010500040000000007" pitchFamily="2" charset="0"/>
                <a:cs typeface="Dekko" panose="00000500000000000000" pitchFamily="2" charset="0"/>
              </a:rPr>
              <a:t> vers ‘</a:t>
            </a:r>
            <a:r>
              <a:rPr lang="fr-FR" sz="1000" b="1" dirty="0">
                <a:solidFill>
                  <a:srgbClr val="FF0000"/>
                </a:solidFill>
                <a:latin typeface="Short Stack" panose="02010500040000000007" pitchFamily="2" charset="0"/>
                <a:cs typeface="Dekko" panose="00000500000000000000" pitchFamily="2" charset="0"/>
              </a:rPr>
              <a:t>New York</a:t>
            </a:r>
          </a:p>
          <a:p>
            <a:endParaRPr lang="fr-FR" sz="1000" dirty="0">
              <a:latin typeface="Short Stack" panose="02010500040000000007" pitchFamily="2" charset="0"/>
              <a:cs typeface="Dekko" panose="00000500000000000000" pitchFamily="2" charset="0"/>
            </a:endParaRPr>
          </a:p>
          <a:p>
            <a:pPr lvl="0">
              <a:lnSpc>
                <a:spcPct val="150000"/>
              </a:lnSpc>
            </a:pPr>
            <a:r>
              <a:rPr lang="fr-FR" sz="1000" dirty="0">
                <a:ln>
                  <a:solidFill>
                    <a:prstClr val="black"/>
                  </a:solidFill>
                </a:ln>
                <a:solidFill>
                  <a:prstClr val="black"/>
                </a:solidFill>
                <a:latin typeface="Short Stack" panose="02010500040000000007" pitchFamily="2" charset="0"/>
                <a:cs typeface="Dekko" panose="00000500000000000000" pitchFamily="2" charset="0"/>
              </a:rPr>
              <a:t>2) Recopie la phrase qui indique où en est M. Fogg sur son programme</a:t>
            </a:r>
          </a:p>
          <a:p>
            <a:pPr lvl="0"/>
            <a:r>
              <a:rPr lang="fr-FR" sz="1000" b="1" dirty="0">
                <a:solidFill>
                  <a:srgbClr val="FF0000"/>
                </a:solidFill>
                <a:latin typeface="Short Stack" panose="02010500040000000007" pitchFamily="2" charset="0"/>
                <a:cs typeface="Dekko" panose="00000500000000000000" pitchFamily="2" charset="0"/>
              </a:rPr>
              <a:t>P. 29 : Pour l’instant, M. Fogg n’a encore gagné ni perdu un seul jour sur son programme</a:t>
            </a:r>
          </a:p>
          <a:p>
            <a:pPr lvl="0"/>
            <a:endParaRPr lang="fr-FR" sz="1000" dirty="0">
              <a:solidFill>
                <a:prstClr val="black"/>
              </a:solidFill>
              <a:latin typeface="Short Stack" panose="02010500040000000007" pitchFamily="2" charset="0"/>
              <a:cs typeface="Dekko" panose="00000500000000000000" pitchFamily="2" charset="0"/>
            </a:endParaRPr>
          </a:p>
          <a:p>
            <a:pPr lvl="0">
              <a:lnSpc>
                <a:spcPct val="150000"/>
              </a:lnSpc>
            </a:pPr>
            <a:r>
              <a:rPr lang="fr-FR" sz="1000" dirty="0">
                <a:ln>
                  <a:solidFill>
                    <a:prstClr val="black"/>
                  </a:solidFill>
                </a:ln>
                <a:solidFill>
                  <a:prstClr val="black"/>
                </a:solidFill>
                <a:latin typeface="Short Stack" panose="02010500040000000007" pitchFamily="2" charset="0"/>
                <a:cs typeface="Dekko" panose="00000500000000000000" pitchFamily="2" charset="0"/>
              </a:rPr>
              <a:t>3) Raconte ce que pense Passepartout pendant l’attaque des Sioux</a:t>
            </a:r>
          </a:p>
          <a:p>
            <a:pPr lvl="0"/>
            <a:r>
              <a:rPr lang="fr-FR" sz="1000" b="1" dirty="0">
                <a:solidFill>
                  <a:srgbClr val="FF0000"/>
                </a:solidFill>
                <a:latin typeface="Short Stack" panose="02010500040000000007" pitchFamily="2" charset="0"/>
                <a:cs typeface="Dekko" panose="00000500000000000000" pitchFamily="2" charset="0"/>
              </a:rPr>
              <a:t>A l’enseignant de corriger. </a:t>
            </a:r>
          </a:p>
          <a:p>
            <a:pPr lvl="0"/>
            <a:r>
              <a:rPr lang="fr-FR" sz="1000" b="1" dirty="0">
                <a:solidFill>
                  <a:srgbClr val="FF0000"/>
                </a:solidFill>
                <a:latin typeface="Short Stack" panose="02010500040000000007" pitchFamily="2" charset="0"/>
                <a:cs typeface="Dekko" panose="00000500000000000000" pitchFamily="2" charset="0"/>
              </a:rPr>
              <a:t>Exemple : Mais qu’est-ce que c’est que ces cris ? Oh mais c’est un coup de fusil !!! C’est des indiens qui nous attaquent !!! Oh non, ils ont assommé le chauffeur !! Il faut vraiment arrêter ce train avant le fort ! Qu’est-ce que je peux faire ? Je vais monter sur le train et détacher la locomotive du wagon. </a:t>
            </a:r>
          </a:p>
        </p:txBody>
      </p:sp>
      <p:pic>
        <p:nvPicPr>
          <p:cNvPr id="35" name="Image 34">
            <a:extLst>
              <a:ext uri="{FF2B5EF4-FFF2-40B4-BE49-F238E27FC236}">
                <a16:creationId xmlns:a16="http://schemas.microsoft.com/office/drawing/2014/main" id="{59DC9D4F-1AE2-4266-B3A9-E7AC67966F6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523907" y="9076544"/>
            <a:ext cx="1278887" cy="263145"/>
          </a:xfrm>
          <a:prstGeom prst="rect">
            <a:avLst/>
          </a:prstGeom>
        </p:spPr>
      </p:pic>
      <p:sp>
        <p:nvSpPr>
          <p:cNvPr id="36" name="Rectangle 35">
            <a:extLst>
              <a:ext uri="{FF2B5EF4-FFF2-40B4-BE49-F238E27FC236}">
                <a16:creationId xmlns:a16="http://schemas.microsoft.com/office/drawing/2014/main" id="{FDAE3724-A776-44B8-8517-502C16D84267}"/>
              </a:ext>
            </a:extLst>
          </p:cNvPr>
          <p:cNvSpPr/>
          <p:nvPr/>
        </p:nvSpPr>
        <p:spPr>
          <a:xfrm>
            <a:off x="309826" y="4144557"/>
            <a:ext cx="6548174" cy="1873590"/>
          </a:xfrm>
          <a:prstGeom prst="rect">
            <a:avLst/>
          </a:prstGeom>
        </p:spPr>
        <p:txBody>
          <a:bodyPr wrap="square">
            <a:spAutoFit/>
          </a:bodyPr>
          <a:lstStyle/>
          <a:p>
            <a:pPr lvl="0">
              <a:lnSpc>
                <a:spcPct val="150000"/>
              </a:lnSpc>
            </a:pPr>
            <a:r>
              <a:rPr lang="fr-FR" sz="1000" dirty="0">
                <a:ln>
                  <a:solidFill>
                    <a:prstClr val="black"/>
                  </a:solidFill>
                </a:ln>
                <a:solidFill>
                  <a:prstClr val="black"/>
                </a:solidFill>
                <a:latin typeface="Short Stack" panose="02010500040000000007" pitchFamily="2" charset="0"/>
                <a:cs typeface="Dekko" panose="00000500000000000000" pitchFamily="2" charset="0"/>
              </a:rPr>
              <a:t>4) Cherche des renseignements sur les Sioux</a:t>
            </a:r>
          </a:p>
          <a:p>
            <a:pPr lvl="0"/>
            <a:r>
              <a:rPr lang="fr-FR" sz="1000" b="1" dirty="0">
                <a:solidFill>
                  <a:srgbClr val="FF0000"/>
                </a:solidFill>
                <a:latin typeface="Short Stack" panose="02010500040000000007" pitchFamily="2" charset="0"/>
              </a:rPr>
              <a:t>Les Sioux sont des tribus amérindiennes. Ils avaient conquis un vaste territoire dans le centre-nord des États-Unis actuels. Les Sioux s'appelaient entre eux « Le Peuple des Sept Feux ». Ce peuple se divise en nombreuses tribus : les Dakota, les </a:t>
            </a:r>
            <a:r>
              <a:rPr lang="fr-FR" sz="1000" b="1" dirty="0" err="1">
                <a:solidFill>
                  <a:srgbClr val="FF0000"/>
                </a:solidFill>
                <a:latin typeface="Short Stack" panose="02010500040000000007" pitchFamily="2" charset="0"/>
              </a:rPr>
              <a:t>Nakota</a:t>
            </a:r>
            <a:r>
              <a:rPr lang="fr-FR" sz="1000" b="1" dirty="0">
                <a:solidFill>
                  <a:srgbClr val="FF0000"/>
                </a:solidFill>
                <a:latin typeface="Short Stack" panose="02010500040000000007" pitchFamily="2" charset="0"/>
              </a:rPr>
              <a:t> et les Lakota. Dans les années 1670-1680, les Sioux étaient alors sédentarisés en de gros villages ; ils pratiquaient la culture du maïs, celle du riz sauvage et la chasse aux bisons. Ils commencèrent ensuite leur migration vers l'ouest. Au cours du XVIIIème siècle, les tribus sioux se constituèrent un véritable « empire » dans l'Ouest. Petit à petit les américains les chassent de leurs territoires et ne sont définitivement soumis qu'en 1890-1891. Aujourd'hui, les descendants des Sioux survivants des guerres indiennes du XIXe siècle sont répartis dans diverses réserves du centre nord des États-Unis.</a:t>
            </a:r>
            <a:endParaRPr lang="fr-FR" sz="1000" b="1" dirty="0">
              <a:solidFill>
                <a:srgbClr val="FF0000"/>
              </a:solidFill>
              <a:latin typeface="Short Stack" panose="02010500040000000007" pitchFamily="2" charset="0"/>
              <a:cs typeface="Dekko" panose="00000500000000000000" pitchFamily="2" charset="0"/>
            </a:endParaRPr>
          </a:p>
        </p:txBody>
      </p:sp>
      <p:sp>
        <p:nvSpPr>
          <p:cNvPr id="40" name="Rectangle à coins arrondis 47">
            <a:extLst>
              <a:ext uri="{FF2B5EF4-FFF2-40B4-BE49-F238E27FC236}">
                <a16:creationId xmlns:a16="http://schemas.microsoft.com/office/drawing/2014/main" id="{2E40BBA5-33D4-479B-906D-7F3A9F64305B}"/>
              </a:ext>
            </a:extLst>
          </p:cNvPr>
          <p:cNvSpPr/>
          <p:nvPr/>
        </p:nvSpPr>
        <p:spPr>
          <a:xfrm>
            <a:off x="115537" y="6083269"/>
            <a:ext cx="5421454" cy="338555"/>
          </a:xfrm>
          <a:prstGeom prst="roundRect">
            <a:avLst>
              <a:gd name="adj" fmla="val 50000"/>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ZoneTexte 40">
            <a:extLst>
              <a:ext uri="{FF2B5EF4-FFF2-40B4-BE49-F238E27FC236}">
                <a16:creationId xmlns:a16="http://schemas.microsoft.com/office/drawing/2014/main" id="{0422A803-22C6-4770-82BD-C5B68EFB8EF5}"/>
              </a:ext>
            </a:extLst>
          </p:cNvPr>
          <p:cNvSpPr txBox="1"/>
          <p:nvPr/>
        </p:nvSpPr>
        <p:spPr>
          <a:xfrm>
            <a:off x="114919" y="6083270"/>
            <a:ext cx="5422072" cy="338554"/>
          </a:xfrm>
          <a:prstGeom prst="rect">
            <a:avLst/>
          </a:prstGeom>
          <a:noFill/>
        </p:spPr>
        <p:txBody>
          <a:bodyPr wrap="square" rtlCol="0">
            <a:spAutoFit/>
          </a:bodyPr>
          <a:lstStyle/>
          <a:p>
            <a:pPr algn="ctr"/>
            <a:r>
              <a:rPr lang="fr-FR" sz="1600" b="1" dirty="0">
                <a:effectLst>
                  <a:outerShdw blurRad="38100" dist="38100" dir="2700000" algn="tl">
                    <a:srgbClr val="000000">
                      <a:alpha val="43137"/>
                    </a:srgbClr>
                  </a:outerShdw>
                </a:effectLst>
                <a:latin typeface="Sweet Cheeks" panose="02000603000000000000" pitchFamily="2" charset="0"/>
                <a:ea typeface="Sweet Cheeks" panose="02000603000000000000" pitchFamily="2" charset="0"/>
              </a:rPr>
              <a:t>Chapitre 9 : </a:t>
            </a:r>
            <a:r>
              <a:rPr lang="fr-FR" sz="1600" b="1" dirty="0">
                <a:effectLst>
                  <a:outerShdw blurRad="41275" dist="20320" dir="1800000" algn="tl">
                    <a:srgbClr val="000000">
                      <a:alpha val="40000"/>
                    </a:srgbClr>
                  </a:outerShdw>
                </a:effectLst>
                <a:latin typeface="Sweet Cheeks" panose="02000603000000000000" pitchFamily="2" charset="0"/>
                <a:ea typeface="Sweet Cheeks" panose="02000603000000000000" pitchFamily="2" charset="0"/>
              </a:rPr>
              <a:t>Des solutions de fortune</a:t>
            </a:r>
            <a:endParaRPr lang="fr-FR" sz="1600" b="1" dirty="0">
              <a:effectLst>
                <a:outerShdw blurRad="38100" dist="38100" dir="2700000" algn="tl">
                  <a:srgbClr val="000000">
                    <a:alpha val="43137"/>
                  </a:srgbClr>
                </a:outerShdw>
              </a:effectLst>
              <a:latin typeface="Sweet Cheeks" panose="02000603000000000000" pitchFamily="2" charset="0"/>
              <a:ea typeface="Sweet Cheeks" panose="02000603000000000000" pitchFamily="2" charset="0"/>
            </a:endParaRPr>
          </a:p>
        </p:txBody>
      </p:sp>
      <p:sp>
        <p:nvSpPr>
          <p:cNvPr id="42" name="Rectangle 41">
            <a:extLst>
              <a:ext uri="{FF2B5EF4-FFF2-40B4-BE49-F238E27FC236}">
                <a16:creationId xmlns:a16="http://schemas.microsoft.com/office/drawing/2014/main" id="{8F12AE5A-FA7B-4E8A-B921-45E95AEB8AEB}"/>
              </a:ext>
            </a:extLst>
          </p:cNvPr>
          <p:cNvSpPr/>
          <p:nvPr/>
        </p:nvSpPr>
        <p:spPr>
          <a:xfrm>
            <a:off x="261593" y="6487385"/>
            <a:ext cx="6530338" cy="630942"/>
          </a:xfrm>
          <a:prstGeom prst="rect">
            <a:avLst/>
          </a:prstGeom>
        </p:spPr>
        <p:txBody>
          <a:bodyPr wrap="square">
            <a:spAutoFit/>
          </a:bodyPr>
          <a:lstStyle/>
          <a:p>
            <a:pPr lvl="0">
              <a:lnSpc>
                <a:spcPct val="150000"/>
              </a:lnSpc>
            </a:pPr>
            <a:r>
              <a:rPr lang="fr-FR" sz="1000" dirty="0">
                <a:ln>
                  <a:solidFill>
                    <a:prstClr val="black"/>
                  </a:solidFill>
                </a:ln>
                <a:solidFill>
                  <a:prstClr val="black"/>
                </a:solidFill>
                <a:latin typeface="Short Stack" panose="02010500040000000007" pitchFamily="2" charset="0"/>
                <a:cs typeface="Dekko" panose="00000500000000000000" pitchFamily="2" charset="0"/>
              </a:rPr>
              <a:t>1) Ecris le trajet depuis l’arrêt du train : moyen de transport et destination</a:t>
            </a:r>
          </a:p>
          <a:p>
            <a:pPr lvl="0"/>
            <a:r>
              <a:rPr lang="fr-FR" sz="1000" dirty="0">
                <a:solidFill>
                  <a:prstClr val="black"/>
                </a:solidFill>
                <a:latin typeface="Short Stack" panose="02010500040000000007" pitchFamily="2" charset="0"/>
                <a:cs typeface="Dekko" panose="00000500000000000000" pitchFamily="2" charset="0"/>
              </a:rPr>
              <a:t>En </a:t>
            </a:r>
            <a:r>
              <a:rPr lang="fr-FR" sz="1000" b="1" dirty="0">
                <a:solidFill>
                  <a:srgbClr val="FF0000"/>
                </a:solidFill>
                <a:latin typeface="Short Stack" panose="02010500040000000007" pitchFamily="2" charset="0"/>
                <a:cs typeface="Dekko" panose="00000500000000000000" pitchFamily="2" charset="0"/>
              </a:rPr>
              <a:t>traineau</a:t>
            </a:r>
            <a:r>
              <a:rPr lang="fr-FR" sz="1000" dirty="0">
                <a:solidFill>
                  <a:prstClr val="black"/>
                </a:solidFill>
                <a:latin typeface="Short Stack" panose="02010500040000000007" pitchFamily="2" charset="0"/>
                <a:cs typeface="Dekko" panose="00000500000000000000" pitchFamily="2" charset="0"/>
              </a:rPr>
              <a:t> vers </a:t>
            </a:r>
            <a:r>
              <a:rPr lang="fr-FR" sz="1000" b="1" dirty="0">
                <a:solidFill>
                  <a:srgbClr val="FF0000"/>
                </a:solidFill>
                <a:latin typeface="Short Stack" panose="02010500040000000007" pitchFamily="2" charset="0"/>
                <a:cs typeface="Dekko" panose="00000500000000000000" pitchFamily="2" charset="0"/>
              </a:rPr>
              <a:t>l’ouest des Etats-Unis</a:t>
            </a:r>
          </a:p>
          <a:p>
            <a:pPr lvl="0"/>
            <a:r>
              <a:rPr lang="fr-FR" sz="1000" dirty="0">
                <a:solidFill>
                  <a:prstClr val="black"/>
                </a:solidFill>
                <a:latin typeface="Short Stack" panose="02010500040000000007" pitchFamily="2" charset="0"/>
                <a:cs typeface="Dekko" panose="00000500000000000000" pitchFamily="2" charset="0"/>
              </a:rPr>
              <a:t>En </a:t>
            </a:r>
            <a:r>
              <a:rPr lang="fr-FR" sz="1000" b="1" dirty="0">
                <a:solidFill>
                  <a:srgbClr val="FF0000"/>
                </a:solidFill>
                <a:latin typeface="Short Stack" panose="02010500040000000007" pitchFamily="2" charset="0"/>
                <a:cs typeface="Dekko" panose="00000500000000000000" pitchFamily="2" charset="0"/>
              </a:rPr>
              <a:t>train</a:t>
            </a:r>
            <a:r>
              <a:rPr lang="fr-FR" sz="1000" dirty="0">
                <a:solidFill>
                  <a:prstClr val="black"/>
                </a:solidFill>
                <a:latin typeface="Short Stack" panose="02010500040000000007" pitchFamily="2" charset="0"/>
                <a:cs typeface="Dekko" panose="00000500000000000000" pitchFamily="2" charset="0"/>
              </a:rPr>
              <a:t> vers </a:t>
            </a:r>
            <a:r>
              <a:rPr lang="fr-FR" sz="1000" b="1" dirty="0">
                <a:solidFill>
                  <a:srgbClr val="FF0000"/>
                </a:solidFill>
                <a:latin typeface="Short Stack" panose="02010500040000000007" pitchFamily="2" charset="0"/>
                <a:cs typeface="Dekko" panose="00000500000000000000" pitchFamily="2" charset="0"/>
              </a:rPr>
              <a:t>New-York</a:t>
            </a:r>
          </a:p>
        </p:txBody>
      </p:sp>
      <p:sp>
        <p:nvSpPr>
          <p:cNvPr id="44" name="Rectangle 43">
            <a:extLst>
              <a:ext uri="{FF2B5EF4-FFF2-40B4-BE49-F238E27FC236}">
                <a16:creationId xmlns:a16="http://schemas.microsoft.com/office/drawing/2014/main" id="{B7D9A8C5-F779-446D-A969-20D91B30A953}"/>
              </a:ext>
            </a:extLst>
          </p:cNvPr>
          <p:cNvSpPr/>
          <p:nvPr/>
        </p:nvSpPr>
        <p:spPr>
          <a:xfrm>
            <a:off x="309826" y="7161028"/>
            <a:ext cx="6449031" cy="1015663"/>
          </a:xfrm>
          <a:prstGeom prst="rect">
            <a:avLst/>
          </a:prstGeom>
        </p:spPr>
        <p:txBody>
          <a:bodyPr wrap="square">
            <a:spAutoFit/>
          </a:bodyPr>
          <a:lstStyle/>
          <a:p>
            <a:pPr lvl="0"/>
            <a:r>
              <a:rPr lang="fr-FR" sz="1000" dirty="0">
                <a:ln>
                  <a:solidFill>
                    <a:prstClr val="black"/>
                  </a:solidFill>
                </a:ln>
                <a:solidFill>
                  <a:prstClr val="black"/>
                </a:solidFill>
                <a:latin typeface="Short Stack" panose="02010500040000000007" pitchFamily="2" charset="0"/>
                <a:cs typeface="Dekko" panose="00000500000000000000" pitchFamily="2" charset="0"/>
              </a:rPr>
              <a:t>2) Raconte ce que se disent ces deux hommes, au style indirect c’est-à-dire sans faire de dialogue.</a:t>
            </a:r>
          </a:p>
          <a:p>
            <a:pPr lvl="0"/>
            <a:r>
              <a:rPr lang="fr-FR" sz="1000" b="1" dirty="0">
                <a:solidFill>
                  <a:srgbClr val="FF0000"/>
                </a:solidFill>
                <a:latin typeface="Short Stack" panose="02010500040000000007" pitchFamily="2" charset="0"/>
                <a:cs typeface="Dekko" panose="00000500000000000000" pitchFamily="2" charset="0"/>
              </a:rPr>
              <a:t>Fogg demande au capitaine de lui vendre son navire. Au départ, il refuse car il dit qu’il coûte 50 000 dollars. </a:t>
            </a:r>
            <a:r>
              <a:rPr lang="fr-FR" sz="1000" b="1" dirty="0" err="1">
                <a:solidFill>
                  <a:srgbClr val="FF0000"/>
                </a:solidFill>
                <a:latin typeface="Short Stack" panose="02010500040000000007" pitchFamily="2" charset="0"/>
                <a:cs typeface="Dekko" panose="00000500000000000000" pitchFamily="2" charset="0"/>
              </a:rPr>
              <a:t>Philéas</a:t>
            </a:r>
            <a:r>
              <a:rPr lang="fr-FR" sz="1000" b="1" dirty="0">
                <a:solidFill>
                  <a:srgbClr val="FF0000"/>
                </a:solidFill>
                <a:latin typeface="Short Stack" panose="02010500040000000007" pitchFamily="2" charset="0"/>
                <a:cs typeface="Dekko" panose="00000500000000000000" pitchFamily="2" charset="0"/>
              </a:rPr>
              <a:t> Fogg lui donne alors 60 000 dollars. Comme c’est une affaire en or, le capitaine accepte. Maintenant ce navire appartient à Fogg et il peut en faire ce qu’il veut.</a:t>
            </a:r>
          </a:p>
        </p:txBody>
      </p:sp>
      <p:sp>
        <p:nvSpPr>
          <p:cNvPr id="46" name="Rectangle 45">
            <a:extLst>
              <a:ext uri="{FF2B5EF4-FFF2-40B4-BE49-F238E27FC236}">
                <a16:creationId xmlns:a16="http://schemas.microsoft.com/office/drawing/2014/main" id="{111E10F9-115E-4B07-B07A-7D96C98CC128}"/>
              </a:ext>
            </a:extLst>
          </p:cNvPr>
          <p:cNvSpPr/>
          <p:nvPr/>
        </p:nvSpPr>
        <p:spPr>
          <a:xfrm>
            <a:off x="309826" y="8088509"/>
            <a:ext cx="6530338" cy="302647"/>
          </a:xfrm>
          <a:prstGeom prst="rect">
            <a:avLst/>
          </a:prstGeom>
        </p:spPr>
        <p:txBody>
          <a:bodyPr wrap="square">
            <a:spAutoFit/>
          </a:bodyPr>
          <a:lstStyle/>
          <a:p>
            <a:pPr lvl="0">
              <a:lnSpc>
                <a:spcPct val="150000"/>
              </a:lnSpc>
            </a:pPr>
            <a:r>
              <a:rPr lang="fr-FR" sz="1000" dirty="0">
                <a:ln>
                  <a:solidFill>
                    <a:prstClr val="black"/>
                  </a:solidFill>
                </a:ln>
                <a:solidFill>
                  <a:prstClr val="black"/>
                </a:solidFill>
                <a:latin typeface="Short Stack" panose="02010500040000000007" pitchFamily="2" charset="0"/>
                <a:cs typeface="Dekko" panose="00000500000000000000" pitchFamily="2" charset="0"/>
              </a:rPr>
              <a:t>3) Ecris les deux obstacles rencontrés et leur solution</a:t>
            </a:r>
          </a:p>
        </p:txBody>
      </p:sp>
      <p:graphicFrame>
        <p:nvGraphicFramePr>
          <p:cNvPr id="52" name="Tableau 51">
            <a:extLst>
              <a:ext uri="{FF2B5EF4-FFF2-40B4-BE49-F238E27FC236}">
                <a16:creationId xmlns:a16="http://schemas.microsoft.com/office/drawing/2014/main" id="{8804C094-F3AD-43D2-AF53-F4DAB4B86743}"/>
              </a:ext>
            </a:extLst>
          </p:cNvPr>
          <p:cNvGraphicFramePr>
            <a:graphicFrameLocks noGrp="1"/>
          </p:cNvGraphicFramePr>
          <p:nvPr/>
        </p:nvGraphicFramePr>
        <p:xfrm>
          <a:off x="401326" y="8426727"/>
          <a:ext cx="6290208" cy="1341120"/>
        </p:xfrm>
        <a:graphic>
          <a:graphicData uri="http://schemas.openxmlformats.org/drawingml/2006/table">
            <a:tbl>
              <a:tblPr firstRow="1" bandRow="1">
                <a:tableStyleId>{5940675A-B579-460E-94D1-54222C63F5DA}</a:tableStyleId>
              </a:tblPr>
              <a:tblGrid>
                <a:gridCol w="3145104">
                  <a:extLst>
                    <a:ext uri="{9D8B030D-6E8A-4147-A177-3AD203B41FA5}">
                      <a16:colId xmlns:a16="http://schemas.microsoft.com/office/drawing/2014/main" val="491031640"/>
                    </a:ext>
                  </a:extLst>
                </a:gridCol>
                <a:gridCol w="3145104">
                  <a:extLst>
                    <a:ext uri="{9D8B030D-6E8A-4147-A177-3AD203B41FA5}">
                      <a16:colId xmlns:a16="http://schemas.microsoft.com/office/drawing/2014/main" val="2634559848"/>
                    </a:ext>
                  </a:extLst>
                </a:gridCol>
              </a:tblGrid>
              <a:tr h="169624">
                <a:tc>
                  <a:txBody>
                    <a:bodyPr/>
                    <a:lstStyle/>
                    <a:p>
                      <a:pPr algn="ctr"/>
                      <a:r>
                        <a:rPr lang="fr-FR" sz="1000" dirty="0">
                          <a:solidFill>
                            <a:srgbClr val="FF0000"/>
                          </a:solidFill>
                          <a:latin typeface="Short Stack" panose="02010500040000000007" pitchFamily="2" charset="0"/>
                        </a:rPr>
                        <a:t>Obstacle</a:t>
                      </a:r>
                    </a:p>
                  </a:txBody>
                  <a:tcPr anchor="ctr">
                    <a:solidFill>
                      <a:schemeClr val="accent6">
                        <a:lumMod val="40000"/>
                        <a:lumOff val="60000"/>
                      </a:schemeClr>
                    </a:solidFill>
                  </a:tcPr>
                </a:tc>
                <a:tc>
                  <a:txBody>
                    <a:bodyPr/>
                    <a:lstStyle/>
                    <a:p>
                      <a:pPr algn="ctr"/>
                      <a:r>
                        <a:rPr lang="fr-FR" sz="1000" dirty="0">
                          <a:solidFill>
                            <a:srgbClr val="FF0000"/>
                          </a:solidFill>
                          <a:latin typeface="Short Stack" panose="02010500040000000007" pitchFamily="2" charset="0"/>
                        </a:rPr>
                        <a:t>Solution </a:t>
                      </a:r>
                    </a:p>
                  </a:txBody>
                  <a:tcPr anchor="ctr">
                    <a:solidFill>
                      <a:schemeClr val="accent6">
                        <a:lumMod val="40000"/>
                        <a:lumOff val="60000"/>
                      </a:schemeClr>
                    </a:solidFill>
                  </a:tcPr>
                </a:tc>
                <a:extLst>
                  <a:ext uri="{0D108BD9-81ED-4DB2-BD59-A6C34878D82A}">
                    <a16:rowId xmlns:a16="http://schemas.microsoft.com/office/drawing/2014/main" val="3460430756"/>
                  </a:ext>
                </a:extLst>
              </a:tr>
              <a:tr h="532905">
                <a:tc>
                  <a:txBody>
                    <a:bodyPr/>
                    <a:lstStyle/>
                    <a:p>
                      <a:r>
                        <a:rPr lang="fr-FR" sz="1000" b="1" dirty="0">
                          <a:solidFill>
                            <a:srgbClr val="FF0000"/>
                          </a:solidFill>
                          <a:latin typeface="Short Stack" panose="02010500040000000007" pitchFamily="2" charset="0"/>
                        </a:rPr>
                        <a:t>Après que Passepartout ait détaché la locomotive du wagon, le train devient inutilisable.</a:t>
                      </a:r>
                    </a:p>
                  </a:txBody>
                  <a:tcPr anchor="ctr"/>
                </a:tc>
                <a:tc>
                  <a:txBody>
                    <a:bodyPr/>
                    <a:lstStyle/>
                    <a:p>
                      <a:r>
                        <a:rPr lang="fr-FR" sz="1000" b="1" dirty="0">
                          <a:solidFill>
                            <a:srgbClr val="FF0000"/>
                          </a:solidFill>
                          <a:latin typeface="Short Stack" panose="02010500040000000007" pitchFamily="2" charset="0"/>
                        </a:rPr>
                        <a:t>Ils montent sur un traîneau avec un mât et une voile au milieu et un gouvernail à l’arrière.</a:t>
                      </a:r>
                    </a:p>
                  </a:txBody>
                  <a:tcPr anchor="ctr"/>
                </a:tc>
                <a:extLst>
                  <a:ext uri="{0D108BD9-81ED-4DB2-BD59-A6C34878D82A}">
                    <a16:rowId xmlns:a16="http://schemas.microsoft.com/office/drawing/2014/main" val="1843292432"/>
                  </a:ext>
                </a:extLst>
              </a:tr>
              <a:tr h="532905">
                <a:tc>
                  <a:txBody>
                    <a:bodyPr/>
                    <a:lstStyle/>
                    <a:p>
                      <a:r>
                        <a:rPr lang="fr-FR" sz="1000" b="1" dirty="0">
                          <a:solidFill>
                            <a:srgbClr val="FF0000"/>
                          </a:solidFill>
                          <a:latin typeface="Short Stack" panose="02010500040000000007" pitchFamily="2" charset="0"/>
                        </a:rPr>
                        <a:t>Arrivés à New-York, le bateau qu’ils voulaient prendre est déjà parti depuis 45 minutes.</a:t>
                      </a:r>
                    </a:p>
                  </a:txBody>
                  <a:tcPr anchor="ctr"/>
                </a:tc>
                <a:tc>
                  <a:txBody>
                    <a:bodyPr/>
                    <a:lstStyle/>
                    <a:p>
                      <a:r>
                        <a:rPr lang="fr-FR" sz="1000" b="1" dirty="0">
                          <a:solidFill>
                            <a:srgbClr val="FF0000"/>
                          </a:solidFill>
                          <a:latin typeface="Short Stack" panose="02010500040000000007" pitchFamily="2" charset="0"/>
                        </a:rPr>
                        <a:t>Ils montent alors dans un navire de commerce à hélice, l’</a:t>
                      </a:r>
                      <a:r>
                        <a:rPr lang="fr-FR" sz="1000" b="1" dirty="0" err="1">
                          <a:solidFill>
                            <a:srgbClr val="FF0000"/>
                          </a:solidFill>
                          <a:latin typeface="Short Stack" panose="02010500040000000007" pitchFamily="2" charset="0"/>
                        </a:rPr>
                        <a:t>Henrietta</a:t>
                      </a:r>
                      <a:r>
                        <a:rPr lang="fr-FR" sz="1000" b="1" dirty="0">
                          <a:solidFill>
                            <a:srgbClr val="FF0000"/>
                          </a:solidFill>
                          <a:latin typeface="Short Stack" panose="02010500040000000007" pitchFamily="2" charset="0"/>
                        </a:rPr>
                        <a:t>.</a:t>
                      </a:r>
                    </a:p>
                  </a:txBody>
                  <a:tcPr anchor="ctr"/>
                </a:tc>
                <a:extLst>
                  <a:ext uri="{0D108BD9-81ED-4DB2-BD59-A6C34878D82A}">
                    <a16:rowId xmlns:a16="http://schemas.microsoft.com/office/drawing/2014/main" val="2738751357"/>
                  </a:ext>
                </a:extLst>
              </a:tr>
            </a:tbl>
          </a:graphicData>
        </a:graphic>
      </p:graphicFrame>
      <p:sp>
        <p:nvSpPr>
          <p:cNvPr id="23" name="Ellipse 22">
            <a:extLst>
              <a:ext uri="{FF2B5EF4-FFF2-40B4-BE49-F238E27FC236}">
                <a16:creationId xmlns:a16="http://schemas.microsoft.com/office/drawing/2014/main" id="{B8D40DBE-E48B-4E54-84F3-C91A290C199A}"/>
              </a:ext>
            </a:extLst>
          </p:cNvPr>
          <p:cNvSpPr/>
          <p:nvPr/>
        </p:nvSpPr>
        <p:spPr>
          <a:xfrm>
            <a:off x="5335430" y="240268"/>
            <a:ext cx="1418503" cy="407431"/>
          </a:xfrm>
          <a:prstGeom prst="ellipse">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a:extLst>
              <a:ext uri="{FF2B5EF4-FFF2-40B4-BE49-F238E27FC236}">
                <a16:creationId xmlns:a16="http://schemas.microsoft.com/office/drawing/2014/main" id="{EDB6E722-A667-425B-8AE6-9D9E96CEDABB}"/>
              </a:ext>
            </a:extLst>
          </p:cNvPr>
          <p:cNvSpPr txBox="1"/>
          <p:nvPr/>
        </p:nvSpPr>
        <p:spPr>
          <a:xfrm>
            <a:off x="5327515" y="278368"/>
            <a:ext cx="1426418" cy="338554"/>
          </a:xfrm>
          <a:prstGeom prst="rect">
            <a:avLst/>
          </a:prstGeom>
          <a:noFill/>
        </p:spPr>
        <p:txBody>
          <a:bodyPr wrap="square" rtlCol="0">
            <a:spAutoFit/>
          </a:bodyPr>
          <a:lstStyle/>
          <a:p>
            <a:pPr algn="ctr"/>
            <a:r>
              <a:rPr lang="fr-FR" sz="1600" b="1" dirty="0">
                <a:effectLst>
                  <a:outerShdw blurRad="38100" dist="38100" dir="2700000" algn="tl">
                    <a:srgbClr val="000000">
                      <a:alpha val="43137"/>
                    </a:srgbClr>
                  </a:outerShdw>
                </a:effectLst>
                <a:latin typeface="Sweet Cheeks" panose="02000603000000000000" pitchFamily="2" charset="0"/>
                <a:ea typeface="Sweet Cheeks" panose="02000603000000000000" pitchFamily="2" charset="0"/>
              </a:rPr>
              <a:t>correction 3</a:t>
            </a:r>
          </a:p>
        </p:txBody>
      </p:sp>
    </p:spTree>
    <p:extLst>
      <p:ext uri="{BB962C8B-B14F-4D97-AF65-F5344CB8AC3E}">
        <p14:creationId xmlns:p14="http://schemas.microsoft.com/office/powerpoint/2010/main" val="2510228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flipH="1">
            <a:off x="261593" y="714375"/>
            <a:ext cx="8917" cy="9191625"/>
          </a:xfrm>
          <a:prstGeom prst="line">
            <a:avLst/>
          </a:prstGeom>
          <a:ln w="57150" cap="rnd">
            <a:solidFill>
              <a:schemeClr val="accent6">
                <a:lumMod val="75000"/>
              </a:schemeClr>
            </a:solidFill>
            <a:prstDash val="sysDot"/>
            <a:round/>
          </a:ln>
        </p:spPr>
        <p:style>
          <a:lnRef idx="1">
            <a:schemeClr val="accent1"/>
          </a:lnRef>
          <a:fillRef idx="0">
            <a:schemeClr val="accent1"/>
          </a:fillRef>
          <a:effectRef idx="0">
            <a:schemeClr val="accent1"/>
          </a:effectRef>
          <a:fontRef idx="minor">
            <a:schemeClr val="tx1"/>
          </a:fontRef>
        </p:style>
      </p:cxnSp>
      <p:grpSp>
        <p:nvGrpSpPr>
          <p:cNvPr id="28" name="Groupe 27"/>
          <p:cNvGrpSpPr/>
          <p:nvPr/>
        </p:nvGrpSpPr>
        <p:grpSpPr>
          <a:xfrm>
            <a:off x="-39925" y="1"/>
            <a:ext cx="6897925" cy="1027466"/>
            <a:chOff x="-39925" y="0"/>
            <a:chExt cx="6897925" cy="1223269"/>
          </a:xfrm>
        </p:grpSpPr>
        <p:pic>
          <p:nvPicPr>
            <p:cNvPr id="26" name="Image 25"/>
            <p:cNvPicPr>
              <a:picLocks noChangeAspect="1"/>
            </p:cNvPicPr>
            <p:nvPr/>
          </p:nvPicPr>
          <p:blipFill rotWithShape="1">
            <a:blip r:embed="rId2">
              <a:duotone>
                <a:prstClr val="black"/>
                <a:schemeClr val="accent6">
                  <a:tint val="45000"/>
                  <a:satMod val="400000"/>
                </a:schemeClr>
              </a:duotone>
            </a:blip>
            <a:srcRect l="1329" t="3533" r="1954"/>
            <a:stretch/>
          </p:blipFill>
          <p:spPr>
            <a:xfrm>
              <a:off x="3390900" y="0"/>
              <a:ext cx="3467100" cy="1223269"/>
            </a:xfrm>
            <a:prstGeom prst="rect">
              <a:avLst/>
            </a:prstGeom>
          </p:spPr>
        </p:pic>
        <p:pic>
          <p:nvPicPr>
            <p:cNvPr id="27" name="Image 26"/>
            <p:cNvPicPr>
              <a:picLocks noChangeAspect="1"/>
            </p:cNvPicPr>
            <p:nvPr/>
          </p:nvPicPr>
          <p:blipFill>
            <a:blip r:embed="rId3">
              <a:duotone>
                <a:prstClr val="black"/>
                <a:schemeClr val="accent6">
                  <a:tint val="45000"/>
                  <a:satMod val="400000"/>
                </a:schemeClr>
              </a:duotone>
            </a:blip>
            <a:stretch>
              <a:fillRect/>
            </a:stretch>
          </p:blipFill>
          <p:spPr>
            <a:xfrm flipH="1">
              <a:off x="-39925" y="1981"/>
              <a:ext cx="3468925" cy="1219306"/>
            </a:xfrm>
            <a:prstGeom prst="rect">
              <a:avLst/>
            </a:prstGeom>
          </p:spPr>
        </p:pic>
      </p:grpSp>
      <p:sp>
        <p:nvSpPr>
          <p:cNvPr id="30" name="ZoneTexte 29"/>
          <p:cNvSpPr txBox="1"/>
          <p:nvPr/>
        </p:nvSpPr>
        <p:spPr>
          <a:xfrm>
            <a:off x="1745938" y="25734"/>
            <a:ext cx="3730938"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E7E6E6">
                    <a:lumMod val="25000"/>
                  </a:srgbClr>
                </a:solidFill>
                <a:effectLst>
                  <a:outerShdw blurRad="38100" dist="38100" dir="2700000" algn="tl">
                    <a:srgbClr val="000000">
                      <a:alpha val="43137"/>
                    </a:srgbClr>
                  </a:outerShdw>
                </a:effectLst>
                <a:uLnTx/>
                <a:uFillTx/>
                <a:latin typeface="Sweet Cheeks" panose="02000603000000000000" pitchFamily="2" charset="0"/>
                <a:ea typeface="Sweet Cheeks" panose="02000603000000000000" pitchFamily="2" charset="0"/>
                <a:cs typeface="+mn-cs"/>
              </a:rPr>
              <a:t>Le tour du monde en 80 jours</a:t>
            </a:r>
          </a:p>
        </p:txBody>
      </p:sp>
      <p:sp>
        <p:nvSpPr>
          <p:cNvPr id="31" name="ZoneTexte 30"/>
          <p:cNvSpPr txBox="1"/>
          <p:nvPr/>
        </p:nvSpPr>
        <p:spPr>
          <a:xfrm>
            <a:off x="-39924" y="11506"/>
            <a:ext cx="849550" cy="840230"/>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Fineliner Script" panose="02000000000000000000" pitchFamily="50" charset="0"/>
                <a:ea typeface="+mn-ea"/>
                <a:cs typeface="+mn-cs"/>
              </a:rPr>
              <a:t>Lecture suivie CM2</a:t>
            </a:r>
          </a:p>
        </p:txBody>
      </p:sp>
      <p:pic>
        <p:nvPicPr>
          <p:cNvPr id="1026"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Effect>
                      <a14:colorTemperature colorTemp="112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rot="21150997">
            <a:off x="883278" y="126994"/>
            <a:ext cx="683837" cy="987359"/>
          </a:xfrm>
          <a:prstGeom prst="roundRect">
            <a:avLst>
              <a:gd name="adj" fmla="val 971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Rectangle à coins arrondis 49"/>
          <p:cNvSpPr/>
          <p:nvPr/>
        </p:nvSpPr>
        <p:spPr>
          <a:xfrm>
            <a:off x="116155" y="1314466"/>
            <a:ext cx="5421454" cy="338555"/>
          </a:xfrm>
          <a:prstGeom prst="roundRect">
            <a:avLst>
              <a:gd name="adj" fmla="val 50000"/>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ZoneTexte 50"/>
          <p:cNvSpPr txBox="1"/>
          <p:nvPr/>
        </p:nvSpPr>
        <p:spPr>
          <a:xfrm>
            <a:off x="115537" y="1314467"/>
            <a:ext cx="542207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weet Cheeks" panose="02000603000000000000" pitchFamily="2" charset="0"/>
                <a:ea typeface="Sweet Cheeks" panose="02000603000000000000" pitchFamily="2" charset="0"/>
                <a:cs typeface="+mn-cs"/>
              </a:rPr>
              <a:t>Chapitre 10 : </a:t>
            </a:r>
            <a:r>
              <a:rPr kumimoji="0" lang="fr-FR" sz="1600" b="1" i="0" u="none" strike="noStrike" kern="1200" cap="none" spc="0" normalizeH="0" baseline="0" noProof="0" dirty="0">
                <a:ln>
                  <a:noFill/>
                </a:ln>
                <a:solidFill>
                  <a:prstClr val="black"/>
                </a:solidFill>
                <a:effectLst>
                  <a:outerShdw blurRad="41275" dist="20320" dir="1800000" algn="tl">
                    <a:srgbClr val="000000">
                      <a:alpha val="40000"/>
                    </a:srgbClr>
                  </a:outerShdw>
                </a:effectLst>
                <a:uLnTx/>
                <a:uFillTx/>
                <a:latin typeface="Sweet Cheeks" panose="02000603000000000000" pitchFamily="2" charset="0"/>
                <a:ea typeface="Sweet Cheeks" panose="02000603000000000000" pitchFamily="2" charset="0"/>
                <a:cs typeface="+mn-cs"/>
              </a:rPr>
              <a:t>Pari gagné</a:t>
            </a:r>
            <a:endParaRPr kumimoji="0" lang="fr-FR" sz="1600" b="0" i="0" u="none" strike="noStrike" kern="1200" cap="none" spc="0" normalizeH="0" baseline="0" noProof="0" dirty="0">
              <a:ln>
                <a:noFill/>
              </a:ln>
              <a:solidFill>
                <a:prstClr val="black"/>
              </a:solidFill>
              <a:effectLst/>
              <a:uLnTx/>
              <a:uFillTx/>
              <a:latin typeface="Sweet Cheeks" panose="02000603000000000000" pitchFamily="2" charset="0"/>
              <a:ea typeface="Sweet Cheeks" panose="02000603000000000000" pitchFamily="2" charset="0"/>
              <a:cs typeface="+mn-cs"/>
            </a:endParaRPr>
          </a:p>
        </p:txBody>
      </p:sp>
      <p:graphicFrame>
        <p:nvGraphicFramePr>
          <p:cNvPr id="24" name="Tableau 23">
            <a:extLst>
              <a:ext uri="{FF2B5EF4-FFF2-40B4-BE49-F238E27FC236}">
                <a16:creationId xmlns:a16="http://schemas.microsoft.com/office/drawing/2014/main" id="{0F9E22E5-5F74-4FE1-978D-A60818C1DA96}"/>
              </a:ext>
            </a:extLst>
          </p:cNvPr>
          <p:cNvGraphicFramePr>
            <a:graphicFrameLocks noGrp="1"/>
          </p:cNvGraphicFramePr>
          <p:nvPr/>
        </p:nvGraphicFramePr>
        <p:xfrm>
          <a:off x="415948" y="1996440"/>
          <a:ext cx="6233076" cy="2194560"/>
        </p:xfrm>
        <a:graphic>
          <a:graphicData uri="http://schemas.openxmlformats.org/drawingml/2006/table">
            <a:tbl>
              <a:tblPr firstRow="1" bandRow="1">
                <a:tableStyleId>{5940675A-B579-460E-94D1-54222C63F5DA}</a:tableStyleId>
              </a:tblPr>
              <a:tblGrid>
                <a:gridCol w="3272132">
                  <a:extLst>
                    <a:ext uri="{9D8B030D-6E8A-4147-A177-3AD203B41FA5}">
                      <a16:colId xmlns:a16="http://schemas.microsoft.com/office/drawing/2014/main" val="491031640"/>
                    </a:ext>
                  </a:extLst>
                </a:gridCol>
                <a:gridCol w="1188720">
                  <a:extLst>
                    <a:ext uri="{9D8B030D-6E8A-4147-A177-3AD203B41FA5}">
                      <a16:colId xmlns:a16="http://schemas.microsoft.com/office/drawing/2014/main" val="4222421651"/>
                    </a:ext>
                  </a:extLst>
                </a:gridCol>
                <a:gridCol w="1772224">
                  <a:extLst>
                    <a:ext uri="{9D8B030D-6E8A-4147-A177-3AD203B41FA5}">
                      <a16:colId xmlns:a16="http://schemas.microsoft.com/office/drawing/2014/main" val="2634559848"/>
                    </a:ext>
                  </a:extLst>
                </a:gridCol>
              </a:tblGrid>
              <a:tr h="0">
                <a:tc>
                  <a:txBody>
                    <a:bodyPr/>
                    <a:lstStyle/>
                    <a:p>
                      <a:pPr algn="ctr"/>
                      <a:r>
                        <a:rPr lang="fr-FR" sz="1000" dirty="0">
                          <a:latin typeface="Short Stack" panose="02010500040000000007" pitchFamily="2" charset="0"/>
                        </a:rPr>
                        <a:t>Lieu</a:t>
                      </a:r>
                    </a:p>
                  </a:txBody>
                  <a:tcPr anchor="ctr">
                    <a:solidFill>
                      <a:schemeClr val="accent6">
                        <a:lumMod val="40000"/>
                        <a:lumOff val="60000"/>
                      </a:schemeClr>
                    </a:solidFill>
                  </a:tcPr>
                </a:tc>
                <a:tc>
                  <a:txBody>
                    <a:bodyPr/>
                    <a:lstStyle/>
                    <a:p>
                      <a:pPr algn="ctr"/>
                      <a:r>
                        <a:rPr lang="fr-FR" sz="1000" dirty="0">
                          <a:latin typeface="Short Stack" panose="02010500040000000007" pitchFamily="2" charset="0"/>
                        </a:rPr>
                        <a:t> date </a:t>
                      </a:r>
                    </a:p>
                  </a:txBody>
                  <a:tcPr anchor="ctr">
                    <a:solidFill>
                      <a:schemeClr val="accent6">
                        <a:lumMod val="40000"/>
                        <a:lumOff val="60000"/>
                      </a:schemeClr>
                    </a:solidFill>
                  </a:tcPr>
                </a:tc>
                <a:tc>
                  <a:txBody>
                    <a:bodyPr/>
                    <a:lstStyle/>
                    <a:p>
                      <a:pPr algn="ctr"/>
                      <a:r>
                        <a:rPr lang="fr-FR" sz="1000" dirty="0">
                          <a:latin typeface="Short Stack" panose="02010500040000000007" pitchFamily="2" charset="0"/>
                        </a:rPr>
                        <a:t>heure en chiffres</a:t>
                      </a:r>
                    </a:p>
                  </a:txBody>
                  <a:tcPr anchor="ctr">
                    <a:solidFill>
                      <a:schemeClr val="accent6">
                        <a:lumMod val="40000"/>
                        <a:lumOff val="60000"/>
                      </a:schemeClr>
                    </a:solidFill>
                  </a:tcPr>
                </a:tc>
                <a:extLst>
                  <a:ext uri="{0D108BD9-81ED-4DB2-BD59-A6C34878D82A}">
                    <a16:rowId xmlns:a16="http://schemas.microsoft.com/office/drawing/2014/main" val="3460430756"/>
                  </a:ext>
                </a:extLst>
              </a:tr>
              <a:tr h="184900">
                <a:tc>
                  <a:txBody>
                    <a:bodyPr/>
                    <a:lstStyle/>
                    <a:p>
                      <a:r>
                        <a:rPr lang="fr-FR" sz="1000" dirty="0">
                          <a:latin typeface="Short Stack" panose="02010500040000000007" pitchFamily="2" charset="0"/>
                        </a:rPr>
                        <a:t>Arrivée au port de Liverpool</a:t>
                      </a:r>
                    </a:p>
                  </a:txBody>
                  <a:tcPr anchor="ctr"/>
                </a:tc>
                <a:tc rowSpan="4">
                  <a:txBody>
                    <a:bodyPr/>
                    <a:lstStyle/>
                    <a:p>
                      <a:r>
                        <a:rPr lang="fr-FR" sz="1000" dirty="0">
                          <a:latin typeface="Short Stack" panose="02010500040000000007" pitchFamily="2" charset="0"/>
                        </a:rPr>
                        <a:t>21 décembre</a:t>
                      </a:r>
                    </a:p>
                  </a:txBody>
                  <a:tcPr anchor="ctr"/>
                </a:tc>
                <a:tc>
                  <a:txBody>
                    <a:bodyPr/>
                    <a:lstStyle/>
                    <a:p>
                      <a:r>
                        <a:rPr lang="fr-FR" sz="1000" b="1" dirty="0">
                          <a:solidFill>
                            <a:srgbClr val="FF0000"/>
                          </a:solidFill>
                          <a:latin typeface="Short Stack" panose="02010500040000000007" pitchFamily="2" charset="0"/>
                        </a:rPr>
                        <a:t>11h40</a:t>
                      </a:r>
                    </a:p>
                  </a:txBody>
                  <a:tcPr anchor="ctr"/>
                </a:tc>
                <a:extLst>
                  <a:ext uri="{0D108BD9-81ED-4DB2-BD59-A6C34878D82A}">
                    <a16:rowId xmlns:a16="http://schemas.microsoft.com/office/drawing/2014/main" val="1843292432"/>
                  </a:ext>
                </a:extLst>
              </a:tr>
              <a:tr h="184900">
                <a:tc>
                  <a:txBody>
                    <a:bodyPr/>
                    <a:lstStyle/>
                    <a:p>
                      <a:r>
                        <a:rPr lang="fr-FR" sz="1000" dirty="0">
                          <a:latin typeface="Short Stack" panose="02010500040000000007" pitchFamily="2" charset="0"/>
                        </a:rPr>
                        <a:t>Sortie de prison</a:t>
                      </a:r>
                    </a:p>
                  </a:txBody>
                  <a:tcPr anchor="ctr"/>
                </a:tc>
                <a:tc vMerge="1">
                  <a:txBody>
                    <a:bodyPr/>
                    <a:lstStyle/>
                    <a:p>
                      <a:endParaRPr lang="fr-FR" sz="1000" dirty="0">
                        <a:latin typeface="Short Stack" panose="02010500040000000007" pitchFamily="2" charset="0"/>
                      </a:endParaRPr>
                    </a:p>
                  </a:txBody>
                  <a:tcPr anchor="ctr"/>
                </a:tc>
                <a:tc>
                  <a:txBody>
                    <a:bodyPr/>
                    <a:lstStyle/>
                    <a:p>
                      <a:r>
                        <a:rPr lang="fr-FR" sz="1000" b="1" dirty="0">
                          <a:solidFill>
                            <a:srgbClr val="FF0000"/>
                          </a:solidFill>
                          <a:latin typeface="Short Stack" panose="02010500040000000007" pitchFamily="2" charset="0"/>
                        </a:rPr>
                        <a:t>14h33</a:t>
                      </a:r>
                    </a:p>
                  </a:txBody>
                  <a:tcPr anchor="ctr"/>
                </a:tc>
                <a:extLst>
                  <a:ext uri="{0D108BD9-81ED-4DB2-BD59-A6C34878D82A}">
                    <a16:rowId xmlns:a16="http://schemas.microsoft.com/office/drawing/2014/main" val="4206118540"/>
                  </a:ext>
                </a:extLst>
              </a:tr>
              <a:tr h="184900">
                <a:tc>
                  <a:txBody>
                    <a:bodyPr/>
                    <a:lstStyle/>
                    <a:p>
                      <a:r>
                        <a:rPr lang="fr-FR" sz="1000" dirty="0">
                          <a:latin typeface="Short Stack" panose="02010500040000000007" pitchFamily="2" charset="0"/>
                        </a:rPr>
                        <a:t>Départ à la gare de Liverpool</a:t>
                      </a:r>
                    </a:p>
                  </a:txBody>
                  <a:tcPr anchor="ctr"/>
                </a:tc>
                <a:tc vMerge="1">
                  <a:txBody>
                    <a:bodyPr/>
                    <a:lstStyle/>
                    <a:p>
                      <a:endParaRPr lang="fr-FR" sz="1000" dirty="0">
                        <a:latin typeface="Short Stack" panose="02010500040000000007" pitchFamily="2" charset="0"/>
                      </a:endParaRPr>
                    </a:p>
                  </a:txBody>
                  <a:tcPr anchor="ctr"/>
                </a:tc>
                <a:tc>
                  <a:txBody>
                    <a:bodyPr/>
                    <a:lstStyle/>
                    <a:p>
                      <a:r>
                        <a:rPr lang="fr-FR" sz="1000" b="1" dirty="0">
                          <a:solidFill>
                            <a:srgbClr val="FF0000"/>
                          </a:solidFill>
                          <a:latin typeface="Short Stack" panose="02010500040000000007" pitchFamily="2" charset="0"/>
                        </a:rPr>
                        <a:t>14h40</a:t>
                      </a:r>
                    </a:p>
                  </a:txBody>
                  <a:tcPr anchor="ctr"/>
                </a:tc>
                <a:extLst>
                  <a:ext uri="{0D108BD9-81ED-4DB2-BD59-A6C34878D82A}">
                    <a16:rowId xmlns:a16="http://schemas.microsoft.com/office/drawing/2014/main" val="1762161899"/>
                  </a:ext>
                </a:extLst>
              </a:tr>
              <a:tr h="184900">
                <a:tc>
                  <a:txBody>
                    <a:bodyPr/>
                    <a:lstStyle/>
                    <a:p>
                      <a:r>
                        <a:rPr lang="fr-FR" sz="1000" dirty="0">
                          <a:latin typeface="Short Stack" panose="02010500040000000007" pitchFamily="2" charset="0"/>
                        </a:rPr>
                        <a:t>Arrivée à la gare de Londres</a:t>
                      </a:r>
                    </a:p>
                  </a:txBody>
                  <a:tcPr anchor="ctr"/>
                </a:tc>
                <a:tc vMerge="1">
                  <a:txBody>
                    <a:bodyPr/>
                    <a:lstStyle/>
                    <a:p>
                      <a:endParaRPr lang="fr-FR" sz="1000" dirty="0">
                        <a:latin typeface="Short Stack" panose="02010500040000000007" pitchFamily="2" charset="0"/>
                      </a:endParaRPr>
                    </a:p>
                  </a:txBody>
                  <a:tcPr anchor="ctr"/>
                </a:tc>
                <a:tc>
                  <a:txBody>
                    <a:bodyPr/>
                    <a:lstStyle/>
                    <a:p>
                      <a:r>
                        <a:rPr lang="fr-FR" sz="1000" b="1" dirty="0">
                          <a:solidFill>
                            <a:srgbClr val="FF0000"/>
                          </a:solidFill>
                          <a:latin typeface="Short Stack" panose="02010500040000000007" pitchFamily="2" charset="0"/>
                        </a:rPr>
                        <a:t>20h50</a:t>
                      </a:r>
                    </a:p>
                  </a:txBody>
                  <a:tcPr anchor="ctr"/>
                </a:tc>
                <a:extLst>
                  <a:ext uri="{0D108BD9-81ED-4DB2-BD59-A6C34878D82A}">
                    <a16:rowId xmlns:a16="http://schemas.microsoft.com/office/drawing/2014/main" val="3736336792"/>
                  </a:ext>
                </a:extLst>
              </a:tr>
              <a:tr h="184900">
                <a:tc>
                  <a:txBody>
                    <a:bodyPr/>
                    <a:lstStyle/>
                    <a:p>
                      <a:r>
                        <a:rPr lang="fr-FR" sz="1000" dirty="0">
                          <a:latin typeface="Short Stack" panose="02010500040000000007" pitchFamily="2" charset="0"/>
                        </a:rPr>
                        <a:t>Chez </a:t>
                      </a:r>
                      <a:r>
                        <a:rPr lang="fr-FR" sz="1000" dirty="0" err="1">
                          <a:latin typeface="Short Stack" panose="02010500040000000007" pitchFamily="2" charset="0"/>
                        </a:rPr>
                        <a:t>Philéas</a:t>
                      </a:r>
                      <a:r>
                        <a:rPr lang="fr-FR" sz="1000" dirty="0">
                          <a:latin typeface="Short Stack" panose="02010500040000000007" pitchFamily="2" charset="0"/>
                        </a:rPr>
                        <a:t> Fogg avec Aouda</a:t>
                      </a:r>
                    </a:p>
                  </a:txBody>
                  <a:tcPr anchor="ctr"/>
                </a:tc>
                <a:tc rowSpan="4">
                  <a:txBody>
                    <a:bodyPr/>
                    <a:lstStyle/>
                    <a:p>
                      <a:r>
                        <a:rPr lang="fr-FR" sz="1000" dirty="0">
                          <a:latin typeface="Short Stack" panose="02010500040000000007" pitchFamily="2" charset="0"/>
                        </a:rPr>
                        <a:t>22 décembre</a:t>
                      </a:r>
                    </a:p>
                  </a:txBody>
                  <a:tcPr anchor="ctr"/>
                </a:tc>
                <a:tc>
                  <a:txBody>
                    <a:bodyPr/>
                    <a:lstStyle/>
                    <a:p>
                      <a:r>
                        <a:rPr lang="fr-FR" sz="1000" b="1" dirty="0">
                          <a:solidFill>
                            <a:srgbClr val="FF0000"/>
                          </a:solidFill>
                          <a:latin typeface="Short Stack" panose="02010500040000000007" pitchFamily="2" charset="0"/>
                        </a:rPr>
                        <a:t>19h30</a:t>
                      </a:r>
                    </a:p>
                  </a:txBody>
                  <a:tcPr anchor="ctr"/>
                </a:tc>
                <a:extLst>
                  <a:ext uri="{0D108BD9-81ED-4DB2-BD59-A6C34878D82A}">
                    <a16:rowId xmlns:a16="http://schemas.microsoft.com/office/drawing/2014/main" val="862491260"/>
                  </a:ext>
                </a:extLst>
              </a:tr>
              <a:tr h="184900">
                <a:tc>
                  <a:txBody>
                    <a:bodyPr/>
                    <a:lstStyle/>
                    <a:p>
                      <a:r>
                        <a:rPr lang="fr-FR" sz="1000" dirty="0">
                          <a:latin typeface="Short Stack" panose="02010500040000000007" pitchFamily="2" charset="0"/>
                        </a:rPr>
                        <a:t>Chez </a:t>
                      </a:r>
                      <a:r>
                        <a:rPr lang="fr-FR" sz="1000" dirty="0" err="1">
                          <a:latin typeface="Short Stack" panose="02010500040000000007" pitchFamily="2" charset="0"/>
                        </a:rPr>
                        <a:t>Philéas</a:t>
                      </a:r>
                      <a:r>
                        <a:rPr lang="fr-FR" sz="1000" dirty="0">
                          <a:latin typeface="Short Stack" panose="02010500040000000007" pitchFamily="2" charset="0"/>
                        </a:rPr>
                        <a:t> Fogg avec Passepartout</a:t>
                      </a:r>
                    </a:p>
                  </a:txBody>
                  <a:tcPr anchor="ctr"/>
                </a:tc>
                <a:tc vMerge="1">
                  <a:txBody>
                    <a:bodyPr/>
                    <a:lstStyle/>
                    <a:p>
                      <a:endParaRPr lang="fr-FR" sz="1000" dirty="0">
                        <a:latin typeface="Short Stack" panose="02010500040000000007" pitchFamily="2" charset="0"/>
                      </a:endParaRPr>
                    </a:p>
                  </a:txBody>
                  <a:tcPr anchor="ctr"/>
                </a:tc>
                <a:tc>
                  <a:txBody>
                    <a:bodyPr/>
                    <a:lstStyle/>
                    <a:p>
                      <a:r>
                        <a:rPr lang="fr-FR" sz="1000" b="1" dirty="0">
                          <a:solidFill>
                            <a:srgbClr val="FF0000"/>
                          </a:solidFill>
                          <a:latin typeface="Short Stack" panose="02010500040000000007" pitchFamily="2" charset="0"/>
                        </a:rPr>
                        <a:t>20h05</a:t>
                      </a:r>
                    </a:p>
                  </a:txBody>
                  <a:tcPr anchor="ctr"/>
                </a:tc>
                <a:extLst>
                  <a:ext uri="{0D108BD9-81ED-4DB2-BD59-A6C34878D82A}">
                    <a16:rowId xmlns:a16="http://schemas.microsoft.com/office/drawing/2014/main" val="3382598266"/>
                  </a:ext>
                </a:extLst>
              </a:tr>
              <a:tr h="184900">
                <a:tc>
                  <a:txBody>
                    <a:bodyPr/>
                    <a:lstStyle/>
                    <a:p>
                      <a:r>
                        <a:rPr lang="fr-FR" sz="1000" dirty="0">
                          <a:latin typeface="Short Stack" panose="02010500040000000007" pitchFamily="2" charset="0"/>
                        </a:rPr>
                        <a:t>Passepartout revient de chez le Pasteur</a:t>
                      </a:r>
                    </a:p>
                  </a:txBody>
                  <a:tcPr anchor="ctr"/>
                </a:tc>
                <a:tc vMerge="1">
                  <a:txBody>
                    <a:bodyPr/>
                    <a:lstStyle/>
                    <a:p>
                      <a:endParaRPr lang="fr-FR" sz="1000" dirty="0">
                        <a:latin typeface="Short Stack" panose="02010500040000000007" pitchFamily="2" charset="0"/>
                      </a:endParaRPr>
                    </a:p>
                  </a:txBody>
                  <a:tcPr anchor="ctr"/>
                </a:tc>
                <a:tc>
                  <a:txBody>
                    <a:bodyPr/>
                    <a:lstStyle/>
                    <a:p>
                      <a:r>
                        <a:rPr lang="fr-FR" sz="1000" b="1" dirty="0">
                          <a:solidFill>
                            <a:srgbClr val="FF0000"/>
                          </a:solidFill>
                          <a:latin typeface="Short Stack" panose="02010500040000000007" pitchFamily="2" charset="0"/>
                        </a:rPr>
                        <a:t>20h35</a:t>
                      </a:r>
                    </a:p>
                  </a:txBody>
                  <a:tcPr anchor="ctr"/>
                </a:tc>
                <a:extLst>
                  <a:ext uri="{0D108BD9-81ED-4DB2-BD59-A6C34878D82A}">
                    <a16:rowId xmlns:a16="http://schemas.microsoft.com/office/drawing/2014/main" val="2901263967"/>
                  </a:ext>
                </a:extLst>
              </a:tr>
              <a:tr h="184900">
                <a:tc>
                  <a:txBody>
                    <a:bodyPr/>
                    <a:lstStyle/>
                    <a:p>
                      <a:r>
                        <a:rPr lang="fr-FR" sz="1000" dirty="0">
                          <a:latin typeface="Short Stack" panose="02010500040000000007" pitchFamily="2" charset="0"/>
                        </a:rPr>
                        <a:t>Arrivée de </a:t>
                      </a:r>
                      <a:r>
                        <a:rPr lang="fr-FR" sz="1000" dirty="0" err="1">
                          <a:latin typeface="Short Stack" panose="02010500040000000007" pitchFamily="2" charset="0"/>
                        </a:rPr>
                        <a:t>Philéas</a:t>
                      </a:r>
                      <a:r>
                        <a:rPr lang="fr-FR" sz="1000" dirty="0">
                          <a:latin typeface="Short Stack" panose="02010500040000000007" pitchFamily="2" charset="0"/>
                        </a:rPr>
                        <a:t> Fogg au Reform Club</a:t>
                      </a:r>
                    </a:p>
                  </a:txBody>
                  <a:tcPr anchor="ctr"/>
                </a:tc>
                <a:tc vMerge="1">
                  <a:txBody>
                    <a:bodyPr/>
                    <a:lstStyle/>
                    <a:p>
                      <a:endParaRPr lang="fr-FR" sz="1000" dirty="0">
                        <a:latin typeface="Short Stack" panose="02010500040000000007" pitchFamily="2" charset="0"/>
                      </a:endParaRPr>
                    </a:p>
                  </a:txBody>
                  <a:tcPr anchor="ctr"/>
                </a:tc>
                <a:tc>
                  <a:txBody>
                    <a:bodyPr/>
                    <a:lstStyle/>
                    <a:p>
                      <a:r>
                        <a:rPr lang="fr-FR" sz="1000" b="1" dirty="0">
                          <a:solidFill>
                            <a:srgbClr val="FF0000"/>
                          </a:solidFill>
                          <a:latin typeface="Short Stack" panose="02010500040000000007" pitchFamily="2" charset="0"/>
                        </a:rPr>
                        <a:t>8h44 et 55s</a:t>
                      </a:r>
                    </a:p>
                  </a:txBody>
                  <a:tcPr anchor="ctr"/>
                </a:tc>
                <a:extLst>
                  <a:ext uri="{0D108BD9-81ED-4DB2-BD59-A6C34878D82A}">
                    <a16:rowId xmlns:a16="http://schemas.microsoft.com/office/drawing/2014/main" val="3133756340"/>
                  </a:ext>
                </a:extLst>
              </a:tr>
            </a:tbl>
          </a:graphicData>
        </a:graphic>
      </p:graphicFrame>
      <p:sp>
        <p:nvSpPr>
          <p:cNvPr id="25" name="Rectangle 24">
            <a:extLst>
              <a:ext uri="{FF2B5EF4-FFF2-40B4-BE49-F238E27FC236}">
                <a16:creationId xmlns:a16="http://schemas.microsoft.com/office/drawing/2014/main" id="{BDE0F1D0-55E7-4249-A26C-F452944816F6}"/>
              </a:ext>
            </a:extLst>
          </p:cNvPr>
          <p:cNvSpPr/>
          <p:nvPr/>
        </p:nvSpPr>
        <p:spPr>
          <a:xfrm>
            <a:off x="312422" y="4286431"/>
            <a:ext cx="6530338"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solidFill>
                    <a:prstClr val="black"/>
                  </a:solidFill>
                </a:ln>
                <a:solidFill>
                  <a:prstClr val="black"/>
                </a:solidFill>
                <a:effectLst/>
                <a:uLnTx/>
                <a:uFillTx/>
                <a:latin typeface="Short Stack" panose="02010500040000000007" pitchFamily="2" charset="0"/>
                <a:ea typeface="+mn-ea"/>
                <a:cs typeface="Dekko" panose="00000500000000000000" pitchFamily="2" charset="0"/>
              </a:rPr>
              <a:t>2) Raconte ce que Passepartout dit à </a:t>
            </a:r>
            <a:r>
              <a:rPr kumimoji="0" lang="fr-FR" sz="1000" b="0" i="0" u="none" strike="noStrike" kern="1200" cap="none" spc="0" normalizeH="0" baseline="0" noProof="0" dirty="0" err="1">
                <a:ln>
                  <a:solidFill>
                    <a:prstClr val="black"/>
                  </a:solidFill>
                </a:ln>
                <a:solidFill>
                  <a:prstClr val="black"/>
                </a:solidFill>
                <a:effectLst/>
                <a:uLnTx/>
                <a:uFillTx/>
                <a:latin typeface="Short Stack" panose="02010500040000000007" pitchFamily="2" charset="0"/>
                <a:ea typeface="+mn-ea"/>
                <a:cs typeface="Dekko" panose="00000500000000000000" pitchFamily="2" charset="0"/>
              </a:rPr>
              <a:t>Philéas</a:t>
            </a:r>
            <a:r>
              <a:rPr kumimoji="0" lang="fr-FR" sz="1000" b="0" i="0" u="none" strike="noStrike" kern="1200" cap="none" spc="0" normalizeH="0" baseline="0" noProof="0" dirty="0">
                <a:ln>
                  <a:solidFill>
                    <a:prstClr val="black"/>
                  </a:solidFill>
                </a:ln>
                <a:solidFill>
                  <a:prstClr val="black"/>
                </a:solidFill>
                <a:effectLst/>
                <a:uLnTx/>
                <a:uFillTx/>
                <a:latin typeface="Short Stack" panose="02010500040000000007" pitchFamily="2" charset="0"/>
                <a:ea typeface="+mn-ea"/>
                <a:cs typeface="Dekko" panose="00000500000000000000" pitchFamily="2" charset="0"/>
              </a:rPr>
              <a:t> Fogg et qui explique pourquoi il a finalement gagné.</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err="1">
                <a:ln>
                  <a:noFill/>
                </a:ln>
                <a:solidFill>
                  <a:srgbClr val="FF0000"/>
                </a:solidFill>
                <a:effectLst/>
                <a:uLnTx/>
                <a:uFillTx/>
                <a:latin typeface="Short Stack" panose="02010500040000000007" pitchFamily="2" charset="0"/>
                <a:ea typeface="+mn-ea"/>
                <a:cs typeface="Dekko" panose="00000500000000000000" pitchFamily="2" charset="0"/>
              </a:rPr>
              <a:t>Philéas</a:t>
            </a:r>
            <a:r>
              <a:rPr kumimoji="0" lang="fr-FR" sz="1000" b="1" i="0" u="none" strike="noStrike" kern="1200" cap="none" spc="0" normalizeH="0" baseline="0" noProof="0" dirty="0">
                <a:ln>
                  <a:noFill/>
                </a:ln>
                <a:solidFill>
                  <a:srgbClr val="FF0000"/>
                </a:solidFill>
                <a:effectLst/>
                <a:uLnTx/>
                <a:uFillTx/>
                <a:latin typeface="Short Stack" panose="02010500040000000007" pitchFamily="2" charset="0"/>
                <a:ea typeface="+mn-ea"/>
                <a:cs typeface="Dekko" panose="00000500000000000000" pitchFamily="2" charset="0"/>
              </a:rPr>
              <a:t> Fogg s’est trompé d’un jour, car ils ont fait le tour du monde en allant vers le soleil levant. Ils ont gagné un jour !</a:t>
            </a:r>
          </a:p>
        </p:txBody>
      </p:sp>
      <p:sp>
        <p:nvSpPr>
          <p:cNvPr id="2" name="Rectangle 1">
            <a:extLst>
              <a:ext uri="{FF2B5EF4-FFF2-40B4-BE49-F238E27FC236}">
                <a16:creationId xmlns:a16="http://schemas.microsoft.com/office/drawing/2014/main" id="{AB014F9C-9B3D-477F-9D09-D94F961FA18A}"/>
              </a:ext>
            </a:extLst>
          </p:cNvPr>
          <p:cNvSpPr/>
          <p:nvPr/>
        </p:nvSpPr>
        <p:spPr>
          <a:xfrm>
            <a:off x="281942" y="1712292"/>
            <a:ext cx="6321362"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solidFill>
                    <a:prstClr val="black"/>
                  </a:solidFill>
                </a:ln>
                <a:solidFill>
                  <a:prstClr val="black"/>
                </a:solidFill>
                <a:effectLst/>
                <a:uLnTx/>
                <a:uFillTx/>
                <a:latin typeface="Short Stack" panose="02010500040000000007" pitchFamily="2" charset="0"/>
                <a:ea typeface="+mn-ea"/>
                <a:cs typeface="Dekko" panose="00000500000000000000" pitchFamily="2" charset="0"/>
              </a:rPr>
              <a:t>1) Complète le tableau ci-dessous</a:t>
            </a:r>
          </a:p>
        </p:txBody>
      </p:sp>
      <p:pic>
        <p:nvPicPr>
          <p:cNvPr id="4" name="Image 3">
            <a:extLst>
              <a:ext uri="{FF2B5EF4-FFF2-40B4-BE49-F238E27FC236}">
                <a16:creationId xmlns:a16="http://schemas.microsoft.com/office/drawing/2014/main" id="{50B8485A-CCA0-4E1C-89DD-DD31D8A5FA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523907" y="9099404"/>
            <a:ext cx="1278887" cy="263145"/>
          </a:xfrm>
          <a:prstGeom prst="rect">
            <a:avLst/>
          </a:prstGeom>
        </p:spPr>
      </p:pic>
      <p:pic>
        <p:nvPicPr>
          <p:cNvPr id="7" name="Image 6">
            <a:extLst>
              <a:ext uri="{FF2B5EF4-FFF2-40B4-BE49-F238E27FC236}">
                <a16:creationId xmlns:a16="http://schemas.microsoft.com/office/drawing/2014/main" id="{6F312E2C-49F2-4CBA-9BEE-3F3CE8BCCE3B}"/>
              </a:ext>
            </a:extLst>
          </p:cNvPr>
          <p:cNvPicPr>
            <a:picLocks noChangeAspect="1"/>
          </p:cNvPicPr>
          <p:nvPr/>
        </p:nvPicPr>
        <p:blipFill>
          <a:blip r:embed="rId7"/>
          <a:stretch>
            <a:fillRect/>
          </a:stretch>
        </p:blipFill>
        <p:spPr>
          <a:xfrm>
            <a:off x="392547" y="5159973"/>
            <a:ext cx="6418651" cy="4361610"/>
          </a:xfrm>
          <a:prstGeom prst="rect">
            <a:avLst/>
          </a:prstGeom>
        </p:spPr>
      </p:pic>
      <p:sp>
        <p:nvSpPr>
          <p:cNvPr id="18" name="Ellipse 17">
            <a:extLst>
              <a:ext uri="{FF2B5EF4-FFF2-40B4-BE49-F238E27FC236}">
                <a16:creationId xmlns:a16="http://schemas.microsoft.com/office/drawing/2014/main" id="{DBD119F9-3F17-4A7C-B40D-63514084B423}"/>
              </a:ext>
            </a:extLst>
          </p:cNvPr>
          <p:cNvSpPr/>
          <p:nvPr/>
        </p:nvSpPr>
        <p:spPr>
          <a:xfrm>
            <a:off x="5335430" y="240268"/>
            <a:ext cx="1418503" cy="407431"/>
          </a:xfrm>
          <a:prstGeom prst="ellipse">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770A5C98-8D7C-46D5-BDDC-E70AF95EBA0A}"/>
              </a:ext>
            </a:extLst>
          </p:cNvPr>
          <p:cNvSpPr txBox="1"/>
          <p:nvPr/>
        </p:nvSpPr>
        <p:spPr>
          <a:xfrm>
            <a:off x="5327515" y="278368"/>
            <a:ext cx="1426418" cy="338554"/>
          </a:xfrm>
          <a:prstGeom prst="rect">
            <a:avLst/>
          </a:prstGeom>
          <a:noFill/>
        </p:spPr>
        <p:txBody>
          <a:bodyPr wrap="square" rtlCol="0">
            <a:spAutoFit/>
          </a:bodyPr>
          <a:lstStyle/>
          <a:p>
            <a:pPr algn="ctr"/>
            <a:r>
              <a:rPr lang="fr-FR" sz="1600" b="1" dirty="0">
                <a:effectLst>
                  <a:outerShdw blurRad="38100" dist="38100" dir="2700000" algn="tl">
                    <a:srgbClr val="000000">
                      <a:alpha val="43137"/>
                    </a:srgbClr>
                  </a:outerShdw>
                </a:effectLst>
                <a:latin typeface="Sweet Cheeks" panose="02000603000000000000" pitchFamily="2" charset="0"/>
                <a:ea typeface="Sweet Cheeks" panose="02000603000000000000" pitchFamily="2" charset="0"/>
              </a:rPr>
              <a:t>correction 4</a:t>
            </a:r>
          </a:p>
        </p:txBody>
      </p:sp>
    </p:spTree>
    <p:extLst>
      <p:ext uri="{BB962C8B-B14F-4D97-AF65-F5344CB8AC3E}">
        <p14:creationId xmlns:p14="http://schemas.microsoft.com/office/powerpoint/2010/main" val="2564429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flipH="1">
            <a:off x="269213" y="714375"/>
            <a:ext cx="8917" cy="9191625"/>
          </a:xfrm>
          <a:prstGeom prst="line">
            <a:avLst/>
          </a:prstGeom>
          <a:ln w="57150" cap="rnd">
            <a:solidFill>
              <a:schemeClr val="accent6">
                <a:lumMod val="75000"/>
              </a:schemeClr>
            </a:solidFill>
            <a:prstDash val="sysDot"/>
            <a:round/>
          </a:ln>
        </p:spPr>
        <p:style>
          <a:lnRef idx="1">
            <a:schemeClr val="accent1"/>
          </a:lnRef>
          <a:fillRef idx="0">
            <a:schemeClr val="accent1"/>
          </a:fillRef>
          <a:effectRef idx="0">
            <a:schemeClr val="accent1"/>
          </a:effectRef>
          <a:fontRef idx="minor">
            <a:schemeClr val="tx1"/>
          </a:fontRef>
        </p:style>
      </p:cxnSp>
      <p:grpSp>
        <p:nvGrpSpPr>
          <p:cNvPr id="28" name="Groupe 27"/>
          <p:cNvGrpSpPr/>
          <p:nvPr/>
        </p:nvGrpSpPr>
        <p:grpSpPr>
          <a:xfrm>
            <a:off x="-39925" y="1"/>
            <a:ext cx="6897925" cy="1027466"/>
            <a:chOff x="-39925" y="0"/>
            <a:chExt cx="6897925" cy="1223269"/>
          </a:xfrm>
        </p:grpSpPr>
        <p:pic>
          <p:nvPicPr>
            <p:cNvPr id="26" name="Image 25"/>
            <p:cNvPicPr>
              <a:picLocks noChangeAspect="1"/>
            </p:cNvPicPr>
            <p:nvPr/>
          </p:nvPicPr>
          <p:blipFill rotWithShape="1">
            <a:blip r:embed="rId2">
              <a:duotone>
                <a:prstClr val="black"/>
                <a:schemeClr val="accent6">
                  <a:tint val="45000"/>
                  <a:satMod val="400000"/>
                </a:schemeClr>
              </a:duotone>
            </a:blip>
            <a:srcRect l="1329" t="3533" r="1954"/>
            <a:stretch/>
          </p:blipFill>
          <p:spPr>
            <a:xfrm>
              <a:off x="3390900" y="0"/>
              <a:ext cx="3467100" cy="1223269"/>
            </a:xfrm>
            <a:prstGeom prst="rect">
              <a:avLst/>
            </a:prstGeom>
          </p:spPr>
        </p:pic>
        <p:pic>
          <p:nvPicPr>
            <p:cNvPr id="27" name="Image 26"/>
            <p:cNvPicPr>
              <a:picLocks noChangeAspect="1"/>
            </p:cNvPicPr>
            <p:nvPr/>
          </p:nvPicPr>
          <p:blipFill>
            <a:blip r:embed="rId3">
              <a:duotone>
                <a:prstClr val="black"/>
                <a:schemeClr val="accent6">
                  <a:tint val="45000"/>
                  <a:satMod val="400000"/>
                </a:schemeClr>
              </a:duotone>
            </a:blip>
            <a:stretch>
              <a:fillRect/>
            </a:stretch>
          </p:blipFill>
          <p:spPr>
            <a:xfrm flipH="1">
              <a:off x="-39925" y="1981"/>
              <a:ext cx="3468925" cy="1219306"/>
            </a:xfrm>
            <a:prstGeom prst="rect">
              <a:avLst/>
            </a:prstGeom>
          </p:spPr>
        </p:pic>
      </p:grpSp>
      <p:sp>
        <p:nvSpPr>
          <p:cNvPr id="22" name="Ellipse 21"/>
          <p:cNvSpPr/>
          <p:nvPr/>
        </p:nvSpPr>
        <p:spPr>
          <a:xfrm>
            <a:off x="5492823" y="240268"/>
            <a:ext cx="1238250" cy="407431"/>
          </a:xfrm>
          <a:prstGeom prst="ellipse">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5492823" y="278368"/>
            <a:ext cx="1238250" cy="338554"/>
          </a:xfrm>
          <a:prstGeom prst="rect">
            <a:avLst/>
          </a:prstGeom>
          <a:noFill/>
        </p:spPr>
        <p:txBody>
          <a:bodyPr wrap="square" rtlCol="0">
            <a:spAutoFit/>
          </a:bodyPr>
          <a:lstStyle/>
          <a:p>
            <a:pPr algn="ctr"/>
            <a:r>
              <a:rPr lang="fr-FR" sz="1600" b="1" dirty="0">
                <a:effectLst>
                  <a:outerShdw blurRad="38100" dist="38100" dir="2700000" algn="tl">
                    <a:srgbClr val="000000">
                      <a:alpha val="43137"/>
                    </a:srgbClr>
                  </a:outerShdw>
                </a:effectLst>
                <a:latin typeface="Sweet Cheeks" panose="02000603000000000000" pitchFamily="2" charset="0"/>
                <a:ea typeface="Sweet Cheeks" panose="02000603000000000000" pitchFamily="2" charset="0"/>
              </a:rPr>
              <a:t>Fiche 2</a:t>
            </a:r>
          </a:p>
        </p:txBody>
      </p:sp>
      <p:sp>
        <p:nvSpPr>
          <p:cNvPr id="30" name="ZoneTexte 29"/>
          <p:cNvSpPr txBox="1"/>
          <p:nvPr/>
        </p:nvSpPr>
        <p:spPr>
          <a:xfrm>
            <a:off x="1745938" y="25734"/>
            <a:ext cx="3730938" cy="954107"/>
          </a:xfrm>
          <a:prstGeom prst="rect">
            <a:avLst/>
          </a:prstGeom>
          <a:noFill/>
        </p:spPr>
        <p:txBody>
          <a:bodyPr wrap="square" rtlCol="0">
            <a:spAutoFit/>
          </a:bodyPr>
          <a:lstStyle/>
          <a:p>
            <a:pPr algn="ctr"/>
            <a:r>
              <a:rPr lang="fr-FR" sz="2800" b="1" dirty="0">
                <a:solidFill>
                  <a:schemeClr val="bg2">
                    <a:lumMod val="25000"/>
                  </a:schemeClr>
                </a:solidFill>
                <a:effectLst>
                  <a:outerShdw blurRad="38100" dist="38100" dir="2700000" algn="tl">
                    <a:srgbClr val="000000">
                      <a:alpha val="43137"/>
                    </a:srgbClr>
                  </a:outerShdw>
                </a:effectLst>
                <a:latin typeface="Sweet Cheeks" panose="02000603000000000000" pitchFamily="2" charset="0"/>
                <a:ea typeface="Sweet Cheeks" panose="02000603000000000000" pitchFamily="2" charset="0"/>
              </a:rPr>
              <a:t>Le tour du monde en 80 jours</a:t>
            </a:r>
          </a:p>
        </p:txBody>
      </p:sp>
      <p:sp>
        <p:nvSpPr>
          <p:cNvPr id="31" name="ZoneTexte 30"/>
          <p:cNvSpPr txBox="1"/>
          <p:nvPr/>
        </p:nvSpPr>
        <p:spPr>
          <a:xfrm>
            <a:off x="-39924" y="11506"/>
            <a:ext cx="849550" cy="840230"/>
          </a:xfrm>
          <a:prstGeom prst="rect">
            <a:avLst/>
          </a:prstGeom>
          <a:noFill/>
        </p:spPr>
        <p:txBody>
          <a:bodyPr wrap="square" rtlCol="0">
            <a:spAutoFit/>
          </a:bodyPr>
          <a:lstStyle/>
          <a:p>
            <a:pPr algn="ctr">
              <a:lnSpc>
                <a:spcPct val="90000"/>
              </a:lnSpc>
            </a:pPr>
            <a:r>
              <a:rPr lang="fr-FR" b="1" dirty="0">
                <a:effectLst>
                  <a:outerShdw blurRad="38100" dist="38100" dir="2700000" algn="tl">
                    <a:srgbClr val="000000">
                      <a:alpha val="43137"/>
                    </a:srgbClr>
                  </a:outerShdw>
                </a:effectLst>
                <a:latin typeface="Fineliner Script" panose="02000000000000000000" pitchFamily="50" charset="0"/>
              </a:rPr>
              <a:t>Lecture suivie CM2</a:t>
            </a:r>
          </a:p>
        </p:txBody>
      </p:sp>
      <p:pic>
        <p:nvPicPr>
          <p:cNvPr id="1026"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Effect>
                      <a14:colorTemperature colorTemp="112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rot="21150997">
            <a:off x="1060430" y="92921"/>
            <a:ext cx="734504" cy="1060514"/>
          </a:xfrm>
          <a:prstGeom prst="roundRect">
            <a:avLst>
              <a:gd name="adj" fmla="val 971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à coins arrondis 20"/>
          <p:cNvSpPr/>
          <p:nvPr/>
        </p:nvSpPr>
        <p:spPr>
          <a:xfrm>
            <a:off x="135205" y="3673522"/>
            <a:ext cx="5421454" cy="338555"/>
          </a:xfrm>
          <a:prstGeom prst="roundRect">
            <a:avLst>
              <a:gd name="adj" fmla="val 50000"/>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p:nvSpPr>
        <p:spPr>
          <a:xfrm>
            <a:off x="134587" y="3673523"/>
            <a:ext cx="5422072" cy="338554"/>
          </a:xfrm>
          <a:prstGeom prst="rect">
            <a:avLst/>
          </a:prstGeom>
          <a:noFill/>
        </p:spPr>
        <p:txBody>
          <a:bodyPr wrap="square" rtlCol="0">
            <a:spAutoFit/>
          </a:bodyPr>
          <a:lstStyle/>
          <a:p>
            <a:pPr algn="ctr"/>
            <a:r>
              <a:rPr lang="fr-FR" sz="1600" b="1" dirty="0">
                <a:effectLst>
                  <a:outerShdw blurRad="38100" dist="38100" dir="2700000" algn="tl">
                    <a:srgbClr val="000000">
                      <a:alpha val="43137"/>
                    </a:srgbClr>
                  </a:outerShdw>
                </a:effectLst>
                <a:latin typeface="Sweet Cheeks" panose="02000603000000000000" pitchFamily="2" charset="0"/>
                <a:ea typeface="Sweet Cheeks" panose="02000603000000000000" pitchFamily="2" charset="0"/>
              </a:rPr>
              <a:t>Chapitre 4 : </a:t>
            </a:r>
            <a:r>
              <a:rPr lang="fr-FR" sz="1600" b="1" dirty="0">
                <a:effectLst>
                  <a:outerShdw blurRad="41275" dist="20320" dir="1800000" algn="tl">
                    <a:srgbClr val="000000">
                      <a:alpha val="40000"/>
                    </a:srgbClr>
                  </a:outerShdw>
                </a:effectLst>
                <a:latin typeface="Sweet Cheeks" panose="02000603000000000000" pitchFamily="2" charset="0"/>
                <a:ea typeface="Sweet Cheeks" panose="02000603000000000000" pitchFamily="2" charset="0"/>
              </a:rPr>
              <a:t>Mandat d’arrêt</a:t>
            </a:r>
            <a:endParaRPr lang="fr-FR" sz="1600" b="1" dirty="0">
              <a:effectLst>
                <a:outerShdw blurRad="38100" dist="38100" dir="2700000" algn="tl">
                  <a:srgbClr val="000000">
                    <a:alpha val="43137"/>
                  </a:srgbClr>
                </a:outerShdw>
              </a:effectLst>
              <a:latin typeface="Sweet Cheeks" panose="02000603000000000000" pitchFamily="2" charset="0"/>
              <a:ea typeface="Sweet Cheeks" panose="02000603000000000000" pitchFamily="2" charset="0"/>
            </a:endParaRPr>
          </a:p>
        </p:txBody>
      </p:sp>
      <p:sp>
        <p:nvSpPr>
          <p:cNvPr id="33" name="ZoneTexte 32">
            <a:extLst>
              <a:ext uri="{FF2B5EF4-FFF2-40B4-BE49-F238E27FC236}">
                <a16:creationId xmlns:a16="http://schemas.microsoft.com/office/drawing/2014/main" id="{99004FFC-27E4-46D3-8A96-438C98E87BF3}"/>
              </a:ext>
            </a:extLst>
          </p:cNvPr>
          <p:cNvSpPr txBox="1"/>
          <p:nvPr/>
        </p:nvSpPr>
        <p:spPr>
          <a:xfrm>
            <a:off x="336819" y="4074414"/>
            <a:ext cx="6521181" cy="533479"/>
          </a:xfrm>
          <a:prstGeom prst="rect">
            <a:avLst/>
          </a:prstGeom>
          <a:noFill/>
        </p:spPr>
        <p:txBody>
          <a:bodyPr wrap="square" rtlCol="0">
            <a:spAutoFit/>
          </a:bodyPr>
          <a:lstStyle/>
          <a:p>
            <a:pPr>
              <a:lnSpc>
                <a:spcPct val="150000"/>
              </a:lnSpc>
            </a:pPr>
            <a:r>
              <a:rPr lang="fr-FR" sz="1000" dirty="0">
                <a:ln>
                  <a:solidFill>
                    <a:schemeClr val="tx1"/>
                  </a:solidFill>
                </a:ln>
                <a:latin typeface="Short Stack" panose="02010500040000000007" pitchFamily="2" charset="0"/>
                <a:cs typeface="Dekko" panose="00000500000000000000" pitchFamily="2" charset="0"/>
              </a:rPr>
              <a:t>1) Indique le trajet des deux hommes</a:t>
            </a:r>
            <a:r>
              <a:rPr lang="fr-FR" sz="1000" dirty="0">
                <a:latin typeface="Short Stack" panose="02010500040000000007" pitchFamily="2" charset="0"/>
                <a:cs typeface="Dekko" panose="00000500000000000000" pitchFamily="2" charset="0"/>
              </a:rPr>
              <a:t> : Douvres * ________________ * ________________ * ________________ * ________________ * ________________ * Indes</a:t>
            </a:r>
          </a:p>
        </p:txBody>
      </p:sp>
      <p:pic>
        <p:nvPicPr>
          <p:cNvPr id="6" name="Image 5">
            <a:extLst>
              <a:ext uri="{FF2B5EF4-FFF2-40B4-BE49-F238E27FC236}">
                <a16:creationId xmlns:a16="http://schemas.microsoft.com/office/drawing/2014/main" id="{1E78E323-DDEE-44FA-9DAB-ACF6F0AAC972}"/>
              </a:ext>
            </a:extLst>
          </p:cNvPr>
          <p:cNvPicPr>
            <a:picLocks noChangeAspect="1"/>
          </p:cNvPicPr>
          <p:nvPr/>
        </p:nvPicPr>
        <p:blipFill>
          <a:blip r:embed="rId6"/>
          <a:stretch>
            <a:fillRect/>
          </a:stretch>
        </p:blipFill>
        <p:spPr>
          <a:xfrm>
            <a:off x="3322320" y="6640866"/>
            <a:ext cx="1583741" cy="1725893"/>
          </a:xfrm>
          <a:prstGeom prst="rect">
            <a:avLst/>
          </a:prstGeom>
          <a:ln w="12700">
            <a:solidFill>
              <a:schemeClr val="accent6">
                <a:lumMod val="75000"/>
              </a:schemeClr>
            </a:solidFill>
          </a:ln>
        </p:spPr>
      </p:pic>
      <p:pic>
        <p:nvPicPr>
          <p:cNvPr id="7" name="Image 6">
            <a:extLst>
              <a:ext uri="{FF2B5EF4-FFF2-40B4-BE49-F238E27FC236}">
                <a16:creationId xmlns:a16="http://schemas.microsoft.com/office/drawing/2014/main" id="{FDBC0604-D810-4A43-975C-366C04DD4F7D}"/>
              </a:ext>
            </a:extLst>
          </p:cNvPr>
          <p:cNvPicPr>
            <a:picLocks noChangeAspect="1"/>
          </p:cNvPicPr>
          <p:nvPr/>
        </p:nvPicPr>
        <p:blipFill>
          <a:blip r:embed="rId7"/>
          <a:stretch>
            <a:fillRect/>
          </a:stretch>
        </p:blipFill>
        <p:spPr>
          <a:xfrm>
            <a:off x="393767" y="5129266"/>
            <a:ext cx="2870269" cy="3237493"/>
          </a:xfrm>
          <a:prstGeom prst="rect">
            <a:avLst/>
          </a:prstGeom>
        </p:spPr>
      </p:pic>
      <p:sp>
        <p:nvSpPr>
          <p:cNvPr id="8" name="Rectangle 7">
            <a:extLst>
              <a:ext uri="{FF2B5EF4-FFF2-40B4-BE49-F238E27FC236}">
                <a16:creationId xmlns:a16="http://schemas.microsoft.com/office/drawing/2014/main" id="{50DB8118-54BB-4216-9BDA-5985F1AD1F7D}"/>
              </a:ext>
            </a:extLst>
          </p:cNvPr>
          <p:cNvSpPr/>
          <p:nvPr/>
        </p:nvSpPr>
        <p:spPr>
          <a:xfrm>
            <a:off x="3330345" y="4975423"/>
            <a:ext cx="3429000" cy="3515065"/>
          </a:xfrm>
          <a:prstGeom prst="rect">
            <a:avLst/>
          </a:prstGeom>
        </p:spPr>
        <p:txBody>
          <a:bodyPr>
            <a:spAutoFit/>
          </a:bodyPr>
          <a:lstStyle/>
          <a:p>
            <a:pPr lvl="0">
              <a:lnSpc>
                <a:spcPct val="160000"/>
              </a:lnSpc>
              <a:tabLst>
                <a:tab pos="1524000" algn="l"/>
              </a:tabLst>
            </a:pPr>
            <a:r>
              <a:rPr lang="fr-FR" sz="1000" dirty="0">
                <a:solidFill>
                  <a:prstClr val="black"/>
                </a:solidFill>
                <a:latin typeface="Short Stack" panose="02010500040000000007" pitchFamily="2" charset="0"/>
                <a:ea typeface="Sweet Cheeks" panose="02000603000000000000" pitchFamily="2" charset="0"/>
              </a:rPr>
              <a:t>________________________________________</a:t>
            </a:r>
          </a:p>
          <a:p>
            <a:pPr lvl="0">
              <a:lnSpc>
                <a:spcPct val="160000"/>
              </a:lnSpc>
              <a:tabLst>
                <a:tab pos="1524000" algn="l"/>
              </a:tabLst>
            </a:pPr>
            <a:r>
              <a:rPr lang="fr-FR" sz="1000" dirty="0">
                <a:solidFill>
                  <a:prstClr val="black"/>
                </a:solidFill>
                <a:latin typeface="Short Stack" panose="02010500040000000007" pitchFamily="2" charset="0"/>
                <a:ea typeface="Sweet Cheeks" panose="02000603000000000000" pitchFamily="2" charset="0"/>
              </a:rPr>
              <a:t>________________________________________</a:t>
            </a:r>
          </a:p>
          <a:p>
            <a:pPr lvl="0">
              <a:lnSpc>
                <a:spcPct val="160000"/>
              </a:lnSpc>
              <a:tabLst>
                <a:tab pos="1524000" algn="l"/>
              </a:tabLst>
            </a:pPr>
            <a:r>
              <a:rPr lang="fr-FR" sz="1000" dirty="0">
                <a:solidFill>
                  <a:prstClr val="black"/>
                </a:solidFill>
                <a:latin typeface="Short Stack" panose="02010500040000000007" pitchFamily="2" charset="0"/>
                <a:ea typeface="Sweet Cheeks" panose="02000603000000000000" pitchFamily="2" charset="0"/>
              </a:rPr>
              <a:t>________________________________________</a:t>
            </a:r>
          </a:p>
          <a:p>
            <a:pPr lvl="0">
              <a:lnSpc>
                <a:spcPct val="160000"/>
              </a:lnSpc>
              <a:tabLst>
                <a:tab pos="1524000" algn="l"/>
              </a:tabLst>
            </a:pPr>
            <a:r>
              <a:rPr lang="fr-FR" sz="1000" dirty="0">
                <a:solidFill>
                  <a:prstClr val="black"/>
                </a:solidFill>
                <a:latin typeface="Short Stack" panose="02010500040000000007" pitchFamily="2" charset="0"/>
                <a:ea typeface="Sweet Cheeks" panose="02000603000000000000" pitchFamily="2" charset="0"/>
              </a:rPr>
              <a:t>________________________________________</a:t>
            </a:r>
          </a:p>
          <a:p>
            <a:pPr lvl="0">
              <a:lnSpc>
                <a:spcPct val="160000"/>
              </a:lnSpc>
              <a:tabLst>
                <a:tab pos="1524000" algn="l"/>
              </a:tabLst>
            </a:pPr>
            <a:r>
              <a:rPr lang="fr-FR" sz="1000" dirty="0">
                <a:solidFill>
                  <a:prstClr val="black"/>
                </a:solidFill>
                <a:latin typeface="Short Stack" panose="02010500040000000007" pitchFamily="2" charset="0"/>
                <a:ea typeface="Sweet Cheeks" panose="02000603000000000000" pitchFamily="2" charset="0"/>
              </a:rPr>
              <a:t>________________________________________</a:t>
            </a:r>
          </a:p>
          <a:p>
            <a:pPr lvl="0">
              <a:lnSpc>
                <a:spcPct val="160000"/>
              </a:lnSpc>
              <a:tabLst>
                <a:tab pos="1524000" algn="l"/>
              </a:tabLst>
            </a:pPr>
            <a:r>
              <a:rPr lang="fr-FR" sz="1000" dirty="0">
                <a:solidFill>
                  <a:prstClr val="black"/>
                </a:solidFill>
                <a:latin typeface="Short Stack" panose="02010500040000000007" pitchFamily="2" charset="0"/>
                <a:ea typeface="Sweet Cheeks" panose="02000603000000000000" pitchFamily="2" charset="0"/>
              </a:rPr>
              <a:t>________________________________________</a:t>
            </a:r>
          </a:p>
          <a:p>
            <a:pPr lvl="0" algn="r">
              <a:lnSpc>
                <a:spcPct val="160000"/>
              </a:lnSpc>
              <a:tabLst>
                <a:tab pos="1524000" algn="l"/>
              </a:tabLst>
            </a:pPr>
            <a:r>
              <a:rPr lang="fr-FR" sz="1000" dirty="0">
                <a:solidFill>
                  <a:prstClr val="black"/>
                </a:solidFill>
                <a:latin typeface="Short Stack" panose="02010500040000000007" pitchFamily="2" charset="0"/>
                <a:ea typeface="Sweet Cheeks" panose="02000603000000000000" pitchFamily="2" charset="0"/>
              </a:rPr>
              <a:t>____________________</a:t>
            </a:r>
          </a:p>
          <a:p>
            <a:pPr lvl="0" algn="r">
              <a:lnSpc>
                <a:spcPct val="160000"/>
              </a:lnSpc>
              <a:tabLst>
                <a:tab pos="1524000" algn="l"/>
              </a:tabLst>
            </a:pPr>
            <a:r>
              <a:rPr lang="fr-FR" sz="1000" dirty="0">
                <a:solidFill>
                  <a:prstClr val="black"/>
                </a:solidFill>
                <a:latin typeface="Short Stack" panose="02010500040000000007" pitchFamily="2" charset="0"/>
                <a:ea typeface="Sweet Cheeks" panose="02000603000000000000" pitchFamily="2" charset="0"/>
              </a:rPr>
              <a:t>____________________</a:t>
            </a:r>
          </a:p>
          <a:p>
            <a:pPr lvl="0" algn="r">
              <a:lnSpc>
                <a:spcPct val="160000"/>
              </a:lnSpc>
              <a:tabLst>
                <a:tab pos="1524000" algn="l"/>
              </a:tabLst>
            </a:pPr>
            <a:r>
              <a:rPr lang="fr-FR" sz="1000" dirty="0">
                <a:solidFill>
                  <a:prstClr val="black"/>
                </a:solidFill>
                <a:latin typeface="Short Stack" panose="02010500040000000007" pitchFamily="2" charset="0"/>
                <a:ea typeface="Sweet Cheeks" panose="02000603000000000000" pitchFamily="2" charset="0"/>
              </a:rPr>
              <a:t>____________________</a:t>
            </a:r>
          </a:p>
          <a:p>
            <a:pPr lvl="0" algn="r">
              <a:lnSpc>
                <a:spcPct val="160000"/>
              </a:lnSpc>
              <a:tabLst>
                <a:tab pos="1524000" algn="l"/>
              </a:tabLst>
            </a:pPr>
            <a:r>
              <a:rPr lang="fr-FR" sz="1000" dirty="0">
                <a:solidFill>
                  <a:prstClr val="black"/>
                </a:solidFill>
                <a:latin typeface="Short Stack" panose="02010500040000000007" pitchFamily="2" charset="0"/>
                <a:ea typeface="Sweet Cheeks" panose="02000603000000000000" pitchFamily="2" charset="0"/>
              </a:rPr>
              <a:t>____________________</a:t>
            </a:r>
          </a:p>
          <a:p>
            <a:pPr lvl="0" algn="r">
              <a:lnSpc>
                <a:spcPct val="160000"/>
              </a:lnSpc>
              <a:tabLst>
                <a:tab pos="1524000" algn="l"/>
              </a:tabLst>
            </a:pPr>
            <a:r>
              <a:rPr lang="fr-FR" sz="1000" dirty="0">
                <a:solidFill>
                  <a:prstClr val="black"/>
                </a:solidFill>
                <a:latin typeface="Short Stack" panose="02010500040000000007" pitchFamily="2" charset="0"/>
                <a:ea typeface="Sweet Cheeks" panose="02000603000000000000" pitchFamily="2" charset="0"/>
              </a:rPr>
              <a:t>____________________</a:t>
            </a:r>
          </a:p>
          <a:p>
            <a:pPr lvl="0" algn="r">
              <a:lnSpc>
                <a:spcPct val="160000"/>
              </a:lnSpc>
              <a:tabLst>
                <a:tab pos="1524000" algn="l"/>
              </a:tabLst>
            </a:pPr>
            <a:r>
              <a:rPr lang="fr-FR" sz="1000" dirty="0">
                <a:solidFill>
                  <a:prstClr val="black"/>
                </a:solidFill>
                <a:latin typeface="Short Stack" panose="02010500040000000007" pitchFamily="2" charset="0"/>
                <a:ea typeface="Sweet Cheeks" panose="02000603000000000000" pitchFamily="2" charset="0"/>
              </a:rPr>
              <a:t>____________________</a:t>
            </a:r>
          </a:p>
          <a:p>
            <a:pPr lvl="0" algn="r">
              <a:lnSpc>
                <a:spcPct val="160000"/>
              </a:lnSpc>
              <a:tabLst>
                <a:tab pos="1524000" algn="l"/>
              </a:tabLst>
            </a:pPr>
            <a:r>
              <a:rPr lang="fr-FR" sz="1000" dirty="0">
                <a:solidFill>
                  <a:prstClr val="black"/>
                </a:solidFill>
                <a:latin typeface="Short Stack" panose="02010500040000000007" pitchFamily="2" charset="0"/>
                <a:ea typeface="Sweet Cheeks" panose="02000603000000000000" pitchFamily="2" charset="0"/>
              </a:rPr>
              <a:t>____________________</a:t>
            </a:r>
          </a:p>
          <a:p>
            <a:pPr lvl="0" algn="r">
              <a:lnSpc>
                <a:spcPct val="160000"/>
              </a:lnSpc>
              <a:tabLst>
                <a:tab pos="1524000" algn="l"/>
              </a:tabLst>
            </a:pPr>
            <a:r>
              <a:rPr lang="fr-FR" sz="1000" dirty="0">
                <a:solidFill>
                  <a:prstClr val="black"/>
                </a:solidFill>
                <a:latin typeface="Short Stack" panose="02010500040000000007" pitchFamily="2" charset="0"/>
                <a:ea typeface="Sweet Cheeks" panose="02000603000000000000" pitchFamily="2" charset="0"/>
              </a:rPr>
              <a:t>____________________</a:t>
            </a:r>
          </a:p>
        </p:txBody>
      </p:sp>
      <p:sp>
        <p:nvSpPr>
          <p:cNvPr id="34" name="ZoneTexte 33">
            <a:extLst>
              <a:ext uri="{FF2B5EF4-FFF2-40B4-BE49-F238E27FC236}">
                <a16:creationId xmlns:a16="http://schemas.microsoft.com/office/drawing/2014/main" id="{3800CAAB-C8C0-4128-8290-9C5B158750F5}"/>
              </a:ext>
            </a:extLst>
          </p:cNvPr>
          <p:cNvSpPr txBox="1"/>
          <p:nvPr/>
        </p:nvSpPr>
        <p:spPr>
          <a:xfrm>
            <a:off x="327900" y="8455025"/>
            <a:ext cx="6521181" cy="1299074"/>
          </a:xfrm>
          <a:prstGeom prst="rect">
            <a:avLst/>
          </a:prstGeom>
          <a:noFill/>
        </p:spPr>
        <p:txBody>
          <a:bodyPr wrap="square" rtlCol="0">
            <a:spAutoFit/>
          </a:bodyPr>
          <a:lstStyle/>
          <a:p>
            <a:pPr>
              <a:lnSpc>
                <a:spcPct val="160000"/>
              </a:lnSpc>
            </a:pPr>
            <a:r>
              <a:rPr lang="fr-FR" sz="1000" dirty="0">
                <a:ln>
                  <a:solidFill>
                    <a:schemeClr val="tx1"/>
                  </a:solidFill>
                </a:ln>
                <a:latin typeface="Short Stack" panose="02010500040000000007" pitchFamily="2" charset="0"/>
                <a:cs typeface="Dekko" panose="00000500000000000000" pitchFamily="2" charset="0"/>
              </a:rPr>
              <a:t>3) Explique qui est M. Fix, ce qu’il veut faire et pourquoi.</a:t>
            </a:r>
          </a:p>
          <a:p>
            <a:pPr>
              <a:lnSpc>
                <a:spcPct val="160000"/>
              </a:lnSpc>
            </a:pPr>
            <a:r>
              <a:rPr lang="fr-FR" sz="1000" dirty="0">
                <a:latin typeface="Short Stack" panose="02010500040000000007" pitchFamily="2" charset="0"/>
                <a:cs typeface="Dekko" panose="00000500000000000000" pitchFamily="2" charset="0"/>
              </a:rPr>
              <a:t>______________________________________________________________________________</a:t>
            </a:r>
          </a:p>
          <a:p>
            <a:pPr>
              <a:lnSpc>
                <a:spcPct val="160000"/>
              </a:lnSpc>
            </a:pPr>
            <a:r>
              <a:rPr lang="fr-FR" sz="1000" dirty="0">
                <a:latin typeface="Short Stack" panose="02010500040000000007" pitchFamily="2" charset="0"/>
                <a:cs typeface="Dekko" panose="00000500000000000000" pitchFamily="2" charset="0"/>
              </a:rPr>
              <a:t>______________________________________________________________________________ ______________________________________________________________________________ ______________________________________________________________________________</a:t>
            </a:r>
          </a:p>
        </p:txBody>
      </p:sp>
      <p:sp>
        <p:nvSpPr>
          <p:cNvPr id="9" name="Rectangle 8">
            <a:extLst>
              <a:ext uri="{FF2B5EF4-FFF2-40B4-BE49-F238E27FC236}">
                <a16:creationId xmlns:a16="http://schemas.microsoft.com/office/drawing/2014/main" id="{829E5666-4357-42CB-B131-F620A61BEF02}"/>
              </a:ext>
            </a:extLst>
          </p:cNvPr>
          <p:cNvSpPr/>
          <p:nvPr/>
        </p:nvSpPr>
        <p:spPr>
          <a:xfrm>
            <a:off x="327900" y="4751188"/>
            <a:ext cx="6464230" cy="246221"/>
          </a:xfrm>
          <a:prstGeom prst="rect">
            <a:avLst/>
          </a:prstGeom>
        </p:spPr>
        <p:txBody>
          <a:bodyPr wrap="square">
            <a:spAutoFit/>
          </a:bodyPr>
          <a:lstStyle/>
          <a:p>
            <a:r>
              <a:rPr lang="fr-FR" sz="1000" dirty="0">
                <a:ln>
                  <a:solidFill>
                    <a:schemeClr val="tx1"/>
                  </a:solidFill>
                </a:ln>
                <a:latin typeface="Short Stack" panose="02010500040000000007" pitchFamily="2" charset="0"/>
                <a:cs typeface="Dekko" panose="00000500000000000000" pitchFamily="2" charset="0"/>
              </a:rPr>
              <a:t>2) A l’aide de ces 2 cartes et de la page 16, écris un petit texte sur le canal de Suez</a:t>
            </a:r>
          </a:p>
        </p:txBody>
      </p:sp>
      <p:pic>
        <p:nvPicPr>
          <p:cNvPr id="35" name="Image 34">
            <a:extLst>
              <a:ext uri="{FF2B5EF4-FFF2-40B4-BE49-F238E27FC236}">
                <a16:creationId xmlns:a16="http://schemas.microsoft.com/office/drawing/2014/main" id="{88216761-8339-4D09-BB06-DA78D05342F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6200000">
            <a:off x="-523907" y="9099404"/>
            <a:ext cx="1278887" cy="263145"/>
          </a:xfrm>
          <a:prstGeom prst="rect">
            <a:avLst/>
          </a:prstGeom>
        </p:spPr>
      </p:pic>
      <p:sp>
        <p:nvSpPr>
          <p:cNvPr id="25" name="Rectangle à coins arrondis 49">
            <a:extLst>
              <a:ext uri="{FF2B5EF4-FFF2-40B4-BE49-F238E27FC236}">
                <a16:creationId xmlns:a16="http://schemas.microsoft.com/office/drawing/2014/main" id="{DEA28B6D-CEA8-4455-9AD1-33F55B715DF3}"/>
              </a:ext>
            </a:extLst>
          </p:cNvPr>
          <p:cNvSpPr/>
          <p:nvPr/>
        </p:nvSpPr>
        <p:spPr>
          <a:xfrm>
            <a:off x="116155" y="1329295"/>
            <a:ext cx="4789906" cy="338555"/>
          </a:xfrm>
          <a:prstGeom prst="roundRect">
            <a:avLst>
              <a:gd name="adj" fmla="val 50000"/>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ZoneTexte 31">
            <a:extLst>
              <a:ext uri="{FF2B5EF4-FFF2-40B4-BE49-F238E27FC236}">
                <a16:creationId xmlns:a16="http://schemas.microsoft.com/office/drawing/2014/main" id="{3D80F6C0-9C14-4C8A-B69A-6C591D08034B}"/>
              </a:ext>
            </a:extLst>
          </p:cNvPr>
          <p:cNvSpPr txBox="1"/>
          <p:nvPr/>
        </p:nvSpPr>
        <p:spPr>
          <a:xfrm>
            <a:off x="115537" y="1329296"/>
            <a:ext cx="4715543" cy="338554"/>
          </a:xfrm>
          <a:prstGeom prst="rect">
            <a:avLst/>
          </a:prstGeom>
          <a:noFill/>
        </p:spPr>
        <p:txBody>
          <a:bodyPr wrap="square" rtlCol="0">
            <a:spAutoFit/>
          </a:bodyPr>
          <a:lstStyle/>
          <a:p>
            <a:pPr algn="ctr"/>
            <a:r>
              <a:rPr lang="fr-FR" sz="1600" b="1" dirty="0">
                <a:effectLst>
                  <a:outerShdw blurRad="38100" dist="38100" dir="2700000" algn="tl">
                    <a:srgbClr val="000000">
                      <a:alpha val="43137"/>
                    </a:srgbClr>
                  </a:outerShdw>
                </a:effectLst>
                <a:latin typeface="Sweet Cheeks" panose="02000603000000000000" pitchFamily="2" charset="0"/>
                <a:ea typeface="Sweet Cheeks" panose="02000603000000000000" pitchFamily="2" charset="0"/>
              </a:rPr>
              <a:t>Chapitre 3 : </a:t>
            </a:r>
            <a:r>
              <a:rPr lang="fr-FR" sz="1600" b="1" dirty="0">
                <a:effectLst>
                  <a:outerShdw blurRad="41275" dist="20320" dir="1800000" algn="tl">
                    <a:srgbClr val="000000">
                      <a:alpha val="40000"/>
                    </a:srgbClr>
                  </a:outerShdw>
                </a:effectLst>
                <a:latin typeface="Sweet Cheeks" panose="02000603000000000000" pitchFamily="2" charset="0"/>
                <a:ea typeface="Sweet Cheeks" panose="02000603000000000000" pitchFamily="2" charset="0"/>
              </a:rPr>
              <a:t>Un départ au pied levé</a:t>
            </a:r>
            <a:endParaRPr lang="fr-FR" sz="1600" b="1" dirty="0">
              <a:effectLst>
                <a:outerShdw blurRad="38100" dist="38100" dir="2700000" algn="tl">
                  <a:srgbClr val="000000">
                    <a:alpha val="43137"/>
                  </a:srgbClr>
                </a:outerShdw>
              </a:effectLst>
              <a:latin typeface="Sweet Cheeks" panose="02000603000000000000" pitchFamily="2" charset="0"/>
              <a:ea typeface="Sweet Cheeks" panose="02000603000000000000" pitchFamily="2" charset="0"/>
            </a:endParaRPr>
          </a:p>
        </p:txBody>
      </p:sp>
      <p:sp>
        <p:nvSpPr>
          <p:cNvPr id="36" name="ZoneTexte 35">
            <a:extLst>
              <a:ext uri="{FF2B5EF4-FFF2-40B4-BE49-F238E27FC236}">
                <a16:creationId xmlns:a16="http://schemas.microsoft.com/office/drawing/2014/main" id="{A45C7F23-ECD4-4C0A-905B-FF51DFC0B4A8}"/>
              </a:ext>
            </a:extLst>
          </p:cNvPr>
          <p:cNvSpPr txBox="1"/>
          <p:nvPr/>
        </p:nvSpPr>
        <p:spPr>
          <a:xfrm>
            <a:off x="327901" y="1687195"/>
            <a:ext cx="6521181" cy="1895391"/>
          </a:xfrm>
          <a:prstGeom prst="rect">
            <a:avLst/>
          </a:prstGeom>
          <a:noFill/>
        </p:spPr>
        <p:txBody>
          <a:bodyPr wrap="square" rtlCol="0">
            <a:spAutoFit/>
          </a:bodyPr>
          <a:lstStyle/>
          <a:p>
            <a:pPr>
              <a:lnSpc>
                <a:spcPct val="150000"/>
              </a:lnSpc>
              <a:tabLst>
                <a:tab pos="1524000" algn="l"/>
              </a:tabLst>
            </a:pPr>
            <a:r>
              <a:rPr lang="fr-FR" sz="1000" dirty="0">
                <a:ln>
                  <a:solidFill>
                    <a:schemeClr val="tx1"/>
                  </a:solidFill>
                </a:ln>
                <a:latin typeface="Short Stack" panose="02010500040000000007" pitchFamily="2" charset="0"/>
                <a:ea typeface="Sweet Cheeks" panose="02000603000000000000" pitchFamily="2" charset="0"/>
              </a:rPr>
              <a:t>1) Indique ce qu’ils emportent avec eux : </a:t>
            </a:r>
          </a:p>
          <a:p>
            <a:pPr>
              <a:lnSpc>
                <a:spcPct val="170000"/>
              </a:lnSpc>
              <a:tabLst>
                <a:tab pos="1524000" algn="l"/>
              </a:tabLst>
            </a:pPr>
            <a:r>
              <a:rPr lang="fr-FR" sz="1000" dirty="0">
                <a:latin typeface="Short Stack" panose="02010500040000000007" pitchFamily="2" charset="0"/>
                <a:ea typeface="Sweet Cheeks" panose="02000603000000000000" pitchFamily="2" charset="0"/>
              </a:rPr>
              <a:t>* </a:t>
            </a:r>
            <a:r>
              <a:rPr lang="fr-FR" sz="1000" b="1" dirty="0">
                <a:latin typeface="Short Stack" panose="02010500040000000007" pitchFamily="2" charset="0"/>
                <a:ea typeface="Sweet Cheeks" panose="02000603000000000000" pitchFamily="2" charset="0"/>
              </a:rPr>
              <a:t>___________________________________________________________________________</a:t>
            </a:r>
          </a:p>
          <a:p>
            <a:pPr>
              <a:lnSpc>
                <a:spcPct val="170000"/>
              </a:lnSpc>
              <a:tabLst>
                <a:tab pos="1524000" algn="l"/>
              </a:tabLst>
            </a:pPr>
            <a:r>
              <a:rPr lang="fr-FR" sz="1000" dirty="0">
                <a:latin typeface="Short Stack" panose="02010500040000000007" pitchFamily="2" charset="0"/>
                <a:ea typeface="Sweet Cheeks" panose="02000603000000000000" pitchFamily="2" charset="0"/>
              </a:rPr>
              <a:t>* ___________________________________________________________________________</a:t>
            </a:r>
          </a:p>
          <a:p>
            <a:pPr>
              <a:lnSpc>
                <a:spcPct val="170000"/>
              </a:lnSpc>
              <a:tabLst>
                <a:tab pos="1524000" algn="l"/>
              </a:tabLst>
            </a:pPr>
            <a:r>
              <a:rPr lang="fr-FR" sz="1000" dirty="0">
                <a:latin typeface="Short Stack" panose="02010500040000000007" pitchFamily="2" charset="0"/>
                <a:ea typeface="Sweet Cheeks" panose="02000603000000000000" pitchFamily="2" charset="0"/>
              </a:rPr>
              <a:t>* ___________________________________________________________________________</a:t>
            </a:r>
          </a:p>
          <a:p>
            <a:pPr>
              <a:lnSpc>
                <a:spcPct val="170000"/>
              </a:lnSpc>
              <a:tabLst>
                <a:tab pos="1524000" algn="l"/>
              </a:tabLst>
            </a:pPr>
            <a:r>
              <a:rPr lang="fr-FR" sz="1000" dirty="0">
                <a:ln>
                  <a:solidFill>
                    <a:schemeClr val="tx1"/>
                  </a:solidFill>
                </a:ln>
                <a:latin typeface="Short Stack" panose="02010500040000000007" pitchFamily="2" charset="0"/>
                <a:ea typeface="Sweet Cheeks" panose="02000603000000000000" pitchFamily="2" charset="0"/>
              </a:rPr>
              <a:t>2) Quelle est leur première destination ? </a:t>
            </a:r>
            <a:r>
              <a:rPr lang="fr-FR" sz="1000" dirty="0">
                <a:latin typeface="Short Stack" panose="02010500040000000007" pitchFamily="2" charset="0"/>
                <a:ea typeface="Sweet Cheeks" panose="02000603000000000000" pitchFamily="2" charset="0"/>
              </a:rPr>
              <a:t>_________________________________________</a:t>
            </a:r>
          </a:p>
          <a:p>
            <a:pPr>
              <a:lnSpc>
                <a:spcPct val="170000"/>
              </a:lnSpc>
              <a:tabLst>
                <a:tab pos="1524000" algn="l"/>
              </a:tabLst>
            </a:pPr>
            <a:r>
              <a:rPr lang="fr-FR" sz="1000" dirty="0">
                <a:ln>
                  <a:solidFill>
                    <a:schemeClr val="tx1"/>
                  </a:solidFill>
                </a:ln>
                <a:latin typeface="Short Stack" panose="02010500040000000007" pitchFamily="2" charset="0"/>
                <a:ea typeface="Sweet Cheeks" panose="02000603000000000000" pitchFamily="2" charset="0"/>
              </a:rPr>
              <a:t>3) </a:t>
            </a:r>
            <a:r>
              <a:rPr lang="fr-FR" sz="1000" dirty="0">
                <a:latin typeface="Short Stack" panose="02010500040000000007" pitchFamily="2" charset="0"/>
                <a:ea typeface="Sweet Cheeks" panose="02000603000000000000" pitchFamily="2" charset="0"/>
              </a:rPr>
              <a:t>« Mr Fogg tire de sa poche trois gros billets de banque et les offre à la mendiante ».</a:t>
            </a:r>
          </a:p>
          <a:p>
            <a:pPr>
              <a:lnSpc>
                <a:spcPct val="170000"/>
              </a:lnSpc>
              <a:tabLst>
                <a:tab pos="1524000" algn="l"/>
              </a:tabLst>
            </a:pPr>
            <a:r>
              <a:rPr lang="fr-FR" sz="1000" dirty="0">
                <a:ln>
                  <a:solidFill>
                    <a:schemeClr val="tx1"/>
                  </a:solidFill>
                </a:ln>
                <a:latin typeface="Short Stack" panose="02010500040000000007" pitchFamily="2" charset="0"/>
                <a:ea typeface="Sweet Cheeks" panose="02000603000000000000" pitchFamily="2" charset="0"/>
              </a:rPr>
              <a:t>Que peux-tu dire de M. Fogg ? </a:t>
            </a:r>
            <a:r>
              <a:rPr lang="fr-FR" sz="1000" dirty="0">
                <a:latin typeface="Short Stack" panose="02010500040000000007" pitchFamily="2" charset="0"/>
                <a:ea typeface="Sweet Cheeks" panose="02000603000000000000" pitchFamily="2" charset="0"/>
              </a:rPr>
              <a:t>___________________________________________________</a:t>
            </a:r>
          </a:p>
        </p:txBody>
      </p:sp>
      <p:sp>
        <p:nvSpPr>
          <p:cNvPr id="2" name="Rectangle : coins arrondis 1">
            <a:extLst>
              <a:ext uri="{FF2B5EF4-FFF2-40B4-BE49-F238E27FC236}">
                <a16:creationId xmlns:a16="http://schemas.microsoft.com/office/drawing/2014/main" id="{40CB6867-4538-4656-B5DF-86E07A4F1488}"/>
              </a:ext>
            </a:extLst>
          </p:cNvPr>
          <p:cNvSpPr/>
          <p:nvPr/>
        </p:nvSpPr>
        <p:spPr>
          <a:xfrm rot="706820">
            <a:off x="5090063" y="1120641"/>
            <a:ext cx="1691659" cy="735593"/>
          </a:xfrm>
          <a:prstGeom prst="roundRect">
            <a:avLst>
              <a:gd name="adj" fmla="val 37617"/>
            </a:avLst>
          </a:prstGeom>
          <a:solidFill>
            <a:schemeClr val="accent6">
              <a:lumMod val="75000"/>
            </a:schemeClr>
          </a:solidFill>
          <a:ln w="28575">
            <a:solidFill>
              <a:schemeClr val="accent6">
                <a:lumMod val="40000"/>
                <a:lumOff val="6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latin typeface="Short Stack" panose="02010500040000000007" pitchFamily="2" charset="0"/>
              </a:rPr>
              <a:t>Complète le planisphère au fur et à mesure du voyage</a:t>
            </a:r>
          </a:p>
        </p:txBody>
      </p:sp>
    </p:spTree>
    <p:extLst>
      <p:ext uri="{BB962C8B-B14F-4D97-AF65-F5344CB8AC3E}">
        <p14:creationId xmlns:p14="http://schemas.microsoft.com/office/powerpoint/2010/main" val="642880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flipH="1">
            <a:off x="261593" y="714375"/>
            <a:ext cx="8917" cy="9191625"/>
          </a:xfrm>
          <a:prstGeom prst="line">
            <a:avLst/>
          </a:prstGeom>
          <a:ln w="57150" cap="rnd">
            <a:solidFill>
              <a:schemeClr val="accent6">
                <a:lumMod val="75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3" name="Rectangle à coins arrondis 2"/>
          <p:cNvSpPr/>
          <p:nvPr/>
        </p:nvSpPr>
        <p:spPr>
          <a:xfrm>
            <a:off x="114919" y="1249126"/>
            <a:ext cx="4860941" cy="338555"/>
          </a:xfrm>
          <a:prstGeom prst="roundRect">
            <a:avLst>
              <a:gd name="adj" fmla="val 50000"/>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8" name="Groupe 27"/>
          <p:cNvGrpSpPr/>
          <p:nvPr/>
        </p:nvGrpSpPr>
        <p:grpSpPr>
          <a:xfrm>
            <a:off x="-39925" y="1"/>
            <a:ext cx="6897925" cy="1027466"/>
            <a:chOff x="-39925" y="0"/>
            <a:chExt cx="6897925" cy="1223269"/>
          </a:xfrm>
        </p:grpSpPr>
        <p:pic>
          <p:nvPicPr>
            <p:cNvPr id="26" name="Image 25"/>
            <p:cNvPicPr>
              <a:picLocks noChangeAspect="1"/>
            </p:cNvPicPr>
            <p:nvPr/>
          </p:nvPicPr>
          <p:blipFill rotWithShape="1">
            <a:blip r:embed="rId2">
              <a:duotone>
                <a:prstClr val="black"/>
                <a:schemeClr val="accent6">
                  <a:tint val="45000"/>
                  <a:satMod val="400000"/>
                </a:schemeClr>
              </a:duotone>
            </a:blip>
            <a:srcRect l="1329" t="3533" r="1954"/>
            <a:stretch/>
          </p:blipFill>
          <p:spPr>
            <a:xfrm>
              <a:off x="3390900" y="0"/>
              <a:ext cx="3467100" cy="1223269"/>
            </a:xfrm>
            <a:prstGeom prst="rect">
              <a:avLst/>
            </a:prstGeom>
          </p:spPr>
        </p:pic>
        <p:pic>
          <p:nvPicPr>
            <p:cNvPr id="27" name="Image 26"/>
            <p:cNvPicPr>
              <a:picLocks noChangeAspect="1"/>
            </p:cNvPicPr>
            <p:nvPr/>
          </p:nvPicPr>
          <p:blipFill>
            <a:blip r:embed="rId3">
              <a:duotone>
                <a:prstClr val="black"/>
                <a:schemeClr val="accent6">
                  <a:tint val="45000"/>
                  <a:satMod val="400000"/>
                </a:schemeClr>
              </a:duotone>
            </a:blip>
            <a:stretch>
              <a:fillRect/>
            </a:stretch>
          </p:blipFill>
          <p:spPr>
            <a:xfrm flipH="1">
              <a:off x="-39925" y="1981"/>
              <a:ext cx="3468925" cy="1219306"/>
            </a:xfrm>
            <a:prstGeom prst="rect">
              <a:avLst/>
            </a:prstGeom>
          </p:spPr>
        </p:pic>
      </p:grpSp>
      <p:sp>
        <p:nvSpPr>
          <p:cNvPr id="22" name="Ellipse 21"/>
          <p:cNvSpPr/>
          <p:nvPr/>
        </p:nvSpPr>
        <p:spPr>
          <a:xfrm>
            <a:off x="5492823" y="240268"/>
            <a:ext cx="1238250" cy="407431"/>
          </a:xfrm>
          <a:prstGeom prst="ellipse">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5492823" y="278368"/>
            <a:ext cx="1238250" cy="338554"/>
          </a:xfrm>
          <a:prstGeom prst="rect">
            <a:avLst/>
          </a:prstGeom>
          <a:noFill/>
        </p:spPr>
        <p:txBody>
          <a:bodyPr wrap="square" rtlCol="0">
            <a:spAutoFit/>
          </a:bodyPr>
          <a:lstStyle/>
          <a:p>
            <a:pPr algn="ctr"/>
            <a:r>
              <a:rPr lang="fr-FR" sz="1600" b="1" dirty="0">
                <a:effectLst>
                  <a:outerShdw blurRad="38100" dist="38100" dir="2700000" algn="tl">
                    <a:srgbClr val="000000">
                      <a:alpha val="43137"/>
                    </a:srgbClr>
                  </a:outerShdw>
                </a:effectLst>
                <a:latin typeface="Sweet Cheeks" panose="02000603000000000000" pitchFamily="2" charset="0"/>
                <a:ea typeface="Sweet Cheeks" panose="02000603000000000000" pitchFamily="2" charset="0"/>
              </a:rPr>
              <a:t>Fiche 3</a:t>
            </a:r>
          </a:p>
        </p:txBody>
      </p:sp>
      <p:sp>
        <p:nvSpPr>
          <p:cNvPr id="30" name="ZoneTexte 29"/>
          <p:cNvSpPr txBox="1"/>
          <p:nvPr/>
        </p:nvSpPr>
        <p:spPr>
          <a:xfrm>
            <a:off x="1745938" y="25734"/>
            <a:ext cx="3730938" cy="954107"/>
          </a:xfrm>
          <a:prstGeom prst="rect">
            <a:avLst/>
          </a:prstGeom>
          <a:noFill/>
        </p:spPr>
        <p:txBody>
          <a:bodyPr wrap="square" rtlCol="0">
            <a:spAutoFit/>
          </a:bodyPr>
          <a:lstStyle/>
          <a:p>
            <a:pPr algn="ctr"/>
            <a:r>
              <a:rPr lang="fr-FR" sz="2800" b="1" dirty="0">
                <a:solidFill>
                  <a:schemeClr val="bg2">
                    <a:lumMod val="25000"/>
                  </a:schemeClr>
                </a:solidFill>
                <a:effectLst>
                  <a:outerShdw blurRad="38100" dist="38100" dir="2700000" algn="tl">
                    <a:srgbClr val="000000">
                      <a:alpha val="43137"/>
                    </a:srgbClr>
                  </a:outerShdw>
                </a:effectLst>
                <a:latin typeface="Sweet Cheeks" panose="02000603000000000000" pitchFamily="2" charset="0"/>
                <a:ea typeface="Sweet Cheeks" panose="02000603000000000000" pitchFamily="2" charset="0"/>
              </a:rPr>
              <a:t>Le tour du monde en 80 jours</a:t>
            </a:r>
          </a:p>
        </p:txBody>
      </p:sp>
      <p:sp>
        <p:nvSpPr>
          <p:cNvPr id="31" name="ZoneTexte 30"/>
          <p:cNvSpPr txBox="1"/>
          <p:nvPr/>
        </p:nvSpPr>
        <p:spPr>
          <a:xfrm>
            <a:off x="-39924" y="11506"/>
            <a:ext cx="849550" cy="840230"/>
          </a:xfrm>
          <a:prstGeom prst="rect">
            <a:avLst/>
          </a:prstGeom>
          <a:noFill/>
        </p:spPr>
        <p:txBody>
          <a:bodyPr wrap="square" rtlCol="0">
            <a:spAutoFit/>
          </a:bodyPr>
          <a:lstStyle/>
          <a:p>
            <a:pPr algn="ctr">
              <a:lnSpc>
                <a:spcPct val="90000"/>
              </a:lnSpc>
            </a:pPr>
            <a:r>
              <a:rPr lang="fr-FR" b="1" dirty="0">
                <a:effectLst>
                  <a:outerShdw blurRad="38100" dist="38100" dir="2700000" algn="tl">
                    <a:srgbClr val="000000">
                      <a:alpha val="43137"/>
                    </a:srgbClr>
                  </a:outerShdw>
                </a:effectLst>
                <a:latin typeface="Fineliner Script" panose="02000000000000000000" pitchFamily="50" charset="0"/>
              </a:rPr>
              <a:t>Lecture suivie CM2</a:t>
            </a:r>
          </a:p>
        </p:txBody>
      </p:sp>
      <p:pic>
        <p:nvPicPr>
          <p:cNvPr id="1026"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Effect>
                      <a14:colorTemperature colorTemp="112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rot="21150997">
            <a:off x="949621" y="107957"/>
            <a:ext cx="726415" cy="1048835"/>
          </a:xfrm>
          <a:prstGeom prst="roundRect">
            <a:avLst>
              <a:gd name="adj" fmla="val 971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115537" y="1249127"/>
            <a:ext cx="4739111" cy="338554"/>
          </a:xfrm>
          <a:prstGeom prst="rect">
            <a:avLst/>
          </a:prstGeom>
          <a:noFill/>
        </p:spPr>
        <p:txBody>
          <a:bodyPr wrap="square" rtlCol="0">
            <a:spAutoFit/>
          </a:bodyPr>
          <a:lstStyle/>
          <a:p>
            <a:pPr algn="ctr"/>
            <a:r>
              <a:rPr lang="fr-FR" sz="1600" b="1" dirty="0">
                <a:effectLst>
                  <a:outerShdw blurRad="38100" dist="38100" dir="2700000" algn="tl">
                    <a:srgbClr val="000000">
                      <a:alpha val="43137"/>
                    </a:srgbClr>
                  </a:outerShdw>
                </a:effectLst>
                <a:latin typeface="Sweet Cheeks" panose="02000603000000000000" pitchFamily="2" charset="0"/>
                <a:ea typeface="Sweet Cheeks" panose="02000603000000000000" pitchFamily="2" charset="0"/>
              </a:rPr>
              <a:t>Chapitre 5 : </a:t>
            </a:r>
            <a:r>
              <a:rPr lang="fr-FR" sz="1600" b="1" dirty="0">
                <a:effectLst>
                  <a:outerShdw blurRad="41275" dist="20320" dir="1800000" algn="tl">
                    <a:srgbClr val="000000">
                      <a:alpha val="40000"/>
                    </a:srgbClr>
                  </a:outerShdw>
                </a:effectLst>
                <a:latin typeface="Sweet Cheeks" panose="02000603000000000000" pitchFamily="2" charset="0"/>
                <a:ea typeface="Sweet Cheeks" panose="02000603000000000000" pitchFamily="2" charset="0"/>
              </a:rPr>
              <a:t>En Inde</a:t>
            </a:r>
            <a:endParaRPr lang="fr-FR" sz="1600" dirty="0">
              <a:latin typeface="Sweet Cheeks" panose="02000603000000000000" pitchFamily="2" charset="0"/>
              <a:ea typeface="Sweet Cheeks" panose="02000603000000000000" pitchFamily="2" charset="0"/>
            </a:endParaRPr>
          </a:p>
        </p:txBody>
      </p:sp>
      <p:sp>
        <p:nvSpPr>
          <p:cNvPr id="5" name="ZoneTexte 4"/>
          <p:cNvSpPr txBox="1"/>
          <p:nvPr/>
        </p:nvSpPr>
        <p:spPr>
          <a:xfrm>
            <a:off x="353033" y="1607458"/>
            <a:ext cx="6470660" cy="1456809"/>
          </a:xfrm>
          <a:prstGeom prst="rect">
            <a:avLst/>
          </a:prstGeom>
          <a:noFill/>
        </p:spPr>
        <p:txBody>
          <a:bodyPr wrap="square" rtlCol="0">
            <a:spAutoFit/>
          </a:bodyPr>
          <a:lstStyle/>
          <a:p>
            <a:pPr>
              <a:lnSpc>
                <a:spcPct val="150000"/>
              </a:lnSpc>
            </a:pPr>
            <a:r>
              <a:rPr lang="fr-FR" sz="1000" dirty="0">
                <a:ln>
                  <a:solidFill>
                    <a:schemeClr val="tx1"/>
                  </a:solidFill>
                </a:ln>
                <a:latin typeface="Short Stack" panose="02010500040000000007" pitchFamily="2" charset="0"/>
                <a:cs typeface="Dekko" panose="00000500000000000000" pitchFamily="2" charset="0"/>
              </a:rPr>
              <a:t>1) Note les informations importantes de ce chapitre :</a:t>
            </a:r>
          </a:p>
          <a:p>
            <a:pPr>
              <a:lnSpc>
                <a:spcPct val="150000"/>
              </a:lnSpc>
            </a:pPr>
            <a:r>
              <a:rPr lang="fr-FR" sz="1000" dirty="0">
                <a:latin typeface="Short Stack" panose="02010500040000000007" pitchFamily="2" charset="0"/>
                <a:cs typeface="Dekko" panose="00000500000000000000" pitchFamily="2" charset="0"/>
              </a:rPr>
              <a:t>1) Sur le trajet : _______________________________________________________________</a:t>
            </a:r>
          </a:p>
          <a:p>
            <a:pPr>
              <a:lnSpc>
                <a:spcPct val="150000"/>
              </a:lnSpc>
            </a:pPr>
            <a:r>
              <a:rPr lang="fr-FR" sz="1000" dirty="0">
                <a:latin typeface="Short Stack" panose="02010500040000000007" pitchFamily="2" charset="0"/>
                <a:cs typeface="Dekko" panose="00000500000000000000" pitchFamily="2" charset="0"/>
              </a:rPr>
              <a:t>2) Sur Fix : ____________________________________________________________________</a:t>
            </a:r>
          </a:p>
          <a:p>
            <a:pPr>
              <a:lnSpc>
                <a:spcPct val="150000"/>
              </a:lnSpc>
            </a:pPr>
            <a:r>
              <a:rPr lang="fr-FR" sz="1000" dirty="0">
                <a:latin typeface="Short Stack" panose="02010500040000000007" pitchFamily="2" charset="0"/>
                <a:cs typeface="Dekko" panose="00000500000000000000" pitchFamily="2" charset="0"/>
              </a:rPr>
              <a:t>_____________________________________________________________________________</a:t>
            </a:r>
          </a:p>
          <a:p>
            <a:pPr>
              <a:lnSpc>
                <a:spcPct val="150000"/>
              </a:lnSpc>
            </a:pPr>
            <a:r>
              <a:rPr lang="fr-FR" sz="1000" dirty="0">
                <a:latin typeface="Short Stack" panose="02010500040000000007" pitchFamily="2" charset="0"/>
                <a:cs typeface="Dekko" panose="00000500000000000000" pitchFamily="2" charset="0"/>
              </a:rPr>
              <a:t>3) Sur Passepartout : __________________________________________________________</a:t>
            </a:r>
          </a:p>
          <a:p>
            <a:pPr>
              <a:lnSpc>
                <a:spcPct val="150000"/>
              </a:lnSpc>
            </a:pPr>
            <a:r>
              <a:rPr lang="fr-FR" sz="1000" dirty="0">
                <a:latin typeface="Short Stack" panose="02010500040000000007" pitchFamily="2" charset="0"/>
                <a:cs typeface="Dekko" panose="00000500000000000000" pitchFamily="2" charset="0"/>
              </a:rPr>
              <a:t>_____________________________________________________________________________</a:t>
            </a:r>
          </a:p>
        </p:txBody>
      </p:sp>
      <p:pic>
        <p:nvPicPr>
          <p:cNvPr id="4" name="Image 3">
            <a:extLst>
              <a:ext uri="{FF2B5EF4-FFF2-40B4-BE49-F238E27FC236}">
                <a16:creationId xmlns:a16="http://schemas.microsoft.com/office/drawing/2014/main" id="{91F11DFE-F7FC-4B1F-9D25-F022948832F8}"/>
              </a:ext>
            </a:extLst>
          </p:cNvPr>
          <p:cNvPicPr>
            <a:picLocks noChangeAspect="1"/>
          </p:cNvPicPr>
          <p:nvPr/>
        </p:nvPicPr>
        <p:blipFill>
          <a:blip r:embed="rId6"/>
          <a:stretch>
            <a:fillRect/>
          </a:stretch>
        </p:blipFill>
        <p:spPr>
          <a:xfrm>
            <a:off x="4854648" y="3184983"/>
            <a:ext cx="1876425" cy="2438400"/>
          </a:xfrm>
          <a:prstGeom prst="rect">
            <a:avLst/>
          </a:prstGeom>
          <a:ln w="12700">
            <a:solidFill>
              <a:schemeClr val="accent6">
                <a:lumMod val="75000"/>
              </a:schemeClr>
            </a:solidFill>
          </a:ln>
        </p:spPr>
      </p:pic>
      <p:sp>
        <p:nvSpPr>
          <p:cNvPr id="24" name="ZoneTexte 23">
            <a:extLst>
              <a:ext uri="{FF2B5EF4-FFF2-40B4-BE49-F238E27FC236}">
                <a16:creationId xmlns:a16="http://schemas.microsoft.com/office/drawing/2014/main" id="{681F3C03-0F3A-4CAA-83E4-EDD2BF5C78E6}"/>
              </a:ext>
            </a:extLst>
          </p:cNvPr>
          <p:cNvSpPr txBox="1"/>
          <p:nvPr/>
        </p:nvSpPr>
        <p:spPr>
          <a:xfrm>
            <a:off x="354371" y="3116664"/>
            <a:ext cx="4428329" cy="2591735"/>
          </a:xfrm>
          <a:prstGeom prst="rect">
            <a:avLst/>
          </a:prstGeom>
          <a:noFill/>
        </p:spPr>
        <p:txBody>
          <a:bodyPr wrap="square" rtlCol="0">
            <a:spAutoFit/>
          </a:bodyPr>
          <a:lstStyle/>
          <a:p>
            <a:r>
              <a:rPr lang="fr-FR" sz="1000" dirty="0">
                <a:ln>
                  <a:solidFill>
                    <a:schemeClr val="tx1"/>
                  </a:solidFill>
                </a:ln>
                <a:latin typeface="Short Stack" panose="02010500040000000007" pitchFamily="2" charset="0"/>
                <a:cs typeface="Dekko" panose="00000500000000000000" pitchFamily="2" charset="0"/>
              </a:rPr>
              <a:t>2) A l’aide des informations du texte, de ton dictionnaire et/ou d’internet, écris ce que tu découvres sur la pagode.</a:t>
            </a:r>
          </a:p>
          <a:p>
            <a:pPr>
              <a:lnSpc>
                <a:spcPct val="160000"/>
              </a:lnSpc>
            </a:pPr>
            <a:r>
              <a:rPr lang="fr-FR" sz="1000" dirty="0">
                <a:latin typeface="Short Stack" panose="02010500040000000007" pitchFamily="2" charset="0"/>
                <a:cs typeface="Dekko" panose="00000500000000000000" pitchFamily="2" charset="0"/>
              </a:rPr>
              <a:t>____________________________________________________ ____________________________________________________</a:t>
            </a:r>
          </a:p>
          <a:p>
            <a:pPr>
              <a:lnSpc>
                <a:spcPct val="160000"/>
              </a:lnSpc>
            </a:pPr>
            <a:r>
              <a:rPr lang="fr-FR" sz="1000" dirty="0">
                <a:latin typeface="Short Stack" panose="02010500040000000007" pitchFamily="2" charset="0"/>
                <a:cs typeface="Dekko" panose="00000500000000000000" pitchFamily="2" charset="0"/>
              </a:rPr>
              <a:t>____________________________________________________</a:t>
            </a:r>
          </a:p>
          <a:p>
            <a:pPr>
              <a:lnSpc>
                <a:spcPct val="160000"/>
              </a:lnSpc>
            </a:pPr>
            <a:r>
              <a:rPr lang="fr-FR" sz="1000" dirty="0">
                <a:latin typeface="Short Stack" panose="02010500040000000007" pitchFamily="2" charset="0"/>
                <a:cs typeface="Dekko" panose="00000500000000000000" pitchFamily="2" charset="0"/>
              </a:rPr>
              <a:t>____________________________________________________</a:t>
            </a:r>
          </a:p>
          <a:p>
            <a:pPr>
              <a:lnSpc>
                <a:spcPct val="160000"/>
              </a:lnSpc>
            </a:pPr>
            <a:r>
              <a:rPr lang="fr-FR" sz="1000" dirty="0">
                <a:latin typeface="Short Stack" panose="02010500040000000007" pitchFamily="2" charset="0"/>
                <a:cs typeface="Dekko" panose="00000500000000000000" pitchFamily="2" charset="0"/>
              </a:rPr>
              <a:t>____________________________________________________</a:t>
            </a:r>
          </a:p>
          <a:p>
            <a:pPr>
              <a:lnSpc>
                <a:spcPct val="160000"/>
              </a:lnSpc>
            </a:pPr>
            <a:r>
              <a:rPr lang="fr-FR" sz="1000" dirty="0">
                <a:latin typeface="Short Stack" panose="02010500040000000007" pitchFamily="2" charset="0"/>
                <a:cs typeface="Dekko" panose="00000500000000000000" pitchFamily="2" charset="0"/>
              </a:rPr>
              <a:t>____________________________________________________</a:t>
            </a:r>
          </a:p>
          <a:p>
            <a:pPr>
              <a:lnSpc>
                <a:spcPct val="160000"/>
              </a:lnSpc>
            </a:pPr>
            <a:r>
              <a:rPr lang="fr-FR" sz="1000" dirty="0">
                <a:latin typeface="Short Stack" panose="02010500040000000007" pitchFamily="2" charset="0"/>
                <a:cs typeface="Dekko" panose="00000500000000000000" pitchFamily="2" charset="0"/>
              </a:rPr>
              <a:t>____________________________________________________</a:t>
            </a:r>
          </a:p>
          <a:p>
            <a:pPr>
              <a:lnSpc>
                <a:spcPct val="160000"/>
              </a:lnSpc>
            </a:pPr>
            <a:r>
              <a:rPr lang="fr-FR" sz="1000" dirty="0">
                <a:latin typeface="Short Stack" panose="02010500040000000007" pitchFamily="2" charset="0"/>
                <a:cs typeface="Dekko" panose="00000500000000000000" pitchFamily="2" charset="0"/>
              </a:rPr>
              <a:t>____________________________________________________</a:t>
            </a:r>
          </a:p>
          <a:p>
            <a:pPr>
              <a:lnSpc>
                <a:spcPct val="160000"/>
              </a:lnSpc>
            </a:pPr>
            <a:r>
              <a:rPr lang="fr-FR" sz="1000" dirty="0">
                <a:latin typeface="Short Stack" panose="02010500040000000007" pitchFamily="2" charset="0"/>
                <a:cs typeface="Dekko" panose="00000500000000000000" pitchFamily="2" charset="0"/>
              </a:rPr>
              <a:t>____________________________________________________ </a:t>
            </a:r>
          </a:p>
        </p:txBody>
      </p:sp>
      <p:sp>
        <p:nvSpPr>
          <p:cNvPr id="25" name="ZoneTexte 24">
            <a:extLst>
              <a:ext uri="{FF2B5EF4-FFF2-40B4-BE49-F238E27FC236}">
                <a16:creationId xmlns:a16="http://schemas.microsoft.com/office/drawing/2014/main" id="{F899436B-3A8C-4990-AF87-672137619786}"/>
              </a:ext>
            </a:extLst>
          </p:cNvPr>
          <p:cNvSpPr txBox="1"/>
          <p:nvPr/>
        </p:nvSpPr>
        <p:spPr>
          <a:xfrm>
            <a:off x="346709" y="6169405"/>
            <a:ext cx="6461743" cy="2207014"/>
          </a:xfrm>
          <a:prstGeom prst="rect">
            <a:avLst/>
          </a:prstGeom>
          <a:noFill/>
        </p:spPr>
        <p:txBody>
          <a:bodyPr wrap="square" rtlCol="0">
            <a:spAutoFit/>
          </a:bodyPr>
          <a:lstStyle/>
          <a:p>
            <a:pPr>
              <a:lnSpc>
                <a:spcPct val="200000"/>
              </a:lnSpc>
            </a:pPr>
            <a:r>
              <a:rPr lang="fr-FR" sz="1000" dirty="0">
                <a:ln>
                  <a:solidFill>
                    <a:schemeClr val="tx1"/>
                  </a:solidFill>
                </a:ln>
                <a:latin typeface="Short Stack" panose="02010500040000000007" pitchFamily="2" charset="0"/>
                <a:cs typeface="Dekko" panose="00000500000000000000" pitchFamily="2" charset="0"/>
              </a:rPr>
              <a:t>1) Rappelle-toi des moyens de transport utilisés par nos personnages depuis le début :</a:t>
            </a:r>
          </a:p>
          <a:p>
            <a:pPr>
              <a:lnSpc>
                <a:spcPct val="150000"/>
              </a:lnSpc>
            </a:pPr>
            <a:r>
              <a:rPr lang="fr-FR" sz="1000" dirty="0">
                <a:latin typeface="Short Stack" panose="02010500040000000007" pitchFamily="2" charset="0"/>
                <a:cs typeface="Dekko" panose="00000500000000000000" pitchFamily="2" charset="0"/>
              </a:rPr>
              <a:t>___________________ - ___________________ - ___________________ - dos d’éléphant.</a:t>
            </a:r>
          </a:p>
          <a:p>
            <a:endParaRPr lang="fr-FR" sz="1000" dirty="0">
              <a:latin typeface="Short Stack" panose="02010500040000000007" pitchFamily="2" charset="0"/>
              <a:cs typeface="Dekko" panose="00000500000000000000" pitchFamily="2" charset="0"/>
            </a:endParaRPr>
          </a:p>
          <a:p>
            <a:pPr>
              <a:lnSpc>
                <a:spcPct val="150000"/>
              </a:lnSpc>
            </a:pPr>
            <a:r>
              <a:rPr lang="fr-FR" sz="1000" dirty="0">
                <a:ln>
                  <a:solidFill>
                    <a:schemeClr val="tx1"/>
                  </a:solidFill>
                </a:ln>
                <a:latin typeface="Short Stack" panose="02010500040000000007" pitchFamily="2" charset="0"/>
                <a:cs typeface="Dekko" panose="00000500000000000000" pitchFamily="2" charset="0"/>
              </a:rPr>
              <a:t>2) Note les deux informations importantes de ce chapitre concernant :</a:t>
            </a:r>
          </a:p>
          <a:p>
            <a:pPr>
              <a:lnSpc>
                <a:spcPct val="200000"/>
              </a:lnSpc>
            </a:pPr>
            <a:r>
              <a:rPr lang="fr-FR" sz="1000" dirty="0">
                <a:latin typeface="Short Stack" panose="02010500040000000007" pitchFamily="2" charset="0"/>
                <a:cs typeface="Dekko" panose="00000500000000000000" pitchFamily="2" charset="0"/>
              </a:rPr>
              <a:t>a) Un nouveau personnage : ____________________________________________________</a:t>
            </a:r>
          </a:p>
          <a:p>
            <a:pPr>
              <a:lnSpc>
                <a:spcPct val="200000"/>
              </a:lnSpc>
            </a:pPr>
            <a:r>
              <a:rPr lang="fr-FR" sz="1000" dirty="0">
                <a:latin typeface="Short Stack" panose="02010500040000000007" pitchFamily="2" charset="0"/>
                <a:cs typeface="Dekko" panose="00000500000000000000" pitchFamily="2" charset="0"/>
              </a:rPr>
              <a:t>_____________________________________________________________________________</a:t>
            </a:r>
          </a:p>
          <a:p>
            <a:pPr>
              <a:lnSpc>
                <a:spcPct val="200000"/>
              </a:lnSpc>
            </a:pPr>
            <a:r>
              <a:rPr lang="fr-FR" sz="1000" dirty="0">
                <a:latin typeface="Short Stack" panose="02010500040000000007" pitchFamily="2" charset="0"/>
                <a:cs typeface="Dekko" panose="00000500000000000000" pitchFamily="2" charset="0"/>
              </a:rPr>
              <a:t>b) Leur moyen de transport : ___________________________________________________</a:t>
            </a:r>
          </a:p>
          <a:p>
            <a:pPr>
              <a:lnSpc>
                <a:spcPct val="200000"/>
              </a:lnSpc>
            </a:pPr>
            <a:r>
              <a:rPr lang="fr-FR" sz="1000" dirty="0">
                <a:latin typeface="Short Stack" panose="02010500040000000007" pitchFamily="2" charset="0"/>
                <a:cs typeface="Dekko" panose="00000500000000000000" pitchFamily="2" charset="0"/>
              </a:rPr>
              <a:t>_____________________________________________________________________________</a:t>
            </a:r>
          </a:p>
        </p:txBody>
      </p:sp>
      <p:sp>
        <p:nvSpPr>
          <p:cNvPr id="29" name="Rectangle à coins arrondis 47">
            <a:extLst>
              <a:ext uri="{FF2B5EF4-FFF2-40B4-BE49-F238E27FC236}">
                <a16:creationId xmlns:a16="http://schemas.microsoft.com/office/drawing/2014/main" id="{B96EF82D-37BD-4BE2-B74D-EB7CB57B8567}"/>
              </a:ext>
            </a:extLst>
          </p:cNvPr>
          <p:cNvSpPr/>
          <p:nvPr/>
        </p:nvSpPr>
        <p:spPr>
          <a:xfrm>
            <a:off x="115537" y="5873968"/>
            <a:ext cx="5421454" cy="338555"/>
          </a:xfrm>
          <a:prstGeom prst="roundRect">
            <a:avLst>
              <a:gd name="adj" fmla="val 50000"/>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ZoneTexte 31">
            <a:extLst>
              <a:ext uri="{FF2B5EF4-FFF2-40B4-BE49-F238E27FC236}">
                <a16:creationId xmlns:a16="http://schemas.microsoft.com/office/drawing/2014/main" id="{4C2B5BA8-2559-4FF9-9260-7F4FE6E94882}"/>
              </a:ext>
            </a:extLst>
          </p:cNvPr>
          <p:cNvSpPr txBox="1"/>
          <p:nvPr/>
        </p:nvSpPr>
        <p:spPr>
          <a:xfrm>
            <a:off x="114919" y="5873969"/>
            <a:ext cx="5422072" cy="338554"/>
          </a:xfrm>
          <a:prstGeom prst="rect">
            <a:avLst/>
          </a:prstGeom>
          <a:noFill/>
        </p:spPr>
        <p:txBody>
          <a:bodyPr wrap="square" rtlCol="0">
            <a:spAutoFit/>
          </a:bodyPr>
          <a:lstStyle/>
          <a:p>
            <a:pPr algn="ctr"/>
            <a:r>
              <a:rPr lang="fr-FR" sz="1600" b="1" dirty="0">
                <a:effectLst>
                  <a:outerShdw blurRad="38100" dist="38100" dir="2700000" algn="tl">
                    <a:srgbClr val="000000">
                      <a:alpha val="43137"/>
                    </a:srgbClr>
                  </a:outerShdw>
                </a:effectLst>
                <a:latin typeface="Sweet Cheeks" panose="02000603000000000000" pitchFamily="2" charset="0"/>
                <a:ea typeface="Sweet Cheeks" panose="02000603000000000000" pitchFamily="2" charset="0"/>
              </a:rPr>
              <a:t>Chapitre 6 : </a:t>
            </a:r>
            <a:r>
              <a:rPr lang="fr-FR" sz="1600" b="1" dirty="0">
                <a:effectLst>
                  <a:outerShdw blurRad="41275" dist="20320" dir="1800000" algn="tl">
                    <a:srgbClr val="000000">
                      <a:alpha val="40000"/>
                    </a:srgbClr>
                  </a:outerShdw>
                </a:effectLst>
                <a:latin typeface="Sweet Cheeks" panose="02000603000000000000" pitchFamily="2" charset="0"/>
                <a:ea typeface="Sweet Cheeks" panose="02000603000000000000" pitchFamily="2" charset="0"/>
              </a:rPr>
              <a:t>A dos d’éléphant</a:t>
            </a:r>
            <a:endParaRPr lang="fr-FR" sz="1600" b="1" dirty="0">
              <a:effectLst>
                <a:outerShdw blurRad="38100" dist="38100" dir="2700000" algn="tl">
                  <a:srgbClr val="000000">
                    <a:alpha val="43137"/>
                  </a:srgbClr>
                </a:outerShdw>
              </a:effectLst>
              <a:latin typeface="Sweet Cheeks" panose="02000603000000000000" pitchFamily="2" charset="0"/>
              <a:ea typeface="Sweet Cheeks" panose="02000603000000000000" pitchFamily="2" charset="0"/>
            </a:endParaRPr>
          </a:p>
        </p:txBody>
      </p:sp>
      <p:pic>
        <p:nvPicPr>
          <p:cNvPr id="7" name="Image 6">
            <a:extLst>
              <a:ext uri="{FF2B5EF4-FFF2-40B4-BE49-F238E27FC236}">
                <a16:creationId xmlns:a16="http://schemas.microsoft.com/office/drawing/2014/main" id="{C8236849-54F8-43F9-ABC6-2C0808A12C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9721" y="8456068"/>
            <a:ext cx="1104597" cy="1356524"/>
          </a:xfrm>
          <a:prstGeom prst="rect">
            <a:avLst/>
          </a:prstGeom>
        </p:spPr>
      </p:pic>
      <p:sp>
        <p:nvSpPr>
          <p:cNvPr id="8" name="Rectangle 7">
            <a:extLst>
              <a:ext uri="{FF2B5EF4-FFF2-40B4-BE49-F238E27FC236}">
                <a16:creationId xmlns:a16="http://schemas.microsoft.com/office/drawing/2014/main" id="{649E214A-57F9-4226-A996-7CA40AC3CD7D}"/>
              </a:ext>
            </a:extLst>
          </p:cNvPr>
          <p:cNvSpPr/>
          <p:nvPr/>
        </p:nvSpPr>
        <p:spPr>
          <a:xfrm>
            <a:off x="1605528" y="8442657"/>
            <a:ext cx="5252471" cy="1206741"/>
          </a:xfrm>
          <a:prstGeom prst="rect">
            <a:avLst/>
          </a:prstGeom>
        </p:spPr>
        <p:txBody>
          <a:bodyPr wrap="square">
            <a:spAutoFit/>
          </a:bodyPr>
          <a:lstStyle/>
          <a:p>
            <a:pPr lvl="0">
              <a:lnSpc>
                <a:spcPct val="150000"/>
              </a:lnSpc>
            </a:pPr>
            <a:r>
              <a:rPr lang="fr-FR" sz="1000" dirty="0">
                <a:ln>
                  <a:solidFill>
                    <a:prstClr val="black"/>
                  </a:solidFill>
                </a:ln>
                <a:solidFill>
                  <a:prstClr val="black"/>
                </a:solidFill>
                <a:latin typeface="Short Stack" panose="02010500040000000007" pitchFamily="2" charset="0"/>
                <a:cs typeface="Dekko" panose="00000500000000000000" pitchFamily="2" charset="0"/>
              </a:rPr>
              <a:t>3) Imagine que tu es sur l’éléphant. Que ressens-tu ?</a:t>
            </a:r>
          </a:p>
          <a:p>
            <a:pPr lvl="0">
              <a:lnSpc>
                <a:spcPct val="200000"/>
              </a:lnSpc>
            </a:pPr>
            <a:r>
              <a:rPr lang="fr-FR" sz="1000" dirty="0">
                <a:solidFill>
                  <a:prstClr val="black"/>
                </a:solidFill>
                <a:latin typeface="Short Stack" panose="02010500040000000007" pitchFamily="2" charset="0"/>
                <a:cs typeface="Dekko" panose="00000500000000000000" pitchFamily="2" charset="0"/>
              </a:rPr>
              <a:t>______________________________________________________________</a:t>
            </a:r>
          </a:p>
          <a:p>
            <a:pPr lvl="0">
              <a:lnSpc>
                <a:spcPct val="200000"/>
              </a:lnSpc>
            </a:pPr>
            <a:r>
              <a:rPr lang="fr-FR" sz="1000" dirty="0">
                <a:solidFill>
                  <a:prstClr val="black"/>
                </a:solidFill>
                <a:latin typeface="Short Stack" panose="02010500040000000007" pitchFamily="2" charset="0"/>
                <a:cs typeface="Dekko" panose="00000500000000000000" pitchFamily="2" charset="0"/>
              </a:rPr>
              <a:t>______________________________________________________________</a:t>
            </a:r>
          </a:p>
          <a:p>
            <a:pPr lvl="0">
              <a:lnSpc>
                <a:spcPct val="200000"/>
              </a:lnSpc>
            </a:pPr>
            <a:r>
              <a:rPr lang="fr-FR" sz="1000" dirty="0">
                <a:solidFill>
                  <a:prstClr val="black"/>
                </a:solidFill>
                <a:latin typeface="Short Stack" panose="02010500040000000007" pitchFamily="2" charset="0"/>
                <a:cs typeface="Dekko" panose="00000500000000000000" pitchFamily="2" charset="0"/>
              </a:rPr>
              <a:t>______________________________________________________________</a:t>
            </a:r>
          </a:p>
        </p:txBody>
      </p:sp>
      <p:pic>
        <p:nvPicPr>
          <p:cNvPr id="35" name="Image 34">
            <a:extLst>
              <a:ext uri="{FF2B5EF4-FFF2-40B4-BE49-F238E27FC236}">
                <a16:creationId xmlns:a16="http://schemas.microsoft.com/office/drawing/2014/main" id="{4FDE3845-ED0A-45DD-A8F4-1F7B4912042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6200000">
            <a:off x="-523907" y="9099404"/>
            <a:ext cx="1278887" cy="263145"/>
          </a:xfrm>
          <a:prstGeom prst="rect">
            <a:avLst/>
          </a:prstGeom>
        </p:spPr>
      </p:pic>
      <p:sp>
        <p:nvSpPr>
          <p:cNvPr id="23" name="Rectangle : coins arrondis 22">
            <a:extLst>
              <a:ext uri="{FF2B5EF4-FFF2-40B4-BE49-F238E27FC236}">
                <a16:creationId xmlns:a16="http://schemas.microsoft.com/office/drawing/2014/main" id="{FB4D06D8-6A9E-48C8-90B5-7CDD3FAEDDD4}"/>
              </a:ext>
            </a:extLst>
          </p:cNvPr>
          <p:cNvSpPr/>
          <p:nvPr/>
        </p:nvSpPr>
        <p:spPr>
          <a:xfrm rot="706820">
            <a:off x="5090063" y="1120641"/>
            <a:ext cx="1691659" cy="735593"/>
          </a:xfrm>
          <a:prstGeom prst="roundRect">
            <a:avLst>
              <a:gd name="adj" fmla="val 37617"/>
            </a:avLst>
          </a:prstGeom>
          <a:solidFill>
            <a:schemeClr val="accent6">
              <a:lumMod val="75000"/>
            </a:schemeClr>
          </a:solidFill>
          <a:ln w="28575">
            <a:solidFill>
              <a:schemeClr val="accent6">
                <a:lumMod val="40000"/>
                <a:lumOff val="6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latin typeface="Short Stack" panose="02010500040000000007" pitchFamily="2" charset="0"/>
              </a:rPr>
              <a:t>Complète le planisphère au fur et à mesure du voyage</a:t>
            </a:r>
          </a:p>
        </p:txBody>
      </p:sp>
    </p:spTree>
    <p:extLst>
      <p:ext uri="{BB962C8B-B14F-4D97-AF65-F5344CB8AC3E}">
        <p14:creationId xmlns:p14="http://schemas.microsoft.com/office/powerpoint/2010/main" val="1653538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flipH="1">
            <a:off x="253973" y="714375"/>
            <a:ext cx="8917" cy="9191625"/>
          </a:xfrm>
          <a:prstGeom prst="line">
            <a:avLst/>
          </a:prstGeom>
          <a:ln w="57150" cap="rnd">
            <a:solidFill>
              <a:schemeClr val="accent6">
                <a:lumMod val="75000"/>
              </a:schemeClr>
            </a:solidFill>
            <a:prstDash val="sysDot"/>
            <a:round/>
          </a:ln>
        </p:spPr>
        <p:style>
          <a:lnRef idx="1">
            <a:schemeClr val="accent1"/>
          </a:lnRef>
          <a:fillRef idx="0">
            <a:schemeClr val="accent1"/>
          </a:fillRef>
          <a:effectRef idx="0">
            <a:schemeClr val="accent1"/>
          </a:effectRef>
          <a:fontRef idx="minor">
            <a:schemeClr val="tx1"/>
          </a:fontRef>
        </p:style>
      </p:cxnSp>
      <p:grpSp>
        <p:nvGrpSpPr>
          <p:cNvPr id="28" name="Groupe 27"/>
          <p:cNvGrpSpPr/>
          <p:nvPr/>
        </p:nvGrpSpPr>
        <p:grpSpPr>
          <a:xfrm>
            <a:off x="-39925" y="1"/>
            <a:ext cx="6897925" cy="1027466"/>
            <a:chOff x="-39925" y="0"/>
            <a:chExt cx="6897925" cy="1223269"/>
          </a:xfrm>
        </p:grpSpPr>
        <p:pic>
          <p:nvPicPr>
            <p:cNvPr id="26" name="Image 25"/>
            <p:cNvPicPr>
              <a:picLocks noChangeAspect="1"/>
            </p:cNvPicPr>
            <p:nvPr/>
          </p:nvPicPr>
          <p:blipFill rotWithShape="1">
            <a:blip r:embed="rId2">
              <a:duotone>
                <a:prstClr val="black"/>
                <a:schemeClr val="accent6">
                  <a:tint val="45000"/>
                  <a:satMod val="400000"/>
                </a:schemeClr>
              </a:duotone>
            </a:blip>
            <a:srcRect l="1329" t="3533" r="1954"/>
            <a:stretch/>
          </p:blipFill>
          <p:spPr>
            <a:xfrm>
              <a:off x="3390900" y="0"/>
              <a:ext cx="3467100" cy="1223269"/>
            </a:xfrm>
            <a:prstGeom prst="rect">
              <a:avLst/>
            </a:prstGeom>
          </p:spPr>
        </p:pic>
        <p:pic>
          <p:nvPicPr>
            <p:cNvPr id="27" name="Image 26"/>
            <p:cNvPicPr>
              <a:picLocks noChangeAspect="1"/>
            </p:cNvPicPr>
            <p:nvPr/>
          </p:nvPicPr>
          <p:blipFill>
            <a:blip r:embed="rId3">
              <a:duotone>
                <a:prstClr val="black"/>
                <a:schemeClr val="accent6">
                  <a:tint val="45000"/>
                  <a:satMod val="400000"/>
                </a:schemeClr>
              </a:duotone>
            </a:blip>
            <a:stretch>
              <a:fillRect/>
            </a:stretch>
          </p:blipFill>
          <p:spPr>
            <a:xfrm flipH="1">
              <a:off x="-39925" y="1981"/>
              <a:ext cx="3468925" cy="1219306"/>
            </a:xfrm>
            <a:prstGeom prst="rect">
              <a:avLst/>
            </a:prstGeom>
          </p:spPr>
        </p:pic>
      </p:grpSp>
      <p:sp>
        <p:nvSpPr>
          <p:cNvPr id="22" name="Ellipse 21"/>
          <p:cNvSpPr/>
          <p:nvPr/>
        </p:nvSpPr>
        <p:spPr>
          <a:xfrm>
            <a:off x="5492823" y="240268"/>
            <a:ext cx="1238250" cy="407431"/>
          </a:xfrm>
          <a:prstGeom prst="ellipse">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5492823" y="278368"/>
            <a:ext cx="1238250" cy="338554"/>
          </a:xfrm>
          <a:prstGeom prst="rect">
            <a:avLst/>
          </a:prstGeom>
          <a:noFill/>
        </p:spPr>
        <p:txBody>
          <a:bodyPr wrap="square" rtlCol="0">
            <a:spAutoFit/>
          </a:bodyPr>
          <a:lstStyle/>
          <a:p>
            <a:pPr algn="ctr"/>
            <a:r>
              <a:rPr lang="fr-FR" sz="1600" b="1" dirty="0">
                <a:effectLst>
                  <a:outerShdw blurRad="38100" dist="38100" dir="2700000" algn="tl">
                    <a:srgbClr val="000000">
                      <a:alpha val="43137"/>
                    </a:srgbClr>
                  </a:outerShdw>
                </a:effectLst>
                <a:latin typeface="Sweet Cheeks" panose="02000603000000000000" pitchFamily="2" charset="0"/>
                <a:ea typeface="Sweet Cheeks" panose="02000603000000000000" pitchFamily="2" charset="0"/>
              </a:rPr>
              <a:t>Fiche 4</a:t>
            </a:r>
          </a:p>
        </p:txBody>
      </p:sp>
      <p:sp>
        <p:nvSpPr>
          <p:cNvPr id="30" name="ZoneTexte 29"/>
          <p:cNvSpPr txBox="1"/>
          <p:nvPr/>
        </p:nvSpPr>
        <p:spPr>
          <a:xfrm>
            <a:off x="1745938" y="25734"/>
            <a:ext cx="3730938" cy="954107"/>
          </a:xfrm>
          <a:prstGeom prst="rect">
            <a:avLst/>
          </a:prstGeom>
          <a:noFill/>
        </p:spPr>
        <p:txBody>
          <a:bodyPr wrap="square" rtlCol="0">
            <a:spAutoFit/>
          </a:bodyPr>
          <a:lstStyle/>
          <a:p>
            <a:pPr algn="ctr"/>
            <a:r>
              <a:rPr lang="fr-FR" sz="2800" b="1" dirty="0">
                <a:solidFill>
                  <a:schemeClr val="bg2">
                    <a:lumMod val="25000"/>
                  </a:schemeClr>
                </a:solidFill>
                <a:effectLst>
                  <a:outerShdw blurRad="38100" dist="38100" dir="2700000" algn="tl">
                    <a:srgbClr val="000000">
                      <a:alpha val="43137"/>
                    </a:srgbClr>
                  </a:outerShdw>
                </a:effectLst>
                <a:latin typeface="Sweet Cheeks" panose="02000603000000000000" pitchFamily="2" charset="0"/>
                <a:ea typeface="Sweet Cheeks" panose="02000603000000000000" pitchFamily="2" charset="0"/>
              </a:rPr>
              <a:t>Le tour du monde en 80 jours</a:t>
            </a:r>
          </a:p>
        </p:txBody>
      </p:sp>
      <p:sp>
        <p:nvSpPr>
          <p:cNvPr id="31" name="ZoneTexte 30"/>
          <p:cNvSpPr txBox="1"/>
          <p:nvPr/>
        </p:nvSpPr>
        <p:spPr>
          <a:xfrm>
            <a:off x="-39924" y="11506"/>
            <a:ext cx="849550" cy="840230"/>
          </a:xfrm>
          <a:prstGeom prst="rect">
            <a:avLst/>
          </a:prstGeom>
          <a:noFill/>
        </p:spPr>
        <p:txBody>
          <a:bodyPr wrap="square" rtlCol="0">
            <a:spAutoFit/>
          </a:bodyPr>
          <a:lstStyle/>
          <a:p>
            <a:pPr algn="ctr">
              <a:lnSpc>
                <a:spcPct val="90000"/>
              </a:lnSpc>
            </a:pPr>
            <a:r>
              <a:rPr lang="fr-FR" b="1" dirty="0">
                <a:effectLst>
                  <a:outerShdw blurRad="38100" dist="38100" dir="2700000" algn="tl">
                    <a:srgbClr val="000000">
                      <a:alpha val="43137"/>
                    </a:srgbClr>
                  </a:outerShdw>
                </a:effectLst>
                <a:latin typeface="Fineliner Script" panose="02000000000000000000" pitchFamily="50" charset="0"/>
              </a:rPr>
              <a:t>Lecture suivie CM2</a:t>
            </a:r>
          </a:p>
        </p:txBody>
      </p:sp>
      <p:pic>
        <p:nvPicPr>
          <p:cNvPr id="1026"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Effect>
                      <a14:colorTemperature colorTemp="112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rot="21150997">
            <a:off x="950209" y="107491"/>
            <a:ext cx="732961" cy="1058286"/>
          </a:xfrm>
          <a:prstGeom prst="roundRect">
            <a:avLst>
              <a:gd name="adj" fmla="val 971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Rectangle à coins arrondis 49"/>
          <p:cNvSpPr/>
          <p:nvPr/>
        </p:nvSpPr>
        <p:spPr>
          <a:xfrm>
            <a:off x="116155" y="1266841"/>
            <a:ext cx="5421454" cy="338555"/>
          </a:xfrm>
          <a:prstGeom prst="roundRect">
            <a:avLst>
              <a:gd name="adj" fmla="val 50000"/>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ZoneTexte 50"/>
          <p:cNvSpPr txBox="1"/>
          <p:nvPr/>
        </p:nvSpPr>
        <p:spPr>
          <a:xfrm>
            <a:off x="115537" y="1266842"/>
            <a:ext cx="5422072" cy="338554"/>
          </a:xfrm>
          <a:prstGeom prst="rect">
            <a:avLst/>
          </a:prstGeom>
          <a:noFill/>
        </p:spPr>
        <p:txBody>
          <a:bodyPr wrap="square" rtlCol="0">
            <a:spAutoFit/>
          </a:bodyPr>
          <a:lstStyle/>
          <a:p>
            <a:pPr algn="ctr"/>
            <a:r>
              <a:rPr lang="fr-FR" sz="1600" b="1" dirty="0">
                <a:effectLst>
                  <a:outerShdw blurRad="38100" dist="38100" dir="2700000" algn="tl">
                    <a:srgbClr val="000000">
                      <a:alpha val="43137"/>
                    </a:srgbClr>
                  </a:outerShdw>
                </a:effectLst>
                <a:latin typeface="Sweet Cheeks" panose="02000603000000000000" pitchFamily="2" charset="0"/>
                <a:ea typeface="Sweet Cheeks" panose="02000603000000000000" pitchFamily="2" charset="0"/>
              </a:rPr>
              <a:t>Chapitre 7 : </a:t>
            </a:r>
            <a:r>
              <a:rPr lang="fr-FR" sz="1600" b="1" dirty="0">
                <a:effectLst>
                  <a:outerShdw blurRad="41275" dist="20320" dir="1800000" algn="tl">
                    <a:srgbClr val="000000">
                      <a:alpha val="40000"/>
                    </a:srgbClr>
                  </a:outerShdw>
                </a:effectLst>
                <a:latin typeface="Sweet Cheeks" panose="02000603000000000000" pitchFamily="2" charset="0"/>
                <a:ea typeface="Sweet Cheeks" panose="02000603000000000000" pitchFamily="2" charset="0"/>
              </a:rPr>
              <a:t>L’audace de passepartout</a:t>
            </a:r>
            <a:endParaRPr lang="fr-FR" sz="1600" dirty="0">
              <a:latin typeface="Sweet Cheeks" panose="02000603000000000000" pitchFamily="2" charset="0"/>
              <a:ea typeface="Sweet Cheeks" panose="02000603000000000000" pitchFamily="2" charset="0"/>
            </a:endParaRPr>
          </a:p>
        </p:txBody>
      </p:sp>
      <p:sp>
        <p:nvSpPr>
          <p:cNvPr id="24" name="ZoneTexte 23">
            <a:extLst>
              <a:ext uri="{FF2B5EF4-FFF2-40B4-BE49-F238E27FC236}">
                <a16:creationId xmlns:a16="http://schemas.microsoft.com/office/drawing/2014/main" id="{3871C4FC-DF9C-412A-A494-598CEE98ABC0}"/>
              </a:ext>
            </a:extLst>
          </p:cNvPr>
          <p:cNvSpPr txBox="1"/>
          <p:nvPr/>
        </p:nvSpPr>
        <p:spPr>
          <a:xfrm>
            <a:off x="353033" y="1607458"/>
            <a:ext cx="6470660" cy="302647"/>
          </a:xfrm>
          <a:prstGeom prst="rect">
            <a:avLst/>
          </a:prstGeom>
          <a:noFill/>
        </p:spPr>
        <p:txBody>
          <a:bodyPr wrap="square" rtlCol="0">
            <a:spAutoFit/>
          </a:bodyPr>
          <a:lstStyle/>
          <a:p>
            <a:pPr>
              <a:lnSpc>
                <a:spcPct val="150000"/>
              </a:lnSpc>
            </a:pPr>
            <a:r>
              <a:rPr lang="fr-FR" sz="1000" dirty="0">
                <a:ln>
                  <a:solidFill>
                    <a:schemeClr val="tx1"/>
                  </a:solidFill>
                </a:ln>
                <a:latin typeface="Short Stack" panose="02010500040000000007" pitchFamily="2" charset="0"/>
                <a:cs typeface="Dekko" panose="00000500000000000000" pitchFamily="2" charset="0"/>
              </a:rPr>
              <a:t>1) Remets les phrases dans l’ordre</a:t>
            </a:r>
          </a:p>
        </p:txBody>
      </p:sp>
      <p:graphicFrame>
        <p:nvGraphicFramePr>
          <p:cNvPr id="6" name="Tableau 5">
            <a:extLst>
              <a:ext uri="{FF2B5EF4-FFF2-40B4-BE49-F238E27FC236}">
                <a16:creationId xmlns:a16="http://schemas.microsoft.com/office/drawing/2014/main" id="{B96DB559-1653-4755-80D0-86C7AD782C7D}"/>
              </a:ext>
            </a:extLst>
          </p:cNvPr>
          <p:cNvGraphicFramePr>
            <a:graphicFrameLocks noGrp="1"/>
          </p:cNvGraphicFramePr>
          <p:nvPr>
            <p:extLst>
              <p:ext uri="{D42A27DB-BD31-4B8C-83A1-F6EECF244321}">
                <p14:modId xmlns:p14="http://schemas.microsoft.com/office/powerpoint/2010/main" val="459790241"/>
              </p:ext>
            </p:extLst>
          </p:nvPr>
        </p:nvGraphicFramePr>
        <p:xfrm>
          <a:off x="417887" y="1947371"/>
          <a:ext cx="6233076" cy="2301240"/>
        </p:xfrm>
        <a:graphic>
          <a:graphicData uri="http://schemas.openxmlformats.org/drawingml/2006/table">
            <a:tbl>
              <a:tblPr firstRow="1" bandRow="1">
                <a:tableStyleId>{5940675A-B579-460E-94D1-54222C63F5DA}</a:tableStyleId>
              </a:tblPr>
              <a:tblGrid>
                <a:gridCol w="581753">
                  <a:extLst>
                    <a:ext uri="{9D8B030D-6E8A-4147-A177-3AD203B41FA5}">
                      <a16:colId xmlns:a16="http://schemas.microsoft.com/office/drawing/2014/main" val="491031640"/>
                    </a:ext>
                  </a:extLst>
                </a:gridCol>
                <a:gridCol w="5651323">
                  <a:extLst>
                    <a:ext uri="{9D8B030D-6E8A-4147-A177-3AD203B41FA5}">
                      <a16:colId xmlns:a16="http://schemas.microsoft.com/office/drawing/2014/main" val="2634559848"/>
                    </a:ext>
                  </a:extLst>
                </a:gridCol>
              </a:tblGrid>
              <a:tr h="370840">
                <a:tc>
                  <a:txBody>
                    <a:bodyPr/>
                    <a:lstStyle/>
                    <a:p>
                      <a:endParaRPr lang="fr-FR" sz="1000" dirty="0"/>
                    </a:p>
                  </a:txBody>
                  <a:tcPr anchor="ctr"/>
                </a:tc>
                <a:tc>
                  <a:txBody>
                    <a:bodyPr/>
                    <a:lstStyle/>
                    <a:p>
                      <a:r>
                        <a:rPr lang="fr-FR" sz="1000" dirty="0">
                          <a:latin typeface="Short Stack" panose="02010500040000000007" pitchFamily="2" charset="0"/>
                        </a:rPr>
                        <a:t>Passepartout prend les vêtements du Maharadjah et sauve la jeune femme.</a:t>
                      </a:r>
                    </a:p>
                  </a:txBody>
                  <a:tcPr anchor="ctr"/>
                </a:tc>
                <a:extLst>
                  <a:ext uri="{0D108BD9-81ED-4DB2-BD59-A6C34878D82A}">
                    <a16:rowId xmlns:a16="http://schemas.microsoft.com/office/drawing/2014/main" val="3460430756"/>
                  </a:ext>
                </a:extLst>
              </a:tr>
              <a:tr h="370840">
                <a:tc>
                  <a:txBody>
                    <a:bodyPr/>
                    <a:lstStyle/>
                    <a:p>
                      <a:endParaRPr lang="fr-FR" sz="1000"/>
                    </a:p>
                  </a:txBody>
                  <a:tcPr anchor="ctr"/>
                </a:tc>
                <a:tc>
                  <a:txBody>
                    <a:bodyPr/>
                    <a:lstStyle/>
                    <a:p>
                      <a:r>
                        <a:rPr lang="fr-FR" sz="1000" dirty="0">
                          <a:latin typeface="Short Stack" panose="02010500040000000007" pitchFamily="2" charset="0"/>
                        </a:rPr>
                        <a:t>Le guide explique que lorsque le Maharadjah sera brûlé, sa femme devra l’être également.</a:t>
                      </a:r>
                    </a:p>
                  </a:txBody>
                  <a:tcPr anchor="ctr"/>
                </a:tc>
                <a:extLst>
                  <a:ext uri="{0D108BD9-81ED-4DB2-BD59-A6C34878D82A}">
                    <a16:rowId xmlns:a16="http://schemas.microsoft.com/office/drawing/2014/main" val="1843292432"/>
                  </a:ext>
                </a:extLst>
              </a:tr>
              <a:tr h="370840">
                <a:tc>
                  <a:txBody>
                    <a:bodyPr/>
                    <a:lstStyle/>
                    <a:p>
                      <a:endParaRPr lang="fr-FR" sz="1000"/>
                    </a:p>
                  </a:txBody>
                  <a:tcPr anchor="ctr"/>
                </a:tc>
                <a:tc>
                  <a:txBody>
                    <a:bodyPr/>
                    <a:lstStyle/>
                    <a:p>
                      <a:r>
                        <a:rPr lang="fr-FR" sz="1000" dirty="0">
                          <a:latin typeface="Short Stack" panose="02010500040000000007" pitchFamily="2" charset="0"/>
                        </a:rPr>
                        <a:t>Vers 6h, à la nuit tombée, ils voient le bûcher et un temple où est gardé la jeune fille</a:t>
                      </a:r>
                    </a:p>
                  </a:txBody>
                  <a:tcPr anchor="ctr"/>
                </a:tc>
                <a:extLst>
                  <a:ext uri="{0D108BD9-81ED-4DB2-BD59-A6C34878D82A}">
                    <a16:rowId xmlns:a16="http://schemas.microsoft.com/office/drawing/2014/main" val="1623323574"/>
                  </a:ext>
                </a:extLst>
              </a:tr>
              <a:tr h="370840">
                <a:tc>
                  <a:txBody>
                    <a:bodyPr/>
                    <a:lstStyle/>
                    <a:p>
                      <a:endParaRPr lang="fr-FR" sz="1000"/>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1000" dirty="0">
                          <a:latin typeface="Short Stack" panose="02010500040000000007" pitchFamily="2" charset="0"/>
                          <a:cs typeface="Dekko" panose="00000500000000000000" pitchFamily="2" charset="0"/>
                        </a:rPr>
                        <a:t>L’éléphant entend des bruits et donnent des signes d’inquiétude.</a:t>
                      </a:r>
                    </a:p>
                  </a:txBody>
                  <a:tcPr anchor="ctr"/>
                </a:tc>
                <a:extLst>
                  <a:ext uri="{0D108BD9-81ED-4DB2-BD59-A6C34878D82A}">
                    <a16:rowId xmlns:a16="http://schemas.microsoft.com/office/drawing/2014/main" val="1530779208"/>
                  </a:ext>
                </a:extLst>
              </a:tr>
              <a:tr h="370840">
                <a:tc>
                  <a:txBody>
                    <a:bodyPr/>
                    <a:lstStyle/>
                    <a:p>
                      <a:endParaRPr lang="fr-FR" sz="1000"/>
                    </a:p>
                  </a:txBody>
                  <a:tcPr anchor="ctr"/>
                </a:tc>
                <a:tc>
                  <a:txBody>
                    <a:bodyPr/>
                    <a:lstStyle/>
                    <a:p>
                      <a:r>
                        <a:rPr lang="fr-FR" sz="1000" dirty="0">
                          <a:latin typeface="Short Stack" panose="02010500040000000007" pitchFamily="2" charset="0"/>
                        </a:rPr>
                        <a:t>Les amis voient passer un cortège funèbre.</a:t>
                      </a:r>
                    </a:p>
                  </a:txBody>
                  <a:tcPr anchor="ctr"/>
                </a:tc>
                <a:extLst>
                  <a:ext uri="{0D108BD9-81ED-4DB2-BD59-A6C34878D82A}">
                    <a16:rowId xmlns:a16="http://schemas.microsoft.com/office/drawing/2014/main" val="405856853"/>
                  </a:ext>
                </a:extLst>
              </a:tr>
              <a:tr h="370840">
                <a:tc>
                  <a:txBody>
                    <a:bodyPr/>
                    <a:lstStyle/>
                    <a:p>
                      <a:endParaRPr lang="fr-FR" sz="1000"/>
                    </a:p>
                  </a:txBody>
                  <a:tcPr anchor="ctr"/>
                </a:tc>
                <a:tc>
                  <a:txBody>
                    <a:bodyPr/>
                    <a:lstStyle/>
                    <a:p>
                      <a:r>
                        <a:rPr lang="fr-FR" sz="1000" dirty="0">
                          <a:latin typeface="Short Stack" panose="02010500040000000007" pitchFamily="2" charset="0"/>
                        </a:rPr>
                        <a:t>M. Fogg propose de sauver la jeune femme.</a:t>
                      </a:r>
                    </a:p>
                  </a:txBody>
                  <a:tcPr anchor="ctr"/>
                </a:tc>
                <a:extLst>
                  <a:ext uri="{0D108BD9-81ED-4DB2-BD59-A6C34878D82A}">
                    <a16:rowId xmlns:a16="http://schemas.microsoft.com/office/drawing/2014/main" val="149268884"/>
                  </a:ext>
                </a:extLst>
              </a:tr>
            </a:tbl>
          </a:graphicData>
        </a:graphic>
      </p:graphicFrame>
      <p:sp>
        <p:nvSpPr>
          <p:cNvPr id="29" name="ZoneTexte 28">
            <a:extLst>
              <a:ext uri="{FF2B5EF4-FFF2-40B4-BE49-F238E27FC236}">
                <a16:creationId xmlns:a16="http://schemas.microsoft.com/office/drawing/2014/main" id="{E0DA85AB-C351-41E9-BC0C-CF4F0BC2CC18}"/>
              </a:ext>
            </a:extLst>
          </p:cNvPr>
          <p:cNvSpPr txBox="1"/>
          <p:nvPr/>
        </p:nvSpPr>
        <p:spPr>
          <a:xfrm>
            <a:off x="309228" y="4318195"/>
            <a:ext cx="6470660" cy="1399101"/>
          </a:xfrm>
          <a:prstGeom prst="rect">
            <a:avLst/>
          </a:prstGeom>
          <a:noFill/>
        </p:spPr>
        <p:txBody>
          <a:bodyPr wrap="square" rtlCol="0">
            <a:spAutoFit/>
          </a:bodyPr>
          <a:lstStyle/>
          <a:p>
            <a:pPr>
              <a:lnSpc>
                <a:spcPct val="150000"/>
              </a:lnSpc>
            </a:pPr>
            <a:r>
              <a:rPr lang="fr-FR" sz="1000" dirty="0">
                <a:ln>
                  <a:solidFill>
                    <a:schemeClr val="tx1"/>
                  </a:solidFill>
                </a:ln>
                <a:latin typeface="Short Stack" panose="02010500040000000007" pitchFamily="2" charset="0"/>
                <a:cs typeface="Dekko" panose="00000500000000000000" pitchFamily="2" charset="0"/>
              </a:rPr>
              <a:t>2) Complète les deux propositions que fait M. Fogg :</a:t>
            </a:r>
          </a:p>
          <a:p>
            <a:pPr marL="171450" indent="-171450">
              <a:lnSpc>
                <a:spcPct val="180000"/>
              </a:lnSpc>
              <a:buFontTx/>
              <a:buChar char="-"/>
            </a:pPr>
            <a:r>
              <a:rPr lang="fr-FR" sz="1000" dirty="0">
                <a:latin typeface="Short Stack" panose="02010500040000000007" pitchFamily="2" charset="0"/>
                <a:cs typeface="Dekko" panose="00000500000000000000" pitchFamily="2" charset="0"/>
              </a:rPr>
              <a:t>A la jeune femme indienne : __________________________________________________</a:t>
            </a:r>
          </a:p>
          <a:p>
            <a:pPr>
              <a:lnSpc>
                <a:spcPct val="180000"/>
              </a:lnSpc>
            </a:pPr>
            <a:r>
              <a:rPr lang="fr-FR" sz="1000" dirty="0">
                <a:latin typeface="Short Stack" panose="02010500040000000007" pitchFamily="2" charset="0"/>
                <a:cs typeface="Dekko" panose="00000500000000000000" pitchFamily="2" charset="0"/>
              </a:rPr>
              <a:t>_____________________________________________________________________________</a:t>
            </a:r>
          </a:p>
          <a:p>
            <a:pPr marL="171450" indent="-171450">
              <a:lnSpc>
                <a:spcPct val="180000"/>
              </a:lnSpc>
              <a:buFontTx/>
              <a:buChar char="-"/>
            </a:pPr>
            <a:r>
              <a:rPr lang="fr-FR" sz="1000" dirty="0">
                <a:latin typeface="Short Stack" panose="02010500040000000007" pitchFamily="2" charset="0"/>
                <a:cs typeface="Dekko" panose="00000500000000000000" pitchFamily="2" charset="0"/>
              </a:rPr>
              <a:t>Au guide : __________________________________________________________________</a:t>
            </a:r>
          </a:p>
          <a:p>
            <a:pPr>
              <a:lnSpc>
                <a:spcPct val="180000"/>
              </a:lnSpc>
            </a:pPr>
            <a:r>
              <a:rPr lang="fr-FR" sz="1000" dirty="0">
                <a:latin typeface="Short Stack" panose="02010500040000000007" pitchFamily="2" charset="0"/>
                <a:cs typeface="Dekko" panose="00000500000000000000" pitchFamily="2" charset="0"/>
              </a:rPr>
              <a:t>_____________________________________________________________________________</a:t>
            </a:r>
          </a:p>
        </p:txBody>
      </p:sp>
      <p:sp>
        <p:nvSpPr>
          <p:cNvPr id="32" name="Rectangle à coins arrondis 2">
            <a:extLst>
              <a:ext uri="{FF2B5EF4-FFF2-40B4-BE49-F238E27FC236}">
                <a16:creationId xmlns:a16="http://schemas.microsoft.com/office/drawing/2014/main" id="{B02AA2BC-17C8-4E88-B8C3-CC48169A89ED}"/>
              </a:ext>
            </a:extLst>
          </p:cNvPr>
          <p:cNvSpPr/>
          <p:nvPr/>
        </p:nvSpPr>
        <p:spPr>
          <a:xfrm>
            <a:off x="114919" y="5891362"/>
            <a:ext cx="5199332" cy="338555"/>
          </a:xfrm>
          <a:prstGeom prst="roundRect">
            <a:avLst>
              <a:gd name="adj" fmla="val 50000"/>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a:extLst>
              <a:ext uri="{FF2B5EF4-FFF2-40B4-BE49-F238E27FC236}">
                <a16:creationId xmlns:a16="http://schemas.microsoft.com/office/drawing/2014/main" id="{B9172A9C-B6A3-4A21-9797-B0CF121C1263}"/>
              </a:ext>
            </a:extLst>
          </p:cNvPr>
          <p:cNvSpPr txBox="1"/>
          <p:nvPr/>
        </p:nvSpPr>
        <p:spPr>
          <a:xfrm>
            <a:off x="115538" y="5891363"/>
            <a:ext cx="5217166" cy="338554"/>
          </a:xfrm>
          <a:prstGeom prst="rect">
            <a:avLst/>
          </a:prstGeom>
          <a:noFill/>
        </p:spPr>
        <p:txBody>
          <a:bodyPr wrap="square" rtlCol="0">
            <a:spAutoFit/>
          </a:bodyPr>
          <a:lstStyle/>
          <a:p>
            <a:pPr algn="ctr"/>
            <a:r>
              <a:rPr lang="fr-FR" sz="1600" b="1" dirty="0">
                <a:effectLst>
                  <a:outerShdw blurRad="38100" dist="38100" dir="2700000" algn="tl">
                    <a:srgbClr val="000000">
                      <a:alpha val="43137"/>
                    </a:srgbClr>
                  </a:outerShdw>
                </a:effectLst>
                <a:latin typeface="Sweet Cheeks" panose="02000603000000000000" pitchFamily="2" charset="0"/>
                <a:ea typeface="Sweet Cheeks" panose="02000603000000000000" pitchFamily="2" charset="0"/>
              </a:rPr>
              <a:t>Chapitre 8 : </a:t>
            </a:r>
            <a:r>
              <a:rPr lang="fr-FR" sz="1600" b="1" dirty="0">
                <a:effectLst>
                  <a:outerShdw blurRad="41275" dist="20320" dir="1800000" algn="tl">
                    <a:srgbClr val="000000">
                      <a:alpha val="40000"/>
                    </a:srgbClr>
                  </a:outerShdw>
                </a:effectLst>
                <a:latin typeface="Sweet Cheeks" panose="02000603000000000000" pitchFamily="2" charset="0"/>
                <a:ea typeface="Sweet Cheeks" panose="02000603000000000000" pitchFamily="2" charset="0"/>
              </a:rPr>
              <a:t>La grande traversée</a:t>
            </a:r>
            <a:endParaRPr lang="fr-FR" sz="1600" dirty="0">
              <a:latin typeface="Sweet Cheeks" panose="02000603000000000000" pitchFamily="2" charset="0"/>
              <a:ea typeface="Sweet Cheeks" panose="02000603000000000000" pitchFamily="2" charset="0"/>
            </a:endParaRPr>
          </a:p>
        </p:txBody>
      </p:sp>
      <p:sp>
        <p:nvSpPr>
          <p:cNvPr id="34" name="ZoneTexte 33">
            <a:extLst>
              <a:ext uri="{FF2B5EF4-FFF2-40B4-BE49-F238E27FC236}">
                <a16:creationId xmlns:a16="http://schemas.microsoft.com/office/drawing/2014/main" id="{8CEB2A81-45E7-4249-BDA8-13C347B2EE3A}"/>
              </a:ext>
            </a:extLst>
          </p:cNvPr>
          <p:cNvSpPr txBox="1"/>
          <p:nvPr/>
        </p:nvSpPr>
        <p:spPr>
          <a:xfrm>
            <a:off x="299094" y="6229917"/>
            <a:ext cx="6524599" cy="3553537"/>
          </a:xfrm>
          <a:prstGeom prst="rect">
            <a:avLst/>
          </a:prstGeom>
          <a:noFill/>
        </p:spPr>
        <p:txBody>
          <a:bodyPr wrap="square" rtlCol="0">
            <a:spAutoFit/>
          </a:bodyPr>
          <a:lstStyle/>
          <a:p>
            <a:pPr>
              <a:lnSpc>
                <a:spcPct val="150000"/>
              </a:lnSpc>
            </a:pPr>
            <a:r>
              <a:rPr lang="fr-FR" sz="1000" dirty="0">
                <a:ln>
                  <a:solidFill>
                    <a:schemeClr val="tx1"/>
                  </a:solidFill>
                </a:ln>
                <a:latin typeface="Short Stack" panose="02010500040000000007" pitchFamily="2" charset="0"/>
                <a:cs typeface="Dekko" panose="00000500000000000000" pitchFamily="2" charset="0"/>
              </a:rPr>
              <a:t>1) Ecris le trajet en partant d’Inde : moyen de </a:t>
            </a:r>
            <a:r>
              <a:rPr lang="fr-FR" sz="1000" dirty="0" err="1">
                <a:ln>
                  <a:solidFill>
                    <a:schemeClr val="tx1"/>
                  </a:solidFill>
                </a:ln>
                <a:latin typeface="Short Stack" panose="02010500040000000007" pitchFamily="2" charset="0"/>
                <a:cs typeface="Dekko" panose="00000500000000000000" pitchFamily="2" charset="0"/>
              </a:rPr>
              <a:t>transport,destination</a:t>
            </a:r>
            <a:endParaRPr lang="fr-FR" sz="1000" dirty="0">
              <a:ln>
                <a:solidFill>
                  <a:schemeClr val="tx1"/>
                </a:solidFill>
              </a:ln>
              <a:latin typeface="Short Stack" panose="02010500040000000007" pitchFamily="2" charset="0"/>
              <a:cs typeface="Dekko" panose="00000500000000000000" pitchFamily="2" charset="0"/>
            </a:endParaRPr>
          </a:p>
          <a:p>
            <a:pPr>
              <a:lnSpc>
                <a:spcPct val="180000"/>
              </a:lnSpc>
            </a:pPr>
            <a:r>
              <a:rPr lang="fr-FR" sz="1000" dirty="0">
                <a:latin typeface="Short Stack" panose="02010500040000000007" pitchFamily="2" charset="0"/>
                <a:cs typeface="Dekko" panose="00000500000000000000" pitchFamily="2" charset="0"/>
              </a:rPr>
              <a:t>En __________________ vers __________________________________________</a:t>
            </a:r>
          </a:p>
          <a:p>
            <a:pPr>
              <a:lnSpc>
                <a:spcPct val="180000"/>
              </a:lnSpc>
            </a:pPr>
            <a:r>
              <a:rPr lang="fr-FR" sz="1000" dirty="0">
                <a:latin typeface="Short Stack" panose="02010500040000000007" pitchFamily="2" charset="0"/>
                <a:cs typeface="Dekko" panose="00000500000000000000" pitchFamily="2" charset="0"/>
              </a:rPr>
              <a:t>En __________________ vers _________________ puis vers __________________________</a:t>
            </a:r>
          </a:p>
          <a:p>
            <a:pPr>
              <a:lnSpc>
                <a:spcPct val="180000"/>
              </a:lnSpc>
            </a:pPr>
            <a:r>
              <a:rPr lang="fr-FR" sz="1000" dirty="0">
                <a:latin typeface="Short Stack" panose="02010500040000000007" pitchFamily="2" charset="0"/>
                <a:cs typeface="Dekko" panose="00000500000000000000" pitchFamily="2" charset="0"/>
              </a:rPr>
              <a:t>En __________________ vers __________________________________________</a:t>
            </a:r>
          </a:p>
          <a:p>
            <a:endParaRPr lang="fr-FR" sz="1000" dirty="0">
              <a:latin typeface="Short Stack" panose="02010500040000000007" pitchFamily="2" charset="0"/>
              <a:cs typeface="Dekko" panose="00000500000000000000" pitchFamily="2" charset="0"/>
            </a:endParaRPr>
          </a:p>
          <a:p>
            <a:pPr lvl="0">
              <a:lnSpc>
                <a:spcPct val="150000"/>
              </a:lnSpc>
            </a:pPr>
            <a:r>
              <a:rPr lang="fr-FR" sz="1000" dirty="0">
                <a:ln>
                  <a:solidFill>
                    <a:prstClr val="black"/>
                  </a:solidFill>
                </a:ln>
                <a:solidFill>
                  <a:prstClr val="black"/>
                </a:solidFill>
                <a:latin typeface="Short Stack" panose="02010500040000000007" pitchFamily="2" charset="0"/>
                <a:cs typeface="Dekko" panose="00000500000000000000" pitchFamily="2" charset="0"/>
              </a:rPr>
              <a:t>2) Recopie la phrase qui indique où en est M. Fogg sur son programme</a:t>
            </a:r>
          </a:p>
          <a:p>
            <a:pPr lvl="0">
              <a:lnSpc>
                <a:spcPct val="180000"/>
              </a:lnSpc>
            </a:pPr>
            <a:r>
              <a:rPr lang="fr-FR" sz="1000" dirty="0">
                <a:solidFill>
                  <a:prstClr val="black"/>
                </a:solidFill>
                <a:latin typeface="Short Stack" panose="02010500040000000007" pitchFamily="2" charset="0"/>
                <a:cs typeface="Dekko" panose="00000500000000000000" pitchFamily="2" charset="0"/>
              </a:rPr>
              <a:t>_____________________________________________________________________________</a:t>
            </a:r>
          </a:p>
          <a:p>
            <a:pPr lvl="0">
              <a:lnSpc>
                <a:spcPct val="180000"/>
              </a:lnSpc>
            </a:pPr>
            <a:r>
              <a:rPr lang="fr-FR" sz="1000" dirty="0">
                <a:solidFill>
                  <a:prstClr val="black"/>
                </a:solidFill>
                <a:latin typeface="Short Stack" panose="02010500040000000007" pitchFamily="2" charset="0"/>
                <a:cs typeface="Dekko" panose="00000500000000000000" pitchFamily="2" charset="0"/>
              </a:rPr>
              <a:t>_____________________________________________________________________________</a:t>
            </a:r>
          </a:p>
          <a:p>
            <a:pPr lvl="0"/>
            <a:endParaRPr lang="fr-FR" sz="1000" dirty="0">
              <a:solidFill>
                <a:prstClr val="black"/>
              </a:solidFill>
              <a:latin typeface="Short Stack" panose="02010500040000000007" pitchFamily="2" charset="0"/>
              <a:cs typeface="Dekko" panose="00000500000000000000" pitchFamily="2" charset="0"/>
            </a:endParaRPr>
          </a:p>
          <a:p>
            <a:pPr lvl="0">
              <a:lnSpc>
                <a:spcPct val="150000"/>
              </a:lnSpc>
            </a:pPr>
            <a:r>
              <a:rPr lang="fr-FR" sz="1000" dirty="0">
                <a:ln>
                  <a:solidFill>
                    <a:prstClr val="black"/>
                  </a:solidFill>
                </a:ln>
                <a:solidFill>
                  <a:prstClr val="black"/>
                </a:solidFill>
                <a:latin typeface="Short Stack" panose="02010500040000000007" pitchFamily="2" charset="0"/>
                <a:cs typeface="Dekko" panose="00000500000000000000" pitchFamily="2" charset="0"/>
              </a:rPr>
              <a:t>3) Raconte ce que pense Passepartout pendant l’attaque des Sioux.</a:t>
            </a:r>
          </a:p>
          <a:p>
            <a:pPr lvl="0">
              <a:lnSpc>
                <a:spcPct val="180000"/>
              </a:lnSpc>
            </a:pPr>
            <a:r>
              <a:rPr lang="fr-FR" sz="1000" dirty="0">
                <a:solidFill>
                  <a:prstClr val="black"/>
                </a:solidFill>
                <a:latin typeface="Short Stack" panose="02010500040000000007" pitchFamily="2" charset="0"/>
                <a:cs typeface="Dekko" panose="00000500000000000000" pitchFamily="2" charset="0"/>
              </a:rPr>
              <a:t>_____________________________________________________________________________</a:t>
            </a:r>
          </a:p>
          <a:p>
            <a:pPr lvl="0">
              <a:lnSpc>
                <a:spcPct val="180000"/>
              </a:lnSpc>
            </a:pPr>
            <a:r>
              <a:rPr lang="fr-FR" sz="1000" dirty="0">
                <a:solidFill>
                  <a:prstClr val="black"/>
                </a:solidFill>
                <a:latin typeface="Short Stack" panose="02010500040000000007" pitchFamily="2" charset="0"/>
                <a:cs typeface="Dekko" panose="00000500000000000000" pitchFamily="2" charset="0"/>
              </a:rPr>
              <a:t>_____________________________________________________________________________ _____________________________________________________________________________</a:t>
            </a:r>
          </a:p>
          <a:p>
            <a:pPr lvl="0">
              <a:lnSpc>
                <a:spcPct val="180000"/>
              </a:lnSpc>
            </a:pPr>
            <a:r>
              <a:rPr lang="fr-FR" sz="1000" dirty="0">
                <a:solidFill>
                  <a:prstClr val="black"/>
                </a:solidFill>
                <a:latin typeface="Short Stack" panose="02010500040000000007" pitchFamily="2" charset="0"/>
                <a:cs typeface="Dekko" panose="00000500000000000000" pitchFamily="2" charset="0"/>
              </a:rPr>
              <a:t>_____________________________________________________________________________</a:t>
            </a:r>
          </a:p>
        </p:txBody>
      </p:sp>
      <p:pic>
        <p:nvPicPr>
          <p:cNvPr id="35" name="Image 34">
            <a:extLst>
              <a:ext uri="{FF2B5EF4-FFF2-40B4-BE49-F238E27FC236}">
                <a16:creationId xmlns:a16="http://schemas.microsoft.com/office/drawing/2014/main" id="{59DC9D4F-1AE2-4266-B3A9-E7AC67966F6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523907" y="9099404"/>
            <a:ext cx="1278887" cy="263145"/>
          </a:xfrm>
          <a:prstGeom prst="rect">
            <a:avLst/>
          </a:prstGeom>
        </p:spPr>
      </p:pic>
      <p:sp>
        <p:nvSpPr>
          <p:cNvPr id="21" name="Rectangle : coins arrondis 20">
            <a:extLst>
              <a:ext uri="{FF2B5EF4-FFF2-40B4-BE49-F238E27FC236}">
                <a16:creationId xmlns:a16="http://schemas.microsoft.com/office/drawing/2014/main" id="{5F3308AD-0D67-4503-936B-D1104AB9D594}"/>
              </a:ext>
            </a:extLst>
          </p:cNvPr>
          <p:cNvSpPr/>
          <p:nvPr/>
        </p:nvSpPr>
        <p:spPr>
          <a:xfrm rot="706820">
            <a:off x="5433221" y="5835082"/>
            <a:ext cx="1364055" cy="735593"/>
          </a:xfrm>
          <a:prstGeom prst="roundRect">
            <a:avLst>
              <a:gd name="adj" fmla="val 37617"/>
            </a:avLst>
          </a:prstGeom>
          <a:solidFill>
            <a:schemeClr val="accent6">
              <a:lumMod val="75000"/>
            </a:schemeClr>
          </a:solidFill>
          <a:ln w="28575">
            <a:solidFill>
              <a:schemeClr val="accent6">
                <a:lumMod val="40000"/>
                <a:lumOff val="6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a:latin typeface="Short Stack" panose="02010500040000000007" pitchFamily="2" charset="0"/>
              </a:rPr>
              <a:t>Complète le planisphère au fur et à mesure du voyage</a:t>
            </a:r>
          </a:p>
        </p:txBody>
      </p:sp>
    </p:spTree>
    <p:extLst>
      <p:ext uri="{BB962C8B-B14F-4D97-AF65-F5344CB8AC3E}">
        <p14:creationId xmlns:p14="http://schemas.microsoft.com/office/powerpoint/2010/main" val="4487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flipH="1">
            <a:off x="261593" y="714375"/>
            <a:ext cx="8917" cy="9191625"/>
          </a:xfrm>
          <a:prstGeom prst="line">
            <a:avLst/>
          </a:prstGeom>
          <a:ln w="57150" cap="rnd">
            <a:solidFill>
              <a:schemeClr val="accent6">
                <a:lumMod val="75000"/>
              </a:schemeClr>
            </a:solidFill>
            <a:prstDash val="sysDot"/>
            <a:round/>
          </a:ln>
        </p:spPr>
        <p:style>
          <a:lnRef idx="1">
            <a:schemeClr val="accent1"/>
          </a:lnRef>
          <a:fillRef idx="0">
            <a:schemeClr val="accent1"/>
          </a:fillRef>
          <a:effectRef idx="0">
            <a:schemeClr val="accent1"/>
          </a:effectRef>
          <a:fontRef idx="minor">
            <a:schemeClr val="tx1"/>
          </a:fontRef>
        </p:style>
      </p:cxnSp>
      <p:grpSp>
        <p:nvGrpSpPr>
          <p:cNvPr id="28" name="Groupe 27"/>
          <p:cNvGrpSpPr/>
          <p:nvPr/>
        </p:nvGrpSpPr>
        <p:grpSpPr>
          <a:xfrm>
            <a:off x="-39925" y="1"/>
            <a:ext cx="6897925" cy="1027466"/>
            <a:chOff x="-39925" y="0"/>
            <a:chExt cx="6897925" cy="1223269"/>
          </a:xfrm>
        </p:grpSpPr>
        <p:pic>
          <p:nvPicPr>
            <p:cNvPr id="26" name="Image 25"/>
            <p:cNvPicPr>
              <a:picLocks noChangeAspect="1"/>
            </p:cNvPicPr>
            <p:nvPr/>
          </p:nvPicPr>
          <p:blipFill rotWithShape="1">
            <a:blip r:embed="rId2">
              <a:duotone>
                <a:prstClr val="black"/>
                <a:schemeClr val="accent6">
                  <a:tint val="45000"/>
                  <a:satMod val="400000"/>
                </a:schemeClr>
              </a:duotone>
            </a:blip>
            <a:srcRect l="1329" t="3533" r="1954"/>
            <a:stretch/>
          </p:blipFill>
          <p:spPr>
            <a:xfrm>
              <a:off x="3390900" y="0"/>
              <a:ext cx="3467100" cy="1223269"/>
            </a:xfrm>
            <a:prstGeom prst="rect">
              <a:avLst/>
            </a:prstGeom>
          </p:spPr>
        </p:pic>
        <p:pic>
          <p:nvPicPr>
            <p:cNvPr id="27" name="Image 26"/>
            <p:cNvPicPr>
              <a:picLocks noChangeAspect="1"/>
            </p:cNvPicPr>
            <p:nvPr/>
          </p:nvPicPr>
          <p:blipFill>
            <a:blip r:embed="rId3">
              <a:duotone>
                <a:prstClr val="black"/>
                <a:schemeClr val="accent6">
                  <a:tint val="45000"/>
                  <a:satMod val="400000"/>
                </a:schemeClr>
              </a:duotone>
            </a:blip>
            <a:stretch>
              <a:fillRect/>
            </a:stretch>
          </p:blipFill>
          <p:spPr>
            <a:xfrm flipH="1">
              <a:off x="-39925" y="1981"/>
              <a:ext cx="3468925" cy="1219306"/>
            </a:xfrm>
            <a:prstGeom prst="rect">
              <a:avLst/>
            </a:prstGeom>
          </p:spPr>
        </p:pic>
      </p:grpSp>
      <p:sp>
        <p:nvSpPr>
          <p:cNvPr id="22" name="Ellipse 21"/>
          <p:cNvSpPr/>
          <p:nvPr/>
        </p:nvSpPr>
        <p:spPr>
          <a:xfrm>
            <a:off x="5492823" y="240268"/>
            <a:ext cx="1238250" cy="407431"/>
          </a:xfrm>
          <a:prstGeom prst="ellipse">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5492823" y="278368"/>
            <a:ext cx="1238250" cy="338554"/>
          </a:xfrm>
          <a:prstGeom prst="rect">
            <a:avLst/>
          </a:prstGeom>
          <a:noFill/>
        </p:spPr>
        <p:txBody>
          <a:bodyPr wrap="square" rtlCol="0">
            <a:spAutoFit/>
          </a:bodyPr>
          <a:lstStyle/>
          <a:p>
            <a:pPr algn="ctr"/>
            <a:r>
              <a:rPr lang="fr-FR" sz="1600" b="1" dirty="0">
                <a:effectLst>
                  <a:outerShdw blurRad="38100" dist="38100" dir="2700000" algn="tl">
                    <a:srgbClr val="000000">
                      <a:alpha val="43137"/>
                    </a:srgbClr>
                  </a:outerShdw>
                </a:effectLst>
                <a:latin typeface="Sweet Cheeks" panose="02000603000000000000" pitchFamily="2" charset="0"/>
                <a:ea typeface="Sweet Cheeks" panose="02000603000000000000" pitchFamily="2" charset="0"/>
              </a:rPr>
              <a:t>Fiche 5</a:t>
            </a:r>
          </a:p>
        </p:txBody>
      </p:sp>
      <p:sp>
        <p:nvSpPr>
          <p:cNvPr id="30" name="ZoneTexte 29"/>
          <p:cNvSpPr txBox="1"/>
          <p:nvPr/>
        </p:nvSpPr>
        <p:spPr>
          <a:xfrm>
            <a:off x="1745938" y="25734"/>
            <a:ext cx="3730938" cy="954107"/>
          </a:xfrm>
          <a:prstGeom prst="rect">
            <a:avLst/>
          </a:prstGeom>
          <a:noFill/>
        </p:spPr>
        <p:txBody>
          <a:bodyPr wrap="square" rtlCol="0">
            <a:spAutoFit/>
          </a:bodyPr>
          <a:lstStyle/>
          <a:p>
            <a:pPr algn="ctr"/>
            <a:r>
              <a:rPr lang="fr-FR" sz="2800" b="1" dirty="0">
                <a:solidFill>
                  <a:schemeClr val="bg2">
                    <a:lumMod val="25000"/>
                  </a:schemeClr>
                </a:solidFill>
                <a:effectLst>
                  <a:outerShdw blurRad="38100" dist="38100" dir="2700000" algn="tl">
                    <a:srgbClr val="000000">
                      <a:alpha val="43137"/>
                    </a:srgbClr>
                  </a:outerShdw>
                </a:effectLst>
                <a:latin typeface="Sweet Cheeks" panose="02000603000000000000" pitchFamily="2" charset="0"/>
                <a:ea typeface="Sweet Cheeks" panose="02000603000000000000" pitchFamily="2" charset="0"/>
              </a:rPr>
              <a:t>Le tour du monde en 80 jours</a:t>
            </a:r>
          </a:p>
        </p:txBody>
      </p:sp>
      <p:sp>
        <p:nvSpPr>
          <p:cNvPr id="31" name="ZoneTexte 30"/>
          <p:cNvSpPr txBox="1"/>
          <p:nvPr/>
        </p:nvSpPr>
        <p:spPr>
          <a:xfrm>
            <a:off x="-39924" y="11506"/>
            <a:ext cx="849550" cy="840230"/>
          </a:xfrm>
          <a:prstGeom prst="rect">
            <a:avLst/>
          </a:prstGeom>
          <a:noFill/>
        </p:spPr>
        <p:txBody>
          <a:bodyPr wrap="square" rtlCol="0">
            <a:spAutoFit/>
          </a:bodyPr>
          <a:lstStyle/>
          <a:p>
            <a:pPr algn="ctr">
              <a:lnSpc>
                <a:spcPct val="90000"/>
              </a:lnSpc>
            </a:pPr>
            <a:r>
              <a:rPr lang="fr-FR" b="1" dirty="0">
                <a:effectLst>
                  <a:outerShdw blurRad="38100" dist="38100" dir="2700000" algn="tl">
                    <a:srgbClr val="000000">
                      <a:alpha val="43137"/>
                    </a:srgbClr>
                  </a:outerShdw>
                </a:effectLst>
                <a:latin typeface="Fineliner Script" panose="02000000000000000000" pitchFamily="50" charset="0"/>
              </a:rPr>
              <a:t>Lecture suivie CM2</a:t>
            </a:r>
          </a:p>
        </p:txBody>
      </p:sp>
      <p:pic>
        <p:nvPicPr>
          <p:cNvPr id="1026"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Effect>
                      <a14:colorTemperature colorTemp="112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rot="21150997">
            <a:off x="883278" y="126994"/>
            <a:ext cx="683837" cy="987359"/>
          </a:xfrm>
          <a:prstGeom prst="roundRect">
            <a:avLst>
              <a:gd name="adj" fmla="val 971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 name="Rectangle à coins arrondis 47"/>
          <p:cNvSpPr/>
          <p:nvPr/>
        </p:nvSpPr>
        <p:spPr>
          <a:xfrm>
            <a:off x="115537" y="3545809"/>
            <a:ext cx="5421454" cy="338555"/>
          </a:xfrm>
          <a:prstGeom prst="roundRect">
            <a:avLst>
              <a:gd name="adj" fmla="val 50000"/>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ZoneTexte 48"/>
          <p:cNvSpPr txBox="1"/>
          <p:nvPr/>
        </p:nvSpPr>
        <p:spPr>
          <a:xfrm>
            <a:off x="114919" y="3545810"/>
            <a:ext cx="5422072" cy="338554"/>
          </a:xfrm>
          <a:prstGeom prst="rect">
            <a:avLst/>
          </a:prstGeom>
          <a:noFill/>
        </p:spPr>
        <p:txBody>
          <a:bodyPr wrap="square" rtlCol="0">
            <a:spAutoFit/>
          </a:bodyPr>
          <a:lstStyle/>
          <a:p>
            <a:pPr algn="ctr"/>
            <a:r>
              <a:rPr lang="fr-FR" sz="1600" b="1" dirty="0">
                <a:effectLst>
                  <a:outerShdw blurRad="38100" dist="38100" dir="2700000" algn="tl">
                    <a:srgbClr val="000000">
                      <a:alpha val="43137"/>
                    </a:srgbClr>
                  </a:outerShdw>
                </a:effectLst>
                <a:latin typeface="Sweet Cheeks" panose="02000603000000000000" pitchFamily="2" charset="0"/>
                <a:ea typeface="Sweet Cheeks" panose="02000603000000000000" pitchFamily="2" charset="0"/>
              </a:rPr>
              <a:t>Chapitre 9 : </a:t>
            </a:r>
            <a:r>
              <a:rPr lang="fr-FR" sz="1600" b="1" dirty="0">
                <a:effectLst>
                  <a:outerShdw blurRad="41275" dist="20320" dir="1800000" algn="tl">
                    <a:srgbClr val="000000">
                      <a:alpha val="40000"/>
                    </a:srgbClr>
                  </a:outerShdw>
                </a:effectLst>
                <a:latin typeface="Sweet Cheeks" panose="02000603000000000000" pitchFamily="2" charset="0"/>
                <a:ea typeface="Sweet Cheeks" panose="02000603000000000000" pitchFamily="2" charset="0"/>
              </a:rPr>
              <a:t>Des solutions de fortune</a:t>
            </a:r>
            <a:endParaRPr lang="fr-FR" sz="1600" b="1" dirty="0">
              <a:effectLst>
                <a:outerShdw blurRad="38100" dist="38100" dir="2700000" algn="tl">
                  <a:srgbClr val="000000">
                    <a:alpha val="43137"/>
                  </a:srgbClr>
                </a:outerShdw>
              </a:effectLst>
              <a:latin typeface="Sweet Cheeks" panose="02000603000000000000" pitchFamily="2" charset="0"/>
              <a:ea typeface="Sweet Cheeks" panose="02000603000000000000" pitchFamily="2" charset="0"/>
            </a:endParaRPr>
          </a:p>
        </p:txBody>
      </p:sp>
      <p:sp>
        <p:nvSpPr>
          <p:cNvPr id="6" name="Rectangle 5">
            <a:extLst>
              <a:ext uri="{FF2B5EF4-FFF2-40B4-BE49-F238E27FC236}">
                <a16:creationId xmlns:a16="http://schemas.microsoft.com/office/drawing/2014/main" id="{619FD18A-3964-44E4-B18F-73ACC1B0669E}"/>
              </a:ext>
            </a:extLst>
          </p:cNvPr>
          <p:cNvSpPr/>
          <p:nvPr/>
        </p:nvSpPr>
        <p:spPr>
          <a:xfrm>
            <a:off x="279426" y="1112798"/>
            <a:ext cx="6530339" cy="2230098"/>
          </a:xfrm>
          <a:prstGeom prst="rect">
            <a:avLst/>
          </a:prstGeom>
        </p:spPr>
        <p:txBody>
          <a:bodyPr wrap="square">
            <a:spAutoFit/>
          </a:bodyPr>
          <a:lstStyle/>
          <a:p>
            <a:pPr lvl="0">
              <a:lnSpc>
                <a:spcPct val="150000"/>
              </a:lnSpc>
            </a:pPr>
            <a:r>
              <a:rPr lang="fr-FR" sz="1000" dirty="0">
                <a:ln>
                  <a:solidFill>
                    <a:prstClr val="black"/>
                  </a:solidFill>
                </a:ln>
                <a:solidFill>
                  <a:prstClr val="black"/>
                </a:solidFill>
                <a:latin typeface="Short Stack" panose="02010500040000000007" pitchFamily="2" charset="0"/>
                <a:cs typeface="Dekko" panose="00000500000000000000" pitchFamily="2" charset="0"/>
              </a:rPr>
              <a:t>4) Cherche des renseignements sur les Sioux</a:t>
            </a:r>
          </a:p>
          <a:p>
            <a:pPr lvl="0">
              <a:lnSpc>
                <a:spcPct val="180000"/>
              </a:lnSpc>
            </a:pPr>
            <a:r>
              <a:rPr lang="fr-FR" sz="1000" dirty="0">
                <a:solidFill>
                  <a:prstClr val="black"/>
                </a:solidFill>
                <a:latin typeface="Short Stack" panose="02010500040000000007" pitchFamily="2" charset="0"/>
                <a:cs typeface="Dekko" panose="00000500000000000000" pitchFamily="2" charset="0"/>
              </a:rPr>
              <a:t>________________________________________________________</a:t>
            </a:r>
          </a:p>
          <a:p>
            <a:pPr lvl="0">
              <a:lnSpc>
                <a:spcPct val="180000"/>
              </a:lnSpc>
            </a:pPr>
            <a:r>
              <a:rPr lang="fr-FR" sz="1000" dirty="0">
                <a:solidFill>
                  <a:prstClr val="black"/>
                </a:solidFill>
                <a:latin typeface="Short Stack" panose="02010500040000000007" pitchFamily="2" charset="0"/>
                <a:cs typeface="Dekko" panose="00000500000000000000" pitchFamily="2" charset="0"/>
              </a:rPr>
              <a:t>________________________________________________________</a:t>
            </a:r>
          </a:p>
          <a:p>
            <a:pPr lvl="0">
              <a:lnSpc>
                <a:spcPct val="180000"/>
              </a:lnSpc>
            </a:pPr>
            <a:r>
              <a:rPr lang="fr-FR" sz="1000" dirty="0">
                <a:solidFill>
                  <a:prstClr val="black"/>
                </a:solidFill>
                <a:latin typeface="Short Stack" panose="02010500040000000007" pitchFamily="2" charset="0"/>
                <a:cs typeface="Dekko" panose="00000500000000000000" pitchFamily="2" charset="0"/>
              </a:rPr>
              <a:t>________________________________________________________</a:t>
            </a:r>
          </a:p>
          <a:p>
            <a:pPr lvl="0">
              <a:lnSpc>
                <a:spcPct val="180000"/>
              </a:lnSpc>
            </a:pPr>
            <a:r>
              <a:rPr lang="fr-FR" sz="1000" dirty="0">
                <a:solidFill>
                  <a:prstClr val="black"/>
                </a:solidFill>
                <a:latin typeface="Short Stack" panose="02010500040000000007" pitchFamily="2" charset="0"/>
                <a:cs typeface="Dekko" panose="00000500000000000000" pitchFamily="2" charset="0"/>
              </a:rPr>
              <a:t>________________________________________________________</a:t>
            </a:r>
          </a:p>
          <a:p>
            <a:pPr lvl="0">
              <a:lnSpc>
                <a:spcPct val="180000"/>
              </a:lnSpc>
            </a:pPr>
            <a:r>
              <a:rPr lang="fr-FR" sz="1000" dirty="0">
                <a:solidFill>
                  <a:prstClr val="black"/>
                </a:solidFill>
                <a:latin typeface="Short Stack" panose="02010500040000000007" pitchFamily="2" charset="0"/>
                <a:cs typeface="Dekko" panose="00000500000000000000" pitchFamily="2" charset="0"/>
              </a:rPr>
              <a:t>________________________________________________________</a:t>
            </a:r>
          </a:p>
          <a:p>
            <a:pPr lvl="0">
              <a:lnSpc>
                <a:spcPct val="180000"/>
              </a:lnSpc>
            </a:pPr>
            <a:r>
              <a:rPr lang="fr-FR" sz="1000" dirty="0">
                <a:solidFill>
                  <a:prstClr val="black"/>
                </a:solidFill>
                <a:latin typeface="Short Stack" panose="02010500040000000007" pitchFamily="2" charset="0"/>
                <a:cs typeface="Dekko" panose="00000500000000000000" pitchFamily="2" charset="0"/>
              </a:rPr>
              <a:t>________________________________________________________</a:t>
            </a:r>
          </a:p>
          <a:p>
            <a:pPr lvl="0">
              <a:lnSpc>
                <a:spcPct val="180000"/>
              </a:lnSpc>
            </a:pPr>
            <a:r>
              <a:rPr lang="fr-FR" sz="1000" dirty="0">
                <a:solidFill>
                  <a:prstClr val="black"/>
                </a:solidFill>
                <a:latin typeface="Short Stack" panose="02010500040000000007" pitchFamily="2" charset="0"/>
                <a:cs typeface="Dekko" panose="00000500000000000000" pitchFamily="2" charset="0"/>
              </a:rPr>
              <a:t>________________________________________________________</a:t>
            </a:r>
          </a:p>
        </p:txBody>
      </p:sp>
      <p:pic>
        <p:nvPicPr>
          <p:cNvPr id="8" name="Image 7">
            <a:extLst>
              <a:ext uri="{FF2B5EF4-FFF2-40B4-BE49-F238E27FC236}">
                <a16:creationId xmlns:a16="http://schemas.microsoft.com/office/drawing/2014/main" id="{294626BC-9A70-4E0F-BAAF-F073F5D7DB7D}"/>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5091457" y="1305294"/>
            <a:ext cx="1666367" cy="2074626"/>
          </a:xfrm>
          <a:prstGeom prst="rect">
            <a:avLst/>
          </a:prstGeom>
        </p:spPr>
      </p:pic>
      <p:sp>
        <p:nvSpPr>
          <p:cNvPr id="10" name="Rectangle 9">
            <a:extLst>
              <a:ext uri="{FF2B5EF4-FFF2-40B4-BE49-F238E27FC236}">
                <a16:creationId xmlns:a16="http://schemas.microsoft.com/office/drawing/2014/main" id="{561C66B7-F78C-4AD5-B892-A4BEB0C918ED}"/>
              </a:ext>
            </a:extLst>
          </p:cNvPr>
          <p:cNvSpPr/>
          <p:nvPr/>
        </p:nvSpPr>
        <p:spPr>
          <a:xfrm>
            <a:off x="261593" y="3949925"/>
            <a:ext cx="6530338" cy="898964"/>
          </a:xfrm>
          <a:prstGeom prst="rect">
            <a:avLst/>
          </a:prstGeom>
        </p:spPr>
        <p:txBody>
          <a:bodyPr wrap="square">
            <a:spAutoFit/>
          </a:bodyPr>
          <a:lstStyle/>
          <a:p>
            <a:pPr lvl="0">
              <a:lnSpc>
                <a:spcPct val="150000"/>
              </a:lnSpc>
            </a:pPr>
            <a:r>
              <a:rPr lang="fr-FR" sz="1000" dirty="0">
                <a:ln>
                  <a:solidFill>
                    <a:prstClr val="black"/>
                  </a:solidFill>
                </a:ln>
                <a:solidFill>
                  <a:prstClr val="black"/>
                </a:solidFill>
                <a:latin typeface="Short Stack" panose="02010500040000000007" pitchFamily="2" charset="0"/>
                <a:cs typeface="Dekko" panose="00000500000000000000" pitchFamily="2" charset="0"/>
              </a:rPr>
              <a:t>1) Ecris le trajet depuis l’arrêt du train : moyen de transport et destination</a:t>
            </a:r>
          </a:p>
          <a:p>
            <a:pPr lvl="0">
              <a:lnSpc>
                <a:spcPct val="200000"/>
              </a:lnSpc>
            </a:pPr>
            <a:r>
              <a:rPr lang="fr-FR" sz="1000" dirty="0">
                <a:solidFill>
                  <a:prstClr val="black"/>
                </a:solidFill>
                <a:latin typeface="Short Stack" panose="02010500040000000007" pitchFamily="2" charset="0"/>
                <a:cs typeface="Dekko" panose="00000500000000000000" pitchFamily="2" charset="0"/>
              </a:rPr>
              <a:t>En _________________________ vers __________________________________________</a:t>
            </a:r>
          </a:p>
          <a:p>
            <a:pPr lvl="0">
              <a:lnSpc>
                <a:spcPct val="200000"/>
              </a:lnSpc>
            </a:pPr>
            <a:r>
              <a:rPr lang="fr-FR" sz="1000" dirty="0">
                <a:solidFill>
                  <a:prstClr val="black"/>
                </a:solidFill>
                <a:latin typeface="Short Stack" panose="02010500040000000007" pitchFamily="2" charset="0"/>
                <a:cs typeface="Dekko" panose="00000500000000000000" pitchFamily="2" charset="0"/>
              </a:rPr>
              <a:t>En _________________________ vers __________________________________________</a:t>
            </a:r>
          </a:p>
        </p:txBody>
      </p:sp>
      <p:sp>
        <p:nvSpPr>
          <p:cNvPr id="32" name="Rectangle 31">
            <a:extLst>
              <a:ext uri="{FF2B5EF4-FFF2-40B4-BE49-F238E27FC236}">
                <a16:creationId xmlns:a16="http://schemas.microsoft.com/office/drawing/2014/main" id="{BA9E1E3E-3AC0-48F7-93F1-B3C4A8539B17}"/>
              </a:ext>
            </a:extLst>
          </p:cNvPr>
          <p:cNvSpPr/>
          <p:nvPr/>
        </p:nvSpPr>
        <p:spPr>
          <a:xfrm>
            <a:off x="270510" y="7233379"/>
            <a:ext cx="6530338" cy="302647"/>
          </a:xfrm>
          <a:prstGeom prst="rect">
            <a:avLst/>
          </a:prstGeom>
        </p:spPr>
        <p:txBody>
          <a:bodyPr wrap="square">
            <a:spAutoFit/>
          </a:bodyPr>
          <a:lstStyle/>
          <a:p>
            <a:pPr lvl="0">
              <a:lnSpc>
                <a:spcPct val="150000"/>
              </a:lnSpc>
            </a:pPr>
            <a:r>
              <a:rPr lang="fr-FR" sz="1000" dirty="0">
                <a:ln>
                  <a:solidFill>
                    <a:prstClr val="black"/>
                  </a:solidFill>
                </a:ln>
                <a:solidFill>
                  <a:prstClr val="black"/>
                </a:solidFill>
                <a:latin typeface="Short Stack" panose="02010500040000000007" pitchFamily="2" charset="0"/>
                <a:cs typeface="Dekko" panose="00000500000000000000" pitchFamily="2" charset="0"/>
              </a:rPr>
              <a:t>3) Ecris les deux obstacles rencontrés et leur solution</a:t>
            </a:r>
          </a:p>
        </p:txBody>
      </p:sp>
      <p:graphicFrame>
        <p:nvGraphicFramePr>
          <p:cNvPr id="33" name="Tableau 32">
            <a:extLst>
              <a:ext uri="{FF2B5EF4-FFF2-40B4-BE49-F238E27FC236}">
                <a16:creationId xmlns:a16="http://schemas.microsoft.com/office/drawing/2014/main" id="{7735ED31-079E-4CAA-988F-D2C227138718}"/>
              </a:ext>
            </a:extLst>
          </p:cNvPr>
          <p:cNvGraphicFramePr>
            <a:graphicFrameLocks noGrp="1"/>
          </p:cNvGraphicFramePr>
          <p:nvPr>
            <p:extLst>
              <p:ext uri="{D42A27DB-BD31-4B8C-83A1-F6EECF244321}">
                <p14:modId xmlns:p14="http://schemas.microsoft.com/office/powerpoint/2010/main" val="3954428023"/>
              </p:ext>
            </p:extLst>
          </p:nvPr>
        </p:nvGraphicFramePr>
        <p:xfrm>
          <a:off x="419141" y="7632556"/>
          <a:ext cx="6233076" cy="2074601"/>
        </p:xfrm>
        <a:graphic>
          <a:graphicData uri="http://schemas.openxmlformats.org/drawingml/2006/table">
            <a:tbl>
              <a:tblPr firstRow="1" bandRow="1">
                <a:tableStyleId>{5940675A-B579-460E-94D1-54222C63F5DA}</a:tableStyleId>
              </a:tblPr>
              <a:tblGrid>
                <a:gridCol w="3116538">
                  <a:extLst>
                    <a:ext uri="{9D8B030D-6E8A-4147-A177-3AD203B41FA5}">
                      <a16:colId xmlns:a16="http://schemas.microsoft.com/office/drawing/2014/main" val="491031640"/>
                    </a:ext>
                  </a:extLst>
                </a:gridCol>
                <a:gridCol w="3116538">
                  <a:extLst>
                    <a:ext uri="{9D8B030D-6E8A-4147-A177-3AD203B41FA5}">
                      <a16:colId xmlns:a16="http://schemas.microsoft.com/office/drawing/2014/main" val="2634559848"/>
                    </a:ext>
                  </a:extLst>
                </a:gridCol>
              </a:tblGrid>
              <a:tr h="284841">
                <a:tc>
                  <a:txBody>
                    <a:bodyPr/>
                    <a:lstStyle/>
                    <a:p>
                      <a:pPr algn="ctr"/>
                      <a:r>
                        <a:rPr lang="fr-FR" sz="1000" dirty="0">
                          <a:latin typeface="Short Stack" panose="02010500040000000007" pitchFamily="2" charset="0"/>
                        </a:rPr>
                        <a:t>Obstacle</a:t>
                      </a:r>
                    </a:p>
                  </a:txBody>
                  <a:tcPr anchor="ctr">
                    <a:solidFill>
                      <a:schemeClr val="accent6">
                        <a:lumMod val="40000"/>
                        <a:lumOff val="60000"/>
                      </a:schemeClr>
                    </a:solidFill>
                  </a:tcPr>
                </a:tc>
                <a:tc>
                  <a:txBody>
                    <a:bodyPr/>
                    <a:lstStyle/>
                    <a:p>
                      <a:pPr algn="ctr"/>
                      <a:r>
                        <a:rPr lang="fr-FR" sz="1000" dirty="0">
                          <a:latin typeface="Short Stack" panose="02010500040000000007" pitchFamily="2" charset="0"/>
                        </a:rPr>
                        <a:t>Solution </a:t>
                      </a:r>
                    </a:p>
                  </a:txBody>
                  <a:tcPr anchor="ctr">
                    <a:solidFill>
                      <a:schemeClr val="accent6">
                        <a:lumMod val="40000"/>
                        <a:lumOff val="60000"/>
                      </a:schemeClr>
                    </a:solidFill>
                  </a:tcPr>
                </a:tc>
                <a:extLst>
                  <a:ext uri="{0D108BD9-81ED-4DB2-BD59-A6C34878D82A}">
                    <a16:rowId xmlns:a16="http://schemas.microsoft.com/office/drawing/2014/main" val="3460430756"/>
                  </a:ext>
                </a:extLst>
              </a:tr>
              <a:tr h="894880">
                <a:tc>
                  <a:txBody>
                    <a:bodyPr/>
                    <a:lstStyle/>
                    <a:p>
                      <a:endParaRPr lang="fr-FR" sz="1000" dirty="0"/>
                    </a:p>
                  </a:txBody>
                  <a:tcPr anchor="ctr"/>
                </a:tc>
                <a:tc>
                  <a:txBody>
                    <a:bodyPr/>
                    <a:lstStyle/>
                    <a:p>
                      <a:endParaRPr lang="fr-FR" sz="1000" dirty="0">
                        <a:latin typeface="Short Stack" panose="02010500040000000007" pitchFamily="2" charset="0"/>
                      </a:endParaRPr>
                    </a:p>
                  </a:txBody>
                  <a:tcPr anchor="ctr"/>
                </a:tc>
                <a:extLst>
                  <a:ext uri="{0D108BD9-81ED-4DB2-BD59-A6C34878D82A}">
                    <a16:rowId xmlns:a16="http://schemas.microsoft.com/office/drawing/2014/main" val="1843292432"/>
                  </a:ext>
                </a:extLst>
              </a:tr>
              <a:tr h="894880">
                <a:tc>
                  <a:txBody>
                    <a:bodyPr/>
                    <a:lstStyle/>
                    <a:p>
                      <a:endParaRPr lang="fr-FR" sz="1000" dirty="0"/>
                    </a:p>
                  </a:txBody>
                  <a:tcPr anchor="ctr"/>
                </a:tc>
                <a:tc>
                  <a:txBody>
                    <a:bodyPr/>
                    <a:lstStyle/>
                    <a:p>
                      <a:endParaRPr lang="fr-FR" sz="1000" dirty="0">
                        <a:latin typeface="Short Stack" panose="02010500040000000007" pitchFamily="2" charset="0"/>
                      </a:endParaRPr>
                    </a:p>
                  </a:txBody>
                  <a:tcPr anchor="ctr"/>
                </a:tc>
                <a:extLst>
                  <a:ext uri="{0D108BD9-81ED-4DB2-BD59-A6C34878D82A}">
                    <a16:rowId xmlns:a16="http://schemas.microsoft.com/office/drawing/2014/main" val="2738751357"/>
                  </a:ext>
                </a:extLst>
              </a:tr>
            </a:tbl>
          </a:graphicData>
        </a:graphic>
      </p:graphicFrame>
      <p:pic>
        <p:nvPicPr>
          <p:cNvPr id="34" name="Image 33">
            <a:extLst>
              <a:ext uri="{FF2B5EF4-FFF2-40B4-BE49-F238E27FC236}">
                <a16:creationId xmlns:a16="http://schemas.microsoft.com/office/drawing/2014/main" id="{8C9241DD-94B1-4CC6-8107-64C75A2E9E9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13815" y="5333047"/>
            <a:ext cx="1917258" cy="1486853"/>
          </a:xfrm>
          <a:prstGeom prst="rect">
            <a:avLst/>
          </a:prstGeom>
        </p:spPr>
      </p:pic>
      <p:sp>
        <p:nvSpPr>
          <p:cNvPr id="35" name="Rectangle 34">
            <a:extLst>
              <a:ext uri="{FF2B5EF4-FFF2-40B4-BE49-F238E27FC236}">
                <a16:creationId xmlns:a16="http://schemas.microsoft.com/office/drawing/2014/main" id="{C9C63675-CAFF-412D-B7B2-C6BB540CA653}"/>
              </a:ext>
            </a:extLst>
          </p:cNvPr>
          <p:cNvSpPr/>
          <p:nvPr/>
        </p:nvSpPr>
        <p:spPr>
          <a:xfrm>
            <a:off x="261592" y="5005459"/>
            <a:ext cx="6449031" cy="1899238"/>
          </a:xfrm>
          <a:prstGeom prst="rect">
            <a:avLst/>
          </a:prstGeom>
        </p:spPr>
        <p:txBody>
          <a:bodyPr wrap="square">
            <a:spAutoFit/>
          </a:bodyPr>
          <a:lstStyle/>
          <a:p>
            <a:pPr lvl="0"/>
            <a:r>
              <a:rPr lang="fr-FR" sz="1000" dirty="0">
                <a:ln>
                  <a:solidFill>
                    <a:prstClr val="black"/>
                  </a:solidFill>
                </a:ln>
                <a:solidFill>
                  <a:prstClr val="black"/>
                </a:solidFill>
                <a:latin typeface="Short Stack" panose="02010500040000000007" pitchFamily="2" charset="0"/>
                <a:cs typeface="Dekko" panose="00000500000000000000" pitchFamily="2" charset="0"/>
              </a:rPr>
              <a:t>2) Raconte ce que se disent ces deux hommes, au style indirect c’est-à-dire sans faire de dialogue.</a:t>
            </a:r>
          </a:p>
          <a:p>
            <a:pPr lvl="0">
              <a:lnSpc>
                <a:spcPct val="200000"/>
              </a:lnSpc>
            </a:pPr>
            <a:r>
              <a:rPr lang="fr-FR" sz="1000" dirty="0">
                <a:solidFill>
                  <a:prstClr val="black"/>
                </a:solidFill>
                <a:latin typeface="Short Stack" panose="02010500040000000007" pitchFamily="2" charset="0"/>
                <a:cs typeface="Dekko" panose="00000500000000000000" pitchFamily="2" charset="0"/>
              </a:rPr>
              <a:t>______________________________________________________</a:t>
            </a:r>
          </a:p>
          <a:p>
            <a:pPr lvl="0">
              <a:lnSpc>
                <a:spcPct val="200000"/>
              </a:lnSpc>
            </a:pPr>
            <a:r>
              <a:rPr lang="fr-FR" sz="1000" dirty="0">
                <a:solidFill>
                  <a:prstClr val="black"/>
                </a:solidFill>
                <a:latin typeface="Short Stack" panose="02010500040000000007" pitchFamily="2" charset="0"/>
                <a:cs typeface="Dekko" panose="00000500000000000000" pitchFamily="2" charset="0"/>
              </a:rPr>
              <a:t>______________________________________________________</a:t>
            </a:r>
          </a:p>
          <a:p>
            <a:pPr lvl="0">
              <a:lnSpc>
                <a:spcPct val="200000"/>
              </a:lnSpc>
            </a:pPr>
            <a:r>
              <a:rPr lang="fr-FR" sz="1000" dirty="0">
                <a:solidFill>
                  <a:prstClr val="black"/>
                </a:solidFill>
                <a:latin typeface="Short Stack" panose="02010500040000000007" pitchFamily="2" charset="0"/>
                <a:cs typeface="Dekko" panose="00000500000000000000" pitchFamily="2" charset="0"/>
              </a:rPr>
              <a:t>______________________________________________________</a:t>
            </a:r>
          </a:p>
          <a:p>
            <a:pPr lvl="0">
              <a:lnSpc>
                <a:spcPct val="200000"/>
              </a:lnSpc>
            </a:pPr>
            <a:r>
              <a:rPr lang="fr-FR" sz="1000" dirty="0">
                <a:solidFill>
                  <a:prstClr val="black"/>
                </a:solidFill>
                <a:latin typeface="Short Stack" panose="02010500040000000007" pitchFamily="2" charset="0"/>
                <a:cs typeface="Dekko" panose="00000500000000000000" pitchFamily="2" charset="0"/>
              </a:rPr>
              <a:t>______________________________________________________</a:t>
            </a:r>
          </a:p>
          <a:p>
            <a:pPr lvl="0">
              <a:lnSpc>
                <a:spcPct val="200000"/>
              </a:lnSpc>
            </a:pPr>
            <a:r>
              <a:rPr lang="fr-FR" sz="1000" dirty="0">
                <a:solidFill>
                  <a:prstClr val="black"/>
                </a:solidFill>
                <a:latin typeface="Short Stack" panose="02010500040000000007" pitchFamily="2" charset="0"/>
                <a:cs typeface="Dekko" panose="00000500000000000000" pitchFamily="2" charset="0"/>
              </a:rPr>
              <a:t>______________________________________________________</a:t>
            </a:r>
          </a:p>
        </p:txBody>
      </p:sp>
      <p:sp>
        <p:nvSpPr>
          <p:cNvPr id="14" name="Rectangle 13">
            <a:extLst>
              <a:ext uri="{FF2B5EF4-FFF2-40B4-BE49-F238E27FC236}">
                <a16:creationId xmlns:a16="http://schemas.microsoft.com/office/drawing/2014/main" id="{78F3CCEA-203F-4465-A3CF-027F1D264671}"/>
              </a:ext>
            </a:extLst>
          </p:cNvPr>
          <p:cNvSpPr/>
          <p:nvPr/>
        </p:nvSpPr>
        <p:spPr>
          <a:xfrm>
            <a:off x="261591" y="6828188"/>
            <a:ext cx="6548174" cy="360355"/>
          </a:xfrm>
          <a:prstGeom prst="rect">
            <a:avLst/>
          </a:prstGeom>
        </p:spPr>
        <p:txBody>
          <a:bodyPr wrap="square">
            <a:spAutoFit/>
          </a:bodyPr>
          <a:lstStyle/>
          <a:p>
            <a:pPr lvl="0">
              <a:lnSpc>
                <a:spcPct val="200000"/>
              </a:lnSpc>
            </a:pPr>
            <a:r>
              <a:rPr lang="fr-FR" sz="1000" dirty="0">
                <a:solidFill>
                  <a:prstClr val="black"/>
                </a:solidFill>
                <a:latin typeface="Short Stack" panose="02010500040000000007" pitchFamily="2" charset="0"/>
                <a:cs typeface="Dekko" panose="00000500000000000000" pitchFamily="2" charset="0"/>
              </a:rPr>
              <a:t>______________________________________________________________________________</a:t>
            </a:r>
          </a:p>
        </p:txBody>
      </p:sp>
      <p:pic>
        <p:nvPicPr>
          <p:cNvPr id="36" name="Image 35">
            <a:extLst>
              <a:ext uri="{FF2B5EF4-FFF2-40B4-BE49-F238E27FC236}">
                <a16:creationId xmlns:a16="http://schemas.microsoft.com/office/drawing/2014/main" id="{B6804D63-66C9-41AC-B2A3-596863908A3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6200000">
            <a:off x="-523907" y="9099404"/>
            <a:ext cx="1278887" cy="263145"/>
          </a:xfrm>
          <a:prstGeom prst="rect">
            <a:avLst/>
          </a:prstGeom>
        </p:spPr>
      </p:pic>
    </p:spTree>
    <p:extLst>
      <p:ext uri="{BB962C8B-B14F-4D97-AF65-F5344CB8AC3E}">
        <p14:creationId xmlns:p14="http://schemas.microsoft.com/office/powerpoint/2010/main" val="4056028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flipH="1">
            <a:off x="261593" y="714375"/>
            <a:ext cx="8917" cy="9191625"/>
          </a:xfrm>
          <a:prstGeom prst="line">
            <a:avLst/>
          </a:prstGeom>
          <a:ln w="57150" cap="rnd">
            <a:solidFill>
              <a:schemeClr val="accent6">
                <a:lumMod val="75000"/>
              </a:schemeClr>
            </a:solidFill>
            <a:prstDash val="sysDot"/>
            <a:round/>
          </a:ln>
        </p:spPr>
        <p:style>
          <a:lnRef idx="1">
            <a:schemeClr val="accent1"/>
          </a:lnRef>
          <a:fillRef idx="0">
            <a:schemeClr val="accent1"/>
          </a:fillRef>
          <a:effectRef idx="0">
            <a:schemeClr val="accent1"/>
          </a:effectRef>
          <a:fontRef idx="minor">
            <a:schemeClr val="tx1"/>
          </a:fontRef>
        </p:style>
      </p:cxnSp>
      <p:grpSp>
        <p:nvGrpSpPr>
          <p:cNvPr id="28" name="Groupe 27"/>
          <p:cNvGrpSpPr/>
          <p:nvPr/>
        </p:nvGrpSpPr>
        <p:grpSpPr>
          <a:xfrm>
            <a:off x="-39925" y="1"/>
            <a:ext cx="6897925" cy="1027466"/>
            <a:chOff x="-39925" y="0"/>
            <a:chExt cx="6897925" cy="1223269"/>
          </a:xfrm>
        </p:grpSpPr>
        <p:pic>
          <p:nvPicPr>
            <p:cNvPr id="26" name="Image 25"/>
            <p:cNvPicPr>
              <a:picLocks noChangeAspect="1"/>
            </p:cNvPicPr>
            <p:nvPr/>
          </p:nvPicPr>
          <p:blipFill rotWithShape="1">
            <a:blip r:embed="rId2">
              <a:duotone>
                <a:prstClr val="black"/>
                <a:schemeClr val="accent6">
                  <a:tint val="45000"/>
                  <a:satMod val="400000"/>
                </a:schemeClr>
              </a:duotone>
            </a:blip>
            <a:srcRect l="1329" t="3533" r="1954"/>
            <a:stretch/>
          </p:blipFill>
          <p:spPr>
            <a:xfrm>
              <a:off x="3390900" y="0"/>
              <a:ext cx="3467100" cy="1223269"/>
            </a:xfrm>
            <a:prstGeom prst="rect">
              <a:avLst/>
            </a:prstGeom>
          </p:spPr>
        </p:pic>
        <p:pic>
          <p:nvPicPr>
            <p:cNvPr id="27" name="Image 26"/>
            <p:cNvPicPr>
              <a:picLocks noChangeAspect="1"/>
            </p:cNvPicPr>
            <p:nvPr/>
          </p:nvPicPr>
          <p:blipFill>
            <a:blip r:embed="rId3">
              <a:duotone>
                <a:prstClr val="black"/>
                <a:schemeClr val="accent6">
                  <a:tint val="45000"/>
                  <a:satMod val="400000"/>
                </a:schemeClr>
              </a:duotone>
            </a:blip>
            <a:stretch>
              <a:fillRect/>
            </a:stretch>
          </p:blipFill>
          <p:spPr>
            <a:xfrm flipH="1">
              <a:off x="-39925" y="1981"/>
              <a:ext cx="3468925" cy="1219306"/>
            </a:xfrm>
            <a:prstGeom prst="rect">
              <a:avLst/>
            </a:prstGeom>
          </p:spPr>
        </p:pic>
      </p:grpSp>
      <p:sp>
        <p:nvSpPr>
          <p:cNvPr id="22" name="Ellipse 21"/>
          <p:cNvSpPr/>
          <p:nvPr/>
        </p:nvSpPr>
        <p:spPr>
          <a:xfrm>
            <a:off x="5492823" y="240268"/>
            <a:ext cx="1238250" cy="407431"/>
          </a:xfrm>
          <a:prstGeom prst="ellipse">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5492823" y="278368"/>
            <a:ext cx="1238250" cy="338554"/>
          </a:xfrm>
          <a:prstGeom prst="rect">
            <a:avLst/>
          </a:prstGeom>
          <a:noFill/>
        </p:spPr>
        <p:txBody>
          <a:bodyPr wrap="square" rtlCol="0">
            <a:spAutoFit/>
          </a:bodyPr>
          <a:lstStyle/>
          <a:p>
            <a:pPr algn="ctr"/>
            <a:r>
              <a:rPr lang="fr-FR" sz="1600" b="1" dirty="0">
                <a:effectLst>
                  <a:outerShdw blurRad="38100" dist="38100" dir="2700000" algn="tl">
                    <a:srgbClr val="000000">
                      <a:alpha val="43137"/>
                    </a:srgbClr>
                  </a:outerShdw>
                </a:effectLst>
                <a:latin typeface="Sweet Cheeks" panose="02000603000000000000" pitchFamily="2" charset="0"/>
                <a:ea typeface="Sweet Cheeks" panose="02000603000000000000" pitchFamily="2" charset="0"/>
              </a:rPr>
              <a:t>Fiche 6</a:t>
            </a:r>
          </a:p>
        </p:txBody>
      </p:sp>
      <p:sp>
        <p:nvSpPr>
          <p:cNvPr id="30" name="ZoneTexte 29"/>
          <p:cNvSpPr txBox="1"/>
          <p:nvPr/>
        </p:nvSpPr>
        <p:spPr>
          <a:xfrm>
            <a:off x="1745938" y="25734"/>
            <a:ext cx="3730938" cy="954107"/>
          </a:xfrm>
          <a:prstGeom prst="rect">
            <a:avLst/>
          </a:prstGeom>
          <a:noFill/>
        </p:spPr>
        <p:txBody>
          <a:bodyPr wrap="square" rtlCol="0">
            <a:spAutoFit/>
          </a:bodyPr>
          <a:lstStyle/>
          <a:p>
            <a:pPr algn="ctr"/>
            <a:r>
              <a:rPr lang="fr-FR" sz="2800" b="1" dirty="0">
                <a:solidFill>
                  <a:schemeClr val="bg2">
                    <a:lumMod val="25000"/>
                  </a:schemeClr>
                </a:solidFill>
                <a:effectLst>
                  <a:outerShdw blurRad="38100" dist="38100" dir="2700000" algn="tl">
                    <a:srgbClr val="000000">
                      <a:alpha val="43137"/>
                    </a:srgbClr>
                  </a:outerShdw>
                </a:effectLst>
                <a:latin typeface="Sweet Cheeks" panose="02000603000000000000" pitchFamily="2" charset="0"/>
                <a:ea typeface="Sweet Cheeks" panose="02000603000000000000" pitchFamily="2" charset="0"/>
              </a:rPr>
              <a:t>Le tour du monde en 80 jours</a:t>
            </a:r>
          </a:p>
        </p:txBody>
      </p:sp>
      <p:sp>
        <p:nvSpPr>
          <p:cNvPr id="31" name="ZoneTexte 30"/>
          <p:cNvSpPr txBox="1"/>
          <p:nvPr/>
        </p:nvSpPr>
        <p:spPr>
          <a:xfrm>
            <a:off x="-39924" y="11506"/>
            <a:ext cx="849550" cy="840230"/>
          </a:xfrm>
          <a:prstGeom prst="rect">
            <a:avLst/>
          </a:prstGeom>
          <a:noFill/>
        </p:spPr>
        <p:txBody>
          <a:bodyPr wrap="square" rtlCol="0">
            <a:spAutoFit/>
          </a:bodyPr>
          <a:lstStyle/>
          <a:p>
            <a:pPr algn="ctr">
              <a:lnSpc>
                <a:spcPct val="90000"/>
              </a:lnSpc>
            </a:pPr>
            <a:r>
              <a:rPr lang="fr-FR" b="1" dirty="0">
                <a:effectLst>
                  <a:outerShdw blurRad="38100" dist="38100" dir="2700000" algn="tl">
                    <a:srgbClr val="000000">
                      <a:alpha val="43137"/>
                    </a:srgbClr>
                  </a:outerShdw>
                </a:effectLst>
                <a:latin typeface="Fineliner Script" panose="02000000000000000000" pitchFamily="50" charset="0"/>
              </a:rPr>
              <a:t>Lecture suivie CM2</a:t>
            </a:r>
          </a:p>
        </p:txBody>
      </p:sp>
      <p:pic>
        <p:nvPicPr>
          <p:cNvPr id="1026"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Effect>
                      <a14:colorTemperature colorTemp="112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rot="21150997">
            <a:off x="883278" y="126994"/>
            <a:ext cx="683837" cy="987359"/>
          </a:xfrm>
          <a:prstGeom prst="roundRect">
            <a:avLst>
              <a:gd name="adj" fmla="val 971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Rectangle à coins arrondis 49"/>
          <p:cNvSpPr/>
          <p:nvPr/>
        </p:nvSpPr>
        <p:spPr>
          <a:xfrm>
            <a:off x="116155" y="1177306"/>
            <a:ext cx="5421454" cy="338555"/>
          </a:xfrm>
          <a:prstGeom prst="roundRect">
            <a:avLst>
              <a:gd name="adj" fmla="val 50000"/>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ZoneTexte 50"/>
          <p:cNvSpPr txBox="1"/>
          <p:nvPr/>
        </p:nvSpPr>
        <p:spPr>
          <a:xfrm>
            <a:off x="115537" y="1177307"/>
            <a:ext cx="5422072" cy="338554"/>
          </a:xfrm>
          <a:prstGeom prst="rect">
            <a:avLst/>
          </a:prstGeom>
          <a:noFill/>
        </p:spPr>
        <p:txBody>
          <a:bodyPr wrap="square" rtlCol="0">
            <a:spAutoFit/>
          </a:bodyPr>
          <a:lstStyle/>
          <a:p>
            <a:pPr algn="ctr"/>
            <a:r>
              <a:rPr lang="fr-FR" sz="1600" b="1" dirty="0">
                <a:effectLst>
                  <a:outerShdw blurRad="38100" dist="38100" dir="2700000" algn="tl">
                    <a:srgbClr val="000000">
                      <a:alpha val="43137"/>
                    </a:srgbClr>
                  </a:outerShdw>
                </a:effectLst>
                <a:latin typeface="Sweet Cheeks" panose="02000603000000000000" pitchFamily="2" charset="0"/>
                <a:ea typeface="Sweet Cheeks" panose="02000603000000000000" pitchFamily="2" charset="0"/>
              </a:rPr>
              <a:t>Chapitre 10 : </a:t>
            </a:r>
            <a:r>
              <a:rPr lang="fr-FR" sz="1600" b="1" dirty="0">
                <a:effectLst>
                  <a:outerShdw blurRad="41275" dist="20320" dir="1800000" algn="tl">
                    <a:srgbClr val="000000">
                      <a:alpha val="40000"/>
                    </a:srgbClr>
                  </a:outerShdw>
                </a:effectLst>
                <a:latin typeface="Sweet Cheeks" panose="02000603000000000000" pitchFamily="2" charset="0"/>
                <a:ea typeface="Sweet Cheeks" panose="02000603000000000000" pitchFamily="2" charset="0"/>
              </a:rPr>
              <a:t>Pari gagné</a:t>
            </a:r>
            <a:endParaRPr lang="fr-FR" sz="1600" dirty="0">
              <a:latin typeface="Sweet Cheeks" panose="02000603000000000000" pitchFamily="2" charset="0"/>
              <a:ea typeface="Sweet Cheeks" panose="02000603000000000000" pitchFamily="2" charset="0"/>
            </a:endParaRPr>
          </a:p>
        </p:txBody>
      </p:sp>
      <p:sp>
        <p:nvSpPr>
          <p:cNvPr id="25" name="Rectangle 24">
            <a:extLst>
              <a:ext uri="{FF2B5EF4-FFF2-40B4-BE49-F238E27FC236}">
                <a16:creationId xmlns:a16="http://schemas.microsoft.com/office/drawing/2014/main" id="{BDE0F1D0-55E7-4249-A26C-F452944816F6}"/>
              </a:ext>
            </a:extLst>
          </p:cNvPr>
          <p:cNvSpPr/>
          <p:nvPr/>
        </p:nvSpPr>
        <p:spPr>
          <a:xfrm>
            <a:off x="312422" y="4675051"/>
            <a:ext cx="6530338" cy="1283685"/>
          </a:xfrm>
          <a:prstGeom prst="rect">
            <a:avLst/>
          </a:prstGeom>
        </p:spPr>
        <p:txBody>
          <a:bodyPr wrap="square">
            <a:spAutoFit/>
          </a:bodyPr>
          <a:lstStyle/>
          <a:p>
            <a:pPr lvl="0"/>
            <a:r>
              <a:rPr lang="fr-FR" sz="1000" dirty="0">
                <a:ln>
                  <a:solidFill>
                    <a:prstClr val="black"/>
                  </a:solidFill>
                </a:ln>
                <a:solidFill>
                  <a:prstClr val="black"/>
                </a:solidFill>
                <a:latin typeface="Short Stack" panose="02010500040000000007" pitchFamily="2" charset="0"/>
                <a:cs typeface="Dekko" panose="00000500000000000000" pitchFamily="2" charset="0"/>
              </a:rPr>
              <a:t>2) Raconte ce que Passepartout dit à </a:t>
            </a:r>
            <a:r>
              <a:rPr lang="fr-FR" sz="1000" dirty="0" err="1">
                <a:ln>
                  <a:solidFill>
                    <a:prstClr val="black"/>
                  </a:solidFill>
                </a:ln>
                <a:solidFill>
                  <a:prstClr val="black"/>
                </a:solidFill>
                <a:latin typeface="Short Stack" panose="02010500040000000007" pitchFamily="2" charset="0"/>
                <a:cs typeface="Dekko" panose="00000500000000000000" pitchFamily="2" charset="0"/>
              </a:rPr>
              <a:t>Philéas</a:t>
            </a:r>
            <a:r>
              <a:rPr lang="fr-FR" sz="1000" dirty="0">
                <a:ln>
                  <a:solidFill>
                    <a:prstClr val="black"/>
                  </a:solidFill>
                </a:ln>
                <a:solidFill>
                  <a:prstClr val="black"/>
                </a:solidFill>
                <a:latin typeface="Short Stack" panose="02010500040000000007" pitchFamily="2" charset="0"/>
                <a:cs typeface="Dekko" panose="00000500000000000000" pitchFamily="2" charset="0"/>
              </a:rPr>
              <a:t> Fogg et qui explique pourquoi il a finalement gagné.</a:t>
            </a:r>
          </a:p>
          <a:p>
            <a:pPr lvl="0">
              <a:lnSpc>
                <a:spcPct val="200000"/>
              </a:lnSpc>
            </a:pPr>
            <a:r>
              <a:rPr lang="fr-FR" sz="1000" dirty="0">
                <a:solidFill>
                  <a:prstClr val="black"/>
                </a:solidFill>
                <a:latin typeface="Short Stack" panose="02010500040000000007" pitchFamily="2" charset="0"/>
                <a:cs typeface="Dekko" panose="00000500000000000000" pitchFamily="2" charset="0"/>
              </a:rPr>
              <a:t>______________________________________________________________________________</a:t>
            </a:r>
          </a:p>
          <a:p>
            <a:pPr lvl="0">
              <a:lnSpc>
                <a:spcPct val="200000"/>
              </a:lnSpc>
            </a:pPr>
            <a:r>
              <a:rPr lang="fr-FR" sz="1000" dirty="0">
                <a:solidFill>
                  <a:prstClr val="black"/>
                </a:solidFill>
                <a:latin typeface="Short Stack" panose="02010500040000000007" pitchFamily="2" charset="0"/>
                <a:cs typeface="Dekko" panose="00000500000000000000" pitchFamily="2" charset="0"/>
              </a:rPr>
              <a:t>______________________________________________________________________________</a:t>
            </a:r>
          </a:p>
          <a:p>
            <a:pPr lvl="0">
              <a:lnSpc>
                <a:spcPct val="200000"/>
              </a:lnSpc>
            </a:pPr>
            <a:r>
              <a:rPr lang="fr-FR" sz="1000" dirty="0">
                <a:solidFill>
                  <a:prstClr val="black"/>
                </a:solidFill>
                <a:latin typeface="Short Stack" panose="02010500040000000007" pitchFamily="2" charset="0"/>
                <a:cs typeface="Dekko" panose="00000500000000000000" pitchFamily="2" charset="0"/>
              </a:rPr>
              <a:t>______________________________________________________________________________</a:t>
            </a:r>
          </a:p>
        </p:txBody>
      </p:sp>
      <p:sp>
        <p:nvSpPr>
          <p:cNvPr id="33" name="Rectangle à coins arrondis 49">
            <a:extLst>
              <a:ext uri="{FF2B5EF4-FFF2-40B4-BE49-F238E27FC236}">
                <a16:creationId xmlns:a16="http://schemas.microsoft.com/office/drawing/2014/main" id="{3CD0E898-C458-484B-981B-157C0B2ADDA6}"/>
              </a:ext>
            </a:extLst>
          </p:cNvPr>
          <p:cNvSpPr/>
          <p:nvPr/>
        </p:nvSpPr>
        <p:spPr>
          <a:xfrm>
            <a:off x="116155" y="6106493"/>
            <a:ext cx="5421454" cy="338555"/>
          </a:xfrm>
          <a:prstGeom prst="roundRect">
            <a:avLst>
              <a:gd name="adj" fmla="val 50000"/>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ZoneTexte 33">
            <a:extLst>
              <a:ext uri="{FF2B5EF4-FFF2-40B4-BE49-F238E27FC236}">
                <a16:creationId xmlns:a16="http://schemas.microsoft.com/office/drawing/2014/main" id="{7F118AC2-E48D-4711-869C-2FC329B9C82F}"/>
              </a:ext>
            </a:extLst>
          </p:cNvPr>
          <p:cNvSpPr txBox="1"/>
          <p:nvPr/>
        </p:nvSpPr>
        <p:spPr>
          <a:xfrm>
            <a:off x="115537" y="6106494"/>
            <a:ext cx="5422072" cy="338554"/>
          </a:xfrm>
          <a:prstGeom prst="rect">
            <a:avLst/>
          </a:prstGeom>
          <a:noFill/>
        </p:spPr>
        <p:txBody>
          <a:bodyPr wrap="square" rtlCol="0">
            <a:spAutoFit/>
          </a:bodyPr>
          <a:lstStyle/>
          <a:p>
            <a:pPr algn="ctr"/>
            <a:r>
              <a:rPr lang="fr-FR" sz="1600" b="1" dirty="0">
                <a:effectLst>
                  <a:outerShdw blurRad="38100" dist="38100" dir="2700000" algn="tl">
                    <a:srgbClr val="000000">
                      <a:alpha val="43137"/>
                    </a:srgbClr>
                  </a:outerShdw>
                </a:effectLst>
                <a:latin typeface="Sweet Cheeks" panose="02000603000000000000" pitchFamily="2" charset="0"/>
                <a:ea typeface="Sweet Cheeks" panose="02000603000000000000" pitchFamily="2" charset="0"/>
              </a:rPr>
              <a:t>Bilan de la lecture</a:t>
            </a:r>
            <a:endParaRPr lang="fr-FR" sz="1600" dirty="0">
              <a:latin typeface="Sweet Cheeks" panose="02000603000000000000" pitchFamily="2" charset="0"/>
              <a:ea typeface="Sweet Cheeks" panose="02000603000000000000" pitchFamily="2" charset="0"/>
            </a:endParaRPr>
          </a:p>
        </p:txBody>
      </p:sp>
      <p:sp>
        <p:nvSpPr>
          <p:cNvPr id="35" name="Rectangle 34">
            <a:extLst>
              <a:ext uri="{FF2B5EF4-FFF2-40B4-BE49-F238E27FC236}">
                <a16:creationId xmlns:a16="http://schemas.microsoft.com/office/drawing/2014/main" id="{8031BF04-C9A4-4844-AF50-A15DD4AE9CD1}"/>
              </a:ext>
            </a:extLst>
          </p:cNvPr>
          <p:cNvSpPr/>
          <p:nvPr/>
        </p:nvSpPr>
        <p:spPr>
          <a:xfrm>
            <a:off x="327662" y="6523262"/>
            <a:ext cx="6530338" cy="3284232"/>
          </a:xfrm>
          <a:prstGeom prst="rect">
            <a:avLst/>
          </a:prstGeom>
        </p:spPr>
        <p:txBody>
          <a:bodyPr wrap="square">
            <a:spAutoFit/>
          </a:bodyPr>
          <a:lstStyle/>
          <a:p>
            <a:pPr lvl="0"/>
            <a:r>
              <a:rPr lang="fr-FR" sz="1000" dirty="0">
                <a:ln>
                  <a:solidFill>
                    <a:prstClr val="black"/>
                  </a:solidFill>
                </a:ln>
                <a:solidFill>
                  <a:prstClr val="black"/>
                </a:solidFill>
                <a:latin typeface="Short Stack" panose="02010500040000000007" pitchFamily="2" charset="0"/>
                <a:cs typeface="Dekko" panose="00000500000000000000" pitchFamily="2" charset="0"/>
              </a:rPr>
              <a:t>As-tu aimé cette histoire ? Pourquoi ?</a:t>
            </a:r>
          </a:p>
          <a:p>
            <a:pPr lvl="0">
              <a:lnSpc>
                <a:spcPct val="200000"/>
              </a:lnSpc>
            </a:pPr>
            <a:r>
              <a:rPr lang="fr-FR" sz="1000" dirty="0">
                <a:solidFill>
                  <a:prstClr val="black"/>
                </a:solidFill>
                <a:latin typeface="Short Stack" panose="02010500040000000007" pitchFamily="2" charset="0"/>
                <a:cs typeface="Dekko" panose="00000500000000000000" pitchFamily="2" charset="0"/>
              </a:rPr>
              <a:t>______________________________________________________________________________</a:t>
            </a:r>
          </a:p>
          <a:p>
            <a:pPr lvl="0">
              <a:lnSpc>
                <a:spcPct val="200000"/>
              </a:lnSpc>
            </a:pPr>
            <a:r>
              <a:rPr lang="fr-FR" sz="1000" dirty="0">
                <a:solidFill>
                  <a:prstClr val="black"/>
                </a:solidFill>
                <a:latin typeface="Short Stack" panose="02010500040000000007" pitchFamily="2" charset="0"/>
                <a:cs typeface="Dekko" panose="00000500000000000000" pitchFamily="2" charset="0"/>
              </a:rPr>
              <a:t>______________________________________________________________________________</a:t>
            </a:r>
          </a:p>
          <a:p>
            <a:pPr lvl="0"/>
            <a:endParaRPr lang="fr-FR" sz="1000" dirty="0">
              <a:ln>
                <a:solidFill>
                  <a:prstClr val="black"/>
                </a:solidFill>
              </a:ln>
              <a:solidFill>
                <a:prstClr val="black"/>
              </a:solidFill>
              <a:latin typeface="Short Stack" panose="02010500040000000007" pitchFamily="2" charset="0"/>
              <a:cs typeface="Dekko" panose="00000500000000000000" pitchFamily="2" charset="0"/>
            </a:endParaRPr>
          </a:p>
          <a:p>
            <a:pPr lvl="0"/>
            <a:r>
              <a:rPr lang="fr-FR" sz="1000" dirty="0">
                <a:ln>
                  <a:solidFill>
                    <a:prstClr val="black"/>
                  </a:solidFill>
                </a:ln>
                <a:solidFill>
                  <a:prstClr val="black"/>
                </a:solidFill>
                <a:latin typeface="Short Stack" panose="02010500040000000007" pitchFamily="2" charset="0"/>
                <a:cs typeface="Dekko" panose="00000500000000000000" pitchFamily="2" charset="0"/>
              </a:rPr>
              <a:t>Quel passage as-tu préféré ? Pourquoi ?</a:t>
            </a:r>
          </a:p>
          <a:p>
            <a:pPr lvl="0">
              <a:lnSpc>
                <a:spcPct val="200000"/>
              </a:lnSpc>
            </a:pPr>
            <a:r>
              <a:rPr lang="fr-FR" sz="1000" dirty="0">
                <a:solidFill>
                  <a:prstClr val="black"/>
                </a:solidFill>
                <a:latin typeface="Short Stack" panose="02010500040000000007" pitchFamily="2" charset="0"/>
                <a:cs typeface="Dekko" panose="00000500000000000000" pitchFamily="2" charset="0"/>
              </a:rPr>
              <a:t>______________________________________________________________________________</a:t>
            </a:r>
          </a:p>
          <a:p>
            <a:pPr lvl="0">
              <a:lnSpc>
                <a:spcPct val="200000"/>
              </a:lnSpc>
            </a:pPr>
            <a:r>
              <a:rPr lang="fr-FR" sz="1000" dirty="0">
                <a:solidFill>
                  <a:prstClr val="black"/>
                </a:solidFill>
                <a:latin typeface="Short Stack" panose="02010500040000000007" pitchFamily="2" charset="0"/>
                <a:cs typeface="Dekko" panose="00000500000000000000" pitchFamily="2" charset="0"/>
              </a:rPr>
              <a:t>______________________________________________________________________________</a:t>
            </a:r>
          </a:p>
          <a:p>
            <a:pPr lvl="0"/>
            <a:endParaRPr lang="fr-FR" sz="1000" dirty="0">
              <a:solidFill>
                <a:prstClr val="black"/>
              </a:solidFill>
              <a:latin typeface="Short Stack" panose="02010500040000000007" pitchFamily="2" charset="0"/>
              <a:cs typeface="Dekko" panose="00000500000000000000" pitchFamily="2" charset="0"/>
            </a:endParaRPr>
          </a:p>
          <a:p>
            <a:pPr lvl="0"/>
            <a:r>
              <a:rPr lang="fr-FR" sz="1000" dirty="0">
                <a:ln>
                  <a:solidFill>
                    <a:schemeClr val="tx1"/>
                  </a:solidFill>
                </a:ln>
                <a:solidFill>
                  <a:prstClr val="black"/>
                </a:solidFill>
                <a:latin typeface="Short Stack" panose="02010500040000000007" pitchFamily="2" charset="0"/>
                <a:cs typeface="Dekko" panose="00000500000000000000" pitchFamily="2" charset="0"/>
              </a:rPr>
              <a:t>Cherche des informations sur Jules Verne. Quel(s) autre(s) romans a-t-il écrit ?</a:t>
            </a:r>
          </a:p>
          <a:p>
            <a:pPr lvl="0">
              <a:lnSpc>
                <a:spcPct val="200000"/>
              </a:lnSpc>
            </a:pPr>
            <a:r>
              <a:rPr lang="fr-FR" sz="1000" dirty="0">
                <a:solidFill>
                  <a:prstClr val="black"/>
                </a:solidFill>
                <a:latin typeface="Short Stack" panose="02010500040000000007" pitchFamily="2" charset="0"/>
                <a:cs typeface="Dekko" panose="00000500000000000000" pitchFamily="2" charset="0"/>
              </a:rPr>
              <a:t>______________________________________________________________________________</a:t>
            </a:r>
          </a:p>
          <a:p>
            <a:pPr lvl="0">
              <a:lnSpc>
                <a:spcPct val="200000"/>
              </a:lnSpc>
            </a:pPr>
            <a:r>
              <a:rPr lang="fr-FR" sz="1000" dirty="0">
                <a:solidFill>
                  <a:prstClr val="black"/>
                </a:solidFill>
                <a:latin typeface="Short Stack" panose="02010500040000000007" pitchFamily="2" charset="0"/>
                <a:cs typeface="Dekko" panose="00000500000000000000" pitchFamily="2" charset="0"/>
              </a:rPr>
              <a:t>______________________________________________________________________________</a:t>
            </a:r>
          </a:p>
          <a:p>
            <a:pPr lvl="0">
              <a:lnSpc>
                <a:spcPct val="200000"/>
              </a:lnSpc>
            </a:pPr>
            <a:r>
              <a:rPr lang="fr-FR" sz="1000" dirty="0">
                <a:solidFill>
                  <a:prstClr val="black"/>
                </a:solidFill>
                <a:latin typeface="Short Stack" panose="02010500040000000007" pitchFamily="2" charset="0"/>
                <a:cs typeface="Dekko" panose="00000500000000000000" pitchFamily="2" charset="0"/>
              </a:rPr>
              <a:t>______________________________________________________________________________</a:t>
            </a:r>
          </a:p>
          <a:p>
            <a:pPr lvl="0">
              <a:lnSpc>
                <a:spcPct val="200000"/>
              </a:lnSpc>
            </a:pPr>
            <a:r>
              <a:rPr lang="fr-FR" sz="1000" dirty="0">
                <a:solidFill>
                  <a:prstClr val="black"/>
                </a:solidFill>
                <a:latin typeface="Short Stack" panose="02010500040000000007" pitchFamily="2" charset="0"/>
                <a:cs typeface="Dekko" panose="00000500000000000000" pitchFamily="2" charset="0"/>
              </a:rPr>
              <a:t>______________________________________________________________________________</a:t>
            </a:r>
          </a:p>
        </p:txBody>
      </p:sp>
      <p:sp>
        <p:nvSpPr>
          <p:cNvPr id="2" name="Rectangle 1">
            <a:extLst>
              <a:ext uri="{FF2B5EF4-FFF2-40B4-BE49-F238E27FC236}">
                <a16:creationId xmlns:a16="http://schemas.microsoft.com/office/drawing/2014/main" id="{AB014F9C-9B3D-477F-9D09-D94F961FA18A}"/>
              </a:ext>
            </a:extLst>
          </p:cNvPr>
          <p:cNvSpPr/>
          <p:nvPr/>
        </p:nvSpPr>
        <p:spPr>
          <a:xfrm>
            <a:off x="281942" y="1575132"/>
            <a:ext cx="6321362" cy="246221"/>
          </a:xfrm>
          <a:prstGeom prst="rect">
            <a:avLst/>
          </a:prstGeom>
        </p:spPr>
        <p:txBody>
          <a:bodyPr wrap="square">
            <a:spAutoFit/>
          </a:bodyPr>
          <a:lstStyle/>
          <a:p>
            <a:pPr lvl="0"/>
            <a:r>
              <a:rPr lang="fr-FR" sz="1000" dirty="0">
                <a:ln>
                  <a:solidFill>
                    <a:prstClr val="black"/>
                  </a:solidFill>
                </a:ln>
                <a:solidFill>
                  <a:prstClr val="black"/>
                </a:solidFill>
                <a:latin typeface="Short Stack" panose="02010500040000000007" pitchFamily="2" charset="0"/>
                <a:cs typeface="Dekko" panose="00000500000000000000" pitchFamily="2" charset="0"/>
              </a:rPr>
              <a:t>1) Complète le tableau ci-dessous</a:t>
            </a:r>
          </a:p>
        </p:txBody>
      </p:sp>
      <p:pic>
        <p:nvPicPr>
          <p:cNvPr id="4" name="Image 3">
            <a:extLst>
              <a:ext uri="{FF2B5EF4-FFF2-40B4-BE49-F238E27FC236}">
                <a16:creationId xmlns:a16="http://schemas.microsoft.com/office/drawing/2014/main" id="{50B8485A-CCA0-4E1C-89DD-DD31D8A5FA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523907" y="9099404"/>
            <a:ext cx="1278887" cy="263145"/>
          </a:xfrm>
          <a:prstGeom prst="rect">
            <a:avLst/>
          </a:prstGeom>
        </p:spPr>
      </p:pic>
      <p:graphicFrame>
        <p:nvGraphicFramePr>
          <p:cNvPr id="20" name="Tableau 19">
            <a:extLst>
              <a:ext uri="{FF2B5EF4-FFF2-40B4-BE49-F238E27FC236}">
                <a16:creationId xmlns:a16="http://schemas.microsoft.com/office/drawing/2014/main" id="{AF4858FD-E3B0-4004-A605-F9365BD23AA1}"/>
              </a:ext>
            </a:extLst>
          </p:cNvPr>
          <p:cNvGraphicFramePr>
            <a:graphicFrameLocks noGrp="1"/>
          </p:cNvGraphicFramePr>
          <p:nvPr>
            <p:extLst>
              <p:ext uri="{D42A27DB-BD31-4B8C-83A1-F6EECF244321}">
                <p14:modId xmlns:p14="http://schemas.microsoft.com/office/powerpoint/2010/main" val="853458869"/>
              </p:ext>
            </p:extLst>
          </p:nvPr>
        </p:nvGraphicFramePr>
        <p:xfrm>
          <a:off x="415948" y="1859280"/>
          <a:ext cx="6233076" cy="2749545"/>
        </p:xfrm>
        <a:graphic>
          <a:graphicData uri="http://schemas.openxmlformats.org/drawingml/2006/table">
            <a:tbl>
              <a:tblPr firstRow="1" bandRow="1">
                <a:tableStyleId>{5940675A-B579-460E-94D1-54222C63F5DA}</a:tableStyleId>
              </a:tblPr>
              <a:tblGrid>
                <a:gridCol w="3272132">
                  <a:extLst>
                    <a:ext uri="{9D8B030D-6E8A-4147-A177-3AD203B41FA5}">
                      <a16:colId xmlns:a16="http://schemas.microsoft.com/office/drawing/2014/main" val="491031640"/>
                    </a:ext>
                  </a:extLst>
                </a:gridCol>
                <a:gridCol w="1188720">
                  <a:extLst>
                    <a:ext uri="{9D8B030D-6E8A-4147-A177-3AD203B41FA5}">
                      <a16:colId xmlns:a16="http://schemas.microsoft.com/office/drawing/2014/main" val="4222421651"/>
                    </a:ext>
                  </a:extLst>
                </a:gridCol>
                <a:gridCol w="1772224">
                  <a:extLst>
                    <a:ext uri="{9D8B030D-6E8A-4147-A177-3AD203B41FA5}">
                      <a16:colId xmlns:a16="http://schemas.microsoft.com/office/drawing/2014/main" val="2634559848"/>
                    </a:ext>
                  </a:extLst>
                </a:gridCol>
              </a:tblGrid>
              <a:tr h="305505">
                <a:tc>
                  <a:txBody>
                    <a:bodyPr/>
                    <a:lstStyle/>
                    <a:p>
                      <a:pPr algn="ctr"/>
                      <a:r>
                        <a:rPr lang="fr-FR" sz="1000" dirty="0">
                          <a:latin typeface="Short Stack" panose="02010500040000000007" pitchFamily="2" charset="0"/>
                        </a:rPr>
                        <a:t>Lieu</a:t>
                      </a:r>
                    </a:p>
                  </a:txBody>
                  <a:tcPr anchor="ctr">
                    <a:solidFill>
                      <a:schemeClr val="accent6">
                        <a:lumMod val="40000"/>
                        <a:lumOff val="60000"/>
                      </a:schemeClr>
                    </a:solidFill>
                  </a:tcPr>
                </a:tc>
                <a:tc>
                  <a:txBody>
                    <a:bodyPr/>
                    <a:lstStyle/>
                    <a:p>
                      <a:pPr algn="ctr"/>
                      <a:r>
                        <a:rPr lang="fr-FR" sz="1000" dirty="0">
                          <a:latin typeface="Short Stack" panose="02010500040000000007" pitchFamily="2" charset="0"/>
                        </a:rPr>
                        <a:t> date </a:t>
                      </a:r>
                    </a:p>
                  </a:txBody>
                  <a:tcPr anchor="ctr">
                    <a:solidFill>
                      <a:schemeClr val="accent6">
                        <a:lumMod val="40000"/>
                        <a:lumOff val="60000"/>
                      </a:schemeClr>
                    </a:solidFill>
                  </a:tcPr>
                </a:tc>
                <a:tc>
                  <a:txBody>
                    <a:bodyPr/>
                    <a:lstStyle/>
                    <a:p>
                      <a:pPr algn="ctr"/>
                      <a:r>
                        <a:rPr lang="fr-FR" sz="1000" dirty="0">
                          <a:latin typeface="Short Stack" panose="02010500040000000007" pitchFamily="2" charset="0"/>
                        </a:rPr>
                        <a:t>heure en chiffres</a:t>
                      </a:r>
                    </a:p>
                  </a:txBody>
                  <a:tcPr anchor="ctr">
                    <a:solidFill>
                      <a:schemeClr val="accent6">
                        <a:lumMod val="40000"/>
                        <a:lumOff val="60000"/>
                      </a:schemeClr>
                    </a:solidFill>
                  </a:tcPr>
                </a:tc>
                <a:extLst>
                  <a:ext uri="{0D108BD9-81ED-4DB2-BD59-A6C34878D82A}">
                    <a16:rowId xmlns:a16="http://schemas.microsoft.com/office/drawing/2014/main" val="3460430756"/>
                  </a:ext>
                </a:extLst>
              </a:tr>
              <a:tr h="305505">
                <a:tc>
                  <a:txBody>
                    <a:bodyPr/>
                    <a:lstStyle/>
                    <a:p>
                      <a:r>
                        <a:rPr lang="fr-FR" sz="1000" dirty="0">
                          <a:latin typeface="Short Stack" panose="02010500040000000007" pitchFamily="2" charset="0"/>
                        </a:rPr>
                        <a:t>Arrivée au port de Liverpool</a:t>
                      </a:r>
                    </a:p>
                  </a:txBody>
                  <a:tcPr anchor="ctr"/>
                </a:tc>
                <a:tc rowSpan="4">
                  <a:txBody>
                    <a:bodyPr/>
                    <a:lstStyle/>
                    <a:p>
                      <a:r>
                        <a:rPr lang="fr-FR" sz="1000" dirty="0">
                          <a:latin typeface="Short Stack" panose="02010500040000000007" pitchFamily="2" charset="0"/>
                        </a:rPr>
                        <a:t>21 décembre</a:t>
                      </a:r>
                    </a:p>
                  </a:txBody>
                  <a:tcPr anchor="ctr"/>
                </a:tc>
                <a:tc>
                  <a:txBody>
                    <a:bodyPr/>
                    <a:lstStyle/>
                    <a:p>
                      <a:endParaRPr lang="fr-FR" sz="1000" b="1" dirty="0">
                        <a:solidFill>
                          <a:srgbClr val="FF0000"/>
                        </a:solidFill>
                        <a:latin typeface="Short Stack" panose="02010500040000000007" pitchFamily="2" charset="0"/>
                      </a:endParaRPr>
                    </a:p>
                  </a:txBody>
                  <a:tcPr anchor="ctr"/>
                </a:tc>
                <a:extLst>
                  <a:ext uri="{0D108BD9-81ED-4DB2-BD59-A6C34878D82A}">
                    <a16:rowId xmlns:a16="http://schemas.microsoft.com/office/drawing/2014/main" val="1843292432"/>
                  </a:ext>
                </a:extLst>
              </a:tr>
              <a:tr h="305505">
                <a:tc>
                  <a:txBody>
                    <a:bodyPr/>
                    <a:lstStyle/>
                    <a:p>
                      <a:r>
                        <a:rPr lang="fr-FR" sz="1000" dirty="0">
                          <a:latin typeface="Short Stack" panose="02010500040000000007" pitchFamily="2" charset="0"/>
                        </a:rPr>
                        <a:t>Sortie de prison</a:t>
                      </a:r>
                    </a:p>
                  </a:txBody>
                  <a:tcPr anchor="ctr"/>
                </a:tc>
                <a:tc vMerge="1">
                  <a:txBody>
                    <a:bodyPr/>
                    <a:lstStyle/>
                    <a:p>
                      <a:endParaRPr lang="fr-FR" sz="1000" dirty="0">
                        <a:latin typeface="Short Stack" panose="02010500040000000007" pitchFamily="2" charset="0"/>
                      </a:endParaRPr>
                    </a:p>
                  </a:txBody>
                  <a:tcPr anchor="ctr"/>
                </a:tc>
                <a:tc>
                  <a:txBody>
                    <a:bodyPr/>
                    <a:lstStyle/>
                    <a:p>
                      <a:endParaRPr lang="fr-FR" sz="1000" b="1" dirty="0">
                        <a:solidFill>
                          <a:srgbClr val="FF0000"/>
                        </a:solidFill>
                        <a:latin typeface="Short Stack" panose="02010500040000000007" pitchFamily="2" charset="0"/>
                      </a:endParaRPr>
                    </a:p>
                  </a:txBody>
                  <a:tcPr anchor="ctr"/>
                </a:tc>
                <a:extLst>
                  <a:ext uri="{0D108BD9-81ED-4DB2-BD59-A6C34878D82A}">
                    <a16:rowId xmlns:a16="http://schemas.microsoft.com/office/drawing/2014/main" val="4206118540"/>
                  </a:ext>
                </a:extLst>
              </a:tr>
              <a:tr h="305505">
                <a:tc>
                  <a:txBody>
                    <a:bodyPr/>
                    <a:lstStyle/>
                    <a:p>
                      <a:r>
                        <a:rPr lang="fr-FR" sz="1000" dirty="0">
                          <a:latin typeface="Short Stack" panose="02010500040000000007" pitchFamily="2" charset="0"/>
                        </a:rPr>
                        <a:t>Départ à la gare de Liverpool</a:t>
                      </a:r>
                    </a:p>
                  </a:txBody>
                  <a:tcPr anchor="ctr"/>
                </a:tc>
                <a:tc vMerge="1">
                  <a:txBody>
                    <a:bodyPr/>
                    <a:lstStyle/>
                    <a:p>
                      <a:endParaRPr lang="fr-FR" sz="1000" dirty="0">
                        <a:latin typeface="Short Stack" panose="02010500040000000007" pitchFamily="2" charset="0"/>
                      </a:endParaRPr>
                    </a:p>
                  </a:txBody>
                  <a:tcPr anchor="ctr"/>
                </a:tc>
                <a:tc>
                  <a:txBody>
                    <a:bodyPr/>
                    <a:lstStyle/>
                    <a:p>
                      <a:endParaRPr lang="fr-FR" sz="1000" b="1" dirty="0">
                        <a:solidFill>
                          <a:srgbClr val="FF0000"/>
                        </a:solidFill>
                        <a:latin typeface="Short Stack" panose="02010500040000000007" pitchFamily="2" charset="0"/>
                      </a:endParaRPr>
                    </a:p>
                  </a:txBody>
                  <a:tcPr anchor="ctr"/>
                </a:tc>
                <a:extLst>
                  <a:ext uri="{0D108BD9-81ED-4DB2-BD59-A6C34878D82A}">
                    <a16:rowId xmlns:a16="http://schemas.microsoft.com/office/drawing/2014/main" val="1762161899"/>
                  </a:ext>
                </a:extLst>
              </a:tr>
              <a:tr h="305505">
                <a:tc>
                  <a:txBody>
                    <a:bodyPr/>
                    <a:lstStyle/>
                    <a:p>
                      <a:r>
                        <a:rPr lang="fr-FR" sz="1000" dirty="0">
                          <a:latin typeface="Short Stack" panose="02010500040000000007" pitchFamily="2" charset="0"/>
                        </a:rPr>
                        <a:t>Arrivée à la gare de Londres</a:t>
                      </a:r>
                    </a:p>
                  </a:txBody>
                  <a:tcPr anchor="ctr"/>
                </a:tc>
                <a:tc vMerge="1">
                  <a:txBody>
                    <a:bodyPr/>
                    <a:lstStyle/>
                    <a:p>
                      <a:endParaRPr lang="fr-FR" sz="1000" dirty="0">
                        <a:latin typeface="Short Stack" panose="02010500040000000007" pitchFamily="2" charset="0"/>
                      </a:endParaRPr>
                    </a:p>
                  </a:txBody>
                  <a:tcPr anchor="ctr"/>
                </a:tc>
                <a:tc>
                  <a:txBody>
                    <a:bodyPr/>
                    <a:lstStyle/>
                    <a:p>
                      <a:endParaRPr lang="fr-FR" sz="1000" b="1" dirty="0">
                        <a:solidFill>
                          <a:srgbClr val="FF0000"/>
                        </a:solidFill>
                        <a:latin typeface="Short Stack" panose="02010500040000000007" pitchFamily="2" charset="0"/>
                      </a:endParaRPr>
                    </a:p>
                  </a:txBody>
                  <a:tcPr anchor="ctr"/>
                </a:tc>
                <a:extLst>
                  <a:ext uri="{0D108BD9-81ED-4DB2-BD59-A6C34878D82A}">
                    <a16:rowId xmlns:a16="http://schemas.microsoft.com/office/drawing/2014/main" val="3736336792"/>
                  </a:ext>
                </a:extLst>
              </a:tr>
              <a:tr h="305505">
                <a:tc>
                  <a:txBody>
                    <a:bodyPr/>
                    <a:lstStyle/>
                    <a:p>
                      <a:r>
                        <a:rPr lang="fr-FR" sz="1000" dirty="0">
                          <a:latin typeface="Short Stack" panose="02010500040000000007" pitchFamily="2" charset="0"/>
                        </a:rPr>
                        <a:t>Chez </a:t>
                      </a:r>
                      <a:r>
                        <a:rPr lang="fr-FR" sz="1000" dirty="0" err="1">
                          <a:latin typeface="Short Stack" panose="02010500040000000007" pitchFamily="2" charset="0"/>
                        </a:rPr>
                        <a:t>Philéas</a:t>
                      </a:r>
                      <a:r>
                        <a:rPr lang="fr-FR" sz="1000" dirty="0">
                          <a:latin typeface="Short Stack" panose="02010500040000000007" pitchFamily="2" charset="0"/>
                        </a:rPr>
                        <a:t> Fogg avec Aouda</a:t>
                      </a:r>
                    </a:p>
                  </a:txBody>
                  <a:tcPr anchor="ctr"/>
                </a:tc>
                <a:tc rowSpan="4">
                  <a:txBody>
                    <a:bodyPr/>
                    <a:lstStyle/>
                    <a:p>
                      <a:r>
                        <a:rPr lang="fr-FR" sz="1000" dirty="0">
                          <a:latin typeface="Short Stack" panose="02010500040000000007" pitchFamily="2" charset="0"/>
                        </a:rPr>
                        <a:t>22 décembre</a:t>
                      </a:r>
                    </a:p>
                  </a:txBody>
                  <a:tcPr anchor="ctr"/>
                </a:tc>
                <a:tc>
                  <a:txBody>
                    <a:bodyPr/>
                    <a:lstStyle/>
                    <a:p>
                      <a:endParaRPr lang="fr-FR" sz="1000" b="1" dirty="0">
                        <a:solidFill>
                          <a:srgbClr val="FF0000"/>
                        </a:solidFill>
                        <a:latin typeface="Short Stack" panose="02010500040000000007" pitchFamily="2" charset="0"/>
                      </a:endParaRPr>
                    </a:p>
                  </a:txBody>
                  <a:tcPr anchor="ctr"/>
                </a:tc>
                <a:extLst>
                  <a:ext uri="{0D108BD9-81ED-4DB2-BD59-A6C34878D82A}">
                    <a16:rowId xmlns:a16="http://schemas.microsoft.com/office/drawing/2014/main" val="862491260"/>
                  </a:ext>
                </a:extLst>
              </a:tr>
              <a:tr h="305505">
                <a:tc>
                  <a:txBody>
                    <a:bodyPr/>
                    <a:lstStyle/>
                    <a:p>
                      <a:r>
                        <a:rPr lang="fr-FR" sz="1000" dirty="0">
                          <a:latin typeface="Short Stack" panose="02010500040000000007" pitchFamily="2" charset="0"/>
                        </a:rPr>
                        <a:t>Chez </a:t>
                      </a:r>
                      <a:r>
                        <a:rPr lang="fr-FR" sz="1000" dirty="0" err="1">
                          <a:latin typeface="Short Stack" panose="02010500040000000007" pitchFamily="2" charset="0"/>
                        </a:rPr>
                        <a:t>Philéas</a:t>
                      </a:r>
                      <a:r>
                        <a:rPr lang="fr-FR" sz="1000" dirty="0">
                          <a:latin typeface="Short Stack" panose="02010500040000000007" pitchFamily="2" charset="0"/>
                        </a:rPr>
                        <a:t> Fogg avec Passepartout</a:t>
                      </a:r>
                    </a:p>
                  </a:txBody>
                  <a:tcPr anchor="ctr"/>
                </a:tc>
                <a:tc vMerge="1">
                  <a:txBody>
                    <a:bodyPr/>
                    <a:lstStyle/>
                    <a:p>
                      <a:endParaRPr lang="fr-FR" sz="1000" dirty="0">
                        <a:latin typeface="Short Stack" panose="02010500040000000007" pitchFamily="2" charset="0"/>
                      </a:endParaRPr>
                    </a:p>
                  </a:txBody>
                  <a:tcPr anchor="ctr"/>
                </a:tc>
                <a:tc>
                  <a:txBody>
                    <a:bodyPr/>
                    <a:lstStyle/>
                    <a:p>
                      <a:endParaRPr lang="fr-FR" sz="1000" b="1" dirty="0">
                        <a:solidFill>
                          <a:srgbClr val="FF0000"/>
                        </a:solidFill>
                        <a:latin typeface="Short Stack" panose="02010500040000000007" pitchFamily="2" charset="0"/>
                      </a:endParaRPr>
                    </a:p>
                  </a:txBody>
                  <a:tcPr anchor="ctr"/>
                </a:tc>
                <a:extLst>
                  <a:ext uri="{0D108BD9-81ED-4DB2-BD59-A6C34878D82A}">
                    <a16:rowId xmlns:a16="http://schemas.microsoft.com/office/drawing/2014/main" val="3382598266"/>
                  </a:ext>
                </a:extLst>
              </a:tr>
              <a:tr h="305505">
                <a:tc>
                  <a:txBody>
                    <a:bodyPr/>
                    <a:lstStyle/>
                    <a:p>
                      <a:r>
                        <a:rPr lang="fr-FR" sz="1000" dirty="0">
                          <a:latin typeface="Short Stack" panose="02010500040000000007" pitchFamily="2" charset="0"/>
                        </a:rPr>
                        <a:t>Passepartout revient de chez le Pasteur</a:t>
                      </a:r>
                    </a:p>
                  </a:txBody>
                  <a:tcPr anchor="ctr"/>
                </a:tc>
                <a:tc vMerge="1">
                  <a:txBody>
                    <a:bodyPr/>
                    <a:lstStyle/>
                    <a:p>
                      <a:endParaRPr lang="fr-FR" sz="1000" dirty="0">
                        <a:latin typeface="Short Stack" panose="02010500040000000007" pitchFamily="2" charset="0"/>
                      </a:endParaRPr>
                    </a:p>
                  </a:txBody>
                  <a:tcPr anchor="ctr"/>
                </a:tc>
                <a:tc>
                  <a:txBody>
                    <a:bodyPr/>
                    <a:lstStyle/>
                    <a:p>
                      <a:endParaRPr lang="fr-FR" sz="1000" b="1" dirty="0">
                        <a:solidFill>
                          <a:srgbClr val="FF0000"/>
                        </a:solidFill>
                        <a:latin typeface="Short Stack" panose="02010500040000000007" pitchFamily="2" charset="0"/>
                      </a:endParaRPr>
                    </a:p>
                  </a:txBody>
                  <a:tcPr anchor="ctr"/>
                </a:tc>
                <a:extLst>
                  <a:ext uri="{0D108BD9-81ED-4DB2-BD59-A6C34878D82A}">
                    <a16:rowId xmlns:a16="http://schemas.microsoft.com/office/drawing/2014/main" val="2901263967"/>
                  </a:ext>
                </a:extLst>
              </a:tr>
              <a:tr h="305505">
                <a:tc>
                  <a:txBody>
                    <a:bodyPr/>
                    <a:lstStyle/>
                    <a:p>
                      <a:r>
                        <a:rPr lang="fr-FR" sz="1000" dirty="0">
                          <a:latin typeface="Short Stack" panose="02010500040000000007" pitchFamily="2" charset="0"/>
                        </a:rPr>
                        <a:t>Arrivée de </a:t>
                      </a:r>
                      <a:r>
                        <a:rPr lang="fr-FR" sz="1000" dirty="0" err="1">
                          <a:latin typeface="Short Stack" panose="02010500040000000007" pitchFamily="2" charset="0"/>
                        </a:rPr>
                        <a:t>Philéas</a:t>
                      </a:r>
                      <a:r>
                        <a:rPr lang="fr-FR" sz="1000" dirty="0">
                          <a:latin typeface="Short Stack" panose="02010500040000000007" pitchFamily="2" charset="0"/>
                        </a:rPr>
                        <a:t> Fogg au Reform Club</a:t>
                      </a:r>
                    </a:p>
                  </a:txBody>
                  <a:tcPr anchor="ctr"/>
                </a:tc>
                <a:tc vMerge="1">
                  <a:txBody>
                    <a:bodyPr/>
                    <a:lstStyle/>
                    <a:p>
                      <a:endParaRPr lang="fr-FR" sz="1000" dirty="0">
                        <a:latin typeface="Short Stack" panose="02010500040000000007" pitchFamily="2" charset="0"/>
                      </a:endParaRPr>
                    </a:p>
                  </a:txBody>
                  <a:tcPr anchor="ctr"/>
                </a:tc>
                <a:tc>
                  <a:txBody>
                    <a:bodyPr/>
                    <a:lstStyle/>
                    <a:p>
                      <a:endParaRPr lang="fr-FR" sz="1000" b="1" dirty="0">
                        <a:solidFill>
                          <a:srgbClr val="FF0000"/>
                        </a:solidFill>
                        <a:latin typeface="Short Stack" panose="02010500040000000007" pitchFamily="2" charset="0"/>
                      </a:endParaRPr>
                    </a:p>
                  </a:txBody>
                  <a:tcPr anchor="ctr"/>
                </a:tc>
                <a:extLst>
                  <a:ext uri="{0D108BD9-81ED-4DB2-BD59-A6C34878D82A}">
                    <a16:rowId xmlns:a16="http://schemas.microsoft.com/office/drawing/2014/main" val="3133756340"/>
                  </a:ext>
                </a:extLst>
              </a:tr>
            </a:tbl>
          </a:graphicData>
        </a:graphic>
      </p:graphicFrame>
    </p:spTree>
    <p:extLst>
      <p:ext uri="{BB962C8B-B14F-4D97-AF65-F5344CB8AC3E}">
        <p14:creationId xmlns:p14="http://schemas.microsoft.com/office/powerpoint/2010/main" val="428531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flipH="1">
            <a:off x="261593" y="714375"/>
            <a:ext cx="8917" cy="9191625"/>
          </a:xfrm>
          <a:prstGeom prst="line">
            <a:avLst/>
          </a:prstGeom>
          <a:ln w="57150" cap="rnd">
            <a:solidFill>
              <a:schemeClr val="accent6">
                <a:lumMod val="75000"/>
              </a:schemeClr>
            </a:solidFill>
            <a:prstDash val="sysDot"/>
            <a:round/>
          </a:ln>
        </p:spPr>
        <p:style>
          <a:lnRef idx="1">
            <a:schemeClr val="accent1"/>
          </a:lnRef>
          <a:fillRef idx="0">
            <a:schemeClr val="accent1"/>
          </a:fillRef>
          <a:effectRef idx="0">
            <a:schemeClr val="accent1"/>
          </a:effectRef>
          <a:fontRef idx="minor">
            <a:schemeClr val="tx1"/>
          </a:fontRef>
        </p:style>
      </p:cxnSp>
      <p:grpSp>
        <p:nvGrpSpPr>
          <p:cNvPr id="28" name="Groupe 27"/>
          <p:cNvGrpSpPr/>
          <p:nvPr/>
        </p:nvGrpSpPr>
        <p:grpSpPr>
          <a:xfrm>
            <a:off x="-39925" y="1"/>
            <a:ext cx="6897925" cy="1027466"/>
            <a:chOff x="-39925" y="0"/>
            <a:chExt cx="6897925" cy="1223269"/>
          </a:xfrm>
        </p:grpSpPr>
        <p:pic>
          <p:nvPicPr>
            <p:cNvPr id="26" name="Image 25"/>
            <p:cNvPicPr>
              <a:picLocks noChangeAspect="1"/>
            </p:cNvPicPr>
            <p:nvPr/>
          </p:nvPicPr>
          <p:blipFill rotWithShape="1">
            <a:blip r:embed="rId2">
              <a:duotone>
                <a:prstClr val="black"/>
                <a:schemeClr val="accent6">
                  <a:tint val="45000"/>
                  <a:satMod val="400000"/>
                </a:schemeClr>
              </a:duotone>
            </a:blip>
            <a:srcRect l="1329" t="3533" r="1954"/>
            <a:stretch/>
          </p:blipFill>
          <p:spPr>
            <a:xfrm>
              <a:off x="3390900" y="0"/>
              <a:ext cx="3467100" cy="1223269"/>
            </a:xfrm>
            <a:prstGeom prst="rect">
              <a:avLst/>
            </a:prstGeom>
          </p:spPr>
        </p:pic>
        <p:pic>
          <p:nvPicPr>
            <p:cNvPr id="27" name="Image 26"/>
            <p:cNvPicPr>
              <a:picLocks noChangeAspect="1"/>
            </p:cNvPicPr>
            <p:nvPr/>
          </p:nvPicPr>
          <p:blipFill>
            <a:blip r:embed="rId3">
              <a:duotone>
                <a:prstClr val="black"/>
                <a:schemeClr val="accent6">
                  <a:tint val="45000"/>
                  <a:satMod val="400000"/>
                </a:schemeClr>
              </a:duotone>
            </a:blip>
            <a:stretch>
              <a:fillRect/>
            </a:stretch>
          </p:blipFill>
          <p:spPr>
            <a:xfrm flipH="1">
              <a:off x="-39925" y="1981"/>
              <a:ext cx="3468925" cy="1219306"/>
            </a:xfrm>
            <a:prstGeom prst="rect">
              <a:avLst/>
            </a:prstGeom>
          </p:spPr>
        </p:pic>
      </p:grpSp>
      <p:sp>
        <p:nvSpPr>
          <p:cNvPr id="22" name="Ellipse 21"/>
          <p:cNvSpPr/>
          <p:nvPr/>
        </p:nvSpPr>
        <p:spPr>
          <a:xfrm>
            <a:off x="5326380" y="240268"/>
            <a:ext cx="1404693" cy="407431"/>
          </a:xfrm>
          <a:prstGeom prst="ellipse">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5326380" y="278368"/>
            <a:ext cx="1404693" cy="338554"/>
          </a:xfrm>
          <a:prstGeom prst="rect">
            <a:avLst/>
          </a:prstGeom>
          <a:noFill/>
        </p:spPr>
        <p:txBody>
          <a:bodyPr wrap="square" rtlCol="0">
            <a:spAutoFit/>
          </a:bodyPr>
          <a:lstStyle/>
          <a:p>
            <a:pPr algn="ctr"/>
            <a:r>
              <a:rPr lang="fr-FR" sz="1600" b="1" dirty="0">
                <a:effectLst>
                  <a:outerShdw blurRad="38100" dist="38100" dir="2700000" algn="tl">
                    <a:srgbClr val="000000">
                      <a:alpha val="43137"/>
                    </a:srgbClr>
                  </a:outerShdw>
                </a:effectLst>
                <a:latin typeface="Sweet Cheeks" panose="02000603000000000000" pitchFamily="2" charset="0"/>
                <a:ea typeface="Sweet Cheeks" panose="02000603000000000000" pitchFamily="2" charset="0"/>
              </a:rPr>
              <a:t>Planisphère</a:t>
            </a:r>
          </a:p>
        </p:txBody>
      </p:sp>
      <p:sp>
        <p:nvSpPr>
          <p:cNvPr id="30" name="ZoneTexte 29"/>
          <p:cNvSpPr txBox="1"/>
          <p:nvPr/>
        </p:nvSpPr>
        <p:spPr>
          <a:xfrm>
            <a:off x="1745938" y="25734"/>
            <a:ext cx="3730938" cy="954107"/>
          </a:xfrm>
          <a:prstGeom prst="rect">
            <a:avLst/>
          </a:prstGeom>
          <a:noFill/>
        </p:spPr>
        <p:txBody>
          <a:bodyPr wrap="square" rtlCol="0">
            <a:spAutoFit/>
          </a:bodyPr>
          <a:lstStyle/>
          <a:p>
            <a:pPr algn="ctr"/>
            <a:r>
              <a:rPr lang="fr-FR" sz="2800" b="1" dirty="0">
                <a:solidFill>
                  <a:schemeClr val="bg2">
                    <a:lumMod val="25000"/>
                  </a:schemeClr>
                </a:solidFill>
                <a:effectLst>
                  <a:outerShdw blurRad="38100" dist="38100" dir="2700000" algn="tl">
                    <a:srgbClr val="000000">
                      <a:alpha val="43137"/>
                    </a:srgbClr>
                  </a:outerShdw>
                </a:effectLst>
                <a:latin typeface="Sweet Cheeks" panose="02000603000000000000" pitchFamily="2" charset="0"/>
                <a:ea typeface="Sweet Cheeks" panose="02000603000000000000" pitchFamily="2" charset="0"/>
              </a:rPr>
              <a:t>Le tour du monde en 80 jours</a:t>
            </a:r>
          </a:p>
        </p:txBody>
      </p:sp>
      <p:sp>
        <p:nvSpPr>
          <p:cNvPr id="31" name="ZoneTexte 30"/>
          <p:cNvSpPr txBox="1"/>
          <p:nvPr/>
        </p:nvSpPr>
        <p:spPr>
          <a:xfrm>
            <a:off x="-39924" y="11506"/>
            <a:ext cx="849550" cy="840230"/>
          </a:xfrm>
          <a:prstGeom prst="rect">
            <a:avLst/>
          </a:prstGeom>
          <a:noFill/>
        </p:spPr>
        <p:txBody>
          <a:bodyPr wrap="square" rtlCol="0">
            <a:spAutoFit/>
          </a:bodyPr>
          <a:lstStyle/>
          <a:p>
            <a:pPr algn="ctr">
              <a:lnSpc>
                <a:spcPct val="90000"/>
              </a:lnSpc>
            </a:pPr>
            <a:r>
              <a:rPr lang="fr-FR" b="1" dirty="0">
                <a:effectLst>
                  <a:outerShdw blurRad="38100" dist="38100" dir="2700000" algn="tl">
                    <a:srgbClr val="000000">
                      <a:alpha val="43137"/>
                    </a:srgbClr>
                  </a:outerShdw>
                </a:effectLst>
                <a:latin typeface="Fineliner Script" panose="02000000000000000000" pitchFamily="50" charset="0"/>
              </a:rPr>
              <a:t>Lecture suivie CM2</a:t>
            </a:r>
          </a:p>
        </p:txBody>
      </p:sp>
      <p:pic>
        <p:nvPicPr>
          <p:cNvPr id="1026"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Effect>
                      <a14:colorTemperature colorTemp="112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rot="21150997">
            <a:off x="883278" y="126994"/>
            <a:ext cx="683837" cy="987359"/>
          </a:xfrm>
          <a:prstGeom prst="roundRect">
            <a:avLst>
              <a:gd name="adj" fmla="val 971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Image 3">
            <a:extLst>
              <a:ext uri="{FF2B5EF4-FFF2-40B4-BE49-F238E27FC236}">
                <a16:creationId xmlns:a16="http://schemas.microsoft.com/office/drawing/2014/main" id="{50B8485A-CCA0-4E1C-89DD-DD31D8A5FA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523907" y="9099404"/>
            <a:ext cx="1278887" cy="263145"/>
          </a:xfrm>
          <a:prstGeom prst="rect">
            <a:avLst/>
          </a:prstGeom>
        </p:spPr>
      </p:pic>
      <p:pic>
        <p:nvPicPr>
          <p:cNvPr id="3" name="Image 2">
            <a:extLst>
              <a:ext uri="{FF2B5EF4-FFF2-40B4-BE49-F238E27FC236}">
                <a16:creationId xmlns:a16="http://schemas.microsoft.com/office/drawing/2014/main" id="{6AA93972-B63A-400A-9714-905C29E65506}"/>
              </a:ext>
            </a:extLst>
          </p:cNvPr>
          <p:cNvPicPr>
            <a:picLocks noChangeAspect="1"/>
          </p:cNvPicPr>
          <p:nvPr/>
        </p:nvPicPr>
        <p:blipFill rotWithShape="1">
          <a:blip r:embed="rId7"/>
          <a:srcRect l="4487" t="5873" r="8171" b="6025"/>
          <a:stretch/>
        </p:blipFill>
        <p:spPr>
          <a:xfrm rot="16200000">
            <a:off x="-599113" y="2523061"/>
            <a:ext cx="8387747" cy="6178168"/>
          </a:xfrm>
          <a:prstGeom prst="rect">
            <a:avLst/>
          </a:prstGeom>
          <a:ln>
            <a:solidFill>
              <a:schemeClr val="accent6">
                <a:lumMod val="75000"/>
              </a:schemeClr>
            </a:solidFill>
          </a:ln>
        </p:spPr>
      </p:pic>
      <p:sp>
        <p:nvSpPr>
          <p:cNvPr id="21" name="Rectangle 20">
            <a:extLst>
              <a:ext uri="{FF2B5EF4-FFF2-40B4-BE49-F238E27FC236}">
                <a16:creationId xmlns:a16="http://schemas.microsoft.com/office/drawing/2014/main" id="{B9F04F60-EB9E-4887-84B4-5AB25C6E36ED}"/>
              </a:ext>
            </a:extLst>
          </p:cNvPr>
          <p:cNvSpPr/>
          <p:nvPr/>
        </p:nvSpPr>
        <p:spPr>
          <a:xfrm>
            <a:off x="409711" y="1133664"/>
            <a:ext cx="6321362" cy="246221"/>
          </a:xfrm>
          <a:prstGeom prst="rect">
            <a:avLst/>
          </a:prstGeom>
        </p:spPr>
        <p:txBody>
          <a:bodyPr wrap="square">
            <a:spAutoFit/>
          </a:bodyPr>
          <a:lstStyle/>
          <a:p>
            <a:pPr lvl="0"/>
            <a:r>
              <a:rPr lang="fr-FR" sz="1000" dirty="0">
                <a:ln>
                  <a:solidFill>
                    <a:prstClr val="black"/>
                  </a:solidFill>
                </a:ln>
                <a:solidFill>
                  <a:prstClr val="black"/>
                </a:solidFill>
                <a:latin typeface="Short Stack" panose="02010500040000000007" pitchFamily="2" charset="0"/>
                <a:cs typeface="Dekko" panose="00000500000000000000" pitchFamily="2" charset="0"/>
              </a:rPr>
              <a:t>Trace, au fur et à mesure de ta lecture, le voyage de </a:t>
            </a:r>
            <a:r>
              <a:rPr lang="fr-FR" sz="1000" dirty="0" err="1">
                <a:ln>
                  <a:solidFill>
                    <a:prstClr val="black"/>
                  </a:solidFill>
                </a:ln>
                <a:solidFill>
                  <a:prstClr val="black"/>
                </a:solidFill>
                <a:latin typeface="Short Stack" panose="02010500040000000007" pitchFamily="2" charset="0"/>
                <a:cs typeface="Dekko" panose="00000500000000000000" pitchFamily="2" charset="0"/>
              </a:rPr>
              <a:t>Philéas</a:t>
            </a:r>
            <a:r>
              <a:rPr lang="fr-FR" sz="1000" dirty="0">
                <a:ln>
                  <a:solidFill>
                    <a:prstClr val="black"/>
                  </a:solidFill>
                </a:ln>
                <a:solidFill>
                  <a:prstClr val="black"/>
                </a:solidFill>
                <a:latin typeface="Short Stack" panose="02010500040000000007" pitchFamily="2" charset="0"/>
                <a:cs typeface="Dekko" panose="00000500000000000000" pitchFamily="2" charset="0"/>
              </a:rPr>
              <a:t> Fogg</a:t>
            </a:r>
          </a:p>
        </p:txBody>
      </p:sp>
    </p:spTree>
    <p:extLst>
      <p:ext uri="{BB962C8B-B14F-4D97-AF65-F5344CB8AC3E}">
        <p14:creationId xmlns:p14="http://schemas.microsoft.com/office/powerpoint/2010/main" val="159861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flipH="1">
            <a:off x="269213" y="714375"/>
            <a:ext cx="8917" cy="9191625"/>
          </a:xfrm>
          <a:prstGeom prst="line">
            <a:avLst/>
          </a:prstGeom>
          <a:ln w="57150" cap="rnd">
            <a:solidFill>
              <a:schemeClr val="accent6">
                <a:lumMod val="75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3" name="Rectangle à coins arrondis 2"/>
          <p:cNvSpPr/>
          <p:nvPr/>
        </p:nvSpPr>
        <p:spPr>
          <a:xfrm>
            <a:off x="114919" y="1353901"/>
            <a:ext cx="5421454" cy="338555"/>
          </a:xfrm>
          <a:prstGeom prst="roundRect">
            <a:avLst>
              <a:gd name="adj" fmla="val 50000"/>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8" name="Groupe 27"/>
          <p:cNvGrpSpPr/>
          <p:nvPr/>
        </p:nvGrpSpPr>
        <p:grpSpPr>
          <a:xfrm>
            <a:off x="-39925" y="1"/>
            <a:ext cx="6897925" cy="1027466"/>
            <a:chOff x="-39925" y="0"/>
            <a:chExt cx="6897925" cy="1223269"/>
          </a:xfrm>
        </p:grpSpPr>
        <p:pic>
          <p:nvPicPr>
            <p:cNvPr id="26" name="Image 25"/>
            <p:cNvPicPr>
              <a:picLocks noChangeAspect="1"/>
            </p:cNvPicPr>
            <p:nvPr/>
          </p:nvPicPr>
          <p:blipFill rotWithShape="1">
            <a:blip r:embed="rId2">
              <a:duotone>
                <a:prstClr val="black"/>
                <a:schemeClr val="accent6">
                  <a:tint val="45000"/>
                  <a:satMod val="400000"/>
                </a:schemeClr>
              </a:duotone>
            </a:blip>
            <a:srcRect l="1329" t="3533" r="1954"/>
            <a:stretch/>
          </p:blipFill>
          <p:spPr>
            <a:xfrm>
              <a:off x="3390900" y="0"/>
              <a:ext cx="3467100" cy="1223269"/>
            </a:xfrm>
            <a:prstGeom prst="rect">
              <a:avLst/>
            </a:prstGeom>
          </p:spPr>
        </p:pic>
        <p:pic>
          <p:nvPicPr>
            <p:cNvPr id="27" name="Image 26"/>
            <p:cNvPicPr>
              <a:picLocks noChangeAspect="1"/>
            </p:cNvPicPr>
            <p:nvPr/>
          </p:nvPicPr>
          <p:blipFill>
            <a:blip r:embed="rId3">
              <a:duotone>
                <a:prstClr val="black"/>
                <a:schemeClr val="accent6">
                  <a:tint val="45000"/>
                  <a:satMod val="400000"/>
                </a:schemeClr>
              </a:duotone>
            </a:blip>
            <a:stretch>
              <a:fillRect/>
            </a:stretch>
          </p:blipFill>
          <p:spPr>
            <a:xfrm flipH="1">
              <a:off x="-39925" y="1981"/>
              <a:ext cx="3468925" cy="1219306"/>
            </a:xfrm>
            <a:prstGeom prst="rect">
              <a:avLst/>
            </a:prstGeom>
          </p:spPr>
        </p:pic>
      </p:grpSp>
      <p:sp>
        <p:nvSpPr>
          <p:cNvPr id="17" name="ZoneTexte 16"/>
          <p:cNvSpPr txBox="1"/>
          <p:nvPr/>
        </p:nvSpPr>
        <p:spPr>
          <a:xfrm>
            <a:off x="4686300" y="982380"/>
            <a:ext cx="2175493" cy="307777"/>
          </a:xfrm>
          <a:prstGeom prst="rect">
            <a:avLst/>
          </a:prstGeom>
          <a:noFill/>
        </p:spPr>
        <p:txBody>
          <a:bodyPr wrap="square" rtlCol="0">
            <a:spAutoFit/>
          </a:bodyPr>
          <a:lstStyle/>
          <a:p>
            <a:pPr algn="r"/>
            <a:r>
              <a:rPr lang="fr-FR" sz="1400" b="1" dirty="0">
                <a:latin typeface="Fineliner Script" panose="02000000000000000000" pitchFamily="50" charset="0"/>
              </a:rPr>
              <a:t>Prénom : ___________________</a:t>
            </a:r>
          </a:p>
        </p:txBody>
      </p:sp>
      <p:sp>
        <p:nvSpPr>
          <p:cNvPr id="22" name="Ellipse 21"/>
          <p:cNvSpPr/>
          <p:nvPr/>
        </p:nvSpPr>
        <p:spPr>
          <a:xfrm>
            <a:off x="5335430" y="240268"/>
            <a:ext cx="1418503" cy="407431"/>
          </a:xfrm>
          <a:prstGeom prst="ellipse">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5327515" y="278368"/>
            <a:ext cx="1426418" cy="338554"/>
          </a:xfrm>
          <a:prstGeom prst="rect">
            <a:avLst/>
          </a:prstGeom>
          <a:noFill/>
        </p:spPr>
        <p:txBody>
          <a:bodyPr wrap="square" rtlCol="0">
            <a:spAutoFit/>
          </a:bodyPr>
          <a:lstStyle/>
          <a:p>
            <a:pPr algn="ctr"/>
            <a:r>
              <a:rPr lang="fr-FR" sz="1600" b="1" dirty="0">
                <a:effectLst>
                  <a:outerShdw blurRad="38100" dist="38100" dir="2700000" algn="tl">
                    <a:srgbClr val="000000">
                      <a:alpha val="43137"/>
                    </a:srgbClr>
                  </a:outerShdw>
                </a:effectLst>
                <a:latin typeface="Sweet Cheeks" panose="02000603000000000000" pitchFamily="2" charset="0"/>
                <a:ea typeface="Sweet Cheeks" panose="02000603000000000000" pitchFamily="2" charset="0"/>
              </a:rPr>
              <a:t>correction 1</a:t>
            </a:r>
          </a:p>
        </p:txBody>
      </p:sp>
      <p:sp>
        <p:nvSpPr>
          <p:cNvPr id="30" name="ZoneTexte 29"/>
          <p:cNvSpPr txBox="1"/>
          <p:nvPr/>
        </p:nvSpPr>
        <p:spPr>
          <a:xfrm>
            <a:off x="1745938" y="25734"/>
            <a:ext cx="3730938" cy="954107"/>
          </a:xfrm>
          <a:prstGeom prst="rect">
            <a:avLst/>
          </a:prstGeom>
          <a:noFill/>
        </p:spPr>
        <p:txBody>
          <a:bodyPr wrap="square" rtlCol="0">
            <a:spAutoFit/>
          </a:bodyPr>
          <a:lstStyle/>
          <a:p>
            <a:pPr algn="ctr"/>
            <a:r>
              <a:rPr lang="fr-FR" sz="2800" b="1" dirty="0">
                <a:solidFill>
                  <a:schemeClr val="bg2">
                    <a:lumMod val="25000"/>
                  </a:schemeClr>
                </a:solidFill>
                <a:effectLst>
                  <a:outerShdw blurRad="38100" dist="38100" dir="2700000" algn="tl">
                    <a:srgbClr val="000000">
                      <a:alpha val="43137"/>
                    </a:srgbClr>
                  </a:outerShdw>
                </a:effectLst>
                <a:latin typeface="Sweet Cheeks" panose="02000603000000000000" pitchFamily="2" charset="0"/>
                <a:ea typeface="Sweet Cheeks" panose="02000603000000000000" pitchFamily="2" charset="0"/>
              </a:rPr>
              <a:t>Le tour du monde en 80 jours</a:t>
            </a:r>
          </a:p>
        </p:txBody>
      </p:sp>
      <p:sp>
        <p:nvSpPr>
          <p:cNvPr id="31" name="ZoneTexte 30"/>
          <p:cNvSpPr txBox="1"/>
          <p:nvPr/>
        </p:nvSpPr>
        <p:spPr>
          <a:xfrm>
            <a:off x="-39924" y="11506"/>
            <a:ext cx="849550" cy="840230"/>
          </a:xfrm>
          <a:prstGeom prst="rect">
            <a:avLst/>
          </a:prstGeom>
          <a:noFill/>
        </p:spPr>
        <p:txBody>
          <a:bodyPr wrap="square" rtlCol="0">
            <a:spAutoFit/>
          </a:bodyPr>
          <a:lstStyle/>
          <a:p>
            <a:pPr algn="ctr">
              <a:lnSpc>
                <a:spcPct val="90000"/>
              </a:lnSpc>
            </a:pPr>
            <a:r>
              <a:rPr lang="fr-FR" b="1" dirty="0">
                <a:effectLst>
                  <a:outerShdw blurRad="38100" dist="38100" dir="2700000" algn="tl">
                    <a:srgbClr val="000000">
                      <a:alpha val="43137"/>
                    </a:srgbClr>
                  </a:outerShdw>
                </a:effectLst>
                <a:latin typeface="Fineliner Script" panose="02000000000000000000" pitchFamily="50" charset="0"/>
              </a:rPr>
              <a:t>Lecture suivie CM2</a:t>
            </a:r>
          </a:p>
        </p:txBody>
      </p:sp>
      <p:pic>
        <p:nvPicPr>
          <p:cNvPr id="1026"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colorTemperature colorTemp="112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rot="21150997">
            <a:off x="960314" y="99468"/>
            <a:ext cx="845532" cy="1220822"/>
          </a:xfrm>
          <a:prstGeom prst="roundRect">
            <a:avLst>
              <a:gd name="adj" fmla="val 971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115537" y="1353902"/>
            <a:ext cx="5420835" cy="338554"/>
          </a:xfrm>
          <a:prstGeom prst="rect">
            <a:avLst/>
          </a:prstGeom>
          <a:noFill/>
        </p:spPr>
        <p:txBody>
          <a:bodyPr wrap="square" rtlCol="0">
            <a:spAutoFit/>
          </a:bodyPr>
          <a:lstStyle/>
          <a:p>
            <a:pPr algn="ctr"/>
            <a:r>
              <a:rPr lang="fr-FR" sz="1600" b="1" dirty="0">
                <a:effectLst>
                  <a:outerShdw blurRad="38100" dist="38100" dir="2700000" algn="tl">
                    <a:srgbClr val="000000">
                      <a:alpha val="43137"/>
                    </a:srgbClr>
                  </a:outerShdw>
                </a:effectLst>
                <a:latin typeface="Sweet Cheeks" panose="02000603000000000000" pitchFamily="2" charset="0"/>
                <a:ea typeface="Sweet Cheeks" panose="02000603000000000000" pitchFamily="2" charset="0"/>
              </a:rPr>
              <a:t>Chapitre 1 : </a:t>
            </a:r>
            <a:r>
              <a:rPr lang="fr-FR" sz="1600" b="1" dirty="0">
                <a:effectLst>
                  <a:outerShdw blurRad="41275" dist="20320" dir="1800000" algn="tl">
                    <a:srgbClr val="000000">
                      <a:alpha val="40000"/>
                    </a:srgbClr>
                  </a:outerShdw>
                </a:effectLst>
                <a:latin typeface="Sweet Cheeks" panose="02000603000000000000" pitchFamily="2" charset="0"/>
                <a:ea typeface="Sweet Cheeks" panose="02000603000000000000" pitchFamily="2" charset="0"/>
              </a:rPr>
              <a:t>Phileas Fogg et Passepartout</a:t>
            </a:r>
            <a:endParaRPr lang="fr-FR" sz="1600" dirty="0">
              <a:latin typeface="Sweet Cheeks" panose="02000603000000000000" pitchFamily="2" charset="0"/>
              <a:ea typeface="Sweet Cheeks" panose="02000603000000000000" pitchFamily="2" charset="0"/>
            </a:endParaRPr>
          </a:p>
        </p:txBody>
      </p:sp>
      <p:sp>
        <p:nvSpPr>
          <p:cNvPr id="5" name="ZoneTexte 4"/>
          <p:cNvSpPr txBox="1"/>
          <p:nvPr/>
        </p:nvSpPr>
        <p:spPr>
          <a:xfrm>
            <a:off x="327902" y="1690472"/>
            <a:ext cx="5035442" cy="291105"/>
          </a:xfrm>
          <a:prstGeom prst="rect">
            <a:avLst/>
          </a:prstGeom>
          <a:noFill/>
        </p:spPr>
        <p:txBody>
          <a:bodyPr wrap="square" rtlCol="0">
            <a:spAutoFit/>
          </a:bodyPr>
          <a:lstStyle/>
          <a:p>
            <a:pPr>
              <a:lnSpc>
                <a:spcPct val="140000"/>
              </a:lnSpc>
            </a:pPr>
            <a:r>
              <a:rPr lang="fr-FR" sz="1000" dirty="0">
                <a:ln>
                  <a:solidFill>
                    <a:schemeClr val="tx1"/>
                  </a:solidFill>
                </a:ln>
                <a:latin typeface="Short Stack" panose="02010500040000000007" pitchFamily="2" charset="0"/>
                <a:ea typeface="Sweet Cheeks" panose="02000603000000000000" pitchFamily="2" charset="0"/>
                <a:cs typeface="Dekko" panose="00000500000000000000" pitchFamily="2" charset="0"/>
              </a:rPr>
              <a:t>1) Complète la carte mentale suivante</a:t>
            </a:r>
          </a:p>
        </p:txBody>
      </p:sp>
      <p:sp>
        <p:nvSpPr>
          <p:cNvPr id="4" name="Ellipse 3">
            <a:extLst>
              <a:ext uri="{FF2B5EF4-FFF2-40B4-BE49-F238E27FC236}">
                <a16:creationId xmlns:a16="http://schemas.microsoft.com/office/drawing/2014/main" id="{11C9E83A-3991-400A-96CA-2C80FD4D88F5}"/>
              </a:ext>
            </a:extLst>
          </p:cNvPr>
          <p:cNvSpPr/>
          <p:nvPr/>
        </p:nvSpPr>
        <p:spPr>
          <a:xfrm>
            <a:off x="2917053" y="3006634"/>
            <a:ext cx="1334473" cy="785785"/>
          </a:xfrm>
          <a:prstGeom prst="ellipse">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latin typeface="Short Stack" panose="02010500040000000007" pitchFamily="2" charset="0"/>
              </a:rPr>
              <a:t>Phileas Fogg</a:t>
            </a:r>
          </a:p>
        </p:txBody>
      </p:sp>
      <p:sp>
        <p:nvSpPr>
          <p:cNvPr id="6" name="Rectangle : coins arrondis 5">
            <a:extLst>
              <a:ext uri="{FF2B5EF4-FFF2-40B4-BE49-F238E27FC236}">
                <a16:creationId xmlns:a16="http://schemas.microsoft.com/office/drawing/2014/main" id="{DB96740D-1882-4918-BD25-DC56A2649212}"/>
              </a:ext>
            </a:extLst>
          </p:cNvPr>
          <p:cNvSpPr/>
          <p:nvPr/>
        </p:nvSpPr>
        <p:spPr>
          <a:xfrm>
            <a:off x="434340" y="2054157"/>
            <a:ext cx="1736063" cy="757623"/>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latin typeface="Short Stack" panose="02010500040000000007" pitchFamily="2" charset="0"/>
            </a:endParaRPr>
          </a:p>
        </p:txBody>
      </p:sp>
      <p:sp>
        <p:nvSpPr>
          <p:cNvPr id="7" name="Rectangle 6">
            <a:extLst>
              <a:ext uri="{FF2B5EF4-FFF2-40B4-BE49-F238E27FC236}">
                <a16:creationId xmlns:a16="http://schemas.microsoft.com/office/drawing/2014/main" id="{7095D306-4EE9-4395-800F-D62E13429080}"/>
              </a:ext>
            </a:extLst>
          </p:cNvPr>
          <p:cNvSpPr/>
          <p:nvPr/>
        </p:nvSpPr>
        <p:spPr>
          <a:xfrm>
            <a:off x="434340" y="2055687"/>
            <a:ext cx="992579" cy="230832"/>
          </a:xfrm>
          <a:prstGeom prst="rect">
            <a:avLst/>
          </a:prstGeom>
        </p:spPr>
        <p:txBody>
          <a:bodyPr wrap="none">
            <a:spAutoFit/>
          </a:bodyPr>
          <a:lstStyle/>
          <a:p>
            <a:pPr algn="ctr"/>
            <a:r>
              <a:rPr lang="fr-FR" sz="900" b="1" dirty="0">
                <a:latin typeface="Short Stack" panose="02010500040000000007" pitchFamily="2" charset="0"/>
              </a:rPr>
              <a:t>Son adresse</a:t>
            </a:r>
          </a:p>
        </p:txBody>
      </p:sp>
      <p:sp>
        <p:nvSpPr>
          <p:cNvPr id="29" name="Rectangle : coins arrondis 28">
            <a:extLst>
              <a:ext uri="{FF2B5EF4-FFF2-40B4-BE49-F238E27FC236}">
                <a16:creationId xmlns:a16="http://schemas.microsoft.com/office/drawing/2014/main" id="{2A64CADC-DD04-45BC-A7D4-95CFBC579488}"/>
              </a:ext>
            </a:extLst>
          </p:cNvPr>
          <p:cNvSpPr/>
          <p:nvPr/>
        </p:nvSpPr>
        <p:spPr>
          <a:xfrm>
            <a:off x="2515898" y="2053113"/>
            <a:ext cx="2170401" cy="757623"/>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latin typeface="Short Stack" panose="02010500040000000007" pitchFamily="2" charset="0"/>
            </a:endParaRPr>
          </a:p>
        </p:txBody>
      </p:sp>
      <p:sp>
        <p:nvSpPr>
          <p:cNvPr id="32" name="Rectangle 31">
            <a:extLst>
              <a:ext uri="{FF2B5EF4-FFF2-40B4-BE49-F238E27FC236}">
                <a16:creationId xmlns:a16="http://schemas.microsoft.com/office/drawing/2014/main" id="{6734AE74-2A9A-4085-9531-F56563414BEE}"/>
              </a:ext>
            </a:extLst>
          </p:cNvPr>
          <p:cNvSpPr/>
          <p:nvPr/>
        </p:nvSpPr>
        <p:spPr>
          <a:xfrm>
            <a:off x="2518800" y="2046613"/>
            <a:ext cx="1026243" cy="230832"/>
          </a:xfrm>
          <a:prstGeom prst="rect">
            <a:avLst/>
          </a:prstGeom>
        </p:spPr>
        <p:txBody>
          <a:bodyPr wrap="none">
            <a:spAutoFit/>
          </a:bodyPr>
          <a:lstStyle/>
          <a:p>
            <a:pPr algn="ctr"/>
            <a:r>
              <a:rPr lang="fr-FR" sz="900" b="1" dirty="0">
                <a:latin typeface="Short Stack" panose="02010500040000000007" pitchFamily="2" charset="0"/>
              </a:rPr>
              <a:t>Son physique</a:t>
            </a:r>
          </a:p>
        </p:txBody>
      </p:sp>
      <p:sp>
        <p:nvSpPr>
          <p:cNvPr id="33" name="Rectangle : coins arrondis 32">
            <a:extLst>
              <a:ext uri="{FF2B5EF4-FFF2-40B4-BE49-F238E27FC236}">
                <a16:creationId xmlns:a16="http://schemas.microsoft.com/office/drawing/2014/main" id="{F6A74D6F-EF28-4B05-9758-E31D32EECA54}"/>
              </a:ext>
            </a:extLst>
          </p:cNvPr>
          <p:cNvSpPr/>
          <p:nvPr/>
        </p:nvSpPr>
        <p:spPr>
          <a:xfrm>
            <a:off x="4995010" y="2062020"/>
            <a:ext cx="1736063" cy="757623"/>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latin typeface="Short Stack" panose="02010500040000000007" pitchFamily="2" charset="0"/>
            </a:endParaRPr>
          </a:p>
        </p:txBody>
      </p:sp>
      <p:sp>
        <p:nvSpPr>
          <p:cNvPr id="34" name="Rectangle 33">
            <a:extLst>
              <a:ext uri="{FF2B5EF4-FFF2-40B4-BE49-F238E27FC236}">
                <a16:creationId xmlns:a16="http://schemas.microsoft.com/office/drawing/2014/main" id="{DA5E997F-A63A-4943-9D18-68109961A943}"/>
              </a:ext>
            </a:extLst>
          </p:cNvPr>
          <p:cNvSpPr/>
          <p:nvPr/>
        </p:nvSpPr>
        <p:spPr>
          <a:xfrm>
            <a:off x="4970279" y="2063371"/>
            <a:ext cx="1119217" cy="230832"/>
          </a:xfrm>
          <a:prstGeom prst="rect">
            <a:avLst/>
          </a:prstGeom>
        </p:spPr>
        <p:txBody>
          <a:bodyPr wrap="none">
            <a:spAutoFit/>
          </a:bodyPr>
          <a:lstStyle/>
          <a:p>
            <a:pPr algn="ctr"/>
            <a:r>
              <a:rPr lang="fr-FR" sz="900" b="1" dirty="0">
                <a:latin typeface="Short Stack" panose="02010500040000000007" pitchFamily="2" charset="0"/>
              </a:rPr>
              <a:t>Son caractère</a:t>
            </a:r>
          </a:p>
        </p:txBody>
      </p:sp>
      <p:sp>
        <p:nvSpPr>
          <p:cNvPr id="35" name="Rectangle : coins arrondis 34">
            <a:extLst>
              <a:ext uri="{FF2B5EF4-FFF2-40B4-BE49-F238E27FC236}">
                <a16:creationId xmlns:a16="http://schemas.microsoft.com/office/drawing/2014/main" id="{50E91539-5A34-461B-A6DA-ECF5FD808EBF}"/>
              </a:ext>
            </a:extLst>
          </p:cNvPr>
          <p:cNvSpPr/>
          <p:nvPr/>
        </p:nvSpPr>
        <p:spPr>
          <a:xfrm>
            <a:off x="434340" y="3013676"/>
            <a:ext cx="1736063" cy="757623"/>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latin typeface="Short Stack" panose="02010500040000000007" pitchFamily="2" charset="0"/>
            </a:endParaRPr>
          </a:p>
        </p:txBody>
      </p:sp>
      <p:sp>
        <p:nvSpPr>
          <p:cNvPr id="36" name="Rectangle 35">
            <a:extLst>
              <a:ext uri="{FF2B5EF4-FFF2-40B4-BE49-F238E27FC236}">
                <a16:creationId xmlns:a16="http://schemas.microsoft.com/office/drawing/2014/main" id="{5C5B7088-1622-4D31-9FD2-757287424D43}"/>
              </a:ext>
            </a:extLst>
          </p:cNvPr>
          <p:cNvSpPr/>
          <p:nvPr/>
        </p:nvSpPr>
        <p:spPr>
          <a:xfrm>
            <a:off x="410869" y="2996089"/>
            <a:ext cx="1603324" cy="230832"/>
          </a:xfrm>
          <a:prstGeom prst="rect">
            <a:avLst/>
          </a:prstGeom>
        </p:spPr>
        <p:txBody>
          <a:bodyPr wrap="none">
            <a:spAutoFit/>
          </a:bodyPr>
          <a:lstStyle/>
          <a:p>
            <a:pPr algn="ctr"/>
            <a:r>
              <a:rPr lang="fr-FR" sz="900" b="1" dirty="0">
                <a:latin typeface="Short Stack" panose="02010500040000000007" pitchFamily="2" charset="0"/>
              </a:rPr>
              <a:t>Sa situation familiale</a:t>
            </a:r>
          </a:p>
        </p:txBody>
      </p:sp>
      <p:sp>
        <p:nvSpPr>
          <p:cNvPr id="37" name="Rectangle : coins arrondis 36">
            <a:extLst>
              <a:ext uri="{FF2B5EF4-FFF2-40B4-BE49-F238E27FC236}">
                <a16:creationId xmlns:a16="http://schemas.microsoft.com/office/drawing/2014/main" id="{2EF5381D-CB81-4D98-93FB-553C6CD2FA6B}"/>
              </a:ext>
            </a:extLst>
          </p:cNvPr>
          <p:cNvSpPr/>
          <p:nvPr/>
        </p:nvSpPr>
        <p:spPr>
          <a:xfrm>
            <a:off x="4995010" y="2894934"/>
            <a:ext cx="1736063" cy="450708"/>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latin typeface="Short Stack" panose="02010500040000000007" pitchFamily="2" charset="0"/>
            </a:endParaRPr>
          </a:p>
        </p:txBody>
      </p:sp>
      <p:sp>
        <p:nvSpPr>
          <p:cNvPr id="38" name="Rectangle 37">
            <a:extLst>
              <a:ext uri="{FF2B5EF4-FFF2-40B4-BE49-F238E27FC236}">
                <a16:creationId xmlns:a16="http://schemas.microsoft.com/office/drawing/2014/main" id="{9ECE2CB9-E670-42CA-A7EE-C2498929984B}"/>
              </a:ext>
            </a:extLst>
          </p:cNvPr>
          <p:cNvSpPr/>
          <p:nvPr/>
        </p:nvSpPr>
        <p:spPr>
          <a:xfrm>
            <a:off x="4980905" y="2873540"/>
            <a:ext cx="787395" cy="230832"/>
          </a:xfrm>
          <a:prstGeom prst="rect">
            <a:avLst/>
          </a:prstGeom>
        </p:spPr>
        <p:txBody>
          <a:bodyPr wrap="none">
            <a:spAutoFit/>
          </a:bodyPr>
          <a:lstStyle/>
          <a:p>
            <a:pPr algn="ctr"/>
            <a:r>
              <a:rPr lang="fr-FR" sz="900" b="1" dirty="0">
                <a:latin typeface="Short Stack" panose="02010500040000000007" pitchFamily="2" charset="0"/>
              </a:rPr>
              <a:t>Son loisir</a:t>
            </a:r>
          </a:p>
        </p:txBody>
      </p:sp>
      <p:cxnSp>
        <p:nvCxnSpPr>
          <p:cNvPr id="9" name="Connecteur droit avec flèche 8">
            <a:extLst>
              <a:ext uri="{FF2B5EF4-FFF2-40B4-BE49-F238E27FC236}">
                <a16:creationId xmlns:a16="http://schemas.microsoft.com/office/drawing/2014/main" id="{8711127B-272F-4CD8-A340-70CA312D728F}"/>
              </a:ext>
            </a:extLst>
          </p:cNvPr>
          <p:cNvCxnSpPr>
            <a:cxnSpLocks/>
            <a:stCxn id="4" idx="1"/>
          </p:cNvCxnSpPr>
          <p:nvPr/>
        </p:nvCxnSpPr>
        <p:spPr>
          <a:xfrm flipH="1" flipV="1">
            <a:off x="2170404" y="2720342"/>
            <a:ext cx="942078" cy="401368"/>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6E1B5E92-096C-4B0D-9C72-A10DAA640C88}"/>
              </a:ext>
            </a:extLst>
          </p:cNvPr>
          <p:cNvCxnSpPr>
            <a:cxnSpLocks/>
            <a:stCxn id="4" idx="0"/>
            <a:endCxn id="29" idx="2"/>
          </p:cNvCxnSpPr>
          <p:nvPr/>
        </p:nvCxnSpPr>
        <p:spPr>
          <a:xfrm flipV="1">
            <a:off x="3584290" y="2810736"/>
            <a:ext cx="16809" cy="195898"/>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D7B6CFFD-6F83-4656-8F28-0DDA23496298}"/>
              </a:ext>
            </a:extLst>
          </p:cNvPr>
          <p:cNvCxnSpPr>
            <a:cxnSpLocks/>
            <a:stCxn id="4" idx="7"/>
          </p:cNvCxnSpPr>
          <p:nvPr/>
        </p:nvCxnSpPr>
        <p:spPr>
          <a:xfrm flipV="1">
            <a:off x="4056097" y="2728204"/>
            <a:ext cx="938913" cy="393506"/>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22DD1FEB-7F09-4AEA-BAD9-2F243D415A82}"/>
              </a:ext>
            </a:extLst>
          </p:cNvPr>
          <p:cNvCxnSpPr>
            <a:cxnSpLocks/>
            <a:stCxn id="4" idx="2"/>
            <a:endCxn id="35" idx="3"/>
          </p:cNvCxnSpPr>
          <p:nvPr/>
        </p:nvCxnSpPr>
        <p:spPr>
          <a:xfrm flipH="1" flipV="1">
            <a:off x="2170403" y="3392488"/>
            <a:ext cx="746650" cy="7039"/>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necteur droit avec flèche 38">
            <a:extLst>
              <a:ext uri="{FF2B5EF4-FFF2-40B4-BE49-F238E27FC236}">
                <a16:creationId xmlns:a16="http://schemas.microsoft.com/office/drawing/2014/main" id="{A0436E32-842E-401E-B58D-6E0BA3D492CA}"/>
              </a:ext>
            </a:extLst>
          </p:cNvPr>
          <p:cNvCxnSpPr>
            <a:cxnSpLocks/>
            <a:stCxn id="4" idx="6"/>
            <a:endCxn id="37" idx="1"/>
          </p:cNvCxnSpPr>
          <p:nvPr/>
        </p:nvCxnSpPr>
        <p:spPr>
          <a:xfrm flipV="1">
            <a:off x="4251526" y="3120288"/>
            <a:ext cx="743484" cy="279239"/>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2" name="ZoneTexte 51">
            <a:extLst>
              <a:ext uri="{FF2B5EF4-FFF2-40B4-BE49-F238E27FC236}">
                <a16:creationId xmlns:a16="http://schemas.microsoft.com/office/drawing/2014/main" id="{AF6F010C-F8A3-4903-9599-8EA7D67F1F96}"/>
              </a:ext>
            </a:extLst>
          </p:cNvPr>
          <p:cNvSpPr txBox="1"/>
          <p:nvPr/>
        </p:nvSpPr>
        <p:spPr>
          <a:xfrm>
            <a:off x="269213" y="3817950"/>
            <a:ext cx="5035442" cy="291105"/>
          </a:xfrm>
          <a:prstGeom prst="rect">
            <a:avLst/>
          </a:prstGeom>
          <a:noFill/>
        </p:spPr>
        <p:txBody>
          <a:bodyPr wrap="square" rtlCol="0">
            <a:spAutoFit/>
          </a:bodyPr>
          <a:lstStyle/>
          <a:p>
            <a:pPr>
              <a:lnSpc>
                <a:spcPct val="140000"/>
              </a:lnSpc>
            </a:pPr>
            <a:r>
              <a:rPr lang="fr-FR" sz="1000" dirty="0">
                <a:ln>
                  <a:solidFill>
                    <a:schemeClr val="tx1"/>
                  </a:solidFill>
                </a:ln>
                <a:latin typeface="Short Stack" panose="02010500040000000007" pitchFamily="2" charset="0"/>
                <a:ea typeface="Sweet Cheeks" panose="02000603000000000000" pitchFamily="2" charset="0"/>
                <a:cs typeface="Dekko" panose="00000500000000000000" pitchFamily="2" charset="0"/>
              </a:rPr>
              <a:t>2) Jean Passepartout</a:t>
            </a:r>
          </a:p>
        </p:txBody>
      </p:sp>
      <p:sp>
        <p:nvSpPr>
          <p:cNvPr id="42" name="ZoneTexte 41">
            <a:extLst>
              <a:ext uri="{FF2B5EF4-FFF2-40B4-BE49-F238E27FC236}">
                <a16:creationId xmlns:a16="http://schemas.microsoft.com/office/drawing/2014/main" id="{B95ABB01-CEB3-4CC3-BED2-249C7FF7320D}"/>
              </a:ext>
            </a:extLst>
          </p:cNvPr>
          <p:cNvSpPr txBox="1"/>
          <p:nvPr/>
        </p:nvSpPr>
        <p:spPr>
          <a:xfrm>
            <a:off x="327901" y="4064635"/>
            <a:ext cx="6521181" cy="1631216"/>
          </a:xfrm>
          <a:prstGeom prst="rect">
            <a:avLst/>
          </a:prstGeom>
          <a:noFill/>
        </p:spPr>
        <p:txBody>
          <a:bodyPr wrap="square" rtlCol="0">
            <a:spAutoFit/>
          </a:bodyPr>
          <a:lstStyle/>
          <a:p>
            <a:r>
              <a:rPr lang="fr-FR" sz="1000" dirty="0">
                <a:latin typeface="Short Stack" panose="02010500040000000007" pitchFamily="2" charset="0"/>
                <a:ea typeface="Sweet Cheeks" panose="02000603000000000000" pitchFamily="2" charset="0"/>
              </a:rPr>
              <a:t>a) Métiers qu’il a fait :	1) </a:t>
            </a:r>
            <a:r>
              <a:rPr lang="fr-FR" sz="1000" b="1" dirty="0">
                <a:solidFill>
                  <a:srgbClr val="FF0000"/>
                </a:solidFill>
                <a:latin typeface="Short Stack" panose="02010500040000000007" pitchFamily="2" charset="0"/>
                <a:ea typeface="Sweet Cheeks" panose="02000603000000000000" pitchFamily="2" charset="0"/>
              </a:rPr>
              <a:t>chanteur</a:t>
            </a:r>
            <a:r>
              <a:rPr lang="fr-FR" sz="1000" dirty="0">
                <a:latin typeface="Short Stack" panose="02010500040000000007" pitchFamily="2" charset="0"/>
                <a:ea typeface="Sweet Cheeks" panose="02000603000000000000" pitchFamily="2" charset="0"/>
              </a:rPr>
              <a:t> </a:t>
            </a:r>
            <a:r>
              <a:rPr lang="fr-FR" sz="1000" b="1" dirty="0">
                <a:solidFill>
                  <a:srgbClr val="FF0000"/>
                </a:solidFill>
                <a:latin typeface="Short Stack" panose="02010500040000000007" pitchFamily="2" charset="0"/>
                <a:ea typeface="Sweet Cheeks" panose="02000603000000000000" pitchFamily="2" charset="0"/>
              </a:rPr>
              <a:t>de rue à Paris</a:t>
            </a:r>
          </a:p>
          <a:p>
            <a:r>
              <a:rPr lang="fr-FR" sz="1000" dirty="0">
                <a:latin typeface="Short Stack" panose="02010500040000000007" pitchFamily="2" charset="0"/>
                <a:ea typeface="Sweet Cheeks" panose="02000603000000000000" pitchFamily="2" charset="0"/>
              </a:rPr>
              <a:t>		2) </a:t>
            </a:r>
            <a:r>
              <a:rPr lang="fr-FR" sz="1000" b="1" dirty="0">
                <a:solidFill>
                  <a:srgbClr val="FF0000"/>
                </a:solidFill>
                <a:latin typeface="Short Stack" panose="02010500040000000007" pitchFamily="2" charset="0"/>
                <a:ea typeface="Sweet Cheeks" panose="02000603000000000000" pitchFamily="2" charset="0"/>
              </a:rPr>
              <a:t>funambule et danseur sur corde dans un cirque</a:t>
            </a:r>
            <a:r>
              <a:rPr lang="fr-FR" sz="1000" dirty="0">
                <a:latin typeface="Short Stack" panose="02010500040000000007" pitchFamily="2" charset="0"/>
                <a:ea typeface="Sweet Cheeks" panose="02000603000000000000" pitchFamily="2" charset="0"/>
              </a:rPr>
              <a:t> </a:t>
            </a:r>
          </a:p>
          <a:p>
            <a:r>
              <a:rPr lang="fr-FR" sz="1000" dirty="0">
                <a:latin typeface="Short Stack" panose="02010500040000000007" pitchFamily="2" charset="0"/>
                <a:ea typeface="Sweet Cheeks" panose="02000603000000000000" pitchFamily="2" charset="0"/>
              </a:rPr>
              <a:t>		3) </a:t>
            </a:r>
            <a:r>
              <a:rPr lang="fr-FR" sz="1000" b="1" dirty="0">
                <a:solidFill>
                  <a:srgbClr val="FF0000"/>
                </a:solidFill>
                <a:latin typeface="Short Stack" panose="02010500040000000007" pitchFamily="2" charset="0"/>
                <a:ea typeface="Sweet Cheeks" panose="02000603000000000000" pitchFamily="2" charset="0"/>
              </a:rPr>
              <a:t>pompier</a:t>
            </a:r>
            <a:r>
              <a:rPr lang="fr-FR" sz="1000" dirty="0">
                <a:latin typeface="Short Stack" panose="02010500040000000007" pitchFamily="2" charset="0"/>
                <a:ea typeface="Sweet Cheeks" panose="02000603000000000000" pitchFamily="2" charset="0"/>
              </a:rPr>
              <a:t> </a:t>
            </a:r>
          </a:p>
          <a:p>
            <a:r>
              <a:rPr lang="fr-FR" sz="1000" dirty="0">
                <a:latin typeface="Short Stack" panose="02010500040000000007" pitchFamily="2" charset="0"/>
                <a:ea typeface="Sweet Cheeks" panose="02000603000000000000" pitchFamily="2" charset="0"/>
              </a:rPr>
              <a:t>		4) </a:t>
            </a:r>
            <a:r>
              <a:rPr lang="fr-FR" sz="1000" b="1" dirty="0">
                <a:solidFill>
                  <a:srgbClr val="FF0000"/>
                </a:solidFill>
                <a:latin typeface="Short Stack" panose="02010500040000000007" pitchFamily="2" charset="0"/>
                <a:ea typeface="Sweet Cheeks" panose="02000603000000000000" pitchFamily="2" charset="0"/>
              </a:rPr>
              <a:t>valet </a:t>
            </a:r>
            <a:r>
              <a:rPr lang="fr-FR" sz="1000" dirty="0">
                <a:latin typeface="Short Stack" panose="02010500040000000007" pitchFamily="2" charset="0"/>
                <a:ea typeface="Sweet Cheeks" panose="02000603000000000000" pitchFamily="2" charset="0"/>
              </a:rPr>
              <a:t> </a:t>
            </a:r>
          </a:p>
          <a:p>
            <a:endParaRPr lang="fr-FR" sz="1000" dirty="0">
              <a:latin typeface="Short Stack" panose="02010500040000000007" pitchFamily="2" charset="0"/>
              <a:ea typeface="Sweet Cheeks" panose="02000603000000000000" pitchFamily="2" charset="0"/>
            </a:endParaRPr>
          </a:p>
          <a:p>
            <a:r>
              <a:rPr lang="fr-FR" sz="1000" dirty="0">
                <a:latin typeface="Short Stack" panose="02010500040000000007" pitchFamily="2" charset="0"/>
                <a:ea typeface="Sweet Cheeks" panose="02000603000000000000" pitchFamily="2" charset="0"/>
              </a:rPr>
              <a:t>b) Avec les adjectifs suivants, écris un petit texte : vagabonde, tranquille, plaisant, curieux, chronométré, maniaque.</a:t>
            </a:r>
          </a:p>
          <a:p>
            <a:r>
              <a:rPr lang="fr-FR" sz="1000" b="1" dirty="0">
                <a:solidFill>
                  <a:srgbClr val="FF0000"/>
                </a:solidFill>
                <a:latin typeface="Short Stack" panose="02010500040000000007" pitchFamily="2" charset="0"/>
                <a:ea typeface="Sweet Cheeks" panose="02000603000000000000" pitchFamily="2" charset="0"/>
              </a:rPr>
              <a:t>Passepartout a eu une jeunesse vagabonde. Il voulait à présent rester tranquille. </a:t>
            </a:r>
          </a:p>
          <a:p>
            <a:r>
              <a:rPr lang="fr-FR" sz="1000" b="1" dirty="0">
                <a:solidFill>
                  <a:srgbClr val="FF0000"/>
                </a:solidFill>
                <a:latin typeface="Short Stack" panose="02010500040000000007" pitchFamily="2" charset="0"/>
                <a:ea typeface="Sweet Cheeks" panose="02000603000000000000" pitchFamily="2" charset="0"/>
              </a:rPr>
              <a:t>Son nouveau travail chez M. Fogg lui semble plaisant. C’est un homme curieux, maniaque. Dans sa vie, tout est chronométré.</a:t>
            </a:r>
          </a:p>
        </p:txBody>
      </p:sp>
      <p:sp>
        <p:nvSpPr>
          <p:cNvPr id="53" name="Rectangle à coins arrondis 47">
            <a:extLst>
              <a:ext uri="{FF2B5EF4-FFF2-40B4-BE49-F238E27FC236}">
                <a16:creationId xmlns:a16="http://schemas.microsoft.com/office/drawing/2014/main" id="{672E04CA-8595-45EC-AFC3-DE172D9FFE58}"/>
              </a:ext>
            </a:extLst>
          </p:cNvPr>
          <p:cNvSpPr/>
          <p:nvPr/>
        </p:nvSpPr>
        <p:spPr>
          <a:xfrm>
            <a:off x="115537" y="5779714"/>
            <a:ext cx="5421454" cy="338555"/>
          </a:xfrm>
          <a:prstGeom prst="roundRect">
            <a:avLst>
              <a:gd name="adj" fmla="val 50000"/>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ZoneTexte 53">
            <a:extLst>
              <a:ext uri="{FF2B5EF4-FFF2-40B4-BE49-F238E27FC236}">
                <a16:creationId xmlns:a16="http://schemas.microsoft.com/office/drawing/2014/main" id="{90E43708-6EA7-4C99-874E-D54D4044D093}"/>
              </a:ext>
            </a:extLst>
          </p:cNvPr>
          <p:cNvSpPr txBox="1"/>
          <p:nvPr/>
        </p:nvSpPr>
        <p:spPr>
          <a:xfrm>
            <a:off x="114300" y="5779714"/>
            <a:ext cx="5422072" cy="338554"/>
          </a:xfrm>
          <a:prstGeom prst="rect">
            <a:avLst/>
          </a:prstGeom>
          <a:noFill/>
        </p:spPr>
        <p:txBody>
          <a:bodyPr wrap="square" rtlCol="0">
            <a:spAutoFit/>
          </a:bodyPr>
          <a:lstStyle/>
          <a:p>
            <a:pPr algn="ctr"/>
            <a:r>
              <a:rPr lang="fr-FR" sz="1600" b="1" dirty="0">
                <a:effectLst>
                  <a:outerShdw blurRad="38100" dist="38100" dir="2700000" algn="tl">
                    <a:srgbClr val="000000">
                      <a:alpha val="43137"/>
                    </a:srgbClr>
                  </a:outerShdw>
                </a:effectLst>
                <a:latin typeface="Sweet Cheeks" panose="02000603000000000000" pitchFamily="2" charset="0"/>
                <a:ea typeface="Sweet Cheeks" panose="02000603000000000000" pitchFamily="2" charset="0"/>
              </a:rPr>
              <a:t>Chapitre 2 : </a:t>
            </a:r>
            <a:r>
              <a:rPr lang="fr-FR" sz="1600" b="1" dirty="0">
                <a:effectLst>
                  <a:outerShdw blurRad="41275" dist="20320" dir="1800000" algn="tl">
                    <a:srgbClr val="000000">
                      <a:alpha val="40000"/>
                    </a:srgbClr>
                  </a:outerShdw>
                </a:effectLst>
                <a:latin typeface="Sweet Cheeks" panose="02000603000000000000" pitchFamily="2" charset="0"/>
                <a:ea typeface="Sweet Cheeks" panose="02000603000000000000" pitchFamily="2" charset="0"/>
              </a:rPr>
              <a:t>un pari fou</a:t>
            </a:r>
            <a:endParaRPr lang="fr-FR" sz="1600" b="1" dirty="0">
              <a:effectLst>
                <a:outerShdw blurRad="38100" dist="38100" dir="2700000" algn="tl">
                  <a:srgbClr val="000000">
                    <a:alpha val="43137"/>
                  </a:srgbClr>
                </a:outerShdw>
              </a:effectLst>
              <a:latin typeface="Sweet Cheeks" panose="02000603000000000000" pitchFamily="2" charset="0"/>
              <a:ea typeface="Sweet Cheeks" panose="02000603000000000000" pitchFamily="2" charset="0"/>
            </a:endParaRPr>
          </a:p>
        </p:txBody>
      </p:sp>
      <p:sp>
        <p:nvSpPr>
          <p:cNvPr id="55" name="ZoneTexte 54">
            <a:extLst>
              <a:ext uri="{FF2B5EF4-FFF2-40B4-BE49-F238E27FC236}">
                <a16:creationId xmlns:a16="http://schemas.microsoft.com/office/drawing/2014/main" id="{52EC984E-0824-430C-BCD4-33CF2929286A}"/>
              </a:ext>
            </a:extLst>
          </p:cNvPr>
          <p:cNvSpPr txBox="1"/>
          <p:nvPr/>
        </p:nvSpPr>
        <p:spPr>
          <a:xfrm>
            <a:off x="284453" y="6103556"/>
            <a:ext cx="6521181" cy="1246495"/>
          </a:xfrm>
          <a:prstGeom prst="rect">
            <a:avLst/>
          </a:prstGeom>
          <a:noFill/>
        </p:spPr>
        <p:txBody>
          <a:bodyPr wrap="square" rtlCol="0">
            <a:spAutoFit/>
          </a:bodyPr>
          <a:lstStyle/>
          <a:p>
            <a:pPr>
              <a:lnSpc>
                <a:spcPct val="150000"/>
              </a:lnSpc>
            </a:pPr>
            <a:r>
              <a:rPr lang="fr-FR" sz="1000" dirty="0">
                <a:ln>
                  <a:solidFill>
                    <a:schemeClr val="tx1"/>
                  </a:solidFill>
                </a:ln>
                <a:latin typeface="Short Stack" panose="02010500040000000007" pitchFamily="2" charset="0"/>
                <a:ea typeface="Sweet Cheeks" panose="02000603000000000000" pitchFamily="2" charset="0"/>
              </a:rPr>
              <a:t>1) Raconte pourquoi </a:t>
            </a:r>
            <a:r>
              <a:rPr lang="fr-FR" sz="1000" dirty="0" err="1">
                <a:ln>
                  <a:solidFill>
                    <a:schemeClr val="tx1"/>
                  </a:solidFill>
                </a:ln>
                <a:latin typeface="Short Stack" panose="02010500040000000007" pitchFamily="2" charset="0"/>
                <a:ea typeface="Sweet Cheeks" panose="02000603000000000000" pitchFamily="2" charset="0"/>
              </a:rPr>
              <a:t>Philéas</a:t>
            </a:r>
            <a:r>
              <a:rPr lang="fr-FR" sz="1000" dirty="0">
                <a:ln>
                  <a:solidFill>
                    <a:schemeClr val="tx1"/>
                  </a:solidFill>
                </a:ln>
                <a:latin typeface="Short Stack" panose="02010500040000000007" pitchFamily="2" charset="0"/>
                <a:ea typeface="Sweet Cheeks" panose="02000603000000000000" pitchFamily="2" charset="0"/>
              </a:rPr>
              <a:t> Fogg lance ce pari fou.</a:t>
            </a:r>
          </a:p>
          <a:p>
            <a:r>
              <a:rPr lang="fr-FR" sz="1000" b="1" dirty="0">
                <a:solidFill>
                  <a:srgbClr val="FF0000"/>
                </a:solidFill>
                <a:latin typeface="Short Stack" panose="02010500040000000007" pitchFamily="2" charset="0"/>
                <a:ea typeface="Sweet Cheeks" panose="02000603000000000000" pitchFamily="2" charset="0"/>
              </a:rPr>
              <a:t>Alors qu’il est dans son club, il entend des hommes dire qu’on fait la tour du monde en 90 jours. Il leur dit alors qu’on peut le faire en 80 jours. Les hommes lui disent que c’est impossible. C’est alors qu’il leur lance le pari.</a:t>
            </a:r>
          </a:p>
          <a:p>
            <a:endParaRPr lang="fr-FR" sz="1000" dirty="0">
              <a:ln>
                <a:solidFill>
                  <a:schemeClr val="tx1"/>
                </a:solidFill>
              </a:ln>
              <a:latin typeface="Short Stack" panose="02010500040000000007" pitchFamily="2" charset="0"/>
              <a:ea typeface="Sweet Cheeks" panose="02000603000000000000" pitchFamily="2" charset="0"/>
            </a:endParaRPr>
          </a:p>
          <a:p>
            <a:r>
              <a:rPr lang="fr-FR" sz="1000" dirty="0">
                <a:ln>
                  <a:solidFill>
                    <a:schemeClr val="tx1"/>
                  </a:solidFill>
                </a:ln>
                <a:latin typeface="Short Stack" panose="02010500040000000007" pitchFamily="2" charset="0"/>
                <a:ea typeface="Sweet Cheeks" panose="02000603000000000000" pitchFamily="2" charset="0"/>
              </a:rPr>
              <a:t>2) Indique le jour et l’heure où il doit arriver :</a:t>
            </a:r>
            <a:r>
              <a:rPr lang="fr-FR" sz="1000" dirty="0">
                <a:latin typeface="Short Stack" panose="02010500040000000007" pitchFamily="2" charset="0"/>
                <a:ea typeface="Sweet Cheeks" panose="02000603000000000000" pitchFamily="2" charset="0"/>
              </a:rPr>
              <a:t> </a:t>
            </a:r>
          </a:p>
          <a:p>
            <a:r>
              <a:rPr lang="fr-FR" sz="1000" b="1" dirty="0">
                <a:solidFill>
                  <a:srgbClr val="FF0000"/>
                </a:solidFill>
                <a:latin typeface="Short Stack" panose="02010500040000000007" pitchFamily="2" charset="0"/>
                <a:ea typeface="Sweet Cheeks" panose="02000603000000000000" pitchFamily="2" charset="0"/>
              </a:rPr>
              <a:t>Le 21 décembre 8h45 du soir (soit 20h45)</a:t>
            </a:r>
          </a:p>
        </p:txBody>
      </p:sp>
      <p:pic>
        <p:nvPicPr>
          <p:cNvPr id="58" name="Image 57">
            <a:extLst>
              <a:ext uri="{FF2B5EF4-FFF2-40B4-BE49-F238E27FC236}">
                <a16:creationId xmlns:a16="http://schemas.microsoft.com/office/drawing/2014/main" id="{E86617F9-D79F-4206-9DE7-E53A2FB0CC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523907" y="9099404"/>
            <a:ext cx="1278887" cy="263145"/>
          </a:xfrm>
          <a:prstGeom prst="rect">
            <a:avLst/>
          </a:prstGeom>
        </p:spPr>
      </p:pic>
      <p:sp>
        <p:nvSpPr>
          <p:cNvPr id="59" name="Rectangle 58">
            <a:extLst>
              <a:ext uri="{FF2B5EF4-FFF2-40B4-BE49-F238E27FC236}">
                <a16:creationId xmlns:a16="http://schemas.microsoft.com/office/drawing/2014/main" id="{D6CFBABF-779B-435B-B087-3CCD0B7D9367}"/>
              </a:ext>
            </a:extLst>
          </p:cNvPr>
          <p:cNvSpPr/>
          <p:nvPr/>
        </p:nvSpPr>
        <p:spPr>
          <a:xfrm>
            <a:off x="517613" y="2353889"/>
            <a:ext cx="1550197" cy="369332"/>
          </a:xfrm>
          <a:prstGeom prst="rect">
            <a:avLst/>
          </a:prstGeom>
        </p:spPr>
        <p:txBody>
          <a:bodyPr wrap="square">
            <a:spAutoFit/>
          </a:bodyPr>
          <a:lstStyle/>
          <a:p>
            <a:pPr algn="ctr"/>
            <a:r>
              <a:rPr lang="fr-FR" sz="900" b="1" dirty="0">
                <a:solidFill>
                  <a:srgbClr val="FF0000"/>
                </a:solidFill>
                <a:latin typeface="Short Stack" panose="02010500040000000007" pitchFamily="2" charset="0"/>
              </a:rPr>
              <a:t>7 rue </a:t>
            </a:r>
            <a:r>
              <a:rPr lang="fr-FR" sz="900" b="1" dirty="0" err="1">
                <a:solidFill>
                  <a:srgbClr val="FF0000"/>
                </a:solidFill>
                <a:latin typeface="Short Stack" panose="02010500040000000007" pitchFamily="2" charset="0"/>
              </a:rPr>
              <a:t>Saville</a:t>
            </a:r>
            <a:r>
              <a:rPr lang="fr-FR" sz="900" b="1" dirty="0">
                <a:solidFill>
                  <a:srgbClr val="FF0000"/>
                </a:solidFill>
                <a:latin typeface="Short Stack" panose="02010500040000000007" pitchFamily="2" charset="0"/>
              </a:rPr>
              <a:t> Row, </a:t>
            </a:r>
          </a:p>
          <a:p>
            <a:pPr algn="ctr"/>
            <a:r>
              <a:rPr lang="fr-FR" sz="900" b="1" dirty="0">
                <a:solidFill>
                  <a:srgbClr val="FF0000"/>
                </a:solidFill>
                <a:latin typeface="Short Stack" panose="02010500040000000007" pitchFamily="2" charset="0"/>
              </a:rPr>
              <a:t>Londres</a:t>
            </a:r>
          </a:p>
        </p:txBody>
      </p:sp>
      <p:sp>
        <p:nvSpPr>
          <p:cNvPr id="60" name="Rectangle 59">
            <a:extLst>
              <a:ext uri="{FF2B5EF4-FFF2-40B4-BE49-F238E27FC236}">
                <a16:creationId xmlns:a16="http://schemas.microsoft.com/office/drawing/2014/main" id="{F3760F67-292E-4019-9BCB-56E89FBF15D2}"/>
              </a:ext>
            </a:extLst>
          </p:cNvPr>
          <p:cNvSpPr/>
          <p:nvPr/>
        </p:nvSpPr>
        <p:spPr>
          <a:xfrm>
            <a:off x="2507149" y="2294717"/>
            <a:ext cx="2179150" cy="369332"/>
          </a:xfrm>
          <a:prstGeom prst="rect">
            <a:avLst/>
          </a:prstGeom>
        </p:spPr>
        <p:txBody>
          <a:bodyPr wrap="square">
            <a:spAutoFit/>
          </a:bodyPr>
          <a:lstStyle/>
          <a:p>
            <a:pPr algn="ctr"/>
            <a:r>
              <a:rPr lang="fr-FR" sz="900" b="1" dirty="0">
                <a:solidFill>
                  <a:srgbClr val="FF0000"/>
                </a:solidFill>
                <a:latin typeface="Short Stack" panose="02010500040000000007" pitchFamily="2" charset="0"/>
              </a:rPr>
              <a:t>Grand, mince, cheveux blond, impeccablement vêtu</a:t>
            </a:r>
          </a:p>
        </p:txBody>
      </p:sp>
      <p:sp>
        <p:nvSpPr>
          <p:cNvPr id="61" name="Rectangle 60">
            <a:extLst>
              <a:ext uri="{FF2B5EF4-FFF2-40B4-BE49-F238E27FC236}">
                <a16:creationId xmlns:a16="http://schemas.microsoft.com/office/drawing/2014/main" id="{10F05C8A-092B-4333-AF39-C6B3168DE561}"/>
              </a:ext>
            </a:extLst>
          </p:cNvPr>
          <p:cNvSpPr/>
          <p:nvPr/>
        </p:nvSpPr>
        <p:spPr>
          <a:xfrm>
            <a:off x="4996375" y="2329560"/>
            <a:ext cx="1725949" cy="369332"/>
          </a:xfrm>
          <a:prstGeom prst="rect">
            <a:avLst/>
          </a:prstGeom>
        </p:spPr>
        <p:txBody>
          <a:bodyPr wrap="square">
            <a:spAutoFit/>
          </a:bodyPr>
          <a:lstStyle/>
          <a:p>
            <a:pPr algn="ctr"/>
            <a:r>
              <a:rPr lang="fr-FR" sz="900" b="1" dirty="0">
                <a:solidFill>
                  <a:srgbClr val="FF0000"/>
                </a:solidFill>
                <a:latin typeface="Short Stack" panose="02010500040000000007" pitchFamily="2" charset="0"/>
              </a:rPr>
              <a:t>Solitaire, réservé, avec des manies, exigeant</a:t>
            </a:r>
          </a:p>
        </p:txBody>
      </p:sp>
      <p:sp>
        <p:nvSpPr>
          <p:cNvPr id="62" name="Rectangle 61">
            <a:extLst>
              <a:ext uri="{FF2B5EF4-FFF2-40B4-BE49-F238E27FC236}">
                <a16:creationId xmlns:a16="http://schemas.microsoft.com/office/drawing/2014/main" id="{C40B1D7A-1E38-4965-9247-64D60707F32A}"/>
              </a:ext>
            </a:extLst>
          </p:cNvPr>
          <p:cNvSpPr/>
          <p:nvPr/>
        </p:nvSpPr>
        <p:spPr>
          <a:xfrm>
            <a:off x="439397" y="3226564"/>
            <a:ext cx="1725949" cy="369332"/>
          </a:xfrm>
          <a:prstGeom prst="rect">
            <a:avLst/>
          </a:prstGeom>
        </p:spPr>
        <p:txBody>
          <a:bodyPr wrap="square">
            <a:spAutoFit/>
          </a:bodyPr>
          <a:lstStyle/>
          <a:p>
            <a:pPr algn="ctr"/>
            <a:r>
              <a:rPr lang="fr-FR" sz="900" b="1" dirty="0">
                <a:solidFill>
                  <a:srgbClr val="FF0000"/>
                </a:solidFill>
                <a:latin typeface="Short Stack" panose="02010500040000000007" pitchFamily="2" charset="0"/>
              </a:rPr>
              <a:t>Célibataire, sans enfant</a:t>
            </a:r>
          </a:p>
        </p:txBody>
      </p:sp>
      <p:sp>
        <p:nvSpPr>
          <p:cNvPr id="63" name="Rectangle 62">
            <a:extLst>
              <a:ext uri="{FF2B5EF4-FFF2-40B4-BE49-F238E27FC236}">
                <a16:creationId xmlns:a16="http://schemas.microsoft.com/office/drawing/2014/main" id="{342DC00A-28ED-4D77-A7A5-99A17A7D5FE8}"/>
              </a:ext>
            </a:extLst>
          </p:cNvPr>
          <p:cNvSpPr/>
          <p:nvPr/>
        </p:nvSpPr>
        <p:spPr>
          <a:xfrm>
            <a:off x="4970279" y="3070751"/>
            <a:ext cx="1725949" cy="230832"/>
          </a:xfrm>
          <a:prstGeom prst="rect">
            <a:avLst/>
          </a:prstGeom>
        </p:spPr>
        <p:txBody>
          <a:bodyPr wrap="square">
            <a:spAutoFit/>
          </a:bodyPr>
          <a:lstStyle/>
          <a:p>
            <a:pPr algn="ctr"/>
            <a:r>
              <a:rPr lang="fr-FR" sz="900" b="1" dirty="0">
                <a:solidFill>
                  <a:srgbClr val="FF0000"/>
                </a:solidFill>
                <a:latin typeface="Short Stack" panose="02010500040000000007" pitchFamily="2" charset="0"/>
              </a:rPr>
              <a:t>Aller au Reform Club</a:t>
            </a:r>
          </a:p>
        </p:txBody>
      </p:sp>
      <p:sp>
        <p:nvSpPr>
          <p:cNvPr id="66" name="Rectangle : coins arrondis 65">
            <a:extLst>
              <a:ext uri="{FF2B5EF4-FFF2-40B4-BE49-F238E27FC236}">
                <a16:creationId xmlns:a16="http://schemas.microsoft.com/office/drawing/2014/main" id="{D63AF501-66AA-4C22-90C5-419EACEB9D94}"/>
              </a:ext>
            </a:extLst>
          </p:cNvPr>
          <p:cNvSpPr/>
          <p:nvPr/>
        </p:nvSpPr>
        <p:spPr>
          <a:xfrm>
            <a:off x="4995010" y="3418931"/>
            <a:ext cx="1736063" cy="450708"/>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latin typeface="Short Stack" panose="02010500040000000007" pitchFamily="2" charset="0"/>
            </a:endParaRPr>
          </a:p>
        </p:txBody>
      </p:sp>
      <p:sp>
        <p:nvSpPr>
          <p:cNvPr id="67" name="Rectangle 66">
            <a:extLst>
              <a:ext uri="{FF2B5EF4-FFF2-40B4-BE49-F238E27FC236}">
                <a16:creationId xmlns:a16="http://schemas.microsoft.com/office/drawing/2014/main" id="{067F2BA1-B0CB-4520-9A7E-44DA2A281124}"/>
              </a:ext>
            </a:extLst>
          </p:cNvPr>
          <p:cNvSpPr/>
          <p:nvPr/>
        </p:nvSpPr>
        <p:spPr>
          <a:xfrm>
            <a:off x="4970279" y="3404144"/>
            <a:ext cx="1691490" cy="230832"/>
          </a:xfrm>
          <a:prstGeom prst="rect">
            <a:avLst/>
          </a:prstGeom>
        </p:spPr>
        <p:txBody>
          <a:bodyPr wrap="none">
            <a:spAutoFit/>
          </a:bodyPr>
          <a:lstStyle/>
          <a:p>
            <a:pPr algn="ctr"/>
            <a:r>
              <a:rPr lang="fr-FR" sz="900" b="1" dirty="0">
                <a:latin typeface="Short Stack" panose="02010500040000000007" pitchFamily="2" charset="0"/>
              </a:rPr>
              <a:t>Sa situation financière</a:t>
            </a:r>
          </a:p>
        </p:txBody>
      </p:sp>
      <p:sp>
        <p:nvSpPr>
          <p:cNvPr id="68" name="Rectangle 67">
            <a:extLst>
              <a:ext uri="{FF2B5EF4-FFF2-40B4-BE49-F238E27FC236}">
                <a16:creationId xmlns:a16="http://schemas.microsoft.com/office/drawing/2014/main" id="{F8B2618E-1E51-4302-92F9-16BDC3384FC5}"/>
              </a:ext>
            </a:extLst>
          </p:cNvPr>
          <p:cNvSpPr/>
          <p:nvPr/>
        </p:nvSpPr>
        <p:spPr>
          <a:xfrm>
            <a:off x="4970279" y="3594748"/>
            <a:ext cx="1725949" cy="230832"/>
          </a:xfrm>
          <a:prstGeom prst="rect">
            <a:avLst/>
          </a:prstGeom>
        </p:spPr>
        <p:txBody>
          <a:bodyPr wrap="square">
            <a:spAutoFit/>
          </a:bodyPr>
          <a:lstStyle/>
          <a:p>
            <a:pPr algn="ctr"/>
            <a:r>
              <a:rPr lang="fr-FR" sz="900" b="1" dirty="0">
                <a:solidFill>
                  <a:srgbClr val="FF0000"/>
                </a:solidFill>
                <a:latin typeface="Short Stack" panose="02010500040000000007" pitchFamily="2" charset="0"/>
              </a:rPr>
              <a:t>Riche</a:t>
            </a:r>
          </a:p>
        </p:txBody>
      </p:sp>
      <p:cxnSp>
        <p:nvCxnSpPr>
          <p:cNvPr id="70" name="Connecteur droit avec flèche 69">
            <a:extLst>
              <a:ext uri="{FF2B5EF4-FFF2-40B4-BE49-F238E27FC236}">
                <a16:creationId xmlns:a16="http://schemas.microsoft.com/office/drawing/2014/main" id="{39F39C83-1733-4F50-8A94-4D7CD5544AE6}"/>
              </a:ext>
            </a:extLst>
          </p:cNvPr>
          <p:cNvCxnSpPr>
            <a:cxnSpLocks/>
            <a:stCxn id="4" idx="6"/>
            <a:endCxn id="68" idx="1"/>
          </p:cNvCxnSpPr>
          <p:nvPr/>
        </p:nvCxnSpPr>
        <p:spPr>
          <a:xfrm>
            <a:off x="4251526" y="3399527"/>
            <a:ext cx="718753" cy="310637"/>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5" name="Rectangle à coins arrondis 49">
            <a:extLst>
              <a:ext uri="{FF2B5EF4-FFF2-40B4-BE49-F238E27FC236}">
                <a16:creationId xmlns:a16="http://schemas.microsoft.com/office/drawing/2014/main" id="{2EBF2360-50E5-450F-A377-CEAE137EE067}"/>
              </a:ext>
            </a:extLst>
          </p:cNvPr>
          <p:cNvSpPr/>
          <p:nvPr/>
        </p:nvSpPr>
        <p:spPr>
          <a:xfrm>
            <a:off x="116155" y="7448155"/>
            <a:ext cx="5421454" cy="338555"/>
          </a:xfrm>
          <a:prstGeom prst="roundRect">
            <a:avLst>
              <a:gd name="adj" fmla="val 50000"/>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ZoneTexte 75">
            <a:extLst>
              <a:ext uri="{FF2B5EF4-FFF2-40B4-BE49-F238E27FC236}">
                <a16:creationId xmlns:a16="http://schemas.microsoft.com/office/drawing/2014/main" id="{7C0E2349-50D4-4533-9219-49C44DF62338}"/>
              </a:ext>
            </a:extLst>
          </p:cNvPr>
          <p:cNvSpPr txBox="1"/>
          <p:nvPr/>
        </p:nvSpPr>
        <p:spPr>
          <a:xfrm>
            <a:off x="115537" y="7448156"/>
            <a:ext cx="5422072" cy="338554"/>
          </a:xfrm>
          <a:prstGeom prst="rect">
            <a:avLst/>
          </a:prstGeom>
          <a:noFill/>
        </p:spPr>
        <p:txBody>
          <a:bodyPr wrap="square" rtlCol="0">
            <a:spAutoFit/>
          </a:bodyPr>
          <a:lstStyle/>
          <a:p>
            <a:pPr algn="ctr"/>
            <a:r>
              <a:rPr lang="fr-FR" sz="1600" b="1" dirty="0">
                <a:effectLst>
                  <a:outerShdw blurRad="38100" dist="38100" dir="2700000" algn="tl">
                    <a:srgbClr val="000000">
                      <a:alpha val="43137"/>
                    </a:srgbClr>
                  </a:outerShdw>
                </a:effectLst>
                <a:latin typeface="Sweet Cheeks" panose="02000603000000000000" pitchFamily="2" charset="0"/>
                <a:ea typeface="Sweet Cheeks" panose="02000603000000000000" pitchFamily="2" charset="0"/>
              </a:rPr>
              <a:t>Chapitre 3 : </a:t>
            </a:r>
            <a:r>
              <a:rPr lang="fr-FR" sz="1600" b="1" dirty="0">
                <a:effectLst>
                  <a:outerShdw blurRad="41275" dist="20320" dir="1800000" algn="tl">
                    <a:srgbClr val="000000">
                      <a:alpha val="40000"/>
                    </a:srgbClr>
                  </a:outerShdw>
                </a:effectLst>
                <a:latin typeface="Sweet Cheeks" panose="02000603000000000000" pitchFamily="2" charset="0"/>
                <a:ea typeface="Sweet Cheeks" panose="02000603000000000000" pitchFamily="2" charset="0"/>
              </a:rPr>
              <a:t>Un départ au pied levé</a:t>
            </a:r>
            <a:endParaRPr lang="fr-FR" sz="1600" b="1" dirty="0">
              <a:effectLst>
                <a:outerShdw blurRad="38100" dist="38100" dir="2700000" algn="tl">
                  <a:srgbClr val="000000">
                    <a:alpha val="43137"/>
                  </a:srgbClr>
                </a:outerShdw>
              </a:effectLst>
              <a:latin typeface="Sweet Cheeks" panose="02000603000000000000" pitchFamily="2" charset="0"/>
              <a:ea typeface="Sweet Cheeks" panose="02000603000000000000" pitchFamily="2" charset="0"/>
            </a:endParaRPr>
          </a:p>
        </p:txBody>
      </p:sp>
      <p:sp>
        <p:nvSpPr>
          <p:cNvPr id="77" name="ZoneTexte 76">
            <a:extLst>
              <a:ext uri="{FF2B5EF4-FFF2-40B4-BE49-F238E27FC236}">
                <a16:creationId xmlns:a16="http://schemas.microsoft.com/office/drawing/2014/main" id="{D3A0509C-F8C6-4B2F-9480-99CC68D7A1F6}"/>
              </a:ext>
            </a:extLst>
          </p:cNvPr>
          <p:cNvSpPr txBox="1"/>
          <p:nvPr/>
        </p:nvSpPr>
        <p:spPr>
          <a:xfrm>
            <a:off x="327901" y="7844155"/>
            <a:ext cx="6521181" cy="1631216"/>
          </a:xfrm>
          <a:prstGeom prst="rect">
            <a:avLst/>
          </a:prstGeom>
          <a:noFill/>
        </p:spPr>
        <p:txBody>
          <a:bodyPr wrap="square" rtlCol="0">
            <a:spAutoFit/>
          </a:bodyPr>
          <a:lstStyle/>
          <a:p>
            <a:pPr>
              <a:tabLst>
                <a:tab pos="1524000" algn="l"/>
              </a:tabLst>
            </a:pPr>
            <a:r>
              <a:rPr lang="fr-FR" sz="1000" dirty="0">
                <a:ln>
                  <a:solidFill>
                    <a:schemeClr val="tx1"/>
                  </a:solidFill>
                </a:ln>
                <a:latin typeface="Short Stack" panose="02010500040000000007" pitchFamily="2" charset="0"/>
                <a:ea typeface="Sweet Cheeks" panose="02000603000000000000" pitchFamily="2" charset="0"/>
              </a:rPr>
              <a:t>1) Indique ce qu’ils emportent avec eux : </a:t>
            </a:r>
          </a:p>
          <a:p>
            <a:pPr>
              <a:tabLst>
                <a:tab pos="1524000" algn="l"/>
              </a:tabLst>
            </a:pPr>
            <a:r>
              <a:rPr lang="fr-FR" sz="1000" b="1" dirty="0">
                <a:latin typeface="Short Stack" panose="02010500040000000007" pitchFamily="2" charset="0"/>
                <a:ea typeface="Sweet Cheeks" panose="02000603000000000000" pitchFamily="2" charset="0"/>
              </a:rPr>
              <a:t>* </a:t>
            </a:r>
            <a:r>
              <a:rPr lang="fr-FR" sz="1000" b="1" dirty="0">
                <a:solidFill>
                  <a:srgbClr val="FF0000"/>
                </a:solidFill>
                <a:latin typeface="Short Stack" panose="02010500040000000007" pitchFamily="2" charset="0"/>
                <a:ea typeface="Sweet Cheeks" panose="02000603000000000000" pitchFamily="2" charset="0"/>
              </a:rPr>
              <a:t>Un sac avec 2 chemises en laine, trois paires de bas, la même chose pour Passepartout.</a:t>
            </a:r>
          </a:p>
          <a:p>
            <a:pPr>
              <a:tabLst>
                <a:tab pos="1524000" algn="l"/>
              </a:tabLst>
            </a:pPr>
            <a:r>
              <a:rPr lang="fr-FR" sz="1000" dirty="0">
                <a:latin typeface="Short Stack" panose="02010500040000000007" pitchFamily="2" charset="0"/>
                <a:ea typeface="Sweet Cheeks" panose="02000603000000000000" pitchFamily="2" charset="0"/>
              </a:rPr>
              <a:t>* </a:t>
            </a:r>
            <a:r>
              <a:rPr lang="fr-FR" sz="1000" b="1" dirty="0">
                <a:solidFill>
                  <a:srgbClr val="FF0000"/>
                </a:solidFill>
                <a:latin typeface="Short Stack" panose="02010500040000000007" pitchFamily="2" charset="0"/>
                <a:ea typeface="Sweet Cheeks" panose="02000603000000000000" pitchFamily="2" charset="0"/>
              </a:rPr>
              <a:t>Le guide général des horaires de trains.</a:t>
            </a:r>
          </a:p>
          <a:p>
            <a:pPr>
              <a:tabLst>
                <a:tab pos="1524000" algn="l"/>
              </a:tabLst>
            </a:pPr>
            <a:r>
              <a:rPr lang="fr-FR" sz="1000" dirty="0">
                <a:latin typeface="Short Stack" panose="02010500040000000007" pitchFamily="2" charset="0"/>
                <a:ea typeface="Sweet Cheeks" panose="02000603000000000000" pitchFamily="2" charset="0"/>
              </a:rPr>
              <a:t>* </a:t>
            </a:r>
            <a:r>
              <a:rPr lang="fr-FR" sz="1000" b="1" dirty="0">
                <a:solidFill>
                  <a:srgbClr val="FF0000"/>
                </a:solidFill>
                <a:latin typeface="Short Stack" panose="02010500040000000007" pitchFamily="2" charset="0"/>
                <a:ea typeface="Sweet Cheeks" panose="02000603000000000000" pitchFamily="2" charset="0"/>
              </a:rPr>
              <a:t>3 énormes liasses de billets</a:t>
            </a:r>
          </a:p>
          <a:p>
            <a:pPr>
              <a:tabLst>
                <a:tab pos="1524000" algn="l"/>
              </a:tabLst>
            </a:pPr>
            <a:endParaRPr lang="fr-FR" sz="1000" b="1" dirty="0">
              <a:solidFill>
                <a:srgbClr val="FF0000"/>
              </a:solidFill>
              <a:latin typeface="Short Stack" panose="02010500040000000007" pitchFamily="2" charset="0"/>
              <a:ea typeface="Sweet Cheeks" panose="02000603000000000000" pitchFamily="2" charset="0"/>
            </a:endParaRPr>
          </a:p>
          <a:p>
            <a:pPr>
              <a:tabLst>
                <a:tab pos="1524000" algn="l"/>
              </a:tabLst>
            </a:pPr>
            <a:r>
              <a:rPr lang="fr-FR" sz="1000" dirty="0">
                <a:ln>
                  <a:solidFill>
                    <a:schemeClr val="tx1"/>
                  </a:solidFill>
                </a:ln>
                <a:latin typeface="Short Stack" panose="02010500040000000007" pitchFamily="2" charset="0"/>
                <a:ea typeface="Sweet Cheeks" panose="02000603000000000000" pitchFamily="2" charset="0"/>
              </a:rPr>
              <a:t>2) Quelle est leur première destination ? </a:t>
            </a:r>
            <a:r>
              <a:rPr lang="fr-FR" sz="1000" b="1" dirty="0">
                <a:solidFill>
                  <a:srgbClr val="FF0000"/>
                </a:solidFill>
                <a:latin typeface="Short Stack" panose="02010500040000000007" pitchFamily="2" charset="0"/>
                <a:ea typeface="Sweet Cheeks" panose="02000603000000000000" pitchFamily="2" charset="0"/>
              </a:rPr>
              <a:t>Paris</a:t>
            </a:r>
          </a:p>
          <a:p>
            <a:pPr>
              <a:tabLst>
                <a:tab pos="1524000" algn="l"/>
              </a:tabLst>
            </a:pPr>
            <a:endParaRPr lang="fr-FR" sz="1000" b="1" dirty="0">
              <a:solidFill>
                <a:srgbClr val="FF0000"/>
              </a:solidFill>
              <a:latin typeface="Short Stack" panose="02010500040000000007" pitchFamily="2" charset="0"/>
              <a:ea typeface="Sweet Cheeks" panose="02000603000000000000" pitchFamily="2" charset="0"/>
            </a:endParaRPr>
          </a:p>
          <a:p>
            <a:pPr>
              <a:tabLst>
                <a:tab pos="1524000" algn="l"/>
              </a:tabLst>
            </a:pPr>
            <a:r>
              <a:rPr lang="fr-FR" sz="1000" dirty="0">
                <a:ln>
                  <a:solidFill>
                    <a:schemeClr val="tx1"/>
                  </a:solidFill>
                </a:ln>
                <a:latin typeface="Short Stack" panose="02010500040000000007" pitchFamily="2" charset="0"/>
                <a:ea typeface="Sweet Cheeks" panose="02000603000000000000" pitchFamily="2" charset="0"/>
              </a:rPr>
              <a:t>3) </a:t>
            </a:r>
            <a:r>
              <a:rPr lang="fr-FR" sz="1000" dirty="0">
                <a:latin typeface="Short Stack" panose="02010500040000000007" pitchFamily="2" charset="0"/>
                <a:ea typeface="Sweet Cheeks" panose="02000603000000000000" pitchFamily="2" charset="0"/>
              </a:rPr>
              <a:t>« Mr Fogg tire de sa poche trois gros billets de banque et les offre à la mendiante ».</a:t>
            </a:r>
          </a:p>
          <a:p>
            <a:pPr>
              <a:tabLst>
                <a:tab pos="1524000" algn="l"/>
              </a:tabLst>
            </a:pPr>
            <a:r>
              <a:rPr lang="fr-FR" sz="1000" dirty="0">
                <a:ln>
                  <a:solidFill>
                    <a:schemeClr val="tx1"/>
                  </a:solidFill>
                </a:ln>
                <a:latin typeface="Short Stack" panose="02010500040000000007" pitchFamily="2" charset="0"/>
                <a:ea typeface="Sweet Cheeks" panose="02000603000000000000" pitchFamily="2" charset="0"/>
              </a:rPr>
              <a:t>Que peux-tu dire de M. Fogg ? </a:t>
            </a:r>
            <a:r>
              <a:rPr lang="fr-FR" sz="1000" b="1" dirty="0">
                <a:solidFill>
                  <a:srgbClr val="FF0000"/>
                </a:solidFill>
                <a:latin typeface="Short Stack" panose="02010500040000000007" pitchFamily="2" charset="0"/>
                <a:ea typeface="Sweet Cheeks" panose="02000603000000000000" pitchFamily="2" charset="0"/>
              </a:rPr>
              <a:t>Il est généreux et il a de la compassion</a:t>
            </a:r>
          </a:p>
        </p:txBody>
      </p:sp>
    </p:spTree>
    <p:extLst>
      <p:ext uri="{BB962C8B-B14F-4D97-AF65-F5344CB8AC3E}">
        <p14:creationId xmlns:p14="http://schemas.microsoft.com/office/powerpoint/2010/main" val="1310726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flipH="1">
            <a:off x="269213" y="714375"/>
            <a:ext cx="8917" cy="9191625"/>
          </a:xfrm>
          <a:prstGeom prst="line">
            <a:avLst/>
          </a:prstGeom>
          <a:ln w="57150" cap="rnd">
            <a:solidFill>
              <a:schemeClr val="accent6">
                <a:lumMod val="75000"/>
              </a:schemeClr>
            </a:solidFill>
            <a:prstDash val="sysDot"/>
            <a:round/>
          </a:ln>
        </p:spPr>
        <p:style>
          <a:lnRef idx="1">
            <a:schemeClr val="accent1"/>
          </a:lnRef>
          <a:fillRef idx="0">
            <a:schemeClr val="accent1"/>
          </a:fillRef>
          <a:effectRef idx="0">
            <a:schemeClr val="accent1"/>
          </a:effectRef>
          <a:fontRef idx="minor">
            <a:schemeClr val="tx1"/>
          </a:fontRef>
        </p:style>
      </p:cxnSp>
      <p:grpSp>
        <p:nvGrpSpPr>
          <p:cNvPr id="28" name="Groupe 27"/>
          <p:cNvGrpSpPr/>
          <p:nvPr/>
        </p:nvGrpSpPr>
        <p:grpSpPr>
          <a:xfrm>
            <a:off x="-39925" y="1"/>
            <a:ext cx="6897925" cy="1027466"/>
            <a:chOff x="-39925" y="0"/>
            <a:chExt cx="6897925" cy="1223269"/>
          </a:xfrm>
        </p:grpSpPr>
        <p:pic>
          <p:nvPicPr>
            <p:cNvPr id="26" name="Image 25"/>
            <p:cNvPicPr>
              <a:picLocks noChangeAspect="1"/>
            </p:cNvPicPr>
            <p:nvPr/>
          </p:nvPicPr>
          <p:blipFill rotWithShape="1">
            <a:blip r:embed="rId2">
              <a:duotone>
                <a:prstClr val="black"/>
                <a:schemeClr val="accent6">
                  <a:tint val="45000"/>
                  <a:satMod val="400000"/>
                </a:schemeClr>
              </a:duotone>
            </a:blip>
            <a:srcRect l="1329" t="3533" r="1954"/>
            <a:stretch/>
          </p:blipFill>
          <p:spPr>
            <a:xfrm>
              <a:off x="3390900" y="0"/>
              <a:ext cx="3467100" cy="1223269"/>
            </a:xfrm>
            <a:prstGeom prst="rect">
              <a:avLst/>
            </a:prstGeom>
          </p:spPr>
        </p:pic>
        <p:pic>
          <p:nvPicPr>
            <p:cNvPr id="27" name="Image 26"/>
            <p:cNvPicPr>
              <a:picLocks noChangeAspect="1"/>
            </p:cNvPicPr>
            <p:nvPr/>
          </p:nvPicPr>
          <p:blipFill>
            <a:blip r:embed="rId3">
              <a:duotone>
                <a:prstClr val="black"/>
                <a:schemeClr val="accent6">
                  <a:tint val="45000"/>
                  <a:satMod val="400000"/>
                </a:schemeClr>
              </a:duotone>
            </a:blip>
            <a:stretch>
              <a:fillRect/>
            </a:stretch>
          </p:blipFill>
          <p:spPr>
            <a:xfrm flipH="1">
              <a:off x="-39925" y="1981"/>
              <a:ext cx="3468925" cy="1219306"/>
            </a:xfrm>
            <a:prstGeom prst="rect">
              <a:avLst/>
            </a:prstGeom>
          </p:spPr>
        </p:pic>
      </p:grpSp>
      <p:sp>
        <p:nvSpPr>
          <p:cNvPr id="17" name="ZoneTexte 16"/>
          <p:cNvSpPr txBox="1"/>
          <p:nvPr/>
        </p:nvSpPr>
        <p:spPr>
          <a:xfrm>
            <a:off x="4686300" y="982380"/>
            <a:ext cx="2175493" cy="307777"/>
          </a:xfrm>
          <a:prstGeom prst="rect">
            <a:avLst/>
          </a:prstGeom>
          <a:noFill/>
        </p:spPr>
        <p:txBody>
          <a:bodyPr wrap="square" rtlCol="0">
            <a:spAutoFit/>
          </a:bodyPr>
          <a:lstStyle/>
          <a:p>
            <a:pPr algn="r"/>
            <a:r>
              <a:rPr lang="fr-FR" sz="1400" b="1" dirty="0">
                <a:latin typeface="Fineliner Script" panose="02000000000000000000" pitchFamily="50" charset="0"/>
              </a:rPr>
              <a:t>Prénom : ___________________</a:t>
            </a:r>
          </a:p>
        </p:txBody>
      </p:sp>
      <p:sp>
        <p:nvSpPr>
          <p:cNvPr id="30" name="ZoneTexte 29"/>
          <p:cNvSpPr txBox="1"/>
          <p:nvPr/>
        </p:nvSpPr>
        <p:spPr>
          <a:xfrm>
            <a:off x="1745938" y="25734"/>
            <a:ext cx="3730938" cy="954107"/>
          </a:xfrm>
          <a:prstGeom prst="rect">
            <a:avLst/>
          </a:prstGeom>
          <a:noFill/>
        </p:spPr>
        <p:txBody>
          <a:bodyPr wrap="square" rtlCol="0">
            <a:spAutoFit/>
          </a:bodyPr>
          <a:lstStyle/>
          <a:p>
            <a:pPr algn="ctr"/>
            <a:r>
              <a:rPr lang="fr-FR" sz="2800" b="1" dirty="0">
                <a:solidFill>
                  <a:schemeClr val="bg2">
                    <a:lumMod val="25000"/>
                  </a:schemeClr>
                </a:solidFill>
                <a:effectLst>
                  <a:outerShdw blurRad="38100" dist="38100" dir="2700000" algn="tl">
                    <a:srgbClr val="000000">
                      <a:alpha val="43137"/>
                    </a:srgbClr>
                  </a:outerShdw>
                </a:effectLst>
                <a:latin typeface="Sweet Cheeks" panose="02000603000000000000" pitchFamily="2" charset="0"/>
                <a:ea typeface="Sweet Cheeks" panose="02000603000000000000" pitchFamily="2" charset="0"/>
              </a:rPr>
              <a:t>Le tour du monde en 80 jours</a:t>
            </a:r>
          </a:p>
        </p:txBody>
      </p:sp>
      <p:sp>
        <p:nvSpPr>
          <p:cNvPr id="31" name="ZoneTexte 30"/>
          <p:cNvSpPr txBox="1"/>
          <p:nvPr/>
        </p:nvSpPr>
        <p:spPr>
          <a:xfrm>
            <a:off x="-39924" y="11506"/>
            <a:ext cx="849550" cy="840230"/>
          </a:xfrm>
          <a:prstGeom prst="rect">
            <a:avLst/>
          </a:prstGeom>
          <a:noFill/>
        </p:spPr>
        <p:txBody>
          <a:bodyPr wrap="square" rtlCol="0">
            <a:spAutoFit/>
          </a:bodyPr>
          <a:lstStyle/>
          <a:p>
            <a:pPr algn="ctr">
              <a:lnSpc>
                <a:spcPct val="90000"/>
              </a:lnSpc>
            </a:pPr>
            <a:r>
              <a:rPr lang="fr-FR" b="1" dirty="0">
                <a:effectLst>
                  <a:outerShdw blurRad="38100" dist="38100" dir="2700000" algn="tl">
                    <a:srgbClr val="000000">
                      <a:alpha val="43137"/>
                    </a:srgbClr>
                  </a:outerShdw>
                </a:effectLst>
                <a:latin typeface="Fineliner Script" panose="02000000000000000000" pitchFamily="50" charset="0"/>
              </a:rPr>
              <a:t>Lecture suivie CM2</a:t>
            </a:r>
          </a:p>
        </p:txBody>
      </p:sp>
      <p:pic>
        <p:nvPicPr>
          <p:cNvPr id="1026"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colorTemperature colorTemp="112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rot="21150997">
            <a:off x="1019983" y="95566"/>
            <a:ext cx="779359" cy="1125278"/>
          </a:xfrm>
          <a:prstGeom prst="roundRect">
            <a:avLst>
              <a:gd name="adj" fmla="val 971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à coins arrondis 20"/>
          <p:cNvSpPr/>
          <p:nvPr/>
        </p:nvSpPr>
        <p:spPr>
          <a:xfrm>
            <a:off x="135205" y="1273222"/>
            <a:ext cx="5421454" cy="338555"/>
          </a:xfrm>
          <a:prstGeom prst="roundRect">
            <a:avLst>
              <a:gd name="adj" fmla="val 50000"/>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p:nvSpPr>
        <p:spPr>
          <a:xfrm>
            <a:off x="134587" y="1273223"/>
            <a:ext cx="5422072" cy="338554"/>
          </a:xfrm>
          <a:prstGeom prst="rect">
            <a:avLst/>
          </a:prstGeom>
          <a:noFill/>
        </p:spPr>
        <p:txBody>
          <a:bodyPr wrap="square" rtlCol="0">
            <a:spAutoFit/>
          </a:bodyPr>
          <a:lstStyle/>
          <a:p>
            <a:pPr algn="ctr"/>
            <a:r>
              <a:rPr lang="fr-FR" sz="1600" b="1" dirty="0">
                <a:effectLst>
                  <a:outerShdw blurRad="38100" dist="38100" dir="2700000" algn="tl">
                    <a:srgbClr val="000000">
                      <a:alpha val="43137"/>
                    </a:srgbClr>
                  </a:outerShdw>
                </a:effectLst>
                <a:latin typeface="Sweet Cheeks" panose="02000603000000000000" pitchFamily="2" charset="0"/>
                <a:ea typeface="Sweet Cheeks" panose="02000603000000000000" pitchFamily="2" charset="0"/>
              </a:rPr>
              <a:t>Chapitre 4 : </a:t>
            </a:r>
            <a:r>
              <a:rPr lang="fr-FR" sz="1600" b="1" dirty="0">
                <a:effectLst>
                  <a:outerShdw blurRad="41275" dist="20320" dir="1800000" algn="tl">
                    <a:srgbClr val="000000">
                      <a:alpha val="40000"/>
                    </a:srgbClr>
                  </a:outerShdw>
                </a:effectLst>
                <a:latin typeface="Sweet Cheeks" panose="02000603000000000000" pitchFamily="2" charset="0"/>
                <a:ea typeface="Sweet Cheeks" panose="02000603000000000000" pitchFamily="2" charset="0"/>
              </a:rPr>
              <a:t>Mandat d’arrêt</a:t>
            </a:r>
            <a:endParaRPr lang="fr-FR" sz="1600" b="1" dirty="0">
              <a:effectLst>
                <a:outerShdw blurRad="38100" dist="38100" dir="2700000" algn="tl">
                  <a:srgbClr val="000000">
                    <a:alpha val="43137"/>
                  </a:srgbClr>
                </a:outerShdw>
              </a:effectLst>
              <a:latin typeface="Sweet Cheeks" panose="02000603000000000000" pitchFamily="2" charset="0"/>
              <a:ea typeface="Sweet Cheeks" panose="02000603000000000000" pitchFamily="2" charset="0"/>
            </a:endParaRPr>
          </a:p>
        </p:txBody>
      </p:sp>
      <p:sp>
        <p:nvSpPr>
          <p:cNvPr id="33" name="ZoneTexte 32">
            <a:extLst>
              <a:ext uri="{FF2B5EF4-FFF2-40B4-BE49-F238E27FC236}">
                <a16:creationId xmlns:a16="http://schemas.microsoft.com/office/drawing/2014/main" id="{99004FFC-27E4-46D3-8A96-438C98E87BF3}"/>
              </a:ext>
            </a:extLst>
          </p:cNvPr>
          <p:cNvSpPr txBox="1"/>
          <p:nvPr/>
        </p:nvSpPr>
        <p:spPr>
          <a:xfrm>
            <a:off x="336819" y="1674114"/>
            <a:ext cx="6521181" cy="303929"/>
          </a:xfrm>
          <a:prstGeom prst="rect">
            <a:avLst/>
          </a:prstGeom>
          <a:noFill/>
        </p:spPr>
        <p:txBody>
          <a:bodyPr wrap="square" rtlCol="0">
            <a:spAutoFit/>
          </a:bodyPr>
          <a:lstStyle/>
          <a:p>
            <a:pPr>
              <a:lnSpc>
                <a:spcPct val="150000"/>
              </a:lnSpc>
            </a:pPr>
            <a:r>
              <a:rPr lang="fr-FR" sz="1000" dirty="0">
                <a:ln>
                  <a:solidFill>
                    <a:schemeClr val="tx1"/>
                  </a:solidFill>
                </a:ln>
                <a:latin typeface="Short Stack" panose="02010500040000000007" pitchFamily="2" charset="0"/>
                <a:cs typeface="Dekko" panose="00000500000000000000" pitchFamily="2" charset="0"/>
              </a:rPr>
              <a:t>1) Indique le trajet des deux hommes</a:t>
            </a:r>
            <a:r>
              <a:rPr lang="fr-FR" sz="1000" dirty="0">
                <a:latin typeface="Short Stack" panose="02010500040000000007" pitchFamily="2" charset="0"/>
                <a:cs typeface="Dekko" panose="00000500000000000000" pitchFamily="2" charset="0"/>
              </a:rPr>
              <a:t> : Douvres *</a:t>
            </a:r>
            <a:r>
              <a:rPr lang="fr-FR" sz="1000" b="1" dirty="0">
                <a:solidFill>
                  <a:srgbClr val="FF0000"/>
                </a:solidFill>
                <a:latin typeface="Dekko" panose="00000500000000000000" pitchFamily="2" charset="0"/>
                <a:cs typeface="Dekko" panose="00000500000000000000" pitchFamily="2" charset="0"/>
              </a:rPr>
              <a:t> </a:t>
            </a:r>
            <a:r>
              <a:rPr lang="fr-FR" sz="1000" b="1" dirty="0">
                <a:solidFill>
                  <a:srgbClr val="FF0000"/>
                </a:solidFill>
                <a:latin typeface="Short Stack" panose="02010500040000000007" pitchFamily="2" charset="0"/>
                <a:cs typeface="Dekko" panose="00000500000000000000" pitchFamily="2" charset="0"/>
              </a:rPr>
              <a:t>Calais</a:t>
            </a:r>
            <a:r>
              <a:rPr lang="fr-FR" sz="1000" dirty="0">
                <a:latin typeface="Short Stack" panose="02010500040000000007" pitchFamily="2" charset="0"/>
                <a:cs typeface="Dekko" panose="00000500000000000000" pitchFamily="2" charset="0"/>
              </a:rPr>
              <a:t> * </a:t>
            </a:r>
            <a:r>
              <a:rPr lang="fr-FR" sz="1000" b="1" dirty="0">
                <a:solidFill>
                  <a:srgbClr val="FF0000"/>
                </a:solidFill>
                <a:latin typeface="Short Stack" panose="02010500040000000007" pitchFamily="2" charset="0"/>
                <a:cs typeface="Dekko" panose="00000500000000000000" pitchFamily="2" charset="0"/>
              </a:rPr>
              <a:t>Paris </a:t>
            </a:r>
            <a:r>
              <a:rPr lang="fr-FR" sz="1000" dirty="0">
                <a:latin typeface="Short Stack" panose="02010500040000000007" pitchFamily="2" charset="0"/>
                <a:cs typeface="Dekko" panose="00000500000000000000" pitchFamily="2" charset="0"/>
              </a:rPr>
              <a:t>* </a:t>
            </a:r>
            <a:r>
              <a:rPr lang="fr-FR" sz="1000" b="1" dirty="0">
                <a:solidFill>
                  <a:srgbClr val="FF0000"/>
                </a:solidFill>
                <a:latin typeface="Short Stack" panose="02010500040000000007" pitchFamily="2" charset="0"/>
                <a:cs typeface="Dekko" panose="00000500000000000000" pitchFamily="2" charset="0"/>
              </a:rPr>
              <a:t>Italie </a:t>
            </a:r>
            <a:r>
              <a:rPr lang="fr-FR" sz="1000" dirty="0">
                <a:latin typeface="Short Stack" panose="02010500040000000007" pitchFamily="2" charset="0"/>
                <a:cs typeface="Dekko" panose="00000500000000000000" pitchFamily="2" charset="0"/>
              </a:rPr>
              <a:t>* </a:t>
            </a:r>
            <a:r>
              <a:rPr lang="fr-FR" sz="1000" b="1" dirty="0">
                <a:solidFill>
                  <a:srgbClr val="FF0000"/>
                </a:solidFill>
                <a:latin typeface="Short Stack" panose="02010500040000000007" pitchFamily="2" charset="0"/>
                <a:cs typeface="Dekko" panose="00000500000000000000" pitchFamily="2" charset="0"/>
              </a:rPr>
              <a:t>Brindisi </a:t>
            </a:r>
            <a:r>
              <a:rPr lang="fr-FR" sz="1000" dirty="0">
                <a:latin typeface="Short Stack" panose="02010500040000000007" pitchFamily="2" charset="0"/>
                <a:cs typeface="Dekko" panose="00000500000000000000" pitchFamily="2" charset="0"/>
              </a:rPr>
              <a:t>* </a:t>
            </a:r>
            <a:r>
              <a:rPr lang="fr-FR" sz="1000" b="1" dirty="0">
                <a:solidFill>
                  <a:srgbClr val="FF0000"/>
                </a:solidFill>
                <a:latin typeface="Short Stack" panose="02010500040000000007" pitchFamily="2" charset="0"/>
                <a:cs typeface="Dekko" panose="00000500000000000000" pitchFamily="2" charset="0"/>
              </a:rPr>
              <a:t>Suez </a:t>
            </a:r>
            <a:r>
              <a:rPr lang="fr-FR" sz="1000" dirty="0">
                <a:latin typeface="Short Stack" panose="02010500040000000007" pitchFamily="2" charset="0"/>
                <a:cs typeface="Dekko" panose="00000500000000000000" pitchFamily="2" charset="0"/>
              </a:rPr>
              <a:t>*</a:t>
            </a:r>
          </a:p>
        </p:txBody>
      </p:sp>
      <p:sp>
        <p:nvSpPr>
          <p:cNvPr id="8" name="Rectangle 7">
            <a:extLst>
              <a:ext uri="{FF2B5EF4-FFF2-40B4-BE49-F238E27FC236}">
                <a16:creationId xmlns:a16="http://schemas.microsoft.com/office/drawing/2014/main" id="{50DB8118-54BB-4216-9BDA-5985F1AD1F7D}"/>
              </a:ext>
            </a:extLst>
          </p:cNvPr>
          <p:cNvSpPr/>
          <p:nvPr/>
        </p:nvSpPr>
        <p:spPr>
          <a:xfrm>
            <a:off x="412138" y="2277943"/>
            <a:ext cx="6347207" cy="707886"/>
          </a:xfrm>
          <a:prstGeom prst="rect">
            <a:avLst/>
          </a:prstGeom>
        </p:spPr>
        <p:txBody>
          <a:bodyPr wrap="square">
            <a:spAutoFit/>
          </a:bodyPr>
          <a:lstStyle/>
          <a:p>
            <a:pPr lvl="0">
              <a:tabLst>
                <a:tab pos="1524000" algn="l"/>
              </a:tabLst>
            </a:pPr>
            <a:r>
              <a:rPr lang="fr-FR" sz="1000" b="1" dirty="0">
                <a:solidFill>
                  <a:srgbClr val="FF0000"/>
                </a:solidFill>
                <a:latin typeface="Short Stack" panose="02010500040000000007" pitchFamily="2" charset="0"/>
                <a:ea typeface="Sweet Cheeks" panose="02000603000000000000" pitchFamily="2" charset="0"/>
              </a:rPr>
              <a:t>Le canal de Suez a été creusé par Ferdinand de Lesseps. Il sépare l’Afrique de l’Asie. Il part de Port Saïd et arrive au Golfe de Suez  Il se situe en Egypte. Il permet d’éviter de contourner l’Afrique ce qui fait gagner la moitié du temps et environ 8000 km.</a:t>
            </a:r>
          </a:p>
        </p:txBody>
      </p:sp>
      <p:sp>
        <p:nvSpPr>
          <p:cNvPr id="34" name="ZoneTexte 33">
            <a:extLst>
              <a:ext uri="{FF2B5EF4-FFF2-40B4-BE49-F238E27FC236}">
                <a16:creationId xmlns:a16="http://schemas.microsoft.com/office/drawing/2014/main" id="{3800CAAB-C8C0-4128-8290-9C5B158750F5}"/>
              </a:ext>
            </a:extLst>
          </p:cNvPr>
          <p:cNvSpPr txBox="1"/>
          <p:nvPr/>
        </p:nvSpPr>
        <p:spPr>
          <a:xfrm>
            <a:off x="327900" y="2953385"/>
            <a:ext cx="6521181" cy="646331"/>
          </a:xfrm>
          <a:prstGeom prst="rect">
            <a:avLst/>
          </a:prstGeom>
          <a:noFill/>
        </p:spPr>
        <p:txBody>
          <a:bodyPr wrap="square" rtlCol="0">
            <a:spAutoFit/>
          </a:bodyPr>
          <a:lstStyle/>
          <a:p>
            <a:pPr>
              <a:lnSpc>
                <a:spcPct val="160000"/>
              </a:lnSpc>
            </a:pPr>
            <a:r>
              <a:rPr lang="fr-FR" sz="1000" dirty="0">
                <a:ln>
                  <a:solidFill>
                    <a:schemeClr val="tx1"/>
                  </a:solidFill>
                </a:ln>
                <a:latin typeface="Short Stack" panose="02010500040000000007" pitchFamily="2" charset="0"/>
                <a:cs typeface="Dekko" panose="00000500000000000000" pitchFamily="2" charset="0"/>
              </a:rPr>
              <a:t>3) Explique qui est M. Fix, ce qu’il veut faire et pourquoi.</a:t>
            </a:r>
          </a:p>
          <a:p>
            <a:r>
              <a:rPr lang="fr-FR" sz="1000" b="1" dirty="0">
                <a:solidFill>
                  <a:srgbClr val="FF0000"/>
                </a:solidFill>
                <a:latin typeface="Short Stack" panose="02010500040000000007" pitchFamily="2" charset="0"/>
                <a:cs typeface="Dekko" panose="00000500000000000000" pitchFamily="2" charset="0"/>
              </a:rPr>
              <a:t>M. Fix est un détective anglais qui recherche le voleur de la banque d’Angleterre. Il veut arrêter </a:t>
            </a:r>
            <a:r>
              <a:rPr lang="fr-FR" sz="1000" b="1" dirty="0" err="1">
                <a:solidFill>
                  <a:srgbClr val="FF0000"/>
                </a:solidFill>
                <a:latin typeface="Short Stack" panose="02010500040000000007" pitchFamily="2" charset="0"/>
                <a:cs typeface="Dekko" panose="00000500000000000000" pitchFamily="2" charset="0"/>
              </a:rPr>
              <a:t>Philéas</a:t>
            </a:r>
            <a:r>
              <a:rPr lang="fr-FR" sz="1000" b="1" dirty="0">
                <a:solidFill>
                  <a:srgbClr val="FF0000"/>
                </a:solidFill>
                <a:latin typeface="Short Stack" panose="02010500040000000007" pitchFamily="2" charset="0"/>
                <a:cs typeface="Dekko" panose="00000500000000000000" pitchFamily="2" charset="0"/>
              </a:rPr>
              <a:t> Fogg qui ressemble au portrait robot du voleur.</a:t>
            </a:r>
          </a:p>
        </p:txBody>
      </p:sp>
      <p:sp>
        <p:nvSpPr>
          <p:cNvPr id="9" name="Rectangle 8">
            <a:extLst>
              <a:ext uri="{FF2B5EF4-FFF2-40B4-BE49-F238E27FC236}">
                <a16:creationId xmlns:a16="http://schemas.microsoft.com/office/drawing/2014/main" id="{829E5666-4357-42CB-B131-F620A61BEF02}"/>
              </a:ext>
            </a:extLst>
          </p:cNvPr>
          <p:cNvSpPr/>
          <p:nvPr/>
        </p:nvSpPr>
        <p:spPr>
          <a:xfrm>
            <a:off x="327900" y="2053708"/>
            <a:ext cx="6464230" cy="246221"/>
          </a:xfrm>
          <a:prstGeom prst="rect">
            <a:avLst/>
          </a:prstGeom>
        </p:spPr>
        <p:txBody>
          <a:bodyPr wrap="square">
            <a:spAutoFit/>
          </a:bodyPr>
          <a:lstStyle/>
          <a:p>
            <a:r>
              <a:rPr lang="fr-FR" sz="1000" dirty="0">
                <a:ln>
                  <a:solidFill>
                    <a:schemeClr val="tx1"/>
                  </a:solidFill>
                </a:ln>
                <a:latin typeface="Short Stack" panose="02010500040000000007" pitchFamily="2" charset="0"/>
                <a:cs typeface="Dekko" panose="00000500000000000000" pitchFamily="2" charset="0"/>
              </a:rPr>
              <a:t>2) A l’aide de ces 2 cartes et de la page 16, écris un petit texte sur le canal de Suez</a:t>
            </a:r>
          </a:p>
        </p:txBody>
      </p:sp>
      <p:pic>
        <p:nvPicPr>
          <p:cNvPr id="35" name="Image 34">
            <a:extLst>
              <a:ext uri="{FF2B5EF4-FFF2-40B4-BE49-F238E27FC236}">
                <a16:creationId xmlns:a16="http://schemas.microsoft.com/office/drawing/2014/main" id="{88216761-8339-4D09-BB06-DA78D05342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523907" y="9099404"/>
            <a:ext cx="1278887" cy="263145"/>
          </a:xfrm>
          <a:prstGeom prst="rect">
            <a:avLst/>
          </a:prstGeom>
        </p:spPr>
      </p:pic>
      <p:sp>
        <p:nvSpPr>
          <p:cNvPr id="36" name="Rectangle à coins arrondis 2">
            <a:extLst>
              <a:ext uri="{FF2B5EF4-FFF2-40B4-BE49-F238E27FC236}">
                <a16:creationId xmlns:a16="http://schemas.microsoft.com/office/drawing/2014/main" id="{CE552497-9219-4377-BB4E-8C84A689FBC9}"/>
              </a:ext>
            </a:extLst>
          </p:cNvPr>
          <p:cNvSpPr/>
          <p:nvPr/>
        </p:nvSpPr>
        <p:spPr>
          <a:xfrm>
            <a:off x="172686" y="3674862"/>
            <a:ext cx="5421454" cy="338555"/>
          </a:xfrm>
          <a:prstGeom prst="roundRect">
            <a:avLst>
              <a:gd name="adj" fmla="val 50000"/>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ZoneTexte 36">
            <a:extLst>
              <a:ext uri="{FF2B5EF4-FFF2-40B4-BE49-F238E27FC236}">
                <a16:creationId xmlns:a16="http://schemas.microsoft.com/office/drawing/2014/main" id="{866C8734-1162-4C4D-B803-A6DE66A80A48}"/>
              </a:ext>
            </a:extLst>
          </p:cNvPr>
          <p:cNvSpPr txBox="1"/>
          <p:nvPr/>
        </p:nvSpPr>
        <p:spPr>
          <a:xfrm>
            <a:off x="173304" y="3674863"/>
            <a:ext cx="5420835" cy="338554"/>
          </a:xfrm>
          <a:prstGeom prst="rect">
            <a:avLst/>
          </a:prstGeom>
          <a:noFill/>
        </p:spPr>
        <p:txBody>
          <a:bodyPr wrap="square" rtlCol="0">
            <a:spAutoFit/>
          </a:bodyPr>
          <a:lstStyle/>
          <a:p>
            <a:pPr algn="ctr"/>
            <a:r>
              <a:rPr lang="fr-FR" sz="1600" b="1" dirty="0">
                <a:effectLst>
                  <a:outerShdw blurRad="38100" dist="38100" dir="2700000" algn="tl">
                    <a:srgbClr val="000000">
                      <a:alpha val="43137"/>
                    </a:srgbClr>
                  </a:outerShdw>
                </a:effectLst>
                <a:latin typeface="Sweet Cheeks" panose="02000603000000000000" pitchFamily="2" charset="0"/>
                <a:ea typeface="Sweet Cheeks" panose="02000603000000000000" pitchFamily="2" charset="0"/>
              </a:rPr>
              <a:t>Chapitre 5 : </a:t>
            </a:r>
            <a:r>
              <a:rPr lang="fr-FR" sz="1600" b="1" dirty="0">
                <a:effectLst>
                  <a:outerShdw blurRad="41275" dist="20320" dir="1800000" algn="tl">
                    <a:srgbClr val="000000">
                      <a:alpha val="40000"/>
                    </a:srgbClr>
                  </a:outerShdw>
                </a:effectLst>
                <a:latin typeface="Sweet Cheeks" panose="02000603000000000000" pitchFamily="2" charset="0"/>
                <a:ea typeface="Sweet Cheeks" panose="02000603000000000000" pitchFamily="2" charset="0"/>
              </a:rPr>
              <a:t>En Inde</a:t>
            </a:r>
            <a:endParaRPr lang="fr-FR" sz="1600" dirty="0">
              <a:latin typeface="Sweet Cheeks" panose="02000603000000000000" pitchFamily="2" charset="0"/>
              <a:ea typeface="Sweet Cheeks" panose="02000603000000000000" pitchFamily="2" charset="0"/>
            </a:endParaRPr>
          </a:p>
        </p:txBody>
      </p:sp>
      <p:sp>
        <p:nvSpPr>
          <p:cNvPr id="38" name="ZoneTexte 37">
            <a:extLst>
              <a:ext uri="{FF2B5EF4-FFF2-40B4-BE49-F238E27FC236}">
                <a16:creationId xmlns:a16="http://schemas.microsoft.com/office/drawing/2014/main" id="{5A9B1D29-9B40-49DF-895F-1574B72C470E}"/>
              </a:ext>
            </a:extLst>
          </p:cNvPr>
          <p:cNvSpPr txBox="1"/>
          <p:nvPr/>
        </p:nvSpPr>
        <p:spPr>
          <a:xfrm>
            <a:off x="410800" y="4033194"/>
            <a:ext cx="6470660" cy="1092607"/>
          </a:xfrm>
          <a:prstGeom prst="rect">
            <a:avLst/>
          </a:prstGeom>
          <a:noFill/>
        </p:spPr>
        <p:txBody>
          <a:bodyPr wrap="square" rtlCol="0">
            <a:spAutoFit/>
          </a:bodyPr>
          <a:lstStyle/>
          <a:p>
            <a:pPr>
              <a:lnSpc>
                <a:spcPct val="150000"/>
              </a:lnSpc>
            </a:pPr>
            <a:r>
              <a:rPr lang="fr-FR" sz="1000" dirty="0">
                <a:ln>
                  <a:solidFill>
                    <a:schemeClr val="tx1"/>
                  </a:solidFill>
                </a:ln>
                <a:latin typeface="Short Stack" panose="02010500040000000007" pitchFamily="2" charset="0"/>
                <a:cs typeface="Dekko" panose="00000500000000000000" pitchFamily="2" charset="0"/>
              </a:rPr>
              <a:t>1) Note les informations importantes de ce chapitre :</a:t>
            </a:r>
          </a:p>
          <a:p>
            <a:r>
              <a:rPr lang="fr-FR" sz="1000" dirty="0">
                <a:latin typeface="Short Stack" panose="02010500040000000007" pitchFamily="2" charset="0"/>
                <a:cs typeface="Dekko" panose="00000500000000000000" pitchFamily="2" charset="0"/>
              </a:rPr>
              <a:t>1) Sur le trajet : </a:t>
            </a:r>
            <a:r>
              <a:rPr lang="fr-FR" sz="1000" b="1" dirty="0">
                <a:solidFill>
                  <a:srgbClr val="FF0000"/>
                </a:solidFill>
                <a:latin typeface="Short Stack" panose="02010500040000000007" pitchFamily="2" charset="0"/>
                <a:cs typeface="Dekko" panose="00000500000000000000" pitchFamily="2" charset="0"/>
              </a:rPr>
              <a:t>Il a gagné 2 jours sur son itinéraire.</a:t>
            </a:r>
          </a:p>
          <a:p>
            <a:r>
              <a:rPr lang="fr-FR" sz="1000" dirty="0">
                <a:latin typeface="Short Stack" panose="02010500040000000007" pitchFamily="2" charset="0"/>
                <a:cs typeface="Dekko" panose="00000500000000000000" pitchFamily="2" charset="0"/>
              </a:rPr>
              <a:t>2) Sur Fix : </a:t>
            </a:r>
            <a:r>
              <a:rPr lang="fr-FR" sz="1000" b="1" dirty="0">
                <a:solidFill>
                  <a:srgbClr val="FF0000"/>
                </a:solidFill>
                <a:latin typeface="Short Stack" panose="02010500040000000007" pitchFamily="2" charset="0"/>
                <a:cs typeface="Dekko" panose="00000500000000000000" pitchFamily="2" charset="0"/>
              </a:rPr>
              <a:t>Il n’a pas reçu son ordre d’arrestation de Londres. Il continue alors de suivre P. Fogg.</a:t>
            </a:r>
          </a:p>
          <a:p>
            <a:r>
              <a:rPr lang="fr-FR" sz="1000" dirty="0">
                <a:latin typeface="Short Stack" panose="02010500040000000007" pitchFamily="2" charset="0"/>
                <a:cs typeface="Dekko" panose="00000500000000000000" pitchFamily="2" charset="0"/>
              </a:rPr>
              <a:t>3) Sur Passepartout : </a:t>
            </a:r>
            <a:r>
              <a:rPr lang="fr-FR" sz="1000" b="1" dirty="0">
                <a:solidFill>
                  <a:srgbClr val="FF0000"/>
                </a:solidFill>
                <a:latin typeface="Short Stack" panose="02010500040000000007" pitchFamily="2" charset="0"/>
                <a:cs typeface="Dekko" panose="00000500000000000000" pitchFamily="2" charset="0"/>
              </a:rPr>
              <a:t>Il a failli louper le départ du train à cause de son aventure dans la pagode.</a:t>
            </a:r>
          </a:p>
        </p:txBody>
      </p:sp>
      <p:sp>
        <p:nvSpPr>
          <p:cNvPr id="39" name="ZoneTexte 38">
            <a:extLst>
              <a:ext uri="{FF2B5EF4-FFF2-40B4-BE49-F238E27FC236}">
                <a16:creationId xmlns:a16="http://schemas.microsoft.com/office/drawing/2014/main" id="{F5E31DF1-949A-488E-B5FE-7D3629CAE302}"/>
              </a:ext>
            </a:extLst>
          </p:cNvPr>
          <p:cNvSpPr txBox="1"/>
          <p:nvPr/>
        </p:nvSpPr>
        <p:spPr>
          <a:xfrm>
            <a:off x="412138" y="5153282"/>
            <a:ext cx="6454081" cy="1169551"/>
          </a:xfrm>
          <a:prstGeom prst="rect">
            <a:avLst/>
          </a:prstGeom>
          <a:noFill/>
        </p:spPr>
        <p:txBody>
          <a:bodyPr wrap="square" rtlCol="0">
            <a:spAutoFit/>
          </a:bodyPr>
          <a:lstStyle/>
          <a:p>
            <a:r>
              <a:rPr lang="fr-FR" sz="1000" dirty="0">
                <a:ln>
                  <a:solidFill>
                    <a:schemeClr val="tx1"/>
                  </a:solidFill>
                </a:ln>
                <a:latin typeface="Short Stack" panose="02010500040000000007" pitchFamily="2" charset="0"/>
                <a:cs typeface="Dekko" panose="00000500000000000000" pitchFamily="2" charset="0"/>
              </a:rPr>
              <a:t>2) A l’aide des informations du texte, de ton dictionnaire et/ou d’internet, écris ce que tu découvres sur la pagode.</a:t>
            </a:r>
          </a:p>
          <a:p>
            <a:r>
              <a:rPr lang="fr-FR" sz="1000" b="1" dirty="0">
                <a:solidFill>
                  <a:srgbClr val="FF0000"/>
                </a:solidFill>
                <a:latin typeface="Short Stack" panose="02010500040000000007" pitchFamily="2" charset="0"/>
              </a:rPr>
              <a:t>Une pagode est un lieu de culte bouddhiste, ayant souvent l'aspect d'une tour de plusieurs étages circulaire, octogonale ou carrée, avec un toit évasé ou en épi. Elle est la forme prise par le stûpa indien dans la civilisation chinoise.</a:t>
            </a:r>
          </a:p>
          <a:p>
            <a:r>
              <a:rPr lang="fr-FR" sz="1000" b="1" dirty="0">
                <a:solidFill>
                  <a:srgbClr val="FF0000"/>
                </a:solidFill>
                <a:latin typeface="Short Stack" panose="02010500040000000007" pitchFamily="2" charset="0"/>
              </a:rPr>
              <a:t>Le mot pagode vient du sanskrit </a:t>
            </a:r>
            <a:r>
              <a:rPr lang="fr-FR" sz="1000" b="1" dirty="0" err="1">
                <a:solidFill>
                  <a:srgbClr val="FF0000"/>
                </a:solidFill>
                <a:latin typeface="Short Stack" panose="02010500040000000007" pitchFamily="2" charset="0"/>
              </a:rPr>
              <a:t>bhagavati</a:t>
            </a:r>
            <a:r>
              <a:rPr lang="fr-FR" sz="1000" b="1" dirty="0">
                <a:solidFill>
                  <a:srgbClr val="FF0000"/>
                </a:solidFill>
                <a:latin typeface="Short Stack" panose="02010500040000000007" pitchFamily="2" charset="0"/>
              </a:rPr>
              <a:t>, signifiant « déesse » et désignant la déesse Kali.</a:t>
            </a:r>
          </a:p>
        </p:txBody>
      </p:sp>
      <p:sp>
        <p:nvSpPr>
          <p:cNvPr id="40" name="ZoneTexte 39">
            <a:extLst>
              <a:ext uri="{FF2B5EF4-FFF2-40B4-BE49-F238E27FC236}">
                <a16:creationId xmlns:a16="http://schemas.microsoft.com/office/drawing/2014/main" id="{D1B06D97-8924-47F7-86BB-0B862A8DBB3B}"/>
              </a:ext>
            </a:extLst>
          </p:cNvPr>
          <p:cNvSpPr txBox="1"/>
          <p:nvPr/>
        </p:nvSpPr>
        <p:spPr>
          <a:xfrm>
            <a:off x="346709" y="6702805"/>
            <a:ext cx="6461743" cy="1400383"/>
          </a:xfrm>
          <a:prstGeom prst="rect">
            <a:avLst/>
          </a:prstGeom>
          <a:noFill/>
        </p:spPr>
        <p:txBody>
          <a:bodyPr wrap="square" rtlCol="0">
            <a:spAutoFit/>
          </a:bodyPr>
          <a:lstStyle/>
          <a:p>
            <a:pPr>
              <a:lnSpc>
                <a:spcPct val="200000"/>
              </a:lnSpc>
            </a:pPr>
            <a:r>
              <a:rPr lang="fr-FR" sz="1000" dirty="0">
                <a:ln>
                  <a:solidFill>
                    <a:schemeClr val="tx1"/>
                  </a:solidFill>
                </a:ln>
                <a:latin typeface="Short Stack" panose="02010500040000000007" pitchFamily="2" charset="0"/>
                <a:cs typeface="Dekko" panose="00000500000000000000" pitchFamily="2" charset="0"/>
              </a:rPr>
              <a:t>1) Rappelle-toi des moyens de transport utilisés par nos personnages depuis le début :</a:t>
            </a:r>
          </a:p>
          <a:p>
            <a:r>
              <a:rPr lang="fr-FR" sz="1000" b="1" dirty="0">
                <a:solidFill>
                  <a:srgbClr val="FF0000"/>
                </a:solidFill>
                <a:latin typeface="Short Stack" panose="02010500040000000007" pitchFamily="2" charset="0"/>
                <a:cs typeface="Dekko" panose="00000500000000000000" pitchFamily="2" charset="0"/>
              </a:rPr>
              <a:t>train</a:t>
            </a:r>
            <a:r>
              <a:rPr lang="fr-FR" sz="1000" dirty="0">
                <a:latin typeface="Short Stack" panose="02010500040000000007" pitchFamily="2" charset="0"/>
                <a:cs typeface="Dekko" panose="00000500000000000000" pitchFamily="2" charset="0"/>
              </a:rPr>
              <a:t> - </a:t>
            </a:r>
            <a:r>
              <a:rPr lang="fr-FR" sz="1000" b="1" dirty="0">
                <a:solidFill>
                  <a:srgbClr val="FF0000"/>
                </a:solidFill>
                <a:latin typeface="Short Stack" panose="02010500040000000007" pitchFamily="2" charset="0"/>
                <a:cs typeface="Dekko" panose="00000500000000000000" pitchFamily="2" charset="0"/>
              </a:rPr>
              <a:t>bateau</a:t>
            </a:r>
            <a:r>
              <a:rPr lang="fr-FR" sz="1000" dirty="0">
                <a:latin typeface="Short Stack" panose="02010500040000000007" pitchFamily="2" charset="0"/>
                <a:cs typeface="Dekko" panose="00000500000000000000" pitchFamily="2" charset="0"/>
              </a:rPr>
              <a:t> - </a:t>
            </a:r>
            <a:r>
              <a:rPr lang="fr-FR" sz="1000" b="1" dirty="0">
                <a:solidFill>
                  <a:srgbClr val="FF0000"/>
                </a:solidFill>
                <a:latin typeface="Short Stack" panose="02010500040000000007" pitchFamily="2" charset="0"/>
                <a:cs typeface="Dekko" panose="00000500000000000000" pitchFamily="2" charset="0"/>
              </a:rPr>
              <a:t>train</a:t>
            </a:r>
            <a:r>
              <a:rPr lang="fr-FR" sz="1000" dirty="0">
                <a:latin typeface="Short Stack" panose="02010500040000000007" pitchFamily="2" charset="0"/>
                <a:cs typeface="Dekko" panose="00000500000000000000" pitchFamily="2" charset="0"/>
              </a:rPr>
              <a:t> - dos d’éléphant.</a:t>
            </a:r>
          </a:p>
          <a:p>
            <a:pPr>
              <a:lnSpc>
                <a:spcPct val="150000"/>
              </a:lnSpc>
            </a:pPr>
            <a:r>
              <a:rPr lang="fr-FR" sz="1000" dirty="0">
                <a:ln>
                  <a:solidFill>
                    <a:schemeClr val="tx1"/>
                  </a:solidFill>
                </a:ln>
                <a:latin typeface="Short Stack" panose="02010500040000000007" pitchFamily="2" charset="0"/>
                <a:cs typeface="Dekko" panose="00000500000000000000" pitchFamily="2" charset="0"/>
              </a:rPr>
              <a:t>2) Note les deux informations importantes de ce chapitre concernant :</a:t>
            </a:r>
          </a:p>
          <a:p>
            <a:r>
              <a:rPr lang="fr-FR" sz="1000" dirty="0">
                <a:latin typeface="Short Stack" panose="02010500040000000007" pitchFamily="2" charset="0"/>
                <a:cs typeface="Dekko" panose="00000500000000000000" pitchFamily="2" charset="0"/>
              </a:rPr>
              <a:t>a) Un nouveau personnage : </a:t>
            </a:r>
            <a:r>
              <a:rPr lang="fr-FR" sz="1000" b="1" dirty="0">
                <a:solidFill>
                  <a:srgbClr val="FF0000"/>
                </a:solidFill>
                <a:latin typeface="Short Stack" panose="02010500040000000007" pitchFamily="2" charset="0"/>
                <a:cs typeface="Dekko" panose="00000500000000000000" pitchFamily="2" charset="0"/>
              </a:rPr>
              <a:t>Le colonel </a:t>
            </a:r>
            <a:r>
              <a:rPr lang="fr-FR" sz="1000" b="1" dirty="0" err="1">
                <a:solidFill>
                  <a:srgbClr val="FF0000"/>
                </a:solidFill>
                <a:latin typeface="Short Stack" panose="02010500040000000007" pitchFamily="2" charset="0"/>
                <a:cs typeface="Dekko" panose="00000500000000000000" pitchFamily="2" charset="0"/>
              </a:rPr>
              <a:t>Cromarty</a:t>
            </a:r>
            <a:r>
              <a:rPr lang="fr-FR" sz="1000" b="1" dirty="0">
                <a:solidFill>
                  <a:srgbClr val="FF0000"/>
                </a:solidFill>
                <a:latin typeface="Short Stack" panose="02010500040000000007" pitchFamily="2" charset="0"/>
                <a:cs typeface="Dekko" panose="00000500000000000000" pitchFamily="2" charset="0"/>
              </a:rPr>
              <a:t> est grand et blond, il a environ 50 ans, il va rejoindre son régiment.</a:t>
            </a:r>
          </a:p>
          <a:p>
            <a:r>
              <a:rPr lang="fr-FR" sz="1000" dirty="0">
                <a:latin typeface="Short Stack" panose="02010500040000000007" pitchFamily="2" charset="0"/>
                <a:cs typeface="Dekko" panose="00000500000000000000" pitchFamily="2" charset="0"/>
              </a:rPr>
              <a:t>b) Leur moyen de transport : </a:t>
            </a:r>
            <a:r>
              <a:rPr lang="fr-FR" sz="1000" b="1" dirty="0">
                <a:solidFill>
                  <a:srgbClr val="FF0000"/>
                </a:solidFill>
                <a:latin typeface="Short Stack" panose="02010500040000000007" pitchFamily="2" charset="0"/>
                <a:cs typeface="Dekko" panose="00000500000000000000" pitchFamily="2" charset="0"/>
              </a:rPr>
              <a:t>Le train ne peut plus avancer car il n’y a plus de chemin de fer, ils ont obligé de trouver un autre moyen de transport.</a:t>
            </a:r>
          </a:p>
        </p:txBody>
      </p:sp>
      <p:sp>
        <p:nvSpPr>
          <p:cNvPr id="41" name="Rectangle à coins arrondis 47">
            <a:extLst>
              <a:ext uri="{FF2B5EF4-FFF2-40B4-BE49-F238E27FC236}">
                <a16:creationId xmlns:a16="http://schemas.microsoft.com/office/drawing/2014/main" id="{442F7C0D-2859-493E-9457-78227B2FA180}"/>
              </a:ext>
            </a:extLst>
          </p:cNvPr>
          <p:cNvSpPr/>
          <p:nvPr/>
        </p:nvSpPr>
        <p:spPr>
          <a:xfrm>
            <a:off x="115537" y="6407368"/>
            <a:ext cx="5421454" cy="338555"/>
          </a:xfrm>
          <a:prstGeom prst="roundRect">
            <a:avLst>
              <a:gd name="adj" fmla="val 50000"/>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ZoneTexte 41">
            <a:extLst>
              <a:ext uri="{FF2B5EF4-FFF2-40B4-BE49-F238E27FC236}">
                <a16:creationId xmlns:a16="http://schemas.microsoft.com/office/drawing/2014/main" id="{082A53EE-CA40-4A01-81C7-CA99F541378A}"/>
              </a:ext>
            </a:extLst>
          </p:cNvPr>
          <p:cNvSpPr txBox="1"/>
          <p:nvPr/>
        </p:nvSpPr>
        <p:spPr>
          <a:xfrm>
            <a:off x="114919" y="6407369"/>
            <a:ext cx="5422072" cy="338554"/>
          </a:xfrm>
          <a:prstGeom prst="rect">
            <a:avLst/>
          </a:prstGeom>
          <a:noFill/>
        </p:spPr>
        <p:txBody>
          <a:bodyPr wrap="square" rtlCol="0">
            <a:spAutoFit/>
          </a:bodyPr>
          <a:lstStyle/>
          <a:p>
            <a:pPr algn="ctr"/>
            <a:r>
              <a:rPr lang="fr-FR" sz="1600" b="1" dirty="0">
                <a:effectLst>
                  <a:outerShdw blurRad="38100" dist="38100" dir="2700000" algn="tl">
                    <a:srgbClr val="000000">
                      <a:alpha val="43137"/>
                    </a:srgbClr>
                  </a:outerShdw>
                </a:effectLst>
                <a:latin typeface="Sweet Cheeks" panose="02000603000000000000" pitchFamily="2" charset="0"/>
                <a:ea typeface="Sweet Cheeks" panose="02000603000000000000" pitchFamily="2" charset="0"/>
              </a:rPr>
              <a:t>Chapitre 6 : </a:t>
            </a:r>
            <a:r>
              <a:rPr lang="fr-FR" sz="1600" b="1" dirty="0">
                <a:effectLst>
                  <a:outerShdw blurRad="41275" dist="20320" dir="1800000" algn="tl">
                    <a:srgbClr val="000000">
                      <a:alpha val="40000"/>
                    </a:srgbClr>
                  </a:outerShdw>
                </a:effectLst>
                <a:latin typeface="Sweet Cheeks" panose="02000603000000000000" pitchFamily="2" charset="0"/>
                <a:ea typeface="Sweet Cheeks" panose="02000603000000000000" pitchFamily="2" charset="0"/>
              </a:rPr>
              <a:t>A dos d’éléphant</a:t>
            </a:r>
            <a:endParaRPr lang="fr-FR" sz="1600" b="1" dirty="0">
              <a:effectLst>
                <a:outerShdw blurRad="38100" dist="38100" dir="2700000" algn="tl">
                  <a:srgbClr val="000000">
                    <a:alpha val="43137"/>
                  </a:srgbClr>
                </a:outerShdw>
              </a:effectLst>
              <a:latin typeface="Sweet Cheeks" panose="02000603000000000000" pitchFamily="2" charset="0"/>
              <a:ea typeface="Sweet Cheeks" panose="02000603000000000000" pitchFamily="2" charset="0"/>
            </a:endParaRPr>
          </a:p>
        </p:txBody>
      </p:sp>
      <p:sp>
        <p:nvSpPr>
          <p:cNvPr id="43" name="Rectangle 42">
            <a:extLst>
              <a:ext uri="{FF2B5EF4-FFF2-40B4-BE49-F238E27FC236}">
                <a16:creationId xmlns:a16="http://schemas.microsoft.com/office/drawing/2014/main" id="{77117AE4-6E89-4653-8789-818B75BBAF46}"/>
              </a:ext>
            </a:extLst>
          </p:cNvPr>
          <p:cNvSpPr/>
          <p:nvPr/>
        </p:nvSpPr>
        <p:spPr>
          <a:xfrm>
            <a:off x="354371" y="8058957"/>
            <a:ext cx="5252471" cy="477054"/>
          </a:xfrm>
          <a:prstGeom prst="rect">
            <a:avLst/>
          </a:prstGeom>
        </p:spPr>
        <p:txBody>
          <a:bodyPr wrap="square">
            <a:spAutoFit/>
          </a:bodyPr>
          <a:lstStyle/>
          <a:p>
            <a:pPr lvl="0">
              <a:lnSpc>
                <a:spcPct val="150000"/>
              </a:lnSpc>
            </a:pPr>
            <a:r>
              <a:rPr lang="fr-FR" sz="1000" dirty="0">
                <a:ln>
                  <a:solidFill>
                    <a:prstClr val="black"/>
                  </a:solidFill>
                </a:ln>
                <a:solidFill>
                  <a:prstClr val="black"/>
                </a:solidFill>
                <a:latin typeface="Short Stack" panose="02010500040000000007" pitchFamily="2" charset="0"/>
                <a:cs typeface="Dekko" panose="00000500000000000000" pitchFamily="2" charset="0"/>
              </a:rPr>
              <a:t>3) Imagine que tu es sur l’éléphant. Que ressens-tu ?</a:t>
            </a:r>
          </a:p>
          <a:p>
            <a:pPr lvl="0"/>
            <a:r>
              <a:rPr lang="fr-FR" sz="1000" b="1" dirty="0">
                <a:solidFill>
                  <a:srgbClr val="FF0000"/>
                </a:solidFill>
                <a:latin typeface="Short Stack" panose="02010500040000000007" pitchFamily="2" charset="0"/>
                <a:cs typeface="Dekko" panose="00000500000000000000" pitchFamily="2" charset="0"/>
              </a:rPr>
              <a:t>A l’enseignant de corriger</a:t>
            </a:r>
          </a:p>
        </p:txBody>
      </p:sp>
      <p:sp>
        <p:nvSpPr>
          <p:cNvPr id="44" name="Rectangle à coins arrondis 49">
            <a:extLst>
              <a:ext uri="{FF2B5EF4-FFF2-40B4-BE49-F238E27FC236}">
                <a16:creationId xmlns:a16="http://schemas.microsoft.com/office/drawing/2014/main" id="{1647157A-793A-4295-AE5E-4088F34FEAF2}"/>
              </a:ext>
            </a:extLst>
          </p:cNvPr>
          <p:cNvSpPr/>
          <p:nvPr/>
        </p:nvSpPr>
        <p:spPr>
          <a:xfrm>
            <a:off x="233741" y="8595769"/>
            <a:ext cx="5322918" cy="338555"/>
          </a:xfrm>
          <a:prstGeom prst="roundRect">
            <a:avLst>
              <a:gd name="adj" fmla="val 50000"/>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ZoneTexte 44">
            <a:extLst>
              <a:ext uri="{FF2B5EF4-FFF2-40B4-BE49-F238E27FC236}">
                <a16:creationId xmlns:a16="http://schemas.microsoft.com/office/drawing/2014/main" id="{27E3BC52-F540-4DB9-A63B-E4FE039C2654}"/>
              </a:ext>
            </a:extLst>
          </p:cNvPr>
          <p:cNvSpPr txBox="1"/>
          <p:nvPr/>
        </p:nvSpPr>
        <p:spPr>
          <a:xfrm>
            <a:off x="233123" y="8595770"/>
            <a:ext cx="5268200" cy="338554"/>
          </a:xfrm>
          <a:prstGeom prst="rect">
            <a:avLst/>
          </a:prstGeom>
          <a:noFill/>
        </p:spPr>
        <p:txBody>
          <a:bodyPr wrap="square" rtlCol="0">
            <a:spAutoFit/>
          </a:bodyPr>
          <a:lstStyle/>
          <a:p>
            <a:pPr algn="ctr"/>
            <a:r>
              <a:rPr lang="fr-FR" sz="1600" b="1" dirty="0">
                <a:effectLst>
                  <a:outerShdw blurRad="38100" dist="38100" dir="2700000" algn="tl">
                    <a:srgbClr val="000000">
                      <a:alpha val="43137"/>
                    </a:srgbClr>
                  </a:outerShdw>
                </a:effectLst>
                <a:latin typeface="Sweet Cheeks" panose="02000603000000000000" pitchFamily="2" charset="0"/>
                <a:ea typeface="Sweet Cheeks" panose="02000603000000000000" pitchFamily="2" charset="0"/>
              </a:rPr>
              <a:t>Chapitre 7 : </a:t>
            </a:r>
            <a:r>
              <a:rPr lang="fr-FR" sz="1600" b="1" dirty="0">
                <a:effectLst>
                  <a:outerShdw blurRad="41275" dist="20320" dir="1800000" algn="tl">
                    <a:srgbClr val="000000">
                      <a:alpha val="40000"/>
                    </a:srgbClr>
                  </a:outerShdw>
                </a:effectLst>
                <a:latin typeface="Sweet Cheeks" panose="02000603000000000000" pitchFamily="2" charset="0"/>
                <a:ea typeface="Sweet Cheeks" panose="02000603000000000000" pitchFamily="2" charset="0"/>
              </a:rPr>
              <a:t>L’audace de passepartout</a:t>
            </a:r>
            <a:endParaRPr lang="fr-FR" sz="1600" dirty="0">
              <a:latin typeface="Sweet Cheeks" panose="02000603000000000000" pitchFamily="2" charset="0"/>
              <a:ea typeface="Sweet Cheeks" panose="02000603000000000000" pitchFamily="2" charset="0"/>
            </a:endParaRPr>
          </a:p>
        </p:txBody>
      </p:sp>
      <p:sp>
        <p:nvSpPr>
          <p:cNvPr id="46" name="ZoneTexte 45">
            <a:extLst>
              <a:ext uri="{FF2B5EF4-FFF2-40B4-BE49-F238E27FC236}">
                <a16:creationId xmlns:a16="http://schemas.microsoft.com/office/drawing/2014/main" id="{281087C0-B8C6-46D4-A1CD-9B48AD69D05D}"/>
              </a:ext>
            </a:extLst>
          </p:cNvPr>
          <p:cNvSpPr txBox="1"/>
          <p:nvPr/>
        </p:nvSpPr>
        <p:spPr>
          <a:xfrm>
            <a:off x="288685" y="8950517"/>
            <a:ext cx="3523747" cy="302647"/>
          </a:xfrm>
          <a:prstGeom prst="rect">
            <a:avLst/>
          </a:prstGeom>
          <a:noFill/>
        </p:spPr>
        <p:txBody>
          <a:bodyPr wrap="square" rtlCol="0">
            <a:spAutoFit/>
          </a:bodyPr>
          <a:lstStyle/>
          <a:p>
            <a:pPr>
              <a:lnSpc>
                <a:spcPct val="150000"/>
              </a:lnSpc>
            </a:pPr>
            <a:r>
              <a:rPr lang="fr-FR" sz="1000" dirty="0">
                <a:ln>
                  <a:solidFill>
                    <a:schemeClr val="tx1"/>
                  </a:solidFill>
                </a:ln>
                <a:latin typeface="Short Stack" panose="02010500040000000007" pitchFamily="2" charset="0"/>
                <a:cs typeface="Dekko" panose="00000500000000000000" pitchFamily="2" charset="0"/>
              </a:rPr>
              <a:t>1) Remets les phrases dans l’ordre</a:t>
            </a:r>
          </a:p>
        </p:txBody>
      </p:sp>
      <p:graphicFrame>
        <p:nvGraphicFramePr>
          <p:cNvPr id="10" name="Tableau 9">
            <a:extLst>
              <a:ext uri="{FF2B5EF4-FFF2-40B4-BE49-F238E27FC236}">
                <a16:creationId xmlns:a16="http://schemas.microsoft.com/office/drawing/2014/main" id="{0E862458-1CEA-4009-BD55-CB94C955E311}"/>
              </a:ext>
            </a:extLst>
          </p:cNvPr>
          <p:cNvGraphicFramePr>
            <a:graphicFrameLocks noGrp="1"/>
          </p:cNvGraphicFramePr>
          <p:nvPr/>
        </p:nvGraphicFramePr>
        <p:xfrm>
          <a:off x="5652568" y="8923620"/>
          <a:ext cx="589230" cy="914400"/>
        </p:xfrm>
        <a:graphic>
          <a:graphicData uri="http://schemas.openxmlformats.org/drawingml/2006/table">
            <a:tbl>
              <a:tblPr firstRow="1" bandRow="1">
                <a:tableStyleId>{5940675A-B579-460E-94D1-54222C63F5DA}</a:tableStyleId>
              </a:tblPr>
              <a:tblGrid>
                <a:gridCol w="589230">
                  <a:extLst>
                    <a:ext uri="{9D8B030D-6E8A-4147-A177-3AD203B41FA5}">
                      <a16:colId xmlns:a16="http://schemas.microsoft.com/office/drawing/2014/main" val="1872630041"/>
                    </a:ext>
                  </a:extLst>
                </a:gridCol>
              </a:tblGrid>
              <a:tr h="129644">
                <a:tc>
                  <a:txBody>
                    <a:bodyPr/>
                    <a:lstStyle/>
                    <a:p>
                      <a:pPr algn="ctr"/>
                      <a:r>
                        <a:rPr lang="fr-FR" sz="1000" b="1" dirty="0">
                          <a:solidFill>
                            <a:srgbClr val="FF0000"/>
                          </a:solidFill>
                          <a:latin typeface="Short Stack" panose="02010500040000000007" pitchFamily="2" charset="0"/>
                        </a:rPr>
                        <a:t>6</a:t>
                      </a:r>
                    </a:p>
                  </a:txBody>
                  <a:tcPr marL="0" marR="0" marT="0" marB="0" anchor="ctr"/>
                </a:tc>
                <a:extLst>
                  <a:ext uri="{0D108BD9-81ED-4DB2-BD59-A6C34878D82A}">
                    <a16:rowId xmlns:a16="http://schemas.microsoft.com/office/drawing/2014/main" val="2322799542"/>
                  </a:ext>
                </a:extLst>
              </a:tr>
              <a:tr h="129644">
                <a:tc>
                  <a:txBody>
                    <a:bodyPr/>
                    <a:lstStyle/>
                    <a:p>
                      <a:pPr algn="ctr"/>
                      <a:r>
                        <a:rPr lang="fr-FR" sz="1000" b="1" dirty="0">
                          <a:solidFill>
                            <a:srgbClr val="FF0000"/>
                          </a:solidFill>
                          <a:latin typeface="Short Stack" panose="02010500040000000007" pitchFamily="2" charset="0"/>
                        </a:rPr>
                        <a:t>3</a:t>
                      </a:r>
                    </a:p>
                  </a:txBody>
                  <a:tcPr marL="0" marR="0" marT="0" marB="0" anchor="ctr"/>
                </a:tc>
                <a:extLst>
                  <a:ext uri="{0D108BD9-81ED-4DB2-BD59-A6C34878D82A}">
                    <a16:rowId xmlns:a16="http://schemas.microsoft.com/office/drawing/2014/main" val="63757040"/>
                  </a:ext>
                </a:extLst>
              </a:tr>
              <a:tr h="129644">
                <a:tc>
                  <a:txBody>
                    <a:bodyPr/>
                    <a:lstStyle/>
                    <a:p>
                      <a:pPr algn="ctr"/>
                      <a:r>
                        <a:rPr lang="fr-FR" sz="1000" b="1" dirty="0">
                          <a:solidFill>
                            <a:srgbClr val="FF0000"/>
                          </a:solidFill>
                          <a:latin typeface="Short Stack" panose="02010500040000000007" pitchFamily="2" charset="0"/>
                        </a:rPr>
                        <a:t>5</a:t>
                      </a:r>
                    </a:p>
                  </a:txBody>
                  <a:tcPr marL="0" marR="0" marT="0" marB="0" anchor="ctr"/>
                </a:tc>
                <a:extLst>
                  <a:ext uri="{0D108BD9-81ED-4DB2-BD59-A6C34878D82A}">
                    <a16:rowId xmlns:a16="http://schemas.microsoft.com/office/drawing/2014/main" val="126650587"/>
                  </a:ext>
                </a:extLst>
              </a:tr>
              <a:tr h="121334">
                <a:tc>
                  <a:txBody>
                    <a:bodyPr/>
                    <a:lstStyle/>
                    <a:p>
                      <a:pPr algn="ctr"/>
                      <a:r>
                        <a:rPr lang="fr-FR" sz="1000" b="1" dirty="0">
                          <a:solidFill>
                            <a:srgbClr val="FF0000"/>
                          </a:solidFill>
                          <a:latin typeface="Short Stack" panose="02010500040000000007" pitchFamily="2" charset="0"/>
                        </a:rPr>
                        <a:t>1</a:t>
                      </a:r>
                    </a:p>
                  </a:txBody>
                  <a:tcPr marL="0" marR="0" marT="0" marB="0" anchor="ctr"/>
                </a:tc>
                <a:extLst>
                  <a:ext uri="{0D108BD9-81ED-4DB2-BD59-A6C34878D82A}">
                    <a16:rowId xmlns:a16="http://schemas.microsoft.com/office/drawing/2014/main" val="188999391"/>
                  </a:ext>
                </a:extLst>
              </a:tr>
              <a:tr h="121334">
                <a:tc>
                  <a:txBody>
                    <a:bodyPr/>
                    <a:lstStyle/>
                    <a:p>
                      <a:pPr algn="ctr"/>
                      <a:r>
                        <a:rPr lang="fr-FR" sz="1000" b="1" dirty="0">
                          <a:solidFill>
                            <a:srgbClr val="FF0000"/>
                          </a:solidFill>
                          <a:latin typeface="Short Stack" panose="02010500040000000007" pitchFamily="2" charset="0"/>
                        </a:rPr>
                        <a:t>2</a:t>
                      </a:r>
                    </a:p>
                  </a:txBody>
                  <a:tcPr marL="0" marR="0" marT="0" marB="0" anchor="ctr"/>
                </a:tc>
                <a:extLst>
                  <a:ext uri="{0D108BD9-81ED-4DB2-BD59-A6C34878D82A}">
                    <a16:rowId xmlns:a16="http://schemas.microsoft.com/office/drawing/2014/main" val="3094610719"/>
                  </a:ext>
                </a:extLst>
              </a:tr>
              <a:tr h="121334">
                <a:tc>
                  <a:txBody>
                    <a:bodyPr/>
                    <a:lstStyle/>
                    <a:p>
                      <a:pPr algn="ctr"/>
                      <a:r>
                        <a:rPr lang="fr-FR" sz="1000" b="1" dirty="0">
                          <a:solidFill>
                            <a:srgbClr val="FF0000"/>
                          </a:solidFill>
                          <a:latin typeface="Short Stack" panose="02010500040000000007" pitchFamily="2" charset="0"/>
                        </a:rPr>
                        <a:t>4</a:t>
                      </a:r>
                    </a:p>
                  </a:txBody>
                  <a:tcPr marL="0" marR="0" marT="0" marB="0" anchor="ctr"/>
                </a:tc>
                <a:extLst>
                  <a:ext uri="{0D108BD9-81ED-4DB2-BD59-A6C34878D82A}">
                    <a16:rowId xmlns:a16="http://schemas.microsoft.com/office/drawing/2014/main" val="2474734130"/>
                  </a:ext>
                </a:extLst>
              </a:tr>
            </a:tbl>
          </a:graphicData>
        </a:graphic>
      </p:graphicFrame>
      <p:sp>
        <p:nvSpPr>
          <p:cNvPr id="52" name="ZoneTexte 51">
            <a:extLst>
              <a:ext uri="{FF2B5EF4-FFF2-40B4-BE49-F238E27FC236}">
                <a16:creationId xmlns:a16="http://schemas.microsoft.com/office/drawing/2014/main" id="{6B2AF783-7FDE-4284-B0CF-5102B907857D}"/>
              </a:ext>
            </a:extLst>
          </p:cNvPr>
          <p:cNvSpPr txBox="1"/>
          <p:nvPr/>
        </p:nvSpPr>
        <p:spPr>
          <a:xfrm>
            <a:off x="269213" y="9238880"/>
            <a:ext cx="5207663" cy="630942"/>
          </a:xfrm>
          <a:prstGeom prst="rect">
            <a:avLst/>
          </a:prstGeom>
          <a:noFill/>
        </p:spPr>
        <p:txBody>
          <a:bodyPr wrap="square" rtlCol="0">
            <a:spAutoFit/>
          </a:bodyPr>
          <a:lstStyle/>
          <a:p>
            <a:pPr>
              <a:lnSpc>
                <a:spcPct val="150000"/>
              </a:lnSpc>
            </a:pPr>
            <a:r>
              <a:rPr lang="fr-FR" sz="1000" dirty="0">
                <a:ln>
                  <a:solidFill>
                    <a:schemeClr val="tx1"/>
                  </a:solidFill>
                </a:ln>
                <a:latin typeface="Short Stack" panose="02010500040000000007" pitchFamily="2" charset="0"/>
                <a:cs typeface="Dekko" panose="00000500000000000000" pitchFamily="2" charset="0"/>
              </a:rPr>
              <a:t>2) Complète les deux propositions que fait M. Fogg :</a:t>
            </a:r>
          </a:p>
          <a:p>
            <a:pPr marL="171450" indent="-171450">
              <a:buFontTx/>
              <a:buChar char="-"/>
            </a:pPr>
            <a:r>
              <a:rPr lang="fr-FR" sz="1000" dirty="0">
                <a:latin typeface="Short Stack" panose="02010500040000000007" pitchFamily="2" charset="0"/>
                <a:cs typeface="Dekko" panose="00000500000000000000" pitchFamily="2" charset="0"/>
              </a:rPr>
              <a:t>A la jeune femme indienne : </a:t>
            </a:r>
            <a:r>
              <a:rPr lang="fr-FR" sz="1000" b="1" dirty="0">
                <a:solidFill>
                  <a:srgbClr val="FF0000"/>
                </a:solidFill>
                <a:latin typeface="Short Stack" panose="02010500040000000007" pitchFamily="2" charset="0"/>
                <a:cs typeface="Dekko" panose="00000500000000000000" pitchFamily="2" charset="0"/>
              </a:rPr>
              <a:t>Il lui propose de repartir avec eux.</a:t>
            </a:r>
          </a:p>
          <a:p>
            <a:pPr marL="171450" indent="-171450">
              <a:buFontTx/>
              <a:buChar char="-"/>
            </a:pPr>
            <a:r>
              <a:rPr lang="fr-FR" sz="1000" dirty="0">
                <a:latin typeface="Short Stack" panose="02010500040000000007" pitchFamily="2" charset="0"/>
                <a:cs typeface="Dekko" panose="00000500000000000000" pitchFamily="2" charset="0"/>
              </a:rPr>
              <a:t>Au guide : </a:t>
            </a:r>
            <a:r>
              <a:rPr lang="fr-FR" sz="1000" b="1" dirty="0">
                <a:solidFill>
                  <a:srgbClr val="FF0000"/>
                </a:solidFill>
                <a:latin typeface="Short Stack" panose="02010500040000000007" pitchFamily="2" charset="0"/>
                <a:cs typeface="Dekko" panose="00000500000000000000" pitchFamily="2" charset="0"/>
              </a:rPr>
              <a:t>Il lui propose de lui offrir l’éléphant</a:t>
            </a:r>
            <a:r>
              <a:rPr lang="fr-FR" sz="1000" dirty="0">
                <a:solidFill>
                  <a:srgbClr val="FF0000"/>
                </a:solidFill>
                <a:latin typeface="Short Stack" panose="02010500040000000007" pitchFamily="2" charset="0"/>
                <a:cs typeface="Dekko" panose="00000500000000000000" pitchFamily="2" charset="0"/>
              </a:rPr>
              <a:t>.</a:t>
            </a:r>
          </a:p>
        </p:txBody>
      </p:sp>
      <p:sp>
        <p:nvSpPr>
          <p:cNvPr id="32" name="Ellipse 31">
            <a:extLst>
              <a:ext uri="{FF2B5EF4-FFF2-40B4-BE49-F238E27FC236}">
                <a16:creationId xmlns:a16="http://schemas.microsoft.com/office/drawing/2014/main" id="{86CC6F84-25BB-46C3-B18E-4D494A4C9A64}"/>
              </a:ext>
            </a:extLst>
          </p:cNvPr>
          <p:cNvSpPr/>
          <p:nvPr/>
        </p:nvSpPr>
        <p:spPr>
          <a:xfrm>
            <a:off x="5335430" y="240268"/>
            <a:ext cx="1418503" cy="407431"/>
          </a:xfrm>
          <a:prstGeom prst="ellipse">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ZoneTexte 46">
            <a:extLst>
              <a:ext uri="{FF2B5EF4-FFF2-40B4-BE49-F238E27FC236}">
                <a16:creationId xmlns:a16="http://schemas.microsoft.com/office/drawing/2014/main" id="{0D40C15D-F882-47C2-895A-5ED87C7B3B12}"/>
              </a:ext>
            </a:extLst>
          </p:cNvPr>
          <p:cNvSpPr txBox="1"/>
          <p:nvPr/>
        </p:nvSpPr>
        <p:spPr>
          <a:xfrm>
            <a:off x="5327515" y="278368"/>
            <a:ext cx="1426418" cy="338554"/>
          </a:xfrm>
          <a:prstGeom prst="rect">
            <a:avLst/>
          </a:prstGeom>
          <a:noFill/>
        </p:spPr>
        <p:txBody>
          <a:bodyPr wrap="square" rtlCol="0">
            <a:spAutoFit/>
          </a:bodyPr>
          <a:lstStyle/>
          <a:p>
            <a:pPr algn="ctr"/>
            <a:r>
              <a:rPr lang="fr-FR" sz="1600" b="1" dirty="0">
                <a:effectLst>
                  <a:outerShdw blurRad="38100" dist="38100" dir="2700000" algn="tl">
                    <a:srgbClr val="000000">
                      <a:alpha val="43137"/>
                    </a:srgbClr>
                  </a:outerShdw>
                </a:effectLst>
                <a:latin typeface="Sweet Cheeks" panose="02000603000000000000" pitchFamily="2" charset="0"/>
                <a:ea typeface="Sweet Cheeks" panose="02000603000000000000" pitchFamily="2" charset="0"/>
              </a:rPr>
              <a:t>correction 2</a:t>
            </a:r>
          </a:p>
        </p:txBody>
      </p:sp>
    </p:spTree>
    <p:extLst>
      <p:ext uri="{BB962C8B-B14F-4D97-AF65-F5344CB8AC3E}">
        <p14:creationId xmlns:p14="http://schemas.microsoft.com/office/powerpoint/2010/main" val="2903115974"/>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6579</TotalTime>
  <Words>2125</Words>
  <Application>Microsoft Office PowerPoint</Application>
  <PresentationFormat>Format A4 (210 x 297 mm)</PresentationFormat>
  <Paragraphs>334</Paragraphs>
  <Slides>11</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11</vt:i4>
      </vt:variant>
    </vt:vector>
  </HeadingPairs>
  <TitlesOfParts>
    <vt:vector size="19" baseType="lpstr">
      <vt:lpstr>Arial</vt:lpstr>
      <vt:lpstr>Calibri</vt:lpstr>
      <vt:lpstr>Calibri Light</vt:lpstr>
      <vt:lpstr>Dekko</vt:lpstr>
      <vt:lpstr>Fineliner Script</vt:lpstr>
      <vt:lpstr>Short Stack</vt:lpstr>
      <vt:lpstr>Sweet Cheeks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Sandrine</dc:creator>
  <cp:lastModifiedBy>Sandrine BROU</cp:lastModifiedBy>
  <cp:revision>117</cp:revision>
  <cp:lastPrinted>2014-11-24T07:55:01Z</cp:lastPrinted>
  <dcterms:created xsi:type="dcterms:W3CDTF">2014-11-04T07:19:53Z</dcterms:created>
  <dcterms:modified xsi:type="dcterms:W3CDTF">2019-02-24T08:51:02Z</dcterms:modified>
</cp:coreProperties>
</file>