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48" d="100"/>
          <a:sy n="48" d="100"/>
        </p:scale>
        <p:origin x="2304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820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B3A86-0975-4F89-9B15-4D9D9D977BD8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D13C9B-D750-4F8E-A8F4-D825FAC9635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9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25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89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493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697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6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81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836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49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93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955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3D6DC-3D55-46E9-9C4E-2C00F07C5B59}" type="datetimeFigureOut">
              <a:rPr lang="fr-FR" smtClean="0"/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4F18-9B79-43DB-895E-6971E891DE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314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940307"/>
              </p:ext>
            </p:extLst>
          </p:nvPr>
        </p:nvGraphicFramePr>
        <p:xfrm>
          <a:off x="571486" y="1715535"/>
          <a:ext cx="6023580" cy="153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4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4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7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4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97886">
                <a:tc>
                  <a:txBody>
                    <a:bodyPr/>
                    <a:lstStyle/>
                    <a:p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Warung Kopi" panose="02000800000000000000" pitchFamily="2" charset="0"/>
                        </a:rPr>
                        <a:t>Nom du triangle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latin typeface="Warung Kopi" panose="02000800000000000000" pitchFamily="2" charset="0"/>
                        </a:rPr>
                        <a:t>caractéristiques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7" name="Rectangle à coins arrondis 56"/>
          <p:cNvSpPr/>
          <p:nvPr/>
        </p:nvSpPr>
        <p:spPr>
          <a:xfrm>
            <a:off x="75211" y="990238"/>
            <a:ext cx="6710782" cy="8843754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Larme 63"/>
          <p:cNvSpPr/>
          <p:nvPr/>
        </p:nvSpPr>
        <p:spPr>
          <a:xfrm>
            <a:off x="45716" y="1619092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ZoneTexte 124"/>
          <p:cNvSpPr txBox="1"/>
          <p:nvPr/>
        </p:nvSpPr>
        <p:spPr>
          <a:xfrm>
            <a:off x="486124" y="1590516"/>
            <a:ext cx="1032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Complète le tableau</a:t>
            </a:r>
          </a:p>
        </p:txBody>
      </p:sp>
      <p:sp>
        <p:nvSpPr>
          <p:cNvPr id="126" name="ZoneTexte 125"/>
          <p:cNvSpPr txBox="1"/>
          <p:nvPr/>
        </p:nvSpPr>
        <p:spPr>
          <a:xfrm>
            <a:off x="6720" y="1588314"/>
            <a:ext cx="51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1</a:t>
            </a:r>
          </a:p>
        </p:txBody>
      </p:sp>
      <p:sp>
        <p:nvSpPr>
          <p:cNvPr id="127" name="Larme 126"/>
          <p:cNvSpPr/>
          <p:nvPr/>
        </p:nvSpPr>
        <p:spPr>
          <a:xfrm>
            <a:off x="44624" y="3477545"/>
            <a:ext cx="432048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ZoneTexte 127"/>
          <p:cNvSpPr txBox="1"/>
          <p:nvPr/>
        </p:nvSpPr>
        <p:spPr>
          <a:xfrm>
            <a:off x="476671" y="3440832"/>
            <a:ext cx="6048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Warung Kopi" panose="02000500000000000000" pitchFamily="2" charset="0"/>
              </a:rPr>
              <a:t>Pour chaque triangle,</a:t>
            </a:r>
            <a:r>
              <a:rPr lang="fr-FR" sz="1400" dirty="0">
                <a:latin typeface="Warung Kopi Bold" panose="02000800000000000000" pitchFamily="2" charset="0"/>
              </a:rPr>
              <a:t> code les angles droits et les côtés de même longueur puis indique sa nature </a:t>
            </a:r>
          </a:p>
        </p:txBody>
      </p:sp>
      <p:sp>
        <p:nvSpPr>
          <p:cNvPr id="129" name="ZoneTexte 128"/>
          <p:cNvSpPr txBox="1"/>
          <p:nvPr/>
        </p:nvSpPr>
        <p:spPr>
          <a:xfrm>
            <a:off x="54222" y="344083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2</a:t>
            </a:r>
          </a:p>
        </p:txBody>
      </p:sp>
      <p:sp>
        <p:nvSpPr>
          <p:cNvPr id="49" name="Rectangle à coins arrondis 48"/>
          <p:cNvSpPr/>
          <p:nvPr/>
        </p:nvSpPr>
        <p:spPr>
          <a:xfrm>
            <a:off x="75211" y="56456"/>
            <a:ext cx="6710781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11110" y="35479"/>
            <a:ext cx="59046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lPenUprightHeavy" panose="02000903000000000000" pitchFamily="2" charset="0"/>
                <a:ea typeface="GelPenUprightHeavy" panose="02000903000000000000" pitchFamily="2" charset="0"/>
              </a:rPr>
              <a:t>Le fais le point (7)</a:t>
            </a:r>
          </a:p>
          <a:p>
            <a:pPr algn="ctr"/>
            <a:r>
              <a:rPr lang="fr-FR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lPenUprightHeavy" panose="02000903000000000000" pitchFamily="2" charset="0"/>
                <a:ea typeface="GelPenUprightHeavy" panose="02000903000000000000" pitchFamily="2" charset="0"/>
              </a:rPr>
              <a:t>Géométrie : Le </a:t>
            </a:r>
            <a:r>
              <a:rPr lang="fr-F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lPenUprightHeavy" panose="02000903000000000000" pitchFamily="2" charset="0"/>
                <a:ea typeface="GelPenUprightHeavy" panose="02000903000000000000" pitchFamily="2" charset="0"/>
              </a:rPr>
              <a:t>cercle et le triangle</a:t>
            </a:r>
            <a:endParaRPr lang="fr-FR" sz="11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lPenUprightHeavy" panose="02000903000000000000" pitchFamily="2" charset="0"/>
              <a:ea typeface="GelPenUprightHeavy" panose="02000903000000000000" pitchFamily="2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247450" y="177266"/>
            <a:ext cx="648072" cy="396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269204" y="207077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 w="12700">
                  <a:noFill/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Warung Kopi Bold" panose="02000800000000000000" pitchFamily="2" charset="0"/>
                <a:ea typeface="GelPenUprightHeavy" panose="02000903000000000000" pitchFamily="2" charset="0"/>
              </a:rPr>
              <a:t>CM2</a:t>
            </a:r>
            <a:endParaRPr lang="fr-FR" b="1" dirty="0">
              <a:ln w="127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arung Kopi Bold" panose="02000800000000000000" pitchFamily="2" charset="0"/>
              <a:ea typeface="GelPenUprightHeavy" panose="02000903000000000000" pitchFamily="2" charset="0"/>
            </a:endParaRPr>
          </a:p>
        </p:txBody>
      </p:sp>
      <p:sp>
        <p:nvSpPr>
          <p:cNvPr id="62" name="Rectangle à coins arrondis 61"/>
          <p:cNvSpPr/>
          <p:nvPr/>
        </p:nvSpPr>
        <p:spPr>
          <a:xfrm>
            <a:off x="213492" y="1108325"/>
            <a:ext cx="2663349" cy="36987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761863" y="1086402"/>
            <a:ext cx="1518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" panose="02000800000000000000" pitchFamily="2" charset="0"/>
              </a:rPr>
              <a:t>Les triangles</a:t>
            </a:r>
            <a:endParaRPr lang="fr-FR" sz="2000" dirty="0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5" name="Triangle isocèle 4"/>
          <p:cNvSpPr/>
          <p:nvPr/>
        </p:nvSpPr>
        <p:spPr>
          <a:xfrm rot="18441803">
            <a:off x="2071185" y="1661356"/>
            <a:ext cx="418084" cy="7679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>
            <a:off x="3170522" y="1826151"/>
            <a:ext cx="769662" cy="545524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riangle isocèle 62"/>
          <p:cNvSpPr/>
          <p:nvPr/>
        </p:nvSpPr>
        <p:spPr>
          <a:xfrm>
            <a:off x="4390082" y="1827482"/>
            <a:ext cx="727474" cy="5845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isocèle 6"/>
          <p:cNvSpPr/>
          <p:nvPr/>
        </p:nvSpPr>
        <p:spPr>
          <a:xfrm rot="4967662">
            <a:off x="5762292" y="1827229"/>
            <a:ext cx="574714" cy="590325"/>
          </a:xfrm>
          <a:prstGeom prst="triangle">
            <a:avLst>
              <a:gd name="adj" fmla="val 277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Triangle isocèle 65"/>
          <p:cNvSpPr/>
          <p:nvPr/>
        </p:nvSpPr>
        <p:spPr>
          <a:xfrm rot="20242043">
            <a:off x="962590" y="6019308"/>
            <a:ext cx="1895165" cy="47844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Triangle rectangle 66"/>
          <p:cNvSpPr/>
          <p:nvPr/>
        </p:nvSpPr>
        <p:spPr>
          <a:xfrm rot="1492635">
            <a:off x="3278567" y="3914529"/>
            <a:ext cx="769662" cy="1039621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Triangle isocèle 68"/>
          <p:cNvSpPr/>
          <p:nvPr/>
        </p:nvSpPr>
        <p:spPr>
          <a:xfrm rot="4967662">
            <a:off x="653732" y="4143200"/>
            <a:ext cx="1152436" cy="883688"/>
          </a:xfrm>
          <a:prstGeom prst="triangle">
            <a:avLst>
              <a:gd name="adj" fmla="val 775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Larme 72"/>
          <p:cNvSpPr/>
          <p:nvPr/>
        </p:nvSpPr>
        <p:spPr>
          <a:xfrm>
            <a:off x="42751" y="7003614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515666" y="6969973"/>
            <a:ext cx="6094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Reproduis ces triangles sans les mesurer. En utilisant ton compas, indique le nom du triangle 2.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133366" y="6969224"/>
            <a:ext cx="25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3</a:t>
            </a:r>
          </a:p>
        </p:txBody>
      </p:sp>
      <p:sp>
        <p:nvSpPr>
          <p:cNvPr id="76" name="Triangle isocèle 75"/>
          <p:cNvSpPr/>
          <p:nvPr/>
        </p:nvSpPr>
        <p:spPr>
          <a:xfrm rot="20121051">
            <a:off x="4738839" y="4171012"/>
            <a:ext cx="1348494" cy="1082924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316293" y="7495196"/>
            <a:ext cx="6209051" cy="1756065"/>
            <a:chOff x="1917768" y="5863453"/>
            <a:chExt cx="4583839" cy="1393803"/>
          </a:xfrm>
        </p:grpSpPr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7768" y="5863453"/>
              <a:ext cx="4583839" cy="1393283"/>
            </a:xfrm>
            <a:prstGeom prst="rect">
              <a:avLst/>
            </a:prstGeom>
          </p:spPr>
        </p:pic>
        <p:cxnSp>
          <p:nvCxnSpPr>
            <p:cNvPr id="17" name="Connecteur droit 16"/>
            <p:cNvCxnSpPr/>
            <p:nvPr/>
          </p:nvCxnSpPr>
          <p:spPr>
            <a:xfrm>
              <a:off x="2155954" y="6097909"/>
              <a:ext cx="467031" cy="115934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82"/>
            <p:cNvCxnSpPr/>
            <p:nvPr/>
          </p:nvCxnSpPr>
          <p:spPr>
            <a:xfrm>
              <a:off x="2155954" y="6097389"/>
              <a:ext cx="913006" cy="236479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/>
            <p:cNvCxnSpPr/>
            <p:nvPr/>
          </p:nvCxnSpPr>
          <p:spPr>
            <a:xfrm flipH="1">
              <a:off x="2622985" y="6340455"/>
              <a:ext cx="439536" cy="89720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onnecteur droit 88"/>
            <p:cNvCxnSpPr/>
            <p:nvPr/>
          </p:nvCxnSpPr>
          <p:spPr>
            <a:xfrm>
              <a:off x="2622985" y="6321380"/>
              <a:ext cx="684161" cy="694201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>
            <a:xfrm flipH="1">
              <a:off x="3307146" y="5867361"/>
              <a:ext cx="442601" cy="113883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/>
            <p:cNvCxnSpPr/>
            <p:nvPr/>
          </p:nvCxnSpPr>
          <p:spPr>
            <a:xfrm flipV="1">
              <a:off x="2614910" y="5873337"/>
              <a:ext cx="1126762" cy="44816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98"/>
            <p:cNvCxnSpPr/>
            <p:nvPr/>
          </p:nvCxnSpPr>
          <p:spPr>
            <a:xfrm>
              <a:off x="2612632" y="6567804"/>
              <a:ext cx="444493" cy="66985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100"/>
            <p:cNvCxnSpPr/>
            <p:nvPr/>
          </p:nvCxnSpPr>
          <p:spPr>
            <a:xfrm>
              <a:off x="2622039" y="6567284"/>
              <a:ext cx="1383025" cy="52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H="1">
              <a:off x="3050440" y="6567284"/>
              <a:ext cx="947938" cy="65412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Rectangle 45"/>
          <p:cNvSpPr/>
          <p:nvPr/>
        </p:nvSpPr>
        <p:spPr>
          <a:xfrm>
            <a:off x="377255" y="5342427"/>
            <a:ext cx="1576000" cy="4878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2641000" y="5227280"/>
            <a:ext cx="1576000" cy="4878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Rectangle 53"/>
          <p:cNvSpPr/>
          <p:nvPr/>
        </p:nvSpPr>
        <p:spPr>
          <a:xfrm>
            <a:off x="4802524" y="5645529"/>
            <a:ext cx="1576000" cy="4878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2663311" y="6353785"/>
            <a:ext cx="1576000" cy="48789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279" y="9608292"/>
            <a:ext cx="1167461" cy="240218"/>
          </a:xfrm>
          <a:prstGeom prst="rect">
            <a:avLst/>
          </a:prstGeom>
        </p:spPr>
      </p:pic>
      <p:sp>
        <p:nvSpPr>
          <p:cNvPr id="56" name="ZoneTexte 55"/>
          <p:cNvSpPr txBox="1"/>
          <p:nvPr/>
        </p:nvSpPr>
        <p:spPr>
          <a:xfrm>
            <a:off x="1038645" y="8066526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1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2085663" y="7912449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2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1766619" y="8680428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3</a:t>
            </a:r>
          </a:p>
        </p:txBody>
      </p:sp>
      <p:sp>
        <p:nvSpPr>
          <p:cNvPr id="60" name="Rectangle 59"/>
          <p:cNvSpPr/>
          <p:nvPr/>
        </p:nvSpPr>
        <p:spPr>
          <a:xfrm>
            <a:off x="231840" y="9290030"/>
            <a:ext cx="557631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Le triangle 2 est un triangle 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760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95251" y="776536"/>
            <a:ext cx="6646118" cy="9071974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95250" y="56456"/>
            <a:ext cx="297371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213953" y="26549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Géométrie : </a:t>
            </a:r>
          </a:p>
          <a:p>
            <a:pPr algn="ctr"/>
            <a:r>
              <a:rPr lang="fr-F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les triangles (suite)</a:t>
            </a:r>
          </a:p>
        </p:txBody>
      </p:sp>
      <p:sp>
        <p:nvSpPr>
          <p:cNvPr id="4" name="Nuage 3"/>
          <p:cNvSpPr/>
          <p:nvPr/>
        </p:nvSpPr>
        <p:spPr>
          <a:xfrm>
            <a:off x="5733256" y="119172"/>
            <a:ext cx="864096" cy="58535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5877272" y="1911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2</a:t>
            </a:r>
          </a:p>
        </p:txBody>
      </p:sp>
      <p:sp>
        <p:nvSpPr>
          <p:cNvPr id="8" name="Larme 7"/>
          <p:cNvSpPr/>
          <p:nvPr/>
        </p:nvSpPr>
        <p:spPr>
          <a:xfrm>
            <a:off x="44623" y="892361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476670" y="892361"/>
            <a:ext cx="61842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Avec tes instruments, trace 3 triangles avec les indications suivantes :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35238" y="857971"/>
            <a:ext cx="259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85836" y="1154867"/>
            <a:ext cx="66001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1) Un triangle ABC dont les côtés mesurent : 5,5 cm – 8 cm – 8 cm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C’est un triangle __________________ </a:t>
            </a:r>
          </a:p>
        </p:txBody>
      </p:sp>
      <p:sp>
        <p:nvSpPr>
          <p:cNvPr id="5" name="Rectangle 4"/>
          <p:cNvSpPr/>
          <p:nvPr/>
        </p:nvSpPr>
        <p:spPr>
          <a:xfrm>
            <a:off x="180285" y="4150271"/>
            <a:ext cx="61234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2) Un triangle DEF dont les trois côtés mesurent : 6 cm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C’est un triangle __________________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4644" y="6972101"/>
            <a:ext cx="557631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3) Un triangle GHI avec un angle droit un ôté de 5 cm et un côté de 7 cm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Warung Kopi Light" panose="02000500000000000000" pitchFamily="2" charset="0"/>
                <a:ea typeface="Script Ecole 2" panose="02000400000000000000" pitchFamily="2" charset="0"/>
                <a:cs typeface="Leelawadee UI" panose="020B0502040204020203"/>
              </a:rPr>
              <a:t>C’est un triangle __________________ 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9608292"/>
            <a:ext cx="1167461" cy="24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33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23"/>
          <p:cNvSpPr/>
          <p:nvPr/>
        </p:nvSpPr>
        <p:spPr>
          <a:xfrm>
            <a:off x="85725" y="800100"/>
            <a:ext cx="6670976" cy="9049444"/>
          </a:xfrm>
          <a:prstGeom prst="roundRect">
            <a:avLst>
              <a:gd name="adj" fmla="val 19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à coins arrondis 1"/>
          <p:cNvSpPr/>
          <p:nvPr/>
        </p:nvSpPr>
        <p:spPr>
          <a:xfrm>
            <a:off x="85725" y="56456"/>
            <a:ext cx="2983235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245439" y="16750"/>
            <a:ext cx="2736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Géométrie : </a:t>
            </a:r>
          </a:p>
          <a:p>
            <a:pPr algn="ctr"/>
            <a:r>
              <a:rPr lang="fr-FR" sz="2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le cercle </a:t>
            </a:r>
          </a:p>
        </p:txBody>
      </p:sp>
      <p:sp>
        <p:nvSpPr>
          <p:cNvPr id="28" name="Larme 27"/>
          <p:cNvSpPr/>
          <p:nvPr/>
        </p:nvSpPr>
        <p:spPr>
          <a:xfrm>
            <a:off x="46649" y="879322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24077" y="885282"/>
            <a:ext cx="36250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Observe le dessin et complète le tableau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7653" y="848544"/>
            <a:ext cx="51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5</a:t>
            </a:r>
          </a:p>
        </p:txBody>
      </p: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540359"/>
              </p:ext>
            </p:extLst>
          </p:nvPr>
        </p:nvGraphicFramePr>
        <p:xfrm>
          <a:off x="2270299" y="1382088"/>
          <a:ext cx="4254844" cy="1705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3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37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7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4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Nom de 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AB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AO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OB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732"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Warung Kopi" panose="020008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Warung Kopi" panose="02000800000000000000" pitchFamily="2" charset="0"/>
                        </a:rPr>
                        <a:t>Nom de 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OC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Warung Kopi" panose="02000800000000000000" pitchFamily="2" charset="0"/>
                        </a:rPr>
                        <a:t>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732"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latin typeface="Warung Kopi" panose="020008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65" name="Groupe 64"/>
          <p:cNvGrpSpPr/>
          <p:nvPr/>
        </p:nvGrpSpPr>
        <p:grpSpPr>
          <a:xfrm>
            <a:off x="299642" y="1313056"/>
            <a:ext cx="1754431" cy="1710127"/>
            <a:chOff x="2685134" y="1544529"/>
            <a:chExt cx="1650028" cy="1563877"/>
          </a:xfrm>
        </p:grpSpPr>
        <p:sp>
          <p:nvSpPr>
            <p:cNvPr id="25" name="Ellipse 24"/>
            <p:cNvSpPr/>
            <p:nvPr/>
          </p:nvSpPr>
          <p:spPr>
            <a:xfrm>
              <a:off x="2808349" y="1599402"/>
              <a:ext cx="1412739" cy="133737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9" name="Connecteur droit 38"/>
            <p:cNvCxnSpPr/>
            <p:nvPr/>
          </p:nvCxnSpPr>
          <p:spPr>
            <a:xfrm flipH="1">
              <a:off x="3102953" y="1712640"/>
              <a:ext cx="830104" cy="109960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2" name="Image 4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83642" y="2124820"/>
              <a:ext cx="262151" cy="286537"/>
            </a:xfrm>
            <a:prstGeom prst="rect">
              <a:avLst/>
            </a:prstGeom>
          </p:spPr>
        </p:pic>
        <p:cxnSp>
          <p:nvCxnSpPr>
            <p:cNvPr id="45" name="Connecteur droit 44"/>
            <p:cNvCxnSpPr/>
            <p:nvPr/>
          </p:nvCxnSpPr>
          <p:spPr>
            <a:xfrm flipH="1" flipV="1">
              <a:off x="2832220" y="2092594"/>
              <a:ext cx="1388868" cy="340126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H="1" flipV="1">
              <a:off x="3521188" y="2268088"/>
              <a:ext cx="219316" cy="631387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49"/>
            <p:cNvCxnSpPr/>
            <p:nvPr/>
          </p:nvCxnSpPr>
          <p:spPr>
            <a:xfrm flipV="1">
              <a:off x="3740504" y="1730047"/>
              <a:ext cx="192552" cy="1169428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ZoneTexte 53"/>
            <p:cNvSpPr txBox="1"/>
            <p:nvPr/>
          </p:nvSpPr>
          <p:spPr>
            <a:xfrm>
              <a:off x="3436759" y="1925738"/>
              <a:ext cx="114074" cy="3377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>
                  <a:latin typeface="Warung Kopi" panose="02000500000000000000" pitchFamily="2" charset="0"/>
                </a:rPr>
                <a:t>o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2685134" y="1977945"/>
              <a:ext cx="114074" cy="2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Warung Kopi" panose="02000500000000000000" pitchFamily="2" charset="0"/>
                </a:rPr>
                <a:t>A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4221088" y="2313938"/>
              <a:ext cx="114074" cy="2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Warung Kopi" panose="02000500000000000000" pitchFamily="2" charset="0"/>
                </a:rPr>
                <a:t>B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3692608" y="2869169"/>
              <a:ext cx="114074" cy="2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Warung Kopi" panose="02000500000000000000" pitchFamily="2" charset="0"/>
                </a:rPr>
                <a:t>C</a:t>
              </a:r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3942197" y="1544529"/>
              <a:ext cx="114074" cy="2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Warung Kopi" panose="02000500000000000000" pitchFamily="2" charset="0"/>
                </a:rPr>
                <a:t>D</a:t>
              </a:r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3011923" y="2768670"/>
              <a:ext cx="114074" cy="239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dirty="0">
                  <a:latin typeface="Warung Kopi" panose="02000500000000000000" pitchFamily="2" charset="0"/>
                </a:rPr>
                <a:t>E</a:t>
              </a:r>
            </a:p>
          </p:txBody>
        </p:sp>
      </p:grpSp>
      <p:sp>
        <p:nvSpPr>
          <p:cNvPr id="66" name="Larme 65"/>
          <p:cNvSpPr/>
          <p:nvPr/>
        </p:nvSpPr>
        <p:spPr>
          <a:xfrm>
            <a:off x="38996" y="3406084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526284" y="3391163"/>
            <a:ext cx="2110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Trace</a:t>
            </a:r>
            <a:r>
              <a:rPr lang="fr-FR" sz="1400" dirty="0">
                <a:latin typeface="Warung Kopi" panose="02000800000000000000" pitchFamily="2" charset="0"/>
              </a:rPr>
              <a:t> un cercle de centre O et de diamètre 6 cm. 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0" y="3375306"/>
            <a:ext cx="51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69" name="Larme 68"/>
          <p:cNvSpPr/>
          <p:nvPr/>
        </p:nvSpPr>
        <p:spPr>
          <a:xfrm>
            <a:off x="25209" y="6847548"/>
            <a:ext cx="432047" cy="307777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15667" y="6847547"/>
            <a:ext cx="2487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b="1" dirty="0">
                <a:latin typeface="Warung Kopi" panose="02000800000000000000" pitchFamily="2" charset="0"/>
              </a:rPr>
              <a:t>Sur la figure ci-dessous, trace :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-13787" y="6816770"/>
            <a:ext cx="51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rs Chocolat" pitchFamily="2" charset="0"/>
              </a:rPr>
              <a:t>7</a:t>
            </a:r>
          </a:p>
        </p:txBody>
      </p:sp>
      <p:sp>
        <p:nvSpPr>
          <p:cNvPr id="4" name="Pentagone régulier 3"/>
          <p:cNvSpPr/>
          <p:nvPr/>
        </p:nvSpPr>
        <p:spPr>
          <a:xfrm>
            <a:off x="4180792" y="7151841"/>
            <a:ext cx="1340731" cy="1368152"/>
          </a:xfrm>
          <a:prstGeom prst="pen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4790512" y="6872829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A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601941" y="7547564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B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373195" y="8447985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C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276429" y="8447985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D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978143" y="7547564"/>
            <a:ext cx="121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Warung Kopi" panose="02000500000000000000" pitchFamily="2" charset="0"/>
              </a:rPr>
              <a:t>E</a:t>
            </a:r>
          </a:p>
        </p:txBody>
      </p:sp>
      <p:sp>
        <p:nvSpPr>
          <p:cNvPr id="37" name="Nuage 36"/>
          <p:cNvSpPr/>
          <p:nvPr/>
        </p:nvSpPr>
        <p:spPr>
          <a:xfrm>
            <a:off x="5733256" y="119172"/>
            <a:ext cx="864096" cy="58535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5877272" y="19118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Warung Kopi Bold" panose="02000800000000000000" pitchFamily="2" charset="0"/>
              </a:rPr>
              <a:t>3</a:t>
            </a:r>
          </a:p>
        </p:txBody>
      </p:sp>
      <p:sp>
        <p:nvSpPr>
          <p:cNvPr id="5" name="Rectangle 4"/>
          <p:cNvSpPr/>
          <p:nvPr/>
        </p:nvSpPr>
        <p:spPr>
          <a:xfrm>
            <a:off x="241232" y="3976108"/>
            <a:ext cx="217965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>
                <a:latin typeface="Warung Kopi" panose="02000800000000000000" pitchFamily="2" charset="0"/>
              </a:rPr>
              <a:t>Trace</a:t>
            </a:r>
            <a:r>
              <a:rPr lang="fr-FR" sz="1400" dirty="0">
                <a:latin typeface="Warung Kopi" panose="02000800000000000000" pitchFamily="2" charset="0"/>
              </a:rPr>
              <a:t> en bleu 2 rayons de ce cercle et en rouge un diamètre. </a:t>
            </a:r>
          </a:p>
          <a:p>
            <a:endParaRPr lang="fr-FR" sz="1400" dirty="0">
              <a:latin typeface="Warung Kopi" panose="02000800000000000000" pitchFamily="2" charset="0"/>
            </a:endParaRPr>
          </a:p>
          <a:p>
            <a:r>
              <a:rPr lang="fr-FR" sz="1400" dirty="0">
                <a:latin typeface="Warung Kopi" panose="02000800000000000000" pitchFamily="2" charset="0"/>
              </a:rPr>
              <a:t>Quelle est la longueur du rayon ? ___________________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236960" y="7247795"/>
            <a:ext cx="226780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fr-FR" sz="1400" dirty="0">
                <a:latin typeface="Warung Kopi" panose="02000800000000000000" pitchFamily="2" charset="0"/>
              </a:rPr>
              <a:t>* un cercle de centre A et de rayon [AB] 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Warung Kopi" panose="02000800000000000000" pitchFamily="2" charset="0"/>
              </a:rPr>
              <a:t>* un cercle de centre C et de rayon [BC]</a:t>
            </a:r>
          </a:p>
          <a:p>
            <a:pPr>
              <a:spcAft>
                <a:spcPts val="600"/>
              </a:spcAft>
            </a:pPr>
            <a:r>
              <a:rPr lang="fr-FR" sz="1400" dirty="0">
                <a:latin typeface="Warung Kopi" panose="02000800000000000000" pitchFamily="2" charset="0"/>
              </a:rPr>
              <a:t>* Un cercle de centre D et de rayon [DE]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731031" y="4516974"/>
            <a:ext cx="1212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Warung Kopi" panose="02000500000000000000" pitchFamily="2" charset="0"/>
              </a:rPr>
              <a:t>x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4832108" y="4376217"/>
            <a:ext cx="1197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Warung Kopi" panose="02000500000000000000" pitchFamily="2" charset="0"/>
              </a:rPr>
              <a:t>o</a:t>
            </a:r>
          </a:p>
        </p:txBody>
      </p:sp>
      <p:pic>
        <p:nvPicPr>
          <p:cNvPr id="44" name="Imag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9608292"/>
            <a:ext cx="1167461" cy="24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03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275</Words>
  <Application>Microsoft Office PowerPoint</Application>
  <PresentationFormat>Format A4 (210 x 297 mm)</PresentationFormat>
  <Paragraphs>63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Calibri</vt:lpstr>
      <vt:lpstr>GelPenUprightHeavy</vt:lpstr>
      <vt:lpstr>Mrs Chocolat</vt:lpstr>
      <vt:lpstr>Warung Kopi</vt:lpstr>
      <vt:lpstr>Warung Kopi Bold</vt:lpstr>
      <vt:lpstr>Warung Kopi Light</vt:lpstr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HP</cp:lastModifiedBy>
  <cp:revision>107</cp:revision>
  <dcterms:created xsi:type="dcterms:W3CDTF">2014-08-26T10:40:36Z</dcterms:created>
  <dcterms:modified xsi:type="dcterms:W3CDTF">2019-02-25T07:27:11Z</dcterms:modified>
</cp:coreProperties>
</file>