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5" r:id="rId3"/>
    <p:sldId id="264" r:id="rId4"/>
    <p:sldId id="266" r:id="rId5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2229" autoAdjust="0"/>
  </p:normalViewPr>
  <p:slideViewPr>
    <p:cSldViewPr>
      <p:cViewPr>
        <p:scale>
          <a:sx n="100" d="100"/>
          <a:sy n="100" d="100"/>
        </p:scale>
        <p:origin x="173" y="-483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14FE6-91C4-4892-A571-4A419576DD34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437A-C5FC-48B3-9472-B03715277B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95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C437A-C5FC-48B3-9472-B03715277B4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29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88825" y="162127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165347" y="954212"/>
            <a:ext cx="7209015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7"/>
            <a:ext cx="7344819" cy="679058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35013" y="149043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n°9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0834" y="863757"/>
            <a:ext cx="7128792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b="1" dirty="0">
                <a:ln w="12700">
                  <a:noFill/>
                </a:ln>
                <a:solidFill>
                  <a:prstClr val="black"/>
                </a:solidFill>
                <a:latin typeface="Set Fire to the Rain" panose="02000506000000020004" pitchFamily="2" charset="0"/>
              </a:rPr>
              <a:t>GRAMMAIRE : Les compléments circonstanciels</a:t>
            </a:r>
          </a:p>
        </p:txBody>
      </p:sp>
      <p:sp>
        <p:nvSpPr>
          <p:cNvPr id="12" name="Larme 11"/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G9 C9 O5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1045F87-2D15-4425-9031-2328699A6D78}"/>
              </a:ext>
            </a:extLst>
          </p:cNvPr>
          <p:cNvSpPr txBox="1"/>
          <p:nvPr/>
        </p:nvSpPr>
        <p:spPr>
          <a:xfrm>
            <a:off x="160833" y="1169486"/>
            <a:ext cx="7056784" cy="707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Indique si les CC soulignés sont de lieu, de temps ou de manière</a:t>
            </a:r>
          </a:p>
          <a:p>
            <a:pPr lvl="0">
              <a:lnSpc>
                <a:spcPct val="15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On trouve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sur un arbre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_______ ) de jolies feuilles. * Elles tombent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souvent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_______ )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en automne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_______ ) . * Les racines s’étalent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profondément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_______ )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dans le sol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_______ ) pour trouver l’eau et les sels </a:t>
            </a:r>
            <a:r>
              <a:rPr lang="fr-FR" sz="1050" spc="-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minéraux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Classe ces expressions dans le tableau</a:t>
            </a:r>
          </a:p>
          <a:p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près de la piscine * depuis de nombreuses années * à cette époque * dans le jardin * sur le lit * avec violence * sans difficulté * demain * prudemment</a:t>
            </a: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200" dirty="0">
              <a:latin typeface="+mj-lt"/>
              <a:cs typeface="Dekko" panose="00000500000000000000" pitchFamily="2" charset="0"/>
            </a:endParaRPr>
          </a:p>
          <a:p>
            <a:r>
              <a:rPr lang="fr-FR" sz="700" dirty="0">
                <a:latin typeface="Dekko" panose="00000500000000000000" pitchFamily="2" charset="0"/>
                <a:cs typeface="Dekko" panose="00000500000000000000" pitchFamily="2" charset="0"/>
              </a:rPr>
              <a:t>  </a:t>
            </a:r>
          </a:p>
          <a:p>
            <a:r>
              <a:rPr lang="fr-FR" sz="1600" dirty="0">
                <a:ln>
                  <a:solidFill>
                    <a:sysClr val="windowText" lastClr="000000"/>
                  </a:solidFill>
                </a:ln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3. Souligne les CC et récris chaque phrase en les déplaçant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Les animaux trouvent souvent leur nourriture et un abri dans la forêt.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L’écureuil fait son nid au milieu des branches du chêne.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Avec ses dents, le daim coupe les feuilles délicatement. ________________________________________________________________________________</a:t>
            </a:r>
          </a:p>
          <a:p>
            <a:pPr lvl="0"/>
            <a:endParaRPr lang="fr-FR" sz="1000" b="1" u="sng" dirty="0">
              <a:solidFill>
                <a:prstClr val="black"/>
              </a:solidFill>
              <a:latin typeface="Fineliner Script" panose="02000000000000000000" pitchFamily="50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>
              <a:spcAft>
                <a:spcPts val="3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4. Complète les phrases par le CC qui répond à la question</a:t>
            </a:r>
          </a:p>
          <a:p>
            <a:pPr lvl="0">
              <a:lnSpc>
                <a:spcPct val="20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Avec son scooter, mon grand frère roule (comment ?) _______________________________ .</a:t>
            </a:r>
          </a:p>
          <a:p>
            <a:pPr lvl="0">
              <a:lnSpc>
                <a:spcPct val="200000"/>
              </a:lnSpc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Les livres sont rangés (où ?) ______________________________________________________ .</a:t>
            </a:r>
          </a:p>
          <a:p>
            <a:pPr lvl="0">
              <a:lnSpc>
                <a:spcPct val="20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fête mon anniversaire (quand ?)  _______________________________________________ .</a:t>
            </a:r>
          </a:p>
          <a:p>
            <a:pPr lvl="0">
              <a:lnSpc>
                <a:spcPct val="20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Nous mangeons (où ?) (quand ?)  (comment ? ) _______________________________________</a:t>
            </a:r>
          </a:p>
          <a:p>
            <a:pPr lvl="0">
              <a:lnSpc>
                <a:spcPct val="200000"/>
              </a:lnSpc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 .</a:t>
            </a:r>
          </a:p>
        </p:txBody>
      </p:sp>
      <p:graphicFrame>
        <p:nvGraphicFramePr>
          <p:cNvPr id="23" name="Tableau 22">
            <a:extLst>
              <a:ext uri="{FF2B5EF4-FFF2-40B4-BE49-F238E27FC236}">
                <a16:creationId xmlns:a16="http://schemas.microsoft.com/office/drawing/2014/main" id="{BCEAB8D3-2CF6-453F-B608-CD86FE258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934433"/>
              </p:ext>
            </p:extLst>
          </p:nvPr>
        </p:nvGraphicFramePr>
        <p:xfrm>
          <a:off x="254524" y="3140520"/>
          <a:ext cx="7056784" cy="1202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87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7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87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50" dirty="0">
                        <a:latin typeface="Short Stack" panose="02010500040000000007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Rectangle à coins arrondis 12">
            <a:extLst>
              <a:ext uri="{FF2B5EF4-FFF2-40B4-BE49-F238E27FC236}">
                <a16:creationId xmlns:a16="http://schemas.microsoft.com/office/drawing/2014/main" id="{DDB85C19-0C17-4201-925B-CAD249EBEBB6}"/>
              </a:ext>
            </a:extLst>
          </p:cNvPr>
          <p:cNvSpPr/>
          <p:nvPr/>
        </p:nvSpPr>
        <p:spPr>
          <a:xfrm>
            <a:off x="177949" y="8279283"/>
            <a:ext cx="7184677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A979D0-2BB0-44DF-91C4-A1D8A9A38687}"/>
              </a:ext>
            </a:extLst>
          </p:cNvPr>
          <p:cNvSpPr/>
          <p:nvPr/>
        </p:nvSpPr>
        <p:spPr>
          <a:xfrm>
            <a:off x="160834" y="8279283"/>
            <a:ext cx="377825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4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CONJUGAISON : Le passé simple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69B77D-5C0C-4C7B-9C29-710AB2A7D9A1}"/>
              </a:ext>
            </a:extLst>
          </p:cNvPr>
          <p:cNvSpPr/>
          <p:nvPr/>
        </p:nvSpPr>
        <p:spPr>
          <a:xfrm>
            <a:off x="93165" y="8642786"/>
            <a:ext cx="7292207" cy="1869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5. Ecris les verbes au passé simple avec le sujet demandé</a:t>
            </a:r>
          </a:p>
          <a:p>
            <a:pPr lvl="0">
              <a:lnSpc>
                <a:spcPct val="15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Avoir une grande joie	Être déçu par le film</a:t>
            </a:r>
          </a:p>
          <a:p>
            <a:pPr lvl="0">
              <a:lnSpc>
                <a:spcPct val="20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 _________________________________	Tu __________________________________</a:t>
            </a:r>
          </a:p>
          <a:p>
            <a:pPr lvl="0">
              <a:lnSpc>
                <a:spcPct val="20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Tu _________________________________	Louis _________________________________</a:t>
            </a:r>
          </a:p>
          <a:p>
            <a:pPr lvl="0">
              <a:lnSpc>
                <a:spcPct val="20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________________________________	Nous __________________________________</a:t>
            </a:r>
          </a:p>
          <a:p>
            <a:pPr lvl="0">
              <a:lnSpc>
                <a:spcPct val="20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Mes frères ____________________________	Vous __________________________________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95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10463" y="166451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12">
            <a:extLst>
              <a:ext uri="{FF2B5EF4-FFF2-40B4-BE49-F238E27FC236}">
                <a16:creationId xmlns:a16="http://schemas.microsoft.com/office/drawing/2014/main" id="{BCD91D65-F444-4407-826B-D4378D331ED2}"/>
              </a:ext>
            </a:extLst>
          </p:cNvPr>
          <p:cNvSpPr/>
          <p:nvPr/>
        </p:nvSpPr>
        <p:spPr>
          <a:xfrm>
            <a:off x="180230" y="3591644"/>
            <a:ext cx="7128792" cy="2730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B75017E-E7E5-4D5F-BE32-0EADF8B30D8F}"/>
              </a:ext>
            </a:extLst>
          </p:cNvPr>
          <p:cNvSpPr txBox="1"/>
          <p:nvPr/>
        </p:nvSpPr>
        <p:spPr>
          <a:xfrm>
            <a:off x="145894" y="3567986"/>
            <a:ext cx="719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solidFill>
                  <a:prstClr val="black"/>
                </a:solidFill>
                <a:latin typeface="Set Fire to the Rain" panose="02000506000000020004" pitchFamily="2" charset="0"/>
                <a:cs typeface="Dekko" panose="00000500000000000000" pitchFamily="2" charset="0"/>
              </a:rPr>
              <a:t>LEXIQUE : Le pluriel des noms composés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9E23A7-0F5F-4E70-852A-A00A2C682E8E}"/>
              </a:ext>
            </a:extLst>
          </p:cNvPr>
          <p:cNvSpPr/>
          <p:nvPr/>
        </p:nvSpPr>
        <p:spPr>
          <a:xfrm>
            <a:off x="124613" y="206222"/>
            <a:ext cx="7279794" cy="322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6. Complète ces phrases avec les verbes être ou avoir conjugués au passé simple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Traverser le torrent en crue, ce ne ________________________ pas une partie de plaisir.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Malgré le froid, nous _____________________ le courage de sortir pour dégager la neige.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Maude et Diego _____________________ les premiers à atteindre le sommet de l’Everest.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Galilée _________________ très tôt l’intuition que la Terre était ronde.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Au bord du plongeoir, je _________________ pris d’une peur qui me paralysa.</a:t>
            </a:r>
          </a:p>
          <a:p>
            <a:pPr lvl="0">
              <a:lnSpc>
                <a:spcPct val="150000"/>
              </a:lnSpc>
            </a:pPr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7. Complète ces phrases en écrivant les verbes entre parenthèses au passé simple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(planer)	Les aigles _________________ longtemps au dessus de sa proie. 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(changer)	Le mécanicien _________________ les roues de la Formule 1 en dix secondes.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(exagérer) 	Tu ___________________________ un peu la taille du poisson que tu avais péché.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(empocher)	Le gagnant du loto _________________________ une grosse somme d’argent.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(effacer)	J’ _________________ le tableau parce que la maîtresse me le demanda.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78274F1-B37B-45CE-986C-6EEDC908017B}"/>
              </a:ext>
            </a:extLst>
          </p:cNvPr>
          <p:cNvSpPr txBox="1"/>
          <p:nvPr/>
        </p:nvSpPr>
        <p:spPr>
          <a:xfrm>
            <a:off x="70595" y="3963486"/>
            <a:ext cx="7313891" cy="317368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600" b="1" dirty="0">
                <a:latin typeface="Fineliner Script" pitchFamily="50" charset="0"/>
              </a:rPr>
              <a:t> </a:t>
            </a:r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8. Indique la nature de chaque mot qui compose le mot composé puis écris-les au pluriel comme l’exemple</a:t>
            </a:r>
            <a:endParaRPr lang="fr-FR" sz="2000" dirty="0">
              <a:latin typeface="Fineliner Script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2CAC34B-189A-407C-8384-1BB8411F378D}"/>
              </a:ext>
            </a:extLst>
          </p:cNvPr>
          <p:cNvSpPr txBox="1"/>
          <p:nvPr/>
        </p:nvSpPr>
        <p:spPr>
          <a:xfrm>
            <a:off x="176777" y="4194572"/>
            <a:ext cx="7297902" cy="5036865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chauve-souris : 	adj + nom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chauves-souris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cache-pot :	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rouge-gorge : 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chasse-neige : 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wagon-lit : 	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garde-robe :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arc-en-ciel :	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protège-cahier : 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année-lumière : 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rond-point :	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sous-sol :	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eau-de-vie :	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Une longue-vue : 	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chef-lieu : 	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chêne-liège : 	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chou-fleur : 	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chef-d’œuvre : 	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 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Une pomme de terre : 	</a:t>
            </a:r>
            <a:r>
              <a:rPr lang="fr-FR" sz="1100" dirty="0">
                <a:latin typeface="Short Stack" panose="02010500040000000007" pitchFamily="2" charset="0"/>
              </a:rPr>
              <a:t>_______________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4853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8222" y="162122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08222" y="162126"/>
            <a:ext cx="7344819" cy="76246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420974" y="105163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 w="635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123Marker" panose="02000603000000000000" pitchFamily="2" charset="0"/>
              </a:rPr>
              <a:t>Préparer l’évaluation n°9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8180" y="249784"/>
            <a:ext cx="1224136" cy="54476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Exercices de français </a:t>
            </a:r>
          </a:p>
          <a:p>
            <a:pPr algn="ctr">
              <a:lnSpc>
                <a:spcPct val="80000"/>
              </a:lnSpc>
            </a:pPr>
            <a:r>
              <a:rPr lang="fr-FR" sz="1200" dirty="0">
                <a:latin typeface="Set Fire to the Rain" panose="02000506000000020004" pitchFamily="2" charset="0"/>
                <a:cs typeface="Dekko" panose="00000500000000000000" pitchFamily="2" charset="0"/>
              </a:rPr>
              <a:t>CM1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91ECD7F-F982-4218-90A7-0AA73E7CE8E6}"/>
              </a:ext>
            </a:extLst>
          </p:cNvPr>
          <p:cNvSpPr txBox="1"/>
          <p:nvPr/>
        </p:nvSpPr>
        <p:spPr>
          <a:xfrm>
            <a:off x="2585737" y="456221"/>
            <a:ext cx="2181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3Marker" panose="02000603000000000000" pitchFamily="2" charset="0"/>
                <a:ea typeface="123Marker" panose="02000603000000000000" pitchFamily="2" charset="0"/>
              </a:rPr>
              <a:t>correction</a:t>
            </a:r>
            <a:endParaRPr lang="fr-F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56" name="Larme 55">
            <a:extLst>
              <a:ext uri="{FF2B5EF4-FFF2-40B4-BE49-F238E27FC236}">
                <a16:creationId xmlns:a16="http://schemas.microsoft.com/office/drawing/2014/main" id="{16FC632C-2807-45EB-B768-68D1901AF150}"/>
              </a:ext>
            </a:extLst>
          </p:cNvPr>
          <p:cNvSpPr/>
          <p:nvPr/>
        </p:nvSpPr>
        <p:spPr>
          <a:xfrm>
            <a:off x="6300911" y="243355"/>
            <a:ext cx="864096" cy="638851"/>
          </a:xfrm>
          <a:prstGeom prst="teardrop">
            <a:avLst>
              <a:gd name="adj" fmla="val 91453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D5EB6CA-99B0-49EB-AA45-DECE077B80D4}"/>
              </a:ext>
            </a:extLst>
          </p:cNvPr>
          <p:cNvSpPr txBox="1"/>
          <p:nvPr/>
        </p:nvSpPr>
        <p:spPr>
          <a:xfrm>
            <a:off x="6300911" y="2793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chemeClr val="bg1"/>
                </a:solidFill>
                <a:latin typeface="Set Fire to the Rain" panose="02000506000000020004" pitchFamily="2" charset="0"/>
              </a:rPr>
              <a:t>G9 C9 O5</a:t>
            </a:r>
            <a:endParaRPr lang="fr-FR" sz="2800" b="1" dirty="0">
              <a:solidFill>
                <a:schemeClr val="bg1"/>
              </a:solidFill>
              <a:latin typeface="Set Fire to the Rain" panose="02000506000000020004" pitchFamily="2" charset="0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50E5E20A-0202-491E-9628-0722FC38D281}"/>
              </a:ext>
            </a:extLst>
          </p:cNvPr>
          <p:cNvSpPr txBox="1"/>
          <p:nvPr/>
        </p:nvSpPr>
        <p:spPr>
          <a:xfrm>
            <a:off x="160833" y="954212"/>
            <a:ext cx="7056784" cy="5563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1. Indique si les CC soulignés sont de lieu, de temps ou de manière</a:t>
            </a:r>
          </a:p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On trouve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sur un arbre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CCL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de jolies feuilles. * Elles tombent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souvent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CCM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en automne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CCT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. * Les racines s’étalent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profondément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CCM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</a:t>
            </a:r>
            <a:r>
              <a:rPr lang="fr-FR" sz="1050" u="sng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dans le sol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(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CCL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 ) pour trouver l’eau et les sels </a:t>
            </a:r>
            <a:r>
              <a:rPr lang="fr-FR" sz="1050" spc="-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minéraux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2. Classe ces expressions dans le tableau</a:t>
            </a:r>
          </a:p>
          <a:p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près de la piscine * depuis de nombreuses années * à cette époque * dans le jardin * sur le lit * avec violence * sans difficulté * demain * prudemment</a:t>
            </a: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14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endParaRPr lang="fr-FR" sz="700" dirty="0">
              <a:latin typeface="Dekko" panose="00000500000000000000" pitchFamily="2" charset="0"/>
              <a:cs typeface="Dekko" panose="00000500000000000000" pitchFamily="2" charset="0"/>
            </a:endParaRPr>
          </a:p>
          <a:p>
            <a:r>
              <a:rPr lang="fr-FR" sz="1600" dirty="0">
                <a:ln>
                  <a:solidFill>
                    <a:sysClr val="windowText" lastClr="000000"/>
                  </a:solidFill>
                </a:ln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3. Entoure les CC et récris chaque phrase en les déplaçant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* Les animaux trouvent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souvent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 leur nourriture et un abri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dans la forêt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.</a:t>
            </a:r>
          </a:p>
          <a:p>
            <a:pPr>
              <a:tabLst>
                <a:tab pos="358775" algn="l"/>
                <a:tab pos="4667250" algn="l"/>
              </a:tabLst>
            </a:pP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Souvent, dans la forêt, 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les animaux trouvent leur nourriture et un abri.</a:t>
            </a:r>
            <a:endParaRPr lang="fr-FR" sz="1050" b="1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* L’écureuil fait son nid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au milieu des branches du chêne.</a:t>
            </a:r>
          </a:p>
          <a:p>
            <a:pPr>
              <a:tabLst>
                <a:tab pos="35877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Au milieu des branches du chêne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, l’écureuil fait son nid.</a:t>
            </a:r>
          </a:p>
          <a:p>
            <a:pPr>
              <a:lnSpc>
                <a:spcPct val="150000"/>
              </a:lnSpc>
              <a:tabLst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*</a:t>
            </a:r>
            <a:r>
              <a:rPr lang="fr-FR" sz="1050" b="1" dirty="0">
                <a:latin typeface="Short Stack" panose="02010500040000000007" pitchFamily="2" charset="0"/>
                <a:cs typeface="Dekko" panose="00000500000000000000" pitchFamily="2" charset="0"/>
              </a:rPr>
              <a:t>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Avec ses dents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, le daim coupe les feuilles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délicatement.</a:t>
            </a:r>
            <a:endParaRPr lang="fr-FR" sz="1050" dirty="0"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>
              <a:tabLst>
                <a:tab pos="358775" algn="l"/>
                <a:tab pos="2333625" algn="l"/>
                <a:tab pos="4667250" algn="l"/>
              </a:tabLst>
            </a:pP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	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Délicatement</a:t>
            </a:r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, le daim coupe les feuilles, </a:t>
            </a:r>
            <a:r>
              <a:rPr lang="fr-FR" sz="1050" b="1" u="sng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avec ses dents.</a:t>
            </a:r>
          </a:p>
          <a:p>
            <a:pPr lvl="0"/>
            <a:endParaRPr lang="fr-FR" sz="1000" b="1" u="sng" dirty="0">
              <a:solidFill>
                <a:prstClr val="black"/>
              </a:solidFill>
              <a:latin typeface="Fineliner Script" panose="02000000000000000000" pitchFamily="50" charset="0"/>
              <a:ea typeface="Chewy" panose="02000000000000000000" pitchFamily="2" charset="0"/>
              <a:cs typeface="Dekko" panose="00000500000000000000" pitchFamily="2" charset="0"/>
            </a:endParaRPr>
          </a:p>
          <a:p>
            <a:pPr lvl="0">
              <a:spcAft>
                <a:spcPts val="3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4. Complète les phrases par le CC qui répond à la question</a:t>
            </a:r>
          </a:p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Avec son scooter, mon grand frère roule (comment ?) _______________________________ .</a:t>
            </a:r>
          </a:p>
          <a:p>
            <a:pPr lvl="0"/>
            <a:r>
              <a:rPr lang="fr-FR" sz="1050" dirty="0">
                <a:latin typeface="Short Stack" panose="02010500040000000007" pitchFamily="2" charset="0"/>
                <a:cs typeface="Dekko" panose="00000500000000000000" pitchFamily="2" charset="0"/>
              </a:rPr>
              <a:t>Les livres sont rangés (où ?) ______________________________________________________ .</a:t>
            </a:r>
          </a:p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Je fête mon anniversaire (quand ?)  _______________________________________________ .</a:t>
            </a:r>
          </a:p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Nous mangeons (où ?) (quand ?)  (comment ? ) _______________________________________</a:t>
            </a:r>
          </a:p>
          <a:p>
            <a:pPr lvl="0"/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________________________________________________________________________________ .</a:t>
            </a:r>
          </a:p>
        </p:txBody>
      </p:sp>
      <p:graphicFrame>
        <p:nvGraphicFramePr>
          <p:cNvPr id="64" name="Tableau 63">
            <a:extLst>
              <a:ext uri="{FF2B5EF4-FFF2-40B4-BE49-F238E27FC236}">
                <a16:creationId xmlns:a16="http://schemas.microsoft.com/office/drawing/2014/main" id="{D73AB576-EE7B-446E-8932-46E4A69AB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78021"/>
              </p:ext>
            </p:extLst>
          </p:nvPr>
        </p:nvGraphicFramePr>
        <p:xfrm>
          <a:off x="254524" y="2553283"/>
          <a:ext cx="7056784" cy="927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8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Près de la piscine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Dans le jardin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Sur le lit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3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Depuis de nombreuses années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À cette époque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Demain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8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CCM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Avec violence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Sans difficulté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1" dirty="0">
                          <a:solidFill>
                            <a:srgbClr val="FF0000"/>
                          </a:solidFill>
                          <a:latin typeface="Short Stack" panose="02010500040000000007" pitchFamily="2" charset="0"/>
                          <a:cs typeface="Dekko" panose="00000500000000000000" pitchFamily="2" charset="0"/>
                        </a:rPr>
                        <a:t>prudemment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8B974B9A-4BFF-45F2-85E2-8C16BC368018}"/>
              </a:ext>
            </a:extLst>
          </p:cNvPr>
          <p:cNvSpPr txBox="1"/>
          <p:nvPr/>
        </p:nvSpPr>
        <p:spPr>
          <a:xfrm>
            <a:off x="4888199" y="5793643"/>
            <a:ext cx="158417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  <a:latin typeface="Short Stack" panose="02010500040000000007" pitchFamily="2" charset="0"/>
              </a:rPr>
              <a:t>À la maitresse de corriger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7063EE7-B77D-454C-94AD-F03BF084C362}"/>
              </a:ext>
            </a:extLst>
          </p:cNvPr>
          <p:cNvSpPr/>
          <p:nvPr/>
        </p:nvSpPr>
        <p:spPr>
          <a:xfrm>
            <a:off x="160832" y="6354812"/>
            <a:ext cx="7292207" cy="4714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fr-FR" sz="160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5. Ecris les verbes au passé simple avec le sujet demandé</a:t>
            </a:r>
          </a:p>
          <a:p>
            <a:pPr lvl="0">
              <a:lnSpc>
                <a:spcPct val="150000"/>
              </a:lnSpc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Avoir une grande joie	Être déçu(s) par le film</a:t>
            </a:r>
          </a:p>
          <a:p>
            <a:pPr lvl="0"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J’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eus une grande joie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Tu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fus déçu par le film</a:t>
            </a:r>
          </a:p>
          <a:p>
            <a:pPr lvl="0"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Tu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eus une grande joie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Louis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fut déçu par le film</a:t>
            </a:r>
          </a:p>
          <a:p>
            <a:pPr lvl="0"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Vous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eûmes une grande joie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Nous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fûmes déçus par le film</a:t>
            </a:r>
          </a:p>
          <a:p>
            <a:pPr lvl="0">
              <a:tabLst>
                <a:tab pos="3589338" algn="l"/>
              </a:tabLs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Mes frères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eurent une grande joie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	Vous </a:t>
            </a:r>
            <a:r>
              <a:rPr lang="fr-FR" sz="105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fûtes déçus par le film</a:t>
            </a:r>
          </a:p>
          <a:p>
            <a:pPr lvl="0">
              <a:tabLst>
                <a:tab pos="3589338" algn="l"/>
              </a:tabLst>
            </a:pPr>
            <a:endParaRPr lang="fr-FR" sz="1050" b="1" dirty="0">
              <a:solidFill>
                <a:srgbClr val="FF0000"/>
              </a:solidFill>
              <a:latin typeface="Short Stack" panose="02010500040000000007" pitchFamily="2" charset="0"/>
              <a:cs typeface="Dekko" panose="00000500000000000000" pitchFamily="2" charset="0"/>
            </a:endParaRPr>
          </a:p>
          <a:p>
            <a:pPr lvl="0"/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6. Complète ces phrases avec les verbes être ou avoir conjugués au passé simple</a:t>
            </a:r>
          </a:p>
          <a:p>
            <a:pPr lvl="0"/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Traverser le torrent en crue, ce ne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fut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pas une partie de plaisir.</a:t>
            </a:r>
          </a:p>
          <a:p>
            <a:pPr lvl="0"/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Malgré le froid, nous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eûmes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le courage de sortir pour dégager la neige.</a:t>
            </a:r>
          </a:p>
          <a:p>
            <a:pPr lvl="0"/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Maude et Diego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furent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les premiers à atteindre le sommet de l’Everest.</a:t>
            </a:r>
          </a:p>
          <a:p>
            <a:pPr lvl="0"/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Galilée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eut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très tôt l’intuition que la Terre était ronde.</a:t>
            </a:r>
          </a:p>
          <a:p>
            <a:pPr lvl="0"/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Au bord du plongeoir, je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fus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pris d’une peur qui me paralysa.</a:t>
            </a:r>
          </a:p>
          <a:p>
            <a:pPr lvl="0">
              <a:lnSpc>
                <a:spcPct val="150000"/>
              </a:lnSpc>
            </a:pPr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7. Complète ces phrases en écrivant les verbes entre parenthèses au passé simple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(planer)	Les aigles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planèrent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longtemps au dessus de sa proie. 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(changer)	Le mécanicien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changea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les roues de la Formule 1 en dix secondes.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(exagérer) 	Tu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exagéras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un peu la taille du poisson que tu avais péché.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(empocher)	Le gagnant du loto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empocha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une grosse somme d’argent.</a:t>
            </a:r>
          </a:p>
          <a:p>
            <a:pPr lvl="0">
              <a:lnSpc>
                <a:spcPct val="150000"/>
              </a:lnSpc>
            </a:pP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(effacer)	J’ </a:t>
            </a:r>
            <a:r>
              <a:rPr lang="fr-FR" sz="1100" b="1" u="sng" spc="-30" dirty="0">
                <a:solidFill>
                  <a:srgbClr val="FF0000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effaçai</a:t>
            </a:r>
            <a:r>
              <a:rPr lang="fr-FR" sz="1100" spc="-30" dirty="0">
                <a:solidFill>
                  <a:prstClr val="black"/>
                </a:solidFill>
                <a:latin typeface="Short Stack" panose="02010500040000000007" pitchFamily="2" charset="0"/>
                <a:ea typeface="Chewy" panose="02000000000000000000" pitchFamily="2" charset="0"/>
                <a:cs typeface="Dekko" panose="00000500000000000000" pitchFamily="2" charset="0"/>
              </a:rPr>
              <a:t> le tableau parce que la maîtresse me le demanda.</a:t>
            </a:r>
          </a:p>
          <a:p>
            <a:pPr lvl="0">
              <a:lnSpc>
                <a:spcPct val="200000"/>
              </a:lnSpc>
              <a:tabLst>
                <a:tab pos="3589338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u même côté 7"/>
          <p:cNvSpPr/>
          <p:nvPr/>
        </p:nvSpPr>
        <p:spPr>
          <a:xfrm flipV="1">
            <a:off x="100903" y="126119"/>
            <a:ext cx="7364216" cy="10441162"/>
          </a:xfrm>
          <a:prstGeom prst="round2SameRect">
            <a:avLst>
              <a:gd name="adj1" fmla="val 2067"/>
              <a:gd name="adj2" fmla="val 0"/>
            </a:avLst>
          </a:prstGeom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78274F1-B37B-45CE-986C-6EEDC908017B}"/>
              </a:ext>
            </a:extLst>
          </p:cNvPr>
          <p:cNvSpPr txBox="1"/>
          <p:nvPr/>
        </p:nvSpPr>
        <p:spPr>
          <a:xfrm>
            <a:off x="70595" y="234132"/>
            <a:ext cx="4405447" cy="317368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600" b="1" dirty="0">
                <a:latin typeface="Fineliner Script" pitchFamily="50" charset="0"/>
              </a:rPr>
              <a:t> </a:t>
            </a:r>
            <a:r>
              <a:rPr lang="fr-FR" sz="1600" spc="-3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Fineliner Script" panose="02000000000000000000" pitchFamily="50" charset="0"/>
                <a:ea typeface="Chewy" panose="02000000000000000000" pitchFamily="2" charset="0"/>
                <a:cs typeface="Dekko" panose="00000500000000000000" pitchFamily="2" charset="0"/>
              </a:rPr>
              <a:t>8. Ecris ces mots composés au pluriel</a:t>
            </a:r>
            <a:endParaRPr lang="fr-FR" sz="2000" dirty="0">
              <a:latin typeface="Fineliner Script" pitchFamily="50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FCF07B5-BDB1-4780-A00A-160B11182C08}"/>
              </a:ext>
            </a:extLst>
          </p:cNvPr>
          <p:cNvSpPr txBox="1"/>
          <p:nvPr/>
        </p:nvSpPr>
        <p:spPr>
          <a:xfrm>
            <a:off x="143785" y="450156"/>
            <a:ext cx="7297902" cy="5036865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chauve-souris : 	adj + nom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chauves-souris</a:t>
            </a:r>
            <a:endParaRPr lang="fr-FR" sz="1100" dirty="0"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cache-pot :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v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cache-pots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rouge-gorge : 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adj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rouges-gorges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chasse-neige : 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v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chasse-neige 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wagon-lit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wagons-lits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garde-robe :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v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garde-robes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arc-en-ciel :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 + p + n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arcs-en-ciel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protège-cahier : 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v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protège-cahiers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année-lumière : 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années-lumière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rond-point :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adj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ronds-points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 sous-sol :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p + n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sous-sols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60000"/>
              </a:lnSpc>
              <a:tabLst>
                <a:tab pos="1257300" algn="l"/>
              </a:tabLst>
            </a:pPr>
            <a:r>
              <a:rPr lang="fr-FR" sz="1100" dirty="0">
                <a:latin typeface="Short Stack" panose="02010500040000000007" pitchFamily="2" charset="0"/>
              </a:rPr>
              <a:t>une eau-de-vie :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 + p + n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eaux-de-vie</a:t>
            </a:r>
            <a:endParaRPr lang="fr-FR" sz="1100" b="1" dirty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Une longue-vue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adj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longues-vues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chef-lieu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chefs-lieux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chêne-liège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chênes-lièges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chou-fleur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nom + nom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choux-fleurs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 chef-d’œuvre : 	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 + p + n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chefs-d'œuvre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 </a:t>
            </a:r>
          </a:p>
          <a:p>
            <a:pPr>
              <a:lnSpc>
                <a:spcPct val="170000"/>
              </a:lnSpc>
              <a:tabLst>
                <a:tab pos="1619250" algn="l"/>
              </a:tabLst>
            </a:pP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Une pomme de terre : 	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</a:rPr>
              <a:t>n + p + n</a:t>
            </a:r>
            <a:r>
              <a:rPr lang="fr-FR" sz="1100" dirty="0">
                <a:latin typeface="Short Stack" panose="02010500040000000007" pitchFamily="2" charset="0"/>
              </a:rPr>
              <a:t> : </a:t>
            </a:r>
            <a:r>
              <a:rPr lang="fr-FR" sz="1100" dirty="0">
                <a:latin typeface="Short Stack" panose="02010500040000000007" pitchFamily="2" charset="0"/>
                <a:cs typeface="Dekko" panose="00000500000000000000" pitchFamily="2" charset="0"/>
              </a:rPr>
              <a:t>des </a:t>
            </a:r>
            <a:r>
              <a:rPr lang="fr-FR" sz="1100" b="1" dirty="0">
                <a:solidFill>
                  <a:srgbClr val="FF0000"/>
                </a:solidFill>
                <a:latin typeface="Short Stack" panose="02010500040000000007" pitchFamily="2" charset="0"/>
                <a:cs typeface="Dekko" panose="00000500000000000000" pitchFamily="2" charset="0"/>
              </a:rPr>
              <a:t>pommes de terre</a:t>
            </a:r>
          </a:p>
        </p:txBody>
      </p:sp>
    </p:spTree>
    <p:extLst>
      <p:ext uri="{BB962C8B-B14F-4D97-AF65-F5344CB8AC3E}">
        <p14:creationId xmlns:p14="http://schemas.microsoft.com/office/powerpoint/2010/main" val="3541299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13176</TotalTime>
  <Words>584</Words>
  <Application>Microsoft Office PowerPoint</Application>
  <PresentationFormat>Personnalisé</PresentationFormat>
  <Paragraphs>152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123Marker</vt:lpstr>
      <vt:lpstr>Arial</vt:lpstr>
      <vt:lpstr>Calibri</vt:lpstr>
      <vt:lpstr>Dekko</vt:lpstr>
      <vt:lpstr>Fineliner Script</vt:lpstr>
      <vt:lpstr>Love Is Complicated Again</vt:lpstr>
      <vt:lpstr>Set Fire to the Rain</vt:lpstr>
      <vt:lpstr>Short Stack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BROU</cp:lastModifiedBy>
  <cp:revision>147</cp:revision>
  <dcterms:created xsi:type="dcterms:W3CDTF">2014-07-12T09:50:02Z</dcterms:created>
  <dcterms:modified xsi:type="dcterms:W3CDTF">2019-06-02T15:13:54Z</dcterms:modified>
</cp:coreProperties>
</file>