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32"/>
  </p:notesMasterIdLst>
  <p:handoutMasterIdLst>
    <p:handoutMasterId r:id="rId33"/>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761" autoAdjust="0"/>
  </p:normalViewPr>
  <p:slideViewPr>
    <p:cSldViewPr>
      <p:cViewPr varScale="1">
        <p:scale>
          <a:sx n="69" d="100"/>
          <a:sy n="69" d="100"/>
        </p:scale>
        <p:origin x="14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C8EF64-959C-4034-81AB-F405D70F2CE2}" type="doc">
      <dgm:prSet loTypeId="urn:microsoft.com/office/officeart/2005/8/layout/arrow6" loCatId="relationship" qsTypeId="urn:microsoft.com/office/officeart/2005/8/quickstyle/simple1" qsCatId="simple" csTypeId="urn:microsoft.com/office/officeart/2005/8/colors/accent2_4" csCatId="accent2" phldr="1"/>
      <dgm:spPr/>
      <dgm:t>
        <a:bodyPr/>
        <a:lstStyle/>
        <a:p>
          <a:endParaRPr lang="fr-FR"/>
        </a:p>
      </dgm:t>
    </dgm:pt>
    <dgm:pt modelId="{298E5900-53D4-4A72-A2DB-D87911CD356F}">
      <dgm:prSet custT="1"/>
      <dgm:spPr/>
      <dgm:t>
        <a:bodyPr/>
        <a:lstStyle/>
        <a:p>
          <a:pPr rtl="0"/>
          <a:r>
            <a:rPr lang="fr-FR" sz="2400" dirty="0" smtClean="0"/>
            <a:t>SUPPORT SUPPLÉMENTAIRE </a:t>
          </a:r>
          <a:endParaRPr lang="fr-FR" sz="2400" dirty="0"/>
        </a:p>
      </dgm:t>
    </dgm:pt>
    <dgm:pt modelId="{A354FF1B-064F-4156-8931-C14F998B250B}" type="parTrans" cxnId="{C36D8709-0737-4E8C-9BA3-DB350E3F4FBB}">
      <dgm:prSet/>
      <dgm:spPr/>
      <dgm:t>
        <a:bodyPr/>
        <a:lstStyle/>
        <a:p>
          <a:endParaRPr lang="fr-FR"/>
        </a:p>
      </dgm:t>
    </dgm:pt>
    <dgm:pt modelId="{F5EBF261-554A-4D10-AAE2-9A7AA87A076B}" type="sibTrans" cxnId="{C36D8709-0737-4E8C-9BA3-DB350E3F4FBB}">
      <dgm:prSet/>
      <dgm:spPr/>
      <dgm:t>
        <a:bodyPr/>
        <a:lstStyle/>
        <a:p>
          <a:endParaRPr lang="fr-FR"/>
        </a:p>
      </dgm:t>
    </dgm:pt>
    <dgm:pt modelId="{27E1F82B-1516-4B30-AA3D-E2C7EE0BA8C8}">
      <dgm:prSet custT="1"/>
      <dgm:spPr/>
      <dgm:t>
        <a:bodyPr/>
        <a:lstStyle/>
        <a:p>
          <a:pPr rtl="0"/>
          <a:r>
            <a:rPr lang="fr-FR" sz="2400" dirty="0" smtClean="0"/>
            <a:t>DOSSIER D’AIDE Ă LA VENTE</a:t>
          </a:r>
          <a:endParaRPr lang="fr-FR" sz="2400" dirty="0"/>
        </a:p>
      </dgm:t>
    </dgm:pt>
    <dgm:pt modelId="{8997B8B2-B072-4487-A799-F705B1541174}" type="parTrans" cxnId="{47C65FAB-8452-4323-B548-1CE319771CA2}">
      <dgm:prSet/>
      <dgm:spPr/>
      <dgm:t>
        <a:bodyPr/>
        <a:lstStyle/>
        <a:p>
          <a:endParaRPr lang="fr-FR"/>
        </a:p>
      </dgm:t>
    </dgm:pt>
    <dgm:pt modelId="{E35EAC90-A905-4104-8174-B8888F75F6B5}" type="sibTrans" cxnId="{47C65FAB-8452-4323-B548-1CE319771CA2}">
      <dgm:prSet/>
      <dgm:spPr/>
      <dgm:t>
        <a:bodyPr/>
        <a:lstStyle/>
        <a:p>
          <a:endParaRPr lang="fr-FR"/>
        </a:p>
      </dgm:t>
    </dgm:pt>
    <dgm:pt modelId="{9505F057-24E9-4F28-9D8C-D1A5675556D0}" type="pres">
      <dgm:prSet presAssocID="{59C8EF64-959C-4034-81AB-F405D70F2CE2}" presName="compositeShape" presStyleCnt="0">
        <dgm:presLayoutVars>
          <dgm:chMax val="2"/>
          <dgm:dir/>
          <dgm:resizeHandles val="exact"/>
        </dgm:presLayoutVars>
      </dgm:prSet>
      <dgm:spPr/>
      <dgm:t>
        <a:bodyPr/>
        <a:lstStyle/>
        <a:p>
          <a:endParaRPr lang="fr-FR"/>
        </a:p>
      </dgm:t>
    </dgm:pt>
    <dgm:pt modelId="{1DE77B0F-E1CD-4D9B-BDFE-F6D956693B97}" type="pres">
      <dgm:prSet presAssocID="{59C8EF64-959C-4034-81AB-F405D70F2CE2}" presName="ribbon" presStyleLbl="node1" presStyleIdx="0" presStyleCnt="1" custScaleX="140606" custLinFactNeighborX="-4848"/>
      <dgm:spPr/>
    </dgm:pt>
    <dgm:pt modelId="{C73771BD-36DA-4727-A080-5D1CB5325481}" type="pres">
      <dgm:prSet presAssocID="{59C8EF64-959C-4034-81AB-F405D70F2CE2}" presName="leftArrowText" presStyleLbl="node1" presStyleIdx="0" presStyleCnt="1" custScaleX="328498" custLinFactNeighborX="-57350" custLinFactNeighborY="-602">
        <dgm:presLayoutVars>
          <dgm:chMax val="0"/>
          <dgm:bulletEnabled val="1"/>
        </dgm:presLayoutVars>
      </dgm:prSet>
      <dgm:spPr/>
      <dgm:t>
        <a:bodyPr/>
        <a:lstStyle/>
        <a:p>
          <a:endParaRPr lang="fr-FR"/>
        </a:p>
      </dgm:t>
    </dgm:pt>
    <dgm:pt modelId="{78723E8F-85DB-4341-B92D-E2AB35F50B23}" type="pres">
      <dgm:prSet presAssocID="{59C8EF64-959C-4034-81AB-F405D70F2CE2}" presName="rightArrowText" presStyleLbl="node1" presStyleIdx="0" presStyleCnt="1" custScaleX="187024" custScaleY="63579" custLinFactNeighborX="58816" custLinFactNeighborY="10635">
        <dgm:presLayoutVars>
          <dgm:chMax val="0"/>
          <dgm:bulletEnabled val="1"/>
        </dgm:presLayoutVars>
      </dgm:prSet>
      <dgm:spPr/>
      <dgm:t>
        <a:bodyPr/>
        <a:lstStyle/>
        <a:p>
          <a:endParaRPr lang="fr-FR"/>
        </a:p>
      </dgm:t>
    </dgm:pt>
  </dgm:ptLst>
  <dgm:cxnLst>
    <dgm:cxn modelId="{C36D8709-0737-4E8C-9BA3-DB350E3F4FBB}" srcId="{59C8EF64-959C-4034-81AB-F405D70F2CE2}" destId="{298E5900-53D4-4A72-A2DB-D87911CD356F}" srcOrd="0" destOrd="0" parTransId="{A354FF1B-064F-4156-8931-C14F998B250B}" sibTransId="{F5EBF261-554A-4D10-AAE2-9A7AA87A076B}"/>
    <dgm:cxn modelId="{47C65FAB-8452-4323-B548-1CE319771CA2}" srcId="{59C8EF64-959C-4034-81AB-F405D70F2CE2}" destId="{27E1F82B-1516-4B30-AA3D-E2C7EE0BA8C8}" srcOrd="1" destOrd="0" parTransId="{8997B8B2-B072-4487-A799-F705B1541174}" sibTransId="{E35EAC90-A905-4104-8174-B8888F75F6B5}"/>
    <dgm:cxn modelId="{B59A37C6-4702-49CE-8381-FADB128AB117}" type="presOf" srcId="{298E5900-53D4-4A72-A2DB-D87911CD356F}" destId="{C73771BD-36DA-4727-A080-5D1CB5325481}" srcOrd="0" destOrd="0" presId="urn:microsoft.com/office/officeart/2005/8/layout/arrow6"/>
    <dgm:cxn modelId="{DBBB8A85-6D1D-4418-8917-89A2481AACE2}" type="presOf" srcId="{27E1F82B-1516-4B30-AA3D-E2C7EE0BA8C8}" destId="{78723E8F-85DB-4341-B92D-E2AB35F50B23}" srcOrd="0" destOrd="0" presId="urn:microsoft.com/office/officeart/2005/8/layout/arrow6"/>
    <dgm:cxn modelId="{1900EDED-096A-4441-87A1-20F6385D8BA1}" type="presOf" srcId="{59C8EF64-959C-4034-81AB-F405D70F2CE2}" destId="{9505F057-24E9-4F28-9D8C-D1A5675556D0}" srcOrd="0" destOrd="0" presId="urn:microsoft.com/office/officeart/2005/8/layout/arrow6"/>
    <dgm:cxn modelId="{84B4C25F-ABC8-41C3-9D99-C18B0E377EBB}" type="presParOf" srcId="{9505F057-24E9-4F28-9D8C-D1A5675556D0}" destId="{1DE77B0F-E1CD-4D9B-BDFE-F6D956693B97}" srcOrd="0" destOrd="0" presId="urn:microsoft.com/office/officeart/2005/8/layout/arrow6"/>
    <dgm:cxn modelId="{8203BEEE-3F0C-4D1C-8413-F9087B098911}" type="presParOf" srcId="{9505F057-24E9-4F28-9D8C-D1A5675556D0}" destId="{C73771BD-36DA-4727-A080-5D1CB5325481}" srcOrd="1" destOrd="0" presId="urn:microsoft.com/office/officeart/2005/8/layout/arrow6"/>
    <dgm:cxn modelId="{E8F0BB40-8028-4576-AC00-E00FAB145D6A}" type="presParOf" srcId="{9505F057-24E9-4F28-9D8C-D1A5675556D0}" destId="{78723E8F-85DB-4341-B92D-E2AB35F50B23}"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73B4E5-70A8-4D04-ABA1-24993913C88E}" type="doc">
      <dgm:prSet loTypeId="urn:microsoft.com/office/officeart/2005/8/layout/hList7#1" loCatId="list" qsTypeId="urn:microsoft.com/office/officeart/2005/8/quickstyle/simple1" qsCatId="simple" csTypeId="urn:microsoft.com/office/officeart/2005/8/colors/accent0_3" csCatId="mainScheme" phldr="1"/>
      <dgm:spPr/>
      <dgm:t>
        <a:bodyPr/>
        <a:lstStyle/>
        <a:p>
          <a:endParaRPr lang="fr-FR"/>
        </a:p>
      </dgm:t>
    </dgm:pt>
    <dgm:pt modelId="{E9169732-000A-44CE-A14D-66A05AEFC348}">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pPr algn="ctr" rtl="0"/>
          <a:r>
            <a:rPr lang="fr-FR" sz="3600" b="1" dirty="0" smtClean="0"/>
            <a:t>MÉTHODOLOGIE</a:t>
          </a:r>
          <a:endParaRPr lang="fr-FR" sz="3600" b="1" dirty="0"/>
        </a:p>
      </dgm:t>
    </dgm:pt>
    <dgm:pt modelId="{840A0D49-EED0-496D-A17F-2280D20C9B97}" type="parTrans" cxnId="{6FB7779A-63C0-40EC-A2CA-6D0561667913}">
      <dgm:prSet/>
      <dgm:spPr/>
      <dgm:t>
        <a:bodyPr/>
        <a:lstStyle/>
        <a:p>
          <a:endParaRPr lang="fr-FR"/>
        </a:p>
      </dgm:t>
    </dgm:pt>
    <dgm:pt modelId="{3D31F21B-04CD-495A-ACF9-387E0CF2F5D4}" type="sibTrans" cxnId="{6FB7779A-63C0-40EC-A2CA-6D0561667913}">
      <dgm:prSet/>
      <dgm:spPr/>
      <dgm:t>
        <a:bodyPr/>
        <a:lstStyle/>
        <a:p>
          <a:endParaRPr lang="fr-FR"/>
        </a:p>
      </dgm:t>
    </dgm:pt>
    <dgm:pt modelId="{CE57F1EC-CF89-4DA6-BD0F-2A3B813DF5E9}" type="pres">
      <dgm:prSet presAssocID="{7973B4E5-70A8-4D04-ABA1-24993913C88E}" presName="Name0" presStyleCnt="0">
        <dgm:presLayoutVars>
          <dgm:dir/>
          <dgm:resizeHandles val="exact"/>
        </dgm:presLayoutVars>
      </dgm:prSet>
      <dgm:spPr/>
      <dgm:t>
        <a:bodyPr/>
        <a:lstStyle/>
        <a:p>
          <a:endParaRPr lang="fr-FR"/>
        </a:p>
      </dgm:t>
    </dgm:pt>
    <dgm:pt modelId="{53E99CA0-10DD-4151-B11D-C983FE96F768}" type="pres">
      <dgm:prSet presAssocID="{7973B4E5-70A8-4D04-ABA1-24993913C88E}" presName="fgShape" presStyleLbl="fgShp" presStyleIdx="0" presStyleCnt="1"/>
      <dgm:spPr/>
    </dgm:pt>
    <dgm:pt modelId="{5ADBC3A5-E0B6-408D-BD25-D4F2E9755AFE}" type="pres">
      <dgm:prSet presAssocID="{7973B4E5-70A8-4D04-ABA1-24993913C88E}" presName="linComp" presStyleCnt="0"/>
      <dgm:spPr/>
    </dgm:pt>
    <dgm:pt modelId="{E479C966-2BCE-4042-8637-773AEF2C2E4A}" type="pres">
      <dgm:prSet presAssocID="{E9169732-000A-44CE-A14D-66A05AEFC348}" presName="compNode" presStyleCnt="0"/>
      <dgm:spPr/>
    </dgm:pt>
    <dgm:pt modelId="{13CBA168-9A93-4576-B51D-53541E7FC2CB}" type="pres">
      <dgm:prSet presAssocID="{E9169732-000A-44CE-A14D-66A05AEFC348}" presName="bkgdShape" presStyleLbl="node1" presStyleIdx="0" presStyleCnt="1" custLinFactNeighborX="1724"/>
      <dgm:spPr/>
      <dgm:t>
        <a:bodyPr/>
        <a:lstStyle/>
        <a:p>
          <a:endParaRPr lang="fr-FR"/>
        </a:p>
      </dgm:t>
    </dgm:pt>
    <dgm:pt modelId="{5B8A7256-B549-4796-8823-B53D55EE8530}" type="pres">
      <dgm:prSet presAssocID="{E9169732-000A-44CE-A14D-66A05AEFC348}" presName="nodeTx" presStyleLbl="node1" presStyleIdx="0" presStyleCnt="1">
        <dgm:presLayoutVars>
          <dgm:bulletEnabled val="1"/>
        </dgm:presLayoutVars>
      </dgm:prSet>
      <dgm:spPr/>
      <dgm:t>
        <a:bodyPr/>
        <a:lstStyle/>
        <a:p>
          <a:endParaRPr lang="fr-FR"/>
        </a:p>
      </dgm:t>
    </dgm:pt>
    <dgm:pt modelId="{3FBED272-726F-4F96-8905-05EDD2A6A72F}" type="pres">
      <dgm:prSet presAssocID="{E9169732-000A-44CE-A14D-66A05AEFC348}" presName="invisiNode" presStyleLbl="node1" presStyleIdx="0" presStyleCnt="1"/>
      <dgm:spPr/>
    </dgm:pt>
    <dgm:pt modelId="{276E92EC-F7FB-4DAA-8962-607878B523AA}" type="pres">
      <dgm:prSet presAssocID="{E9169732-000A-44CE-A14D-66A05AEFC348}" presName="imagNode" presStyleLbl="fgImgPlace1" presStyleIdx="0" presStyleCnt="1" custLinFactNeighborX="5027" custLinFactNeighborY="-4965"/>
      <dgm:spPr/>
    </dgm:pt>
  </dgm:ptLst>
  <dgm:cxnLst>
    <dgm:cxn modelId="{6FB7779A-63C0-40EC-A2CA-6D0561667913}" srcId="{7973B4E5-70A8-4D04-ABA1-24993913C88E}" destId="{E9169732-000A-44CE-A14D-66A05AEFC348}" srcOrd="0" destOrd="0" parTransId="{840A0D49-EED0-496D-A17F-2280D20C9B97}" sibTransId="{3D31F21B-04CD-495A-ACF9-387E0CF2F5D4}"/>
    <dgm:cxn modelId="{2A0F4765-F56B-4F5E-9D99-1CCFCAFDBF0F}" type="presOf" srcId="{7973B4E5-70A8-4D04-ABA1-24993913C88E}" destId="{CE57F1EC-CF89-4DA6-BD0F-2A3B813DF5E9}" srcOrd="0" destOrd="0" presId="urn:microsoft.com/office/officeart/2005/8/layout/hList7#1"/>
    <dgm:cxn modelId="{36222830-FCEA-45A5-B2E9-71E652D9A2EE}" type="presOf" srcId="{E9169732-000A-44CE-A14D-66A05AEFC348}" destId="{5B8A7256-B549-4796-8823-B53D55EE8530}" srcOrd="1" destOrd="0" presId="urn:microsoft.com/office/officeart/2005/8/layout/hList7#1"/>
    <dgm:cxn modelId="{59204BC4-598F-4B33-843F-8521DEA69CAD}" type="presOf" srcId="{E9169732-000A-44CE-A14D-66A05AEFC348}" destId="{13CBA168-9A93-4576-B51D-53541E7FC2CB}" srcOrd="0" destOrd="0" presId="urn:microsoft.com/office/officeart/2005/8/layout/hList7#1"/>
    <dgm:cxn modelId="{C6093756-17EB-4E27-894C-EA2C113BFEA5}" type="presParOf" srcId="{CE57F1EC-CF89-4DA6-BD0F-2A3B813DF5E9}" destId="{53E99CA0-10DD-4151-B11D-C983FE96F768}" srcOrd="0" destOrd="0" presId="urn:microsoft.com/office/officeart/2005/8/layout/hList7#1"/>
    <dgm:cxn modelId="{163E290B-BE97-4458-BA3A-174C0042DD60}" type="presParOf" srcId="{CE57F1EC-CF89-4DA6-BD0F-2A3B813DF5E9}" destId="{5ADBC3A5-E0B6-408D-BD25-D4F2E9755AFE}" srcOrd="1" destOrd="0" presId="urn:microsoft.com/office/officeart/2005/8/layout/hList7#1"/>
    <dgm:cxn modelId="{96215EF6-F7FA-4F2E-9475-EF6A65E2ECF2}" type="presParOf" srcId="{5ADBC3A5-E0B6-408D-BD25-D4F2E9755AFE}" destId="{E479C966-2BCE-4042-8637-773AEF2C2E4A}" srcOrd="0" destOrd="0" presId="urn:microsoft.com/office/officeart/2005/8/layout/hList7#1"/>
    <dgm:cxn modelId="{4E489064-3491-4E84-A14E-55BC2C7A0986}" type="presParOf" srcId="{E479C966-2BCE-4042-8637-773AEF2C2E4A}" destId="{13CBA168-9A93-4576-B51D-53541E7FC2CB}" srcOrd="0" destOrd="0" presId="urn:microsoft.com/office/officeart/2005/8/layout/hList7#1"/>
    <dgm:cxn modelId="{EB7A92CA-0C9E-4F45-AA5F-9A0A4F4017D6}" type="presParOf" srcId="{E479C966-2BCE-4042-8637-773AEF2C2E4A}" destId="{5B8A7256-B549-4796-8823-B53D55EE8530}" srcOrd="1" destOrd="0" presId="urn:microsoft.com/office/officeart/2005/8/layout/hList7#1"/>
    <dgm:cxn modelId="{21F98B18-5504-47E1-B360-A9684AEB7605}" type="presParOf" srcId="{E479C966-2BCE-4042-8637-773AEF2C2E4A}" destId="{3FBED272-726F-4F96-8905-05EDD2A6A72F}" srcOrd="2" destOrd="0" presId="urn:microsoft.com/office/officeart/2005/8/layout/hList7#1"/>
    <dgm:cxn modelId="{7CCB3031-2995-4554-A852-7565B9136AC2}" type="presParOf" srcId="{E479C966-2BCE-4042-8637-773AEF2C2E4A}" destId="{276E92EC-F7FB-4DAA-8962-607878B523AA}" srcOrd="3" destOrd="0" presId="urn:microsoft.com/office/officeart/2005/8/layout/hList7#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E77B0F-E1CD-4D9B-BDFE-F6D956693B97}">
      <dsp:nvSpPr>
        <dsp:cNvPr id="0" name=""/>
        <dsp:cNvSpPr/>
      </dsp:nvSpPr>
      <dsp:spPr>
        <a:xfrm>
          <a:off x="0" y="0"/>
          <a:ext cx="8286804" cy="2357453"/>
        </a:xfrm>
        <a:prstGeom prst="leftRightRibbon">
          <a:avLst/>
        </a:prstGeom>
        <a:solidFill>
          <a:schemeClr val="accent2">
            <a:shade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3771BD-36DA-4727-A080-5D1CB5325481}">
      <dsp:nvSpPr>
        <dsp:cNvPr id="0" name=""/>
        <dsp:cNvSpPr/>
      </dsp:nvSpPr>
      <dsp:spPr>
        <a:xfrm>
          <a:off x="-159101" y="405600"/>
          <a:ext cx="6388956" cy="115515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lvl="0" algn="ctr" defTabSz="1066800" rtl="0">
            <a:lnSpc>
              <a:spcPct val="90000"/>
            </a:lnSpc>
            <a:spcBef>
              <a:spcPct val="0"/>
            </a:spcBef>
            <a:spcAft>
              <a:spcPct val="35000"/>
            </a:spcAft>
          </a:pPr>
          <a:r>
            <a:rPr lang="fr-FR" sz="2400" kern="1200" dirty="0" smtClean="0"/>
            <a:t>SUPPORT SUPPLÉMENTAIRE </a:t>
          </a:r>
          <a:endParaRPr lang="fr-FR" sz="2400" kern="1200" dirty="0"/>
        </a:p>
      </dsp:txBody>
      <dsp:txXfrm>
        <a:off x="-159101" y="405600"/>
        <a:ext cx="6388956" cy="1155152"/>
      </dsp:txXfrm>
    </dsp:sp>
    <dsp:sp modelId="{78723E8F-85DB-4341-B92D-E2AB35F50B23}">
      <dsp:nvSpPr>
        <dsp:cNvPr id="0" name=""/>
        <dsp:cNvSpPr/>
      </dsp:nvSpPr>
      <dsp:spPr>
        <a:xfrm>
          <a:off x="3988028" y="1122956"/>
          <a:ext cx="4298779" cy="734434"/>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lvl="0" algn="ctr" defTabSz="1066800" rtl="0">
            <a:lnSpc>
              <a:spcPct val="90000"/>
            </a:lnSpc>
            <a:spcBef>
              <a:spcPct val="0"/>
            </a:spcBef>
            <a:spcAft>
              <a:spcPct val="35000"/>
            </a:spcAft>
          </a:pPr>
          <a:r>
            <a:rPr lang="fr-FR" sz="2400" kern="1200" dirty="0" smtClean="0"/>
            <a:t>DOSSIER D’AIDE Ă LA VENTE</a:t>
          </a:r>
          <a:endParaRPr lang="fr-FR" sz="2400" kern="1200" dirty="0"/>
        </a:p>
      </dsp:txBody>
      <dsp:txXfrm>
        <a:off x="3988028" y="1122956"/>
        <a:ext cx="4298779" cy="7344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CBA168-9A93-4576-B51D-53541E7FC2CB}">
      <dsp:nvSpPr>
        <dsp:cNvPr id="0" name=""/>
        <dsp:cNvSpPr/>
      </dsp:nvSpPr>
      <dsp:spPr>
        <a:xfrm>
          <a:off x="0" y="0"/>
          <a:ext cx="8286807" cy="2000246"/>
        </a:xfrm>
        <a:prstGeom prst="roundRect">
          <a:avLst>
            <a:gd name="adj" fmla="val 10000"/>
          </a:avLst>
        </a:prstGeom>
        <a:solidFill>
          <a:schemeClr val="accent2"/>
        </a:solidFill>
        <a:ln w="1905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56032" tIns="256032" rIns="256032" bIns="256032" numCol="1" spcCol="1270" anchor="ctr" anchorCtr="0">
          <a:noAutofit/>
        </a:bodyPr>
        <a:lstStyle/>
        <a:p>
          <a:pPr lvl="0" algn="ctr" defTabSz="1600200" rtl="0">
            <a:lnSpc>
              <a:spcPct val="90000"/>
            </a:lnSpc>
            <a:spcBef>
              <a:spcPct val="0"/>
            </a:spcBef>
            <a:spcAft>
              <a:spcPct val="35000"/>
            </a:spcAft>
          </a:pPr>
          <a:r>
            <a:rPr lang="fr-FR" sz="3600" b="1" kern="1200" dirty="0" smtClean="0"/>
            <a:t>MÉTHODOLOGIE</a:t>
          </a:r>
          <a:endParaRPr lang="fr-FR" sz="3600" b="1" kern="1200" dirty="0"/>
        </a:p>
      </dsp:txBody>
      <dsp:txXfrm>
        <a:off x="0" y="800098"/>
        <a:ext cx="8286807" cy="800098"/>
      </dsp:txXfrm>
    </dsp:sp>
    <dsp:sp modelId="{276E92EC-F7FB-4DAA-8962-607878B523AA}">
      <dsp:nvSpPr>
        <dsp:cNvPr id="0" name=""/>
        <dsp:cNvSpPr/>
      </dsp:nvSpPr>
      <dsp:spPr>
        <a:xfrm>
          <a:off x="3843846" y="86943"/>
          <a:ext cx="666081" cy="666081"/>
        </a:xfrm>
        <a:prstGeom prst="ellipse">
          <a:avLst/>
        </a:prstGeom>
        <a:solidFill>
          <a:schemeClr val="dk2">
            <a:tint val="50000"/>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E99CA0-10DD-4151-B11D-C983FE96F768}">
      <dsp:nvSpPr>
        <dsp:cNvPr id="0" name=""/>
        <dsp:cNvSpPr/>
      </dsp:nvSpPr>
      <dsp:spPr>
        <a:xfrm>
          <a:off x="331472" y="1600196"/>
          <a:ext cx="7623862" cy="300036"/>
        </a:xfrm>
        <a:prstGeom prst="leftRightArrow">
          <a:avLst/>
        </a:prstGeom>
        <a:solidFill>
          <a:schemeClr val="dk2">
            <a:tint val="60000"/>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200">
                <a:latin typeface="Times New Roman" pitchFamily="18" charset="0"/>
              </a:defRPr>
            </a:lvl1pPr>
          </a:lstStyle>
          <a:p>
            <a:pPr>
              <a:defRPr/>
            </a:pPr>
            <a:endParaRPr lang="fr-FR"/>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200">
                <a:latin typeface="Times New Roman" pitchFamily="18" charset="0"/>
              </a:defRPr>
            </a:lvl1pPr>
          </a:lstStyle>
          <a:p>
            <a:pPr>
              <a:defRPr/>
            </a:pPr>
            <a:endParaRPr lang="fr-FR"/>
          </a:p>
        </p:txBody>
      </p:sp>
      <p:sp>
        <p:nvSpPr>
          <p:cNvPr id="194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1" sz="1200">
                <a:latin typeface="Times New Roman" pitchFamily="18" charset="0"/>
              </a:defRPr>
            </a:lvl1pPr>
          </a:lstStyle>
          <a:p>
            <a:pPr>
              <a:defRPr/>
            </a:pPr>
            <a:endParaRPr lang="fr-FR"/>
          </a:p>
        </p:txBody>
      </p:sp>
      <p:sp>
        <p:nvSpPr>
          <p:cNvPr id="194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1" sz="1200">
                <a:latin typeface="Times New Roman" pitchFamily="18" charset="0"/>
              </a:defRPr>
            </a:lvl1pPr>
          </a:lstStyle>
          <a:p>
            <a:pPr>
              <a:defRPr/>
            </a:pPr>
            <a:fld id="{552F5BC1-50D7-4A0A-B35E-50074315B88B}" type="slidenum">
              <a:rPr lang="fr-FR"/>
              <a:pPr>
                <a:defRPr/>
              </a:pPr>
              <a:t>‹N°›</a:t>
            </a:fld>
            <a:endParaRPr lang="fr-FR"/>
          </a:p>
        </p:txBody>
      </p:sp>
    </p:spTree>
    <p:extLst>
      <p:ext uri="{BB962C8B-B14F-4D97-AF65-F5344CB8AC3E}">
        <p14:creationId xmlns:p14="http://schemas.microsoft.com/office/powerpoint/2010/main" val="4234181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fr-FR"/>
          </a:p>
        </p:txBody>
      </p:sp>
      <p:sp>
        <p:nvSpPr>
          <p:cNvPr id="163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fr-FR"/>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63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fr-FR"/>
          </a:p>
        </p:txBody>
      </p:sp>
      <p:sp>
        <p:nvSpPr>
          <p:cNvPr id="163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56D20770-4DE7-4C70-BBB2-40E98D60CAE0}" type="slidenum">
              <a:rPr lang="fr-FR"/>
              <a:pPr>
                <a:defRPr/>
              </a:pPr>
              <a:t>‹N°›</a:t>
            </a:fld>
            <a:endParaRPr lang="fr-FR"/>
          </a:p>
        </p:txBody>
      </p:sp>
    </p:spTree>
    <p:extLst>
      <p:ext uri="{BB962C8B-B14F-4D97-AF65-F5344CB8AC3E}">
        <p14:creationId xmlns:p14="http://schemas.microsoft.com/office/powerpoint/2010/main" val="23171852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ce réservé de l'image des diapositives 1"/>
          <p:cNvSpPr>
            <a:spLocks noGrp="1" noRot="1" noChangeAspect="1" noTextEdit="1"/>
          </p:cNvSpPr>
          <p:nvPr>
            <p:ph type="sldImg"/>
          </p:nvPr>
        </p:nvSpPr>
        <p:spPr>
          <a:ln/>
        </p:spPr>
      </p:sp>
      <p:sp>
        <p:nvSpPr>
          <p:cNvPr id="4608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charset="0"/>
            </a:endParaRPr>
          </a:p>
        </p:txBody>
      </p:sp>
      <p:sp>
        <p:nvSpPr>
          <p:cNvPr id="4608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fld id="{E47FBB25-1F2A-44F7-8883-DA13461DE411}" type="slidenum">
              <a:rPr lang="fr-FR" altLang="fr-FR" smtClean="0">
                <a:solidFill>
                  <a:srgbClr val="000000"/>
                </a:solidFill>
                <a:latin typeface="Times New Roman" pitchFamily="18" charset="0"/>
              </a:rPr>
              <a:pPr/>
              <a:t>1</a:t>
            </a:fld>
            <a:endParaRPr lang="fr-FR" altLang="fr-FR" smtClean="0">
              <a:solidFill>
                <a:srgbClr val="000000"/>
              </a:solidFill>
              <a:latin typeface="Times New Roman" pitchFamily="18" charset="0"/>
            </a:endParaRPr>
          </a:p>
        </p:txBody>
      </p:sp>
      <p:sp>
        <p:nvSpPr>
          <p:cNvPr id="46085" name="Espace réservé de la date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fld id="{0413B37C-165C-42A6-875C-0A32718D08D6}" type="datetime6">
              <a:rPr lang="fr-FR" altLang="fr-FR" smtClean="0">
                <a:solidFill>
                  <a:srgbClr val="000000"/>
                </a:solidFill>
                <a:latin typeface="Times New Roman" pitchFamily="18" charset="0"/>
              </a:rPr>
              <a:pPr/>
              <a:t>mai 19</a:t>
            </a:fld>
            <a:endParaRPr lang="fr-FR" altLang="fr-FR" smtClean="0">
              <a:solidFill>
                <a:srgbClr val="000000"/>
              </a:solidFill>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a:ln/>
        </p:spPr>
      </p:sp>
      <p:sp>
        <p:nvSpPr>
          <p:cNvPr id="4710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charset="0"/>
            </a:endParaRPr>
          </a:p>
        </p:txBody>
      </p:sp>
      <p:sp>
        <p:nvSpPr>
          <p:cNvPr id="47108"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fld id="{CCE90B21-5DB4-4BC5-A28F-22648FC9A675}" type="slidenum">
              <a:rPr lang="fr-FR" altLang="fr-FR" smtClean="0">
                <a:solidFill>
                  <a:srgbClr val="000000"/>
                </a:solidFill>
                <a:latin typeface="Times New Roman" pitchFamily="18" charset="0"/>
              </a:rPr>
              <a:pPr/>
              <a:t>13</a:t>
            </a:fld>
            <a:endParaRPr lang="fr-FR" altLang="fr-FR" smtClean="0">
              <a:solidFill>
                <a:srgbClr val="000000"/>
              </a:solidFill>
              <a:latin typeface="Times New Roman" pitchFamily="18" charset="0"/>
            </a:endParaRPr>
          </a:p>
        </p:txBody>
      </p:sp>
      <p:sp>
        <p:nvSpPr>
          <p:cNvPr id="47109" name="Espace réservé de la date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fld id="{BBC15EA8-A561-4791-BF1E-793878056C95}" type="datetime6">
              <a:rPr lang="fr-FR" altLang="fr-FR" smtClean="0">
                <a:solidFill>
                  <a:srgbClr val="000000"/>
                </a:solidFill>
                <a:latin typeface="Times New Roman" pitchFamily="18" charset="0"/>
              </a:rPr>
              <a:pPr/>
              <a:t>mai 19</a:t>
            </a:fld>
            <a:endParaRPr lang="fr-FR" altLang="fr-FR" smtClean="0">
              <a:solidFill>
                <a:srgbClr val="000000"/>
              </a:solidFill>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ce réservé de l'image des diapositives 1"/>
          <p:cNvSpPr>
            <a:spLocks noGrp="1" noRot="1" noChangeAspect="1" noTextEdit="1"/>
          </p:cNvSpPr>
          <p:nvPr>
            <p:ph type="sldImg"/>
          </p:nvPr>
        </p:nvSpPr>
        <p:spPr>
          <a:ln/>
        </p:spPr>
      </p:sp>
      <p:sp>
        <p:nvSpPr>
          <p:cNvPr id="4813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smtClean="0">
              <a:latin typeface="Arial" charset="0"/>
            </a:endParaRPr>
          </a:p>
        </p:txBody>
      </p:sp>
      <p:sp>
        <p:nvSpPr>
          <p:cNvPr id="48132"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fld id="{2AACC5B0-AC51-44DE-8E0C-DD36A240B665}" type="slidenum">
              <a:rPr lang="fr-FR" altLang="fr-FR" smtClean="0">
                <a:solidFill>
                  <a:srgbClr val="000000"/>
                </a:solidFill>
                <a:latin typeface="Times New Roman" pitchFamily="18" charset="0"/>
              </a:rPr>
              <a:pPr/>
              <a:t>22</a:t>
            </a:fld>
            <a:endParaRPr lang="fr-FR" altLang="fr-FR" smtClean="0">
              <a:solidFill>
                <a:srgbClr val="000000"/>
              </a:solidFill>
              <a:latin typeface="Times New Roman" pitchFamily="18" charset="0"/>
            </a:endParaRPr>
          </a:p>
        </p:txBody>
      </p:sp>
      <p:sp>
        <p:nvSpPr>
          <p:cNvPr id="48133" name="Espace réservé de la date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fld id="{57F6D5BA-DC1C-4B0B-8ED4-540C79BC68AE}" type="datetime6">
              <a:rPr lang="fr-FR" altLang="fr-FR" smtClean="0">
                <a:solidFill>
                  <a:srgbClr val="000000"/>
                </a:solidFill>
                <a:latin typeface="Times New Roman" pitchFamily="18" charset="0"/>
              </a:rPr>
              <a:pPr/>
              <a:t>mai 19</a:t>
            </a:fld>
            <a:endParaRPr lang="fr-FR" altLang="fr-FR" smtClean="0">
              <a:solidFill>
                <a:srgbClr val="000000"/>
              </a:solidFill>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ce réservé de l'image des diapositives 1"/>
          <p:cNvSpPr>
            <a:spLocks noGrp="1" noRot="1" noChangeAspect="1" noTextEdit="1"/>
          </p:cNvSpPr>
          <p:nvPr>
            <p:ph type="sldImg"/>
          </p:nvPr>
        </p:nvSpPr>
        <p:spPr>
          <a:ln/>
        </p:spPr>
      </p:sp>
      <p:sp>
        <p:nvSpPr>
          <p:cNvPr id="4915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smtClean="0">
              <a:latin typeface="Arial" charset="0"/>
            </a:endParaRPr>
          </a:p>
        </p:txBody>
      </p:sp>
      <p:sp>
        <p:nvSpPr>
          <p:cNvPr id="4915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fld id="{5C166F66-034E-4D5D-A50B-06BBA145D882}" type="slidenum">
              <a:rPr lang="fr-FR" altLang="fr-FR" smtClean="0">
                <a:solidFill>
                  <a:srgbClr val="000000"/>
                </a:solidFill>
                <a:latin typeface="Times New Roman" pitchFamily="18" charset="0"/>
              </a:rPr>
              <a:pPr/>
              <a:t>23</a:t>
            </a:fld>
            <a:endParaRPr lang="fr-FR" altLang="fr-FR" smtClean="0">
              <a:solidFill>
                <a:srgbClr val="000000"/>
              </a:solidFill>
              <a:latin typeface="Times New Roman" pitchFamily="18" charset="0"/>
            </a:endParaRPr>
          </a:p>
        </p:txBody>
      </p:sp>
      <p:sp>
        <p:nvSpPr>
          <p:cNvPr id="49157" name="Espace réservé de la date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fld id="{1C738006-ED56-485D-ADB4-9FCD8DC6A7E6}" type="datetime6">
              <a:rPr lang="fr-FR" altLang="fr-FR" smtClean="0">
                <a:solidFill>
                  <a:srgbClr val="000000"/>
                </a:solidFill>
                <a:latin typeface="Times New Roman" pitchFamily="18" charset="0"/>
              </a:rPr>
              <a:pPr/>
              <a:t>mai 19</a:t>
            </a:fld>
            <a:endParaRPr lang="fr-FR" altLang="fr-FR" smtClean="0">
              <a:solidFill>
                <a:srgbClr val="000000"/>
              </a:solidFill>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lang="fr-FR" smtClean="0"/>
              <a:t>Cliquez pour modifier le style du titre</a:t>
            </a:r>
            <a:endParaRPr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7" name="Espace réservé de la date 27"/>
          <p:cNvSpPr>
            <a:spLocks noGrp="1"/>
          </p:cNvSpPr>
          <p:nvPr>
            <p:ph type="dt" sz="half" idx="10"/>
          </p:nvPr>
        </p:nvSpPr>
        <p:spPr>
          <a:xfrm>
            <a:off x="76200" y="6069013"/>
            <a:ext cx="2057400" cy="685800"/>
          </a:xfrm>
        </p:spPr>
        <p:txBody>
          <a:bodyPr>
            <a:noAutofit/>
          </a:bodyPr>
          <a:lstStyle>
            <a:lvl1pPr algn="ctr" fontAlgn="base">
              <a:spcBef>
                <a:spcPct val="0"/>
              </a:spcBef>
              <a:spcAft>
                <a:spcPct val="0"/>
              </a:spcAft>
              <a:defRPr sz="2000">
                <a:solidFill>
                  <a:srgbClr val="FFFFFF"/>
                </a:solidFill>
                <a:latin typeface="Comic Sans MS" pitchFamily="66" charset="0"/>
              </a:defRPr>
            </a:lvl1pPr>
          </a:lstStyle>
          <a:p>
            <a:pPr>
              <a:defRPr/>
            </a:pPr>
            <a:fld id="{6DEB0EF6-1C86-4EFA-809F-A4BD93C04DE5}" type="datetimeFigureOut">
              <a:rPr lang="fr-FR"/>
              <a:pPr>
                <a:defRPr/>
              </a:pPr>
              <a:t>24/05/2019</a:t>
            </a:fld>
            <a:endParaRPr lang="fr-FR"/>
          </a:p>
        </p:txBody>
      </p:sp>
      <p:sp>
        <p:nvSpPr>
          <p:cNvPr id="10" name="Espace réservé du pied de page 16"/>
          <p:cNvSpPr>
            <a:spLocks noGrp="1"/>
          </p:cNvSpPr>
          <p:nvPr>
            <p:ph type="ftr" sz="quarter" idx="11"/>
          </p:nvPr>
        </p:nvSpPr>
        <p:spPr>
          <a:xfrm>
            <a:off x="2085975" y="236538"/>
            <a:ext cx="5867400" cy="365125"/>
          </a:xfrm>
        </p:spPr>
        <p:txBody>
          <a:bodyPr/>
          <a:lstStyle>
            <a:lvl1pPr algn="r" fontAlgn="base">
              <a:spcBef>
                <a:spcPct val="0"/>
              </a:spcBef>
              <a:spcAft>
                <a:spcPct val="0"/>
              </a:spcAft>
              <a:defRPr>
                <a:solidFill>
                  <a:srgbClr val="775F55"/>
                </a:solidFill>
                <a:latin typeface="Comic Sans MS" pitchFamily="66" charset="0"/>
              </a:defRPr>
            </a:lvl1pPr>
          </a:lstStyle>
          <a:p>
            <a:pPr>
              <a:defRPr/>
            </a:pPr>
            <a:endParaRPr lang="fr-FR"/>
          </a:p>
        </p:txBody>
      </p:sp>
      <p:sp>
        <p:nvSpPr>
          <p:cNvPr id="11" name="Espace réservé du numéro de diapositive 28"/>
          <p:cNvSpPr>
            <a:spLocks noGrp="1"/>
          </p:cNvSpPr>
          <p:nvPr>
            <p:ph type="sldNum" sz="quarter" idx="12"/>
          </p:nvPr>
        </p:nvSpPr>
        <p:spPr>
          <a:xfrm>
            <a:off x="8001000" y="228600"/>
            <a:ext cx="838200" cy="381000"/>
          </a:xfrm>
        </p:spPr>
        <p:txBody>
          <a:bodyPr/>
          <a:lstStyle>
            <a:lvl1pPr fontAlgn="base">
              <a:spcBef>
                <a:spcPct val="0"/>
              </a:spcBef>
              <a:spcAft>
                <a:spcPct val="0"/>
              </a:spcAft>
              <a:defRPr>
                <a:solidFill>
                  <a:srgbClr val="775F55"/>
                </a:solidFill>
                <a:latin typeface="Comic Sans MS" pitchFamily="66" charset="0"/>
              </a:defRPr>
            </a:lvl1pPr>
          </a:lstStyle>
          <a:p>
            <a:pPr>
              <a:defRPr/>
            </a:pPr>
            <a:fld id="{D495404E-6679-4746-8547-366CDC35A2CF}" type="slidenum">
              <a:rPr lang="fr-FR"/>
              <a:pPr>
                <a:defRPr/>
              </a:pPr>
              <a:t>‹N°›</a:t>
            </a:fld>
            <a:endParaRPr lang="fr-FR"/>
          </a:p>
        </p:txBody>
      </p:sp>
    </p:spTree>
    <p:extLst>
      <p:ext uri="{BB962C8B-B14F-4D97-AF65-F5344CB8AC3E}">
        <p14:creationId xmlns:p14="http://schemas.microsoft.com/office/powerpoint/2010/main" val="4034026101"/>
      </p:ext>
    </p:extLst>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fontAlgn="base">
              <a:spcBef>
                <a:spcPct val="0"/>
              </a:spcBef>
              <a:spcAft>
                <a:spcPct val="0"/>
              </a:spcAft>
              <a:defRPr>
                <a:latin typeface="Comic Sans MS" pitchFamily="66" charset="0"/>
              </a:defRPr>
            </a:lvl1pPr>
          </a:lstStyle>
          <a:p>
            <a:pPr>
              <a:defRPr/>
            </a:pPr>
            <a:fld id="{070B0235-3FED-4D3E-AFB2-79F9B21EFA68}" type="datetimeFigureOut">
              <a:rPr lang="fr-FR"/>
              <a:pPr>
                <a:defRPr/>
              </a:pPr>
              <a:t>24/05/2019</a:t>
            </a:fld>
            <a:endParaRPr lang="fr-FR"/>
          </a:p>
        </p:txBody>
      </p:sp>
      <p:sp>
        <p:nvSpPr>
          <p:cNvPr id="5" name="Espace réservé du pied de page 4"/>
          <p:cNvSpPr>
            <a:spLocks noGrp="1"/>
          </p:cNvSpPr>
          <p:nvPr>
            <p:ph type="ftr" sz="quarter" idx="11"/>
          </p:nvPr>
        </p:nvSpPr>
        <p:spPr/>
        <p:txBody>
          <a:bodyPr/>
          <a:lstStyle>
            <a:lvl1pPr fontAlgn="base">
              <a:spcBef>
                <a:spcPct val="0"/>
              </a:spcBef>
              <a:spcAft>
                <a:spcPct val="0"/>
              </a:spcAft>
              <a:defRPr>
                <a:latin typeface="Comic Sans MS" pitchFamily="66" charset="0"/>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fontAlgn="base">
              <a:spcBef>
                <a:spcPct val="0"/>
              </a:spcBef>
              <a:spcAft>
                <a:spcPct val="0"/>
              </a:spcAft>
              <a:defRPr>
                <a:latin typeface="Comic Sans MS" pitchFamily="66" charset="0"/>
              </a:defRPr>
            </a:lvl1pPr>
          </a:lstStyle>
          <a:p>
            <a:pPr>
              <a:defRPr/>
            </a:pPr>
            <a:fld id="{1852338C-5341-4D30-B817-48D5B7E0EE17}" type="slidenum">
              <a:rPr lang="fr-FR"/>
              <a:pPr>
                <a:defRPr/>
              </a:pPr>
              <a:t>‹N°›</a:t>
            </a:fld>
            <a:endParaRPr lang="fr-FR"/>
          </a:p>
        </p:txBody>
      </p:sp>
    </p:spTree>
    <p:extLst>
      <p:ext uri="{BB962C8B-B14F-4D97-AF65-F5344CB8AC3E}">
        <p14:creationId xmlns:p14="http://schemas.microsoft.com/office/powerpoint/2010/main" val="2691490623"/>
      </p:ext>
    </p:extLst>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re vertical 1"/>
          <p:cNvSpPr>
            <a:spLocks noGrp="1"/>
          </p:cNvSpPr>
          <p:nvPr>
            <p:ph type="title" orient="vert"/>
          </p:nvPr>
        </p:nvSpPr>
        <p:spPr>
          <a:xfrm>
            <a:off x="6553200" y="609600"/>
            <a:ext cx="2057400" cy="55165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3"/>
          <p:cNvSpPr>
            <a:spLocks noGrp="1"/>
          </p:cNvSpPr>
          <p:nvPr>
            <p:ph type="dt" sz="half" idx="10"/>
          </p:nvPr>
        </p:nvSpPr>
        <p:spPr>
          <a:xfrm>
            <a:off x="6553200" y="6248400"/>
            <a:ext cx="2209800" cy="365125"/>
          </a:xfrm>
        </p:spPr>
        <p:txBody>
          <a:bodyPr/>
          <a:lstStyle>
            <a:lvl1pPr fontAlgn="base">
              <a:spcBef>
                <a:spcPct val="0"/>
              </a:spcBef>
              <a:spcAft>
                <a:spcPct val="0"/>
              </a:spcAft>
              <a:defRPr>
                <a:latin typeface="Comic Sans MS" pitchFamily="66" charset="0"/>
              </a:defRPr>
            </a:lvl1pPr>
          </a:lstStyle>
          <a:p>
            <a:pPr>
              <a:defRPr/>
            </a:pPr>
            <a:fld id="{39F91F0B-5886-4DB6-A497-95465FD7F8BB}" type="datetimeFigureOut">
              <a:rPr lang="fr-FR"/>
              <a:pPr>
                <a:defRPr/>
              </a:pPr>
              <a:t>24/05/2019</a:t>
            </a:fld>
            <a:endParaRPr lang="fr-FR"/>
          </a:p>
        </p:txBody>
      </p:sp>
      <p:sp>
        <p:nvSpPr>
          <p:cNvPr id="8" name="Espace réservé du pied de page 4"/>
          <p:cNvSpPr>
            <a:spLocks noGrp="1"/>
          </p:cNvSpPr>
          <p:nvPr>
            <p:ph type="ftr" sz="quarter" idx="11"/>
          </p:nvPr>
        </p:nvSpPr>
        <p:spPr>
          <a:xfrm>
            <a:off x="457200" y="6248400"/>
            <a:ext cx="5573713" cy="365125"/>
          </a:xfrm>
        </p:spPr>
        <p:txBody>
          <a:bodyPr/>
          <a:lstStyle>
            <a:lvl1pPr fontAlgn="base">
              <a:spcBef>
                <a:spcPct val="0"/>
              </a:spcBef>
              <a:spcAft>
                <a:spcPct val="0"/>
              </a:spcAft>
              <a:defRPr>
                <a:latin typeface="Comic Sans MS" pitchFamily="66" charset="0"/>
              </a:defRPr>
            </a:lvl1pPr>
          </a:lstStyle>
          <a:p>
            <a:pPr>
              <a:defRPr/>
            </a:pPr>
            <a:endParaRPr lang="fr-FR"/>
          </a:p>
        </p:txBody>
      </p:sp>
      <p:sp>
        <p:nvSpPr>
          <p:cNvPr id="9" name="Espace réservé du numéro de diapositive 5"/>
          <p:cNvSpPr>
            <a:spLocks noGrp="1"/>
          </p:cNvSpPr>
          <p:nvPr>
            <p:ph type="sldNum" sz="quarter" idx="12"/>
          </p:nvPr>
        </p:nvSpPr>
        <p:spPr>
          <a:xfrm rot="5400000">
            <a:off x="5989638" y="144462"/>
            <a:ext cx="533400" cy="244475"/>
          </a:xfrm>
        </p:spPr>
        <p:txBody>
          <a:bodyPr/>
          <a:lstStyle>
            <a:lvl1pPr fontAlgn="base">
              <a:spcBef>
                <a:spcPct val="0"/>
              </a:spcBef>
              <a:spcAft>
                <a:spcPct val="0"/>
              </a:spcAft>
              <a:defRPr>
                <a:latin typeface="Comic Sans MS" pitchFamily="66" charset="0"/>
              </a:defRPr>
            </a:lvl1pPr>
          </a:lstStyle>
          <a:p>
            <a:pPr>
              <a:defRPr/>
            </a:pPr>
            <a:fld id="{2AAAE338-E1B2-4A1F-B53D-E67A02C7F6DB}" type="slidenum">
              <a:rPr lang="fr-FR"/>
              <a:pPr>
                <a:defRPr/>
              </a:pPr>
              <a:t>‹N°›</a:t>
            </a:fld>
            <a:endParaRPr lang="fr-FR"/>
          </a:p>
        </p:txBody>
      </p:sp>
    </p:spTree>
    <p:extLst>
      <p:ext uri="{BB962C8B-B14F-4D97-AF65-F5344CB8AC3E}">
        <p14:creationId xmlns:p14="http://schemas.microsoft.com/office/powerpoint/2010/main" val="382477117"/>
      </p:ext>
    </p:extLst>
  </p:cSld>
  <p:clrMapOvr>
    <a:masterClrMapping/>
  </p:clrMapOvr>
  <p:transition spd="slow">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p:txBody>
          <a:bodyPr/>
          <a:lstStyle>
            <a:lvl1pPr fontAlgn="base">
              <a:spcBef>
                <a:spcPct val="0"/>
              </a:spcBef>
              <a:spcAft>
                <a:spcPct val="0"/>
              </a:spcAft>
              <a:defRPr>
                <a:latin typeface="Comic Sans MS" pitchFamily="66" charset="0"/>
              </a:defRPr>
            </a:lvl1pPr>
          </a:lstStyle>
          <a:p>
            <a:pPr>
              <a:defRPr/>
            </a:pPr>
            <a:endParaRPr lang="fr-FR"/>
          </a:p>
        </p:txBody>
      </p:sp>
      <p:sp>
        <p:nvSpPr>
          <p:cNvPr id="6" name="Rectangle 5"/>
          <p:cNvSpPr>
            <a:spLocks noGrp="1" noChangeArrowheads="1"/>
          </p:cNvSpPr>
          <p:nvPr>
            <p:ph type="ftr" sz="quarter" idx="11"/>
          </p:nvPr>
        </p:nvSpPr>
        <p:spPr/>
        <p:txBody>
          <a:bodyPr/>
          <a:lstStyle>
            <a:lvl1pPr fontAlgn="base">
              <a:spcBef>
                <a:spcPct val="0"/>
              </a:spcBef>
              <a:spcAft>
                <a:spcPct val="0"/>
              </a:spcAft>
              <a:defRPr>
                <a:latin typeface="Comic Sans MS" pitchFamily="66" charset="0"/>
              </a:defRPr>
            </a:lvl1pPr>
          </a:lstStyle>
          <a:p>
            <a:pPr>
              <a:defRPr/>
            </a:pPr>
            <a:endParaRPr lang="fr-FR"/>
          </a:p>
        </p:txBody>
      </p:sp>
      <p:sp>
        <p:nvSpPr>
          <p:cNvPr id="7" name="Rectangle 6"/>
          <p:cNvSpPr>
            <a:spLocks noGrp="1" noChangeArrowheads="1"/>
          </p:cNvSpPr>
          <p:nvPr>
            <p:ph type="sldNum" sz="quarter" idx="12"/>
          </p:nvPr>
        </p:nvSpPr>
        <p:spPr/>
        <p:txBody>
          <a:bodyPr/>
          <a:lstStyle>
            <a:lvl1pPr fontAlgn="base">
              <a:spcBef>
                <a:spcPct val="0"/>
              </a:spcBef>
              <a:spcAft>
                <a:spcPct val="0"/>
              </a:spcAft>
              <a:defRPr>
                <a:latin typeface="Comic Sans MS" pitchFamily="66" charset="0"/>
              </a:defRPr>
            </a:lvl1pPr>
          </a:lstStyle>
          <a:p>
            <a:pPr>
              <a:defRPr/>
            </a:pPr>
            <a:fld id="{99C5B5F8-299E-4CC6-8C3C-4BAB8B964B4F}" type="slidenum">
              <a:rPr lang="fr-FR"/>
              <a:pPr>
                <a:defRPr/>
              </a:pPr>
              <a:t>‹N°›</a:t>
            </a:fld>
            <a:endParaRPr lang="fr-FR" dirty="0"/>
          </a:p>
        </p:txBody>
      </p:sp>
    </p:spTree>
    <p:extLst>
      <p:ext uri="{BB962C8B-B14F-4D97-AF65-F5344CB8AC3E}">
        <p14:creationId xmlns:p14="http://schemas.microsoft.com/office/powerpoint/2010/main" val="4092097301"/>
      </p:ext>
    </p:extLst>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lang="fr-FR" smtClean="0"/>
              <a:t>Cliquez pour modifier le style du titre</a:t>
            </a:r>
            <a:endParaRPr lang="en-US"/>
          </a:p>
        </p:txBody>
      </p:sp>
      <p:sp>
        <p:nvSpPr>
          <p:cNvPr id="8" name="Espace réservé du contenu 7"/>
          <p:cNvSpPr>
            <a:spLocks noGrp="1"/>
          </p:cNvSpPr>
          <p:nvPr>
            <p:ph sz="quarter" idx="1"/>
          </p:nvPr>
        </p:nvSpPr>
        <p:spPr>
          <a:xfrm>
            <a:off x="612648" y="1600200"/>
            <a:ext cx="8153400" cy="4495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fontAlgn="base">
              <a:spcBef>
                <a:spcPct val="0"/>
              </a:spcBef>
              <a:spcAft>
                <a:spcPct val="0"/>
              </a:spcAft>
              <a:defRPr>
                <a:latin typeface="Comic Sans MS" pitchFamily="66" charset="0"/>
              </a:defRPr>
            </a:lvl1pPr>
          </a:lstStyle>
          <a:p>
            <a:pPr>
              <a:defRPr/>
            </a:pPr>
            <a:fld id="{2F8372DD-57BC-4C0C-8CFB-2572781919A8}" type="datetimeFigureOut">
              <a:rPr lang="fr-FR"/>
              <a:pPr>
                <a:defRPr/>
              </a:pPr>
              <a:t>24/05/2019</a:t>
            </a:fld>
            <a:endParaRPr lang="fr-FR"/>
          </a:p>
        </p:txBody>
      </p:sp>
      <p:sp>
        <p:nvSpPr>
          <p:cNvPr id="5" name="Espace réservé du pied de page 4"/>
          <p:cNvSpPr>
            <a:spLocks noGrp="1"/>
          </p:cNvSpPr>
          <p:nvPr>
            <p:ph type="ftr" sz="quarter" idx="11"/>
          </p:nvPr>
        </p:nvSpPr>
        <p:spPr/>
        <p:txBody>
          <a:bodyPr/>
          <a:lstStyle>
            <a:lvl1pPr fontAlgn="base">
              <a:spcBef>
                <a:spcPct val="0"/>
              </a:spcBef>
              <a:spcAft>
                <a:spcPct val="0"/>
              </a:spcAft>
              <a:defRPr>
                <a:latin typeface="Comic Sans MS" pitchFamily="66" charset="0"/>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fontAlgn="base">
              <a:spcBef>
                <a:spcPct val="0"/>
              </a:spcBef>
              <a:spcAft>
                <a:spcPct val="0"/>
              </a:spcAft>
              <a:defRPr>
                <a:solidFill>
                  <a:srgbClr val="FFFFFF"/>
                </a:solidFill>
                <a:latin typeface="Comic Sans MS" pitchFamily="66" charset="0"/>
              </a:defRPr>
            </a:lvl1pPr>
          </a:lstStyle>
          <a:p>
            <a:pPr>
              <a:defRPr/>
            </a:pPr>
            <a:fld id="{BCBD4BBB-33BB-4B5A-B931-3F09178E6F9D}" type="slidenum">
              <a:rPr lang="fr-FR"/>
              <a:pPr>
                <a:defRPr/>
              </a:pPr>
              <a:t>‹N°›</a:t>
            </a:fld>
            <a:endParaRPr lang="fr-FR"/>
          </a:p>
        </p:txBody>
      </p:sp>
    </p:spTree>
    <p:extLst>
      <p:ext uri="{BB962C8B-B14F-4D97-AF65-F5344CB8AC3E}">
        <p14:creationId xmlns:p14="http://schemas.microsoft.com/office/powerpoint/2010/main" val="1022085778"/>
      </p:ext>
    </p:extLst>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Espace réservé du texte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fr-FR" smtClean="0"/>
              <a:t>Cliquez pour modifier le style du titre</a:t>
            </a:r>
            <a:endParaRPr lang="en-US"/>
          </a:p>
        </p:txBody>
      </p:sp>
      <p:sp>
        <p:nvSpPr>
          <p:cNvPr id="7" name="Espace réservé de la date 11"/>
          <p:cNvSpPr>
            <a:spLocks noGrp="1"/>
          </p:cNvSpPr>
          <p:nvPr>
            <p:ph type="dt" sz="half" idx="10"/>
          </p:nvPr>
        </p:nvSpPr>
        <p:spPr/>
        <p:txBody>
          <a:bodyPr/>
          <a:lstStyle>
            <a:lvl1pPr fontAlgn="base">
              <a:spcBef>
                <a:spcPct val="0"/>
              </a:spcBef>
              <a:spcAft>
                <a:spcPct val="0"/>
              </a:spcAft>
              <a:defRPr>
                <a:latin typeface="Comic Sans MS" pitchFamily="66" charset="0"/>
              </a:defRPr>
            </a:lvl1pPr>
          </a:lstStyle>
          <a:p>
            <a:pPr>
              <a:defRPr/>
            </a:pPr>
            <a:fld id="{D586FFBF-939A-475F-80E4-4B19AC0B5781}" type="datetimeFigureOut">
              <a:rPr lang="fr-FR"/>
              <a:pPr>
                <a:defRPr/>
              </a:pPr>
              <a:t>24/05/2019</a:t>
            </a:fld>
            <a:endParaRPr lang="fr-FR"/>
          </a:p>
        </p:txBody>
      </p:sp>
      <p:sp>
        <p:nvSpPr>
          <p:cNvPr id="8" name="Espace réservé du numéro de diapositive 12"/>
          <p:cNvSpPr>
            <a:spLocks noGrp="1"/>
          </p:cNvSpPr>
          <p:nvPr>
            <p:ph type="sldNum" sz="quarter" idx="11"/>
          </p:nvPr>
        </p:nvSpPr>
        <p:spPr>
          <a:xfrm>
            <a:off x="0" y="1752600"/>
            <a:ext cx="1295400" cy="701675"/>
          </a:xfrm>
        </p:spPr>
        <p:txBody>
          <a:bodyPr>
            <a:noAutofit/>
          </a:bodyPr>
          <a:lstStyle>
            <a:lvl1pPr fontAlgn="base">
              <a:spcBef>
                <a:spcPct val="0"/>
              </a:spcBef>
              <a:spcAft>
                <a:spcPct val="0"/>
              </a:spcAft>
              <a:defRPr sz="2400">
                <a:solidFill>
                  <a:srgbClr val="FFFFFF"/>
                </a:solidFill>
                <a:latin typeface="Comic Sans MS" pitchFamily="66" charset="0"/>
              </a:defRPr>
            </a:lvl1pPr>
          </a:lstStyle>
          <a:p>
            <a:pPr>
              <a:defRPr/>
            </a:pPr>
            <a:fld id="{18B63037-B423-41F0-AA62-42711877B0DF}" type="slidenum">
              <a:rPr lang="fr-FR"/>
              <a:pPr>
                <a:defRPr/>
              </a:pPr>
              <a:t>‹N°›</a:t>
            </a:fld>
            <a:endParaRPr lang="fr-FR"/>
          </a:p>
        </p:txBody>
      </p:sp>
      <p:sp>
        <p:nvSpPr>
          <p:cNvPr id="9" name="Espace réservé du pied de page 13"/>
          <p:cNvSpPr>
            <a:spLocks noGrp="1"/>
          </p:cNvSpPr>
          <p:nvPr>
            <p:ph type="ftr" sz="quarter" idx="12"/>
          </p:nvPr>
        </p:nvSpPr>
        <p:spPr/>
        <p:txBody>
          <a:bodyPr/>
          <a:lstStyle>
            <a:lvl1pPr fontAlgn="base">
              <a:spcBef>
                <a:spcPct val="0"/>
              </a:spcBef>
              <a:spcAft>
                <a:spcPct val="0"/>
              </a:spcAft>
              <a:defRPr>
                <a:latin typeface="Comic Sans MS" pitchFamily="66" charset="0"/>
              </a:defRPr>
            </a:lvl1pPr>
          </a:lstStyle>
          <a:p>
            <a:pPr>
              <a:defRPr/>
            </a:pPr>
            <a:endParaRPr lang="fr-FR"/>
          </a:p>
        </p:txBody>
      </p:sp>
    </p:spTree>
    <p:extLst>
      <p:ext uri="{BB962C8B-B14F-4D97-AF65-F5344CB8AC3E}">
        <p14:creationId xmlns:p14="http://schemas.microsoft.com/office/powerpoint/2010/main" val="1323543777"/>
      </p:ext>
    </p:extLst>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9" name="Espace réservé du contenu 8"/>
          <p:cNvSpPr>
            <a:spLocks noGrp="1"/>
          </p:cNvSpPr>
          <p:nvPr>
            <p:ph sz="quarter" idx="1"/>
          </p:nvPr>
        </p:nvSpPr>
        <p:spPr>
          <a:xfrm>
            <a:off x="609600" y="1589567"/>
            <a:ext cx="388620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Espace réservé du contenu 10"/>
          <p:cNvSpPr>
            <a:spLocks noGrp="1"/>
          </p:cNvSpPr>
          <p:nvPr>
            <p:ph sz="quarter" idx="2"/>
          </p:nvPr>
        </p:nvSpPr>
        <p:spPr>
          <a:xfrm>
            <a:off x="4844901" y="1589567"/>
            <a:ext cx="388620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7"/>
          <p:cNvSpPr>
            <a:spLocks noGrp="1"/>
          </p:cNvSpPr>
          <p:nvPr>
            <p:ph type="dt" sz="half" idx="10"/>
          </p:nvPr>
        </p:nvSpPr>
        <p:spPr/>
        <p:txBody>
          <a:bodyPr rtlCol="0"/>
          <a:lstStyle>
            <a:lvl1pPr fontAlgn="base">
              <a:spcBef>
                <a:spcPct val="0"/>
              </a:spcBef>
              <a:spcAft>
                <a:spcPct val="0"/>
              </a:spcAft>
              <a:defRPr>
                <a:latin typeface="Comic Sans MS" pitchFamily="66" charset="0"/>
              </a:defRPr>
            </a:lvl1pPr>
          </a:lstStyle>
          <a:p>
            <a:pPr>
              <a:defRPr/>
            </a:pPr>
            <a:fld id="{1FB0C089-70EA-45BE-94B6-646BE9124F8B}" type="datetimeFigureOut">
              <a:rPr lang="fr-FR"/>
              <a:pPr>
                <a:defRPr/>
              </a:pPr>
              <a:t>24/05/2019</a:t>
            </a:fld>
            <a:endParaRPr lang="fr-FR"/>
          </a:p>
        </p:txBody>
      </p:sp>
      <p:sp>
        <p:nvSpPr>
          <p:cNvPr id="6" name="Espace réservé du numéro de diapositive 9"/>
          <p:cNvSpPr>
            <a:spLocks noGrp="1"/>
          </p:cNvSpPr>
          <p:nvPr>
            <p:ph type="sldNum" sz="quarter" idx="11"/>
          </p:nvPr>
        </p:nvSpPr>
        <p:spPr/>
        <p:txBody>
          <a:bodyPr rtlCol="0"/>
          <a:lstStyle>
            <a:lvl1pPr fontAlgn="base">
              <a:spcBef>
                <a:spcPct val="0"/>
              </a:spcBef>
              <a:spcAft>
                <a:spcPct val="0"/>
              </a:spcAft>
              <a:defRPr>
                <a:latin typeface="Comic Sans MS" pitchFamily="66" charset="0"/>
              </a:defRPr>
            </a:lvl1pPr>
          </a:lstStyle>
          <a:p>
            <a:pPr>
              <a:defRPr/>
            </a:pPr>
            <a:fld id="{674E727B-86C9-4E78-AD1A-2C583C87945A}" type="slidenum">
              <a:rPr lang="fr-FR"/>
              <a:pPr>
                <a:defRPr/>
              </a:pPr>
              <a:t>‹N°›</a:t>
            </a:fld>
            <a:endParaRPr lang="fr-FR"/>
          </a:p>
        </p:txBody>
      </p:sp>
      <p:sp>
        <p:nvSpPr>
          <p:cNvPr id="7" name="Espace réservé du pied de page 11"/>
          <p:cNvSpPr>
            <a:spLocks noGrp="1"/>
          </p:cNvSpPr>
          <p:nvPr>
            <p:ph type="ftr" sz="quarter" idx="12"/>
          </p:nvPr>
        </p:nvSpPr>
        <p:spPr/>
        <p:txBody>
          <a:bodyPr rtlCol="0"/>
          <a:lstStyle>
            <a:lvl1pPr fontAlgn="base">
              <a:spcBef>
                <a:spcPct val="0"/>
              </a:spcBef>
              <a:spcAft>
                <a:spcPct val="0"/>
              </a:spcAft>
              <a:defRPr>
                <a:latin typeface="Comic Sans MS" pitchFamily="66" charset="0"/>
              </a:defRPr>
            </a:lvl1pPr>
          </a:lstStyle>
          <a:p>
            <a:pPr>
              <a:defRPr/>
            </a:pPr>
            <a:endParaRPr lang="fr-FR"/>
          </a:p>
        </p:txBody>
      </p:sp>
    </p:spTree>
    <p:extLst>
      <p:ext uri="{BB962C8B-B14F-4D97-AF65-F5344CB8AC3E}">
        <p14:creationId xmlns:p14="http://schemas.microsoft.com/office/powerpoint/2010/main" val="2011145259"/>
      </p:ext>
    </p:extLst>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lstStyle>
            <a:lvl1pPr>
              <a:defRPr/>
            </a:lvl1pPr>
          </a:lstStyle>
          <a:p>
            <a:r>
              <a:rPr lang="fr-FR" smtClean="0"/>
              <a:t>Cliquez pour modifier le style du titre</a:t>
            </a:r>
            <a:endParaRPr lang="en-US"/>
          </a:p>
        </p:txBody>
      </p:sp>
      <p:sp>
        <p:nvSpPr>
          <p:cNvPr id="11" name="Espace réservé du contenu 10"/>
          <p:cNvSpPr>
            <a:spLocks noGrp="1"/>
          </p:cNvSpPr>
          <p:nvPr>
            <p:ph sz="quarter" idx="2"/>
          </p:nvPr>
        </p:nvSpPr>
        <p:spPr>
          <a:xfrm>
            <a:off x="609600" y="2438400"/>
            <a:ext cx="3886200" cy="35814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Espace réservé du contenu 12"/>
          <p:cNvSpPr>
            <a:spLocks noGrp="1"/>
          </p:cNvSpPr>
          <p:nvPr>
            <p:ph sz="quarter" idx="4"/>
          </p:nvPr>
        </p:nvSpPr>
        <p:spPr>
          <a:xfrm>
            <a:off x="4800600" y="2438400"/>
            <a:ext cx="3886200" cy="35814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fr-FR" smtClean="0"/>
              <a:t>Cliquez pour modifier les styles du texte du masque</a:t>
            </a:r>
          </a:p>
        </p:txBody>
      </p:sp>
      <p:sp>
        <p:nvSpPr>
          <p:cNvPr id="7" name="Espace réservé de la date 9"/>
          <p:cNvSpPr>
            <a:spLocks noGrp="1"/>
          </p:cNvSpPr>
          <p:nvPr>
            <p:ph type="dt" sz="half" idx="10"/>
          </p:nvPr>
        </p:nvSpPr>
        <p:spPr/>
        <p:txBody>
          <a:bodyPr rtlCol="0"/>
          <a:lstStyle>
            <a:lvl1pPr fontAlgn="base">
              <a:spcBef>
                <a:spcPct val="0"/>
              </a:spcBef>
              <a:spcAft>
                <a:spcPct val="0"/>
              </a:spcAft>
              <a:defRPr>
                <a:latin typeface="Comic Sans MS" pitchFamily="66" charset="0"/>
              </a:defRPr>
            </a:lvl1pPr>
          </a:lstStyle>
          <a:p>
            <a:pPr>
              <a:defRPr/>
            </a:pPr>
            <a:fld id="{C384182C-EF6C-4478-BB31-DC49A4AA89AF}" type="datetimeFigureOut">
              <a:rPr lang="fr-FR"/>
              <a:pPr>
                <a:defRPr/>
              </a:pPr>
              <a:t>24/05/2019</a:t>
            </a:fld>
            <a:endParaRPr lang="fr-FR"/>
          </a:p>
        </p:txBody>
      </p:sp>
      <p:sp>
        <p:nvSpPr>
          <p:cNvPr id="8" name="Espace réservé du numéro de diapositive 11"/>
          <p:cNvSpPr>
            <a:spLocks noGrp="1"/>
          </p:cNvSpPr>
          <p:nvPr>
            <p:ph type="sldNum" sz="quarter" idx="11"/>
          </p:nvPr>
        </p:nvSpPr>
        <p:spPr/>
        <p:txBody>
          <a:bodyPr rtlCol="0"/>
          <a:lstStyle>
            <a:lvl1pPr fontAlgn="base">
              <a:spcBef>
                <a:spcPct val="0"/>
              </a:spcBef>
              <a:spcAft>
                <a:spcPct val="0"/>
              </a:spcAft>
              <a:defRPr>
                <a:latin typeface="Comic Sans MS" pitchFamily="66" charset="0"/>
              </a:defRPr>
            </a:lvl1pPr>
          </a:lstStyle>
          <a:p>
            <a:pPr>
              <a:defRPr/>
            </a:pPr>
            <a:fld id="{FF95AD9D-D0EE-427F-AF01-610C8627C9E8}" type="slidenum">
              <a:rPr lang="fr-FR"/>
              <a:pPr>
                <a:defRPr/>
              </a:pPr>
              <a:t>‹N°›</a:t>
            </a:fld>
            <a:endParaRPr lang="fr-FR"/>
          </a:p>
        </p:txBody>
      </p:sp>
      <p:sp>
        <p:nvSpPr>
          <p:cNvPr id="9" name="Espace réservé du pied de page 13"/>
          <p:cNvSpPr>
            <a:spLocks noGrp="1"/>
          </p:cNvSpPr>
          <p:nvPr>
            <p:ph type="ftr" sz="quarter" idx="12"/>
          </p:nvPr>
        </p:nvSpPr>
        <p:spPr/>
        <p:txBody>
          <a:bodyPr rtlCol="0"/>
          <a:lstStyle>
            <a:lvl1pPr fontAlgn="base">
              <a:spcBef>
                <a:spcPct val="0"/>
              </a:spcBef>
              <a:spcAft>
                <a:spcPct val="0"/>
              </a:spcAft>
              <a:defRPr>
                <a:latin typeface="Comic Sans MS" pitchFamily="66" charset="0"/>
              </a:defRPr>
            </a:lvl1pPr>
          </a:lstStyle>
          <a:p>
            <a:pPr>
              <a:defRPr/>
            </a:pPr>
            <a:endParaRPr lang="fr-FR"/>
          </a:p>
        </p:txBody>
      </p:sp>
    </p:spTree>
    <p:extLst>
      <p:ext uri="{BB962C8B-B14F-4D97-AF65-F5344CB8AC3E}">
        <p14:creationId xmlns:p14="http://schemas.microsoft.com/office/powerpoint/2010/main" val="276192910"/>
      </p:ext>
    </p:extLst>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lvl1pPr fontAlgn="base">
              <a:spcBef>
                <a:spcPct val="0"/>
              </a:spcBef>
              <a:spcAft>
                <a:spcPct val="0"/>
              </a:spcAft>
              <a:defRPr>
                <a:latin typeface="Comic Sans MS" pitchFamily="66" charset="0"/>
              </a:defRPr>
            </a:lvl1pPr>
          </a:lstStyle>
          <a:p>
            <a:pPr>
              <a:defRPr/>
            </a:pPr>
            <a:fld id="{0A840BE8-99FC-4343-8C3F-1FC7AE9B9A3C}" type="datetimeFigureOut">
              <a:rPr lang="fr-FR"/>
              <a:pPr>
                <a:defRPr/>
              </a:pPr>
              <a:t>24/05/2019</a:t>
            </a:fld>
            <a:endParaRPr lang="fr-FR"/>
          </a:p>
        </p:txBody>
      </p:sp>
      <p:sp>
        <p:nvSpPr>
          <p:cNvPr id="4" name="Espace réservé du pied de page 3"/>
          <p:cNvSpPr>
            <a:spLocks noGrp="1"/>
          </p:cNvSpPr>
          <p:nvPr>
            <p:ph type="ftr" sz="quarter" idx="11"/>
          </p:nvPr>
        </p:nvSpPr>
        <p:spPr/>
        <p:txBody>
          <a:bodyPr/>
          <a:lstStyle>
            <a:lvl1pPr fontAlgn="base">
              <a:spcBef>
                <a:spcPct val="0"/>
              </a:spcBef>
              <a:spcAft>
                <a:spcPct val="0"/>
              </a:spcAft>
              <a:defRPr>
                <a:latin typeface="Comic Sans MS" pitchFamily="66" charset="0"/>
              </a:defRPr>
            </a:lvl1pPr>
          </a:lstStyle>
          <a:p>
            <a:pPr>
              <a:defRPr/>
            </a:pPr>
            <a:endParaRPr lang="fr-FR"/>
          </a:p>
        </p:txBody>
      </p:sp>
      <p:sp>
        <p:nvSpPr>
          <p:cNvPr id="5" name="Espace réservé du numéro de diapositive 4"/>
          <p:cNvSpPr>
            <a:spLocks noGrp="1"/>
          </p:cNvSpPr>
          <p:nvPr>
            <p:ph type="sldNum" sz="quarter" idx="12"/>
          </p:nvPr>
        </p:nvSpPr>
        <p:spPr/>
        <p:txBody>
          <a:bodyPr/>
          <a:lstStyle>
            <a:lvl1pPr fontAlgn="base">
              <a:spcBef>
                <a:spcPct val="0"/>
              </a:spcBef>
              <a:spcAft>
                <a:spcPct val="0"/>
              </a:spcAft>
              <a:defRPr>
                <a:solidFill>
                  <a:srgbClr val="FFFFFF"/>
                </a:solidFill>
                <a:latin typeface="Comic Sans MS" pitchFamily="66" charset="0"/>
              </a:defRPr>
            </a:lvl1pPr>
          </a:lstStyle>
          <a:p>
            <a:pPr>
              <a:defRPr/>
            </a:pPr>
            <a:fld id="{29487B91-3261-4D2F-8140-09C1E4A563B9}" type="slidenum">
              <a:rPr lang="fr-FR"/>
              <a:pPr>
                <a:defRPr/>
              </a:pPr>
              <a:t>‹N°›</a:t>
            </a:fld>
            <a:endParaRPr lang="fr-FR"/>
          </a:p>
        </p:txBody>
      </p:sp>
    </p:spTree>
    <p:extLst>
      <p:ext uri="{BB962C8B-B14F-4D97-AF65-F5344CB8AC3E}">
        <p14:creationId xmlns:p14="http://schemas.microsoft.com/office/powerpoint/2010/main" val="256032519"/>
      </p:ext>
    </p:extLst>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fontAlgn="base">
              <a:spcBef>
                <a:spcPct val="0"/>
              </a:spcBef>
              <a:spcAft>
                <a:spcPct val="0"/>
              </a:spcAft>
              <a:defRPr>
                <a:latin typeface="Comic Sans MS" pitchFamily="66" charset="0"/>
              </a:defRPr>
            </a:lvl1pPr>
          </a:lstStyle>
          <a:p>
            <a:pPr>
              <a:defRPr/>
            </a:pPr>
            <a:fld id="{413B2C75-81D3-46FB-AAFF-3F37A6B9CC29}" type="datetimeFigureOut">
              <a:rPr lang="fr-FR"/>
              <a:pPr>
                <a:defRPr/>
              </a:pPr>
              <a:t>24/05/2019</a:t>
            </a:fld>
            <a:endParaRPr lang="fr-FR"/>
          </a:p>
        </p:txBody>
      </p:sp>
      <p:sp>
        <p:nvSpPr>
          <p:cNvPr id="3" name="Espace réservé du pied de page 2"/>
          <p:cNvSpPr>
            <a:spLocks noGrp="1"/>
          </p:cNvSpPr>
          <p:nvPr>
            <p:ph type="ftr" sz="quarter" idx="11"/>
          </p:nvPr>
        </p:nvSpPr>
        <p:spPr/>
        <p:txBody>
          <a:bodyPr/>
          <a:lstStyle>
            <a:lvl1pPr fontAlgn="base">
              <a:spcBef>
                <a:spcPct val="0"/>
              </a:spcBef>
              <a:spcAft>
                <a:spcPct val="0"/>
              </a:spcAft>
              <a:defRPr>
                <a:latin typeface="Comic Sans MS" pitchFamily="66" charset="0"/>
              </a:defRPr>
            </a:lvl1pPr>
          </a:lstStyle>
          <a:p>
            <a:pPr>
              <a:defRPr/>
            </a:pPr>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fontAlgn="base">
              <a:spcBef>
                <a:spcPct val="0"/>
              </a:spcBef>
              <a:spcAft>
                <a:spcPct val="0"/>
              </a:spcAft>
              <a:defRPr>
                <a:solidFill>
                  <a:srgbClr val="775F55"/>
                </a:solidFill>
                <a:latin typeface="Comic Sans MS" pitchFamily="66" charset="0"/>
              </a:defRPr>
            </a:lvl1pPr>
          </a:lstStyle>
          <a:p>
            <a:pPr>
              <a:defRPr/>
            </a:pPr>
            <a:fld id="{37E65590-D9E1-4CAA-96C0-FCB73CF0E141}" type="slidenum">
              <a:rPr lang="fr-FR"/>
              <a:pPr>
                <a:defRPr/>
              </a:pPr>
              <a:t>‹N°›</a:t>
            </a:fld>
            <a:endParaRPr lang="fr-FR"/>
          </a:p>
        </p:txBody>
      </p:sp>
    </p:spTree>
    <p:extLst>
      <p:ext uri="{BB962C8B-B14F-4D97-AF65-F5344CB8AC3E}">
        <p14:creationId xmlns:p14="http://schemas.microsoft.com/office/powerpoint/2010/main" val="1710340813"/>
      </p:ext>
    </p:extLst>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lstStyle>
            <a:lvl1pPr algn="l">
              <a:buNone/>
              <a:defRPr sz="4400" b="0"/>
            </a:lvl1pPr>
          </a:lstStyle>
          <a:p>
            <a:r>
              <a:rPr lang="fr-FR" smtClean="0"/>
              <a:t>Cliquez pour modifier le style du titre</a:t>
            </a:r>
            <a:endParaRPr lang="en-US"/>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lvl1pPr fontAlgn="base">
              <a:spcBef>
                <a:spcPct val="0"/>
              </a:spcBef>
              <a:spcAft>
                <a:spcPct val="0"/>
              </a:spcAft>
              <a:defRPr>
                <a:latin typeface="Comic Sans MS" pitchFamily="66" charset="0"/>
              </a:defRPr>
            </a:lvl1pPr>
          </a:lstStyle>
          <a:p>
            <a:pPr>
              <a:defRPr/>
            </a:pPr>
            <a:fld id="{4DDFF4C2-3ADC-44D2-A2AD-B0F397DFB9DF}" type="datetimeFigureOut">
              <a:rPr lang="fr-FR"/>
              <a:pPr>
                <a:defRPr/>
              </a:pPr>
              <a:t>24/05/2019</a:t>
            </a:fld>
            <a:endParaRPr lang="fr-FR"/>
          </a:p>
        </p:txBody>
      </p:sp>
      <p:sp>
        <p:nvSpPr>
          <p:cNvPr id="6" name="Espace réservé du pied de page 5"/>
          <p:cNvSpPr>
            <a:spLocks noGrp="1"/>
          </p:cNvSpPr>
          <p:nvPr>
            <p:ph type="ftr" sz="quarter" idx="11"/>
          </p:nvPr>
        </p:nvSpPr>
        <p:spPr/>
        <p:txBody>
          <a:bodyPr/>
          <a:lstStyle>
            <a:lvl1pPr fontAlgn="base">
              <a:spcBef>
                <a:spcPct val="0"/>
              </a:spcBef>
              <a:spcAft>
                <a:spcPct val="0"/>
              </a:spcAft>
              <a:defRPr>
                <a:latin typeface="Comic Sans MS" pitchFamily="66" charset="0"/>
              </a:defRPr>
            </a:lvl1pPr>
          </a:lstStyle>
          <a:p>
            <a:pPr>
              <a:defRPr/>
            </a:pPr>
            <a:endParaRPr lang="fr-FR"/>
          </a:p>
        </p:txBody>
      </p:sp>
      <p:sp>
        <p:nvSpPr>
          <p:cNvPr id="7" name="Espace réservé du numéro de diapositive 6"/>
          <p:cNvSpPr>
            <a:spLocks noGrp="1"/>
          </p:cNvSpPr>
          <p:nvPr>
            <p:ph type="sldNum" sz="quarter" idx="12"/>
          </p:nvPr>
        </p:nvSpPr>
        <p:spPr/>
        <p:txBody>
          <a:bodyPr/>
          <a:lstStyle>
            <a:lvl1pPr fontAlgn="base">
              <a:spcBef>
                <a:spcPct val="0"/>
              </a:spcBef>
              <a:spcAft>
                <a:spcPct val="0"/>
              </a:spcAft>
              <a:defRPr>
                <a:solidFill>
                  <a:srgbClr val="FFFFFF"/>
                </a:solidFill>
                <a:latin typeface="Comic Sans MS" pitchFamily="66" charset="0"/>
              </a:defRPr>
            </a:lvl1pPr>
          </a:lstStyle>
          <a:p>
            <a:pPr>
              <a:defRPr/>
            </a:pPr>
            <a:fld id="{27F7261B-71A6-4496-BDC5-8662C59FFF6E}" type="slidenum">
              <a:rPr lang="fr-FR"/>
              <a:pPr>
                <a:defRPr/>
              </a:pPr>
              <a:t>‹N°›</a:t>
            </a:fld>
            <a:endParaRPr lang="fr-FR"/>
          </a:p>
        </p:txBody>
      </p:sp>
    </p:spTree>
    <p:extLst>
      <p:ext uri="{BB962C8B-B14F-4D97-AF65-F5344CB8AC3E}">
        <p14:creationId xmlns:p14="http://schemas.microsoft.com/office/powerpoint/2010/main" val="42034400"/>
      </p:ext>
    </p:extLst>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fr-FR" smtClean="0"/>
              <a:t>Cliquez pour modifier les styles du texte du masque</a:t>
            </a:r>
          </a:p>
        </p:txBody>
      </p:sp>
      <p:sp>
        <p:nvSpPr>
          <p:cNvPr id="2" name="Titr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Espace réservé de la date 11"/>
          <p:cNvSpPr>
            <a:spLocks noGrp="1"/>
          </p:cNvSpPr>
          <p:nvPr>
            <p:ph type="dt" sz="half" idx="10"/>
          </p:nvPr>
        </p:nvSpPr>
        <p:spPr>
          <a:xfrm>
            <a:off x="6248400" y="6248400"/>
            <a:ext cx="2667000" cy="365125"/>
          </a:xfrm>
        </p:spPr>
        <p:txBody>
          <a:bodyPr rtlCol="0"/>
          <a:lstStyle>
            <a:lvl1pPr fontAlgn="base">
              <a:spcBef>
                <a:spcPct val="0"/>
              </a:spcBef>
              <a:spcAft>
                <a:spcPct val="0"/>
              </a:spcAft>
              <a:defRPr>
                <a:latin typeface="Comic Sans MS" pitchFamily="66" charset="0"/>
              </a:defRPr>
            </a:lvl1pPr>
          </a:lstStyle>
          <a:p>
            <a:pPr>
              <a:defRPr/>
            </a:pPr>
            <a:fld id="{74A741DB-1DB6-4FB0-B9E2-F5630D83D4B9}" type="datetimeFigureOut">
              <a:rPr lang="fr-FR"/>
              <a:pPr>
                <a:defRPr/>
              </a:pPr>
              <a:t>24/05/2019</a:t>
            </a:fld>
            <a:endParaRPr lang="fr-FR"/>
          </a:p>
        </p:txBody>
      </p:sp>
      <p:sp>
        <p:nvSpPr>
          <p:cNvPr id="10" name="Espace réservé du numéro de diapositive 12"/>
          <p:cNvSpPr>
            <a:spLocks noGrp="1"/>
          </p:cNvSpPr>
          <p:nvPr>
            <p:ph type="sldNum" sz="quarter" idx="11"/>
          </p:nvPr>
        </p:nvSpPr>
        <p:spPr>
          <a:xfrm>
            <a:off x="0" y="4667250"/>
            <a:ext cx="1447800" cy="663575"/>
          </a:xfrm>
        </p:spPr>
        <p:txBody>
          <a:bodyPr rtlCol="0"/>
          <a:lstStyle>
            <a:lvl1pPr fontAlgn="base">
              <a:spcBef>
                <a:spcPct val="0"/>
              </a:spcBef>
              <a:spcAft>
                <a:spcPct val="0"/>
              </a:spcAft>
              <a:defRPr sz="2800">
                <a:latin typeface="Comic Sans MS" pitchFamily="66" charset="0"/>
              </a:defRPr>
            </a:lvl1pPr>
          </a:lstStyle>
          <a:p>
            <a:pPr>
              <a:defRPr/>
            </a:pPr>
            <a:fld id="{D37E73B1-16D4-48AA-B91D-12696ABF08C5}" type="slidenum">
              <a:rPr lang="fr-FR"/>
              <a:pPr>
                <a:defRPr/>
              </a:pPr>
              <a:t>‹N°›</a:t>
            </a:fld>
            <a:endParaRPr lang="fr-FR"/>
          </a:p>
        </p:txBody>
      </p:sp>
      <p:sp>
        <p:nvSpPr>
          <p:cNvPr id="11" name="Espace réservé du pied de page 13"/>
          <p:cNvSpPr>
            <a:spLocks noGrp="1"/>
          </p:cNvSpPr>
          <p:nvPr>
            <p:ph type="ftr" sz="quarter" idx="12"/>
          </p:nvPr>
        </p:nvSpPr>
        <p:spPr>
          <a:xfrm>
            <a:off x="1600200" y="6248400"/>
            <a:ext cx="4572000" cy="365125"/>
          </a:xfrm>
        </p:spPr>
        <p:txBody>
          <a:bodyPr rtlCol="0"/>
          <a:lstStyle>
            <a:lvl1pPr fontAlgn="base">
              <a:spcBef>
                <a:spcPct val="0"/>
              </a:spcBef>
              <a:spcAft>
                <a:spcPct val="0"/>
              </a:spcAft>
              <a:defRPr>
                <a:latin typeface="Comic Sans MS" pitchFamily="66" charset="0"/>
              </a:defRPr>
            </a:lvl1pPr>
          </a:lstStyle>
          <a:p>
            <a:pPr>
              <a:defRPr/>
            </a:pPr>
            <a:endParaRPr lang="fr-FR"/>
          </a:p>
        </p:txBody>
      </p:sp>
    </p:spTree>
    <p:extLst>
      <p:ext uri="{BB962C8B-B14F-4D97-AF65-F5344CB8AC3E}">
        <p14:creationId xmlns:p14="http://schemas.microsoft.com/office/powerpoint/2010/main" val="309677269"/>
      </p:ext>
    </p:extLst>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endParaRPr lang="en-US" altLang="fr-FR" smtClean="0"/>
          </a:p>
        </p:txBody>
      </p:sp>
      <p:sp>
        <p:nvSpPr>
          <p:cNvPr id="1027" name="Espace réservé du texte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en-US" altLang="fr-FR" smtClean="0"/>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rgbClr val="775F55"/>
                </a:solidFill>
                <a:latin typeface="Tw Cen MT"/>
              </a:defRPr>
            </a:lvl1pPr>
          </a:lstStyle>
          <a:p>
            <a:pPr>
              <a:defRPr/>
            </a:pPr>
            <a:fld id="{FE2C6412-8506-4B34-A98B-FC144CEFA950}" type="datetimeFigureOut">
              <a:rPr lang="fr-FR"/>
              <a:pPr>
                <a:defRPr/>
              </a:pPr>
              <a:t>24/05/2019</a:t>
            </a:fld>
            <a:endParaRPr lang="fr-FR"/>
          </a:p>
        </p:txBody>
      </p:sp>
      <p:sp>
        <p:nvSpPr>
          <p:cNvPr id="3" name="Espace réservé du pied de page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rgbClr val="775F55"/>
                </a:solidFill>
                <a:latin typeface="Tw Cen MT"/>
              </a:defRPr>
            </a:lvl1pPr>
          </a:lstStyle>
          <a:p>
            <a:pPr>
              <a:defRPr/>
            </a:pPr>
            <a:endParaRPr lang="fr-F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3" name="Espace réservé du numéro de diapositive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Tw Cen MT"/>
              </a:defRPr>
            </a:lvl1pPr>
          </a:lstStyle>
          <a:p>
            <a:pPr>
              <a:defRPr/>
            </a:pPr>
            <a:fld id="{9B3E450A-CAF6-4210-AEDB-83172ACC1A92}"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transition spd="slow">
    <p:blinds dir="vert"/>
  </p:transition>
  <p:timing>
    <p:tnLst>
      <p:par>
        <p:cTn id="1" dur="indefinite" restart="never" nodeType="tmRoot"/>
      </p:par>
    </p:tnLst>
  </p:timing>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rchemin horizontal 4"/>
          <p:cNvSpPr/>
          <p:nvPr/>
        </p:nvSpPr>
        <p:spPr>
          <a:xfrm>
            <a:off x="357158" y="285728"/>
            <a:ext cx="7786742" cy="5857916"/>
          </a:xfrm>
          <a:prstGeom prst="horizontalScroll">
            <a:avLst/>
          </a:prstGeom>
          <a:solidFill>
            <a:srgbClr val="FFFFCC"/>
          </a:solidFill>
          <a:ln w="57150">
            <a:solidFill>
              <a:schemeClr val="accent2">
                <a:lumMod val="50000"/>
              </a:schemeClr>
            </a:solidFill>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prstClr val="white"/>
              </a:solidFill>
            </a:endParaRPr>
          </a:p>
        </p:txBody>
      </p:sp>
      <p:sp>
        <p:nvSpPr>
          <p:cNvPr id="6" name="Rectangle 5"/>
          <p:cNvSpPr/>
          <p:nvPr/>
        </p:nvSpPr>
        <p:spPr>
          <a:xfrm>
            <a:off x="428596" y="1214423"/>
            <a:ext cx="8286808" cy="5816977"/>
          </a:xfrm>
          <a:prstGeom prst="rect">
            <a:avLst/>
          </a:prstGeom>
          <a:noFill/>
          <a:ln w="12700">
            <a:no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fr-FR" sz="5400" b="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Tw Cen MT"/>
              </a:rPr>
              <a:t>EPREUVE E2</a:t>
            </a:r>
          </a:p>
          <a:p>
            <a:pPr algn="ctr" fontAlgn="auto">
              <a:spcBef>
                <a:spcPts val="0"/>
              </a:spcBef>
              <a:spcAft>
                <a:spcPts val="0"/>
              </a:spcAft>
              <a:defRPr/>
            </a:pPr>
            <a:r>
              <a:rPr lang="fr-FR" sz="5400" b="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Tw Cen MT"/>
              </a:rPr>
              <a:t>NEGOCIATION – VENTE</a:t>
            </a:r>
          </a:p>
          <a:p>
            <a:pPr algn="ctr" fontAlgn="auto">
              <a:spcBef>
                <a:spcPts val="0"/>
              </a:spcBef>
              <a:spcAft>
                <a:spcPts val="0"/>
              </a:spcAft>
              <a:defRPr/>
            </a:pPr>
            <a:r>
              <a:rPr lang="fr-FR" sz="5400" b="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Tw Cen MT"/>
              </a:rPr>
              <a:t>COEFFICIENT 4 – 40 minutes à l’oral</a:t>
            </a:r>
          </a:p>
          <a:p>
            <a:pPr algn="ctr" fontAlgn="auto">
              <a:spcBef>
                <a:spcPts val="0"/>
              </a:spcBef>
              <a:spcAft>
                <a:spcPts val="0"/>
              </a:spcAft>
              <a:defRPr/>
            </a:pPr>
            <a:endParaRPr lang="fr-FR" sz="5400" b="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Tw Cen MT"/>
            </a:endParaRPr>
          </a:p>
          <a:p>
            <a:pPr algn="ctr" fontAlgn="auto">
              <a:spcBef>
                <a:spcPts val="0"/>
              </a:spcBef>
              <a:spcAft>
                <a:spcPts val="0"/>
              </a:spcAft>
              <a:defRPr/>
            </a:pPr>
            <a:r>
              <a:rPr lang="fr-FR" sz="2400" b="1" i="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Tw Cen MT"/>
              </a:rPr>
              <a:t>Plus gros coefficient des épreuves du baccalauréat car il s’agit du « cœur du métier » de commercial</a:t>
            </a:r>
          </a:p>
          <a:p>
            <a:pPr algn="ctr" fontAlgn="auto">
              <a:spcBef>
                <a:spcPts val="0"/>
              </a:spcBef>
              <a:spcAft>
                <a:spcPts val="0"/>
              </a:spcAft>
              <a:defRPr/>
            </a:pPr>
            <a:endParaRPr lang="fr-FR" sz="5400" b="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Tw Cen MT"/>
            </a:endParaRPr>
          </a:p>
        </p:txBody>
      </p:sp>
    </p:spTree>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3350797067"/>
              </p:ext>
            </p:extLst>
          </p:nvPr>
        </p:nvGraphicFramePr>
        <p:xfrm>
          <a:off x="500034" y="285728"/>
          <a:ext cx="8286808" cy="2357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p:cNvSpPr txBox="1"/>
          <p:nvPr/>
        </p:nvSpPr>
        <p:spPr>
          <a:xfrm>
            <a:off x="928688" y="2643188"/>
            <a:ext cx="7429500" cy="3786187"/>
          </a:xfrm>
          <a:prstGeom prst="rect">
            <a:avLst/>
          </a:prstGeom>
          <a:noFill/>
          <a:ln w="57150">
            <a:solidFill>
              <a:schemeClr val="accent2">
                <a:lumMod val="75000"/>
              </a:schemeClr>
            </a:solidFill>
          </a:ln>
        </p:spPr>
        <p:txBody>
          <a:bodyPr>
            <a:spAutoFit/>
          </a:bodyPr>
          <a:lstStyle/>
          <a:p>
            <a:pPr algn="just" fontAlgn="auto">
              <a:spcBef>
                <a:spcPts val="0"/>
              </a:spcBef>
              <a:spcAft>
                <a:spcPts val="0"/>
              </a:spcAft>
              <a:buFont typeface="Arial" pitchFamily="34" charset="0"/>
              <a:buChar char="•"/>
              <a:defRPr/>
            </a:pPr>
            <a:r>
              <a:rPr lang="fr-FR" sz="2400" dirty="0">
                <a:solidFill>
                  <a:srgbClr val="DD8047">
                    <a:lumMod val="50000"/>
                  </a:srgbClr>
                </a:solidFill>
                <a:latin typeface="Tahoma" pitchFamily="34" charset="0"/>
                <a:cs typeface="Tahoma" pitchFamily="34" charset="0"/>
              </a:rPr>
              <a:t> Ce dossier vous permet de réaliser votre vente devant le jury le jour de l’épreuve mais également de vous préparer durant les 30 minutes dès que vous recevez votre document de cadrage.</a:t>
            </a:r>
          </a:p>
          <a:p>
            <a:pPr algn="just" fontAlgn="auto">
              <a:spcBef>
                <a:spcPts val="0"/>
              </a:spcBef>
              <a:spcAft>
                <a:spcPts val="0"/>
              </a:spcAft>
              <a:defRPr/>
            </a:pPr>
            <a:endParaRPr lang="fr-FR" sz="2400" dirty="0">
              <a:solidFill>
                <a:srgbClr val="DD8047">
                  <a:lumMod val="50000"/>
                </a:srgbClr>
              </a:solidFill>
              <a:latin typeface="Tahoma" pitchFamily="34" charset="0"/>
              <a:cs typeface="Tahoma" pitchFamily="34" charset="0"/>
            </a:endParaRPr>
          </a:p>
          <a:p>
            <a:pPr algn="just" fontAlgn="auto">
              <a:spcBef>
                <a:spcPts val="0"/>
              </a:spcBef>
              <a:spcAft>
                <a:spcPts val="0"/>
              </a:spcAft>
              <a:buFont typeface="Arial" pitchFamily="34" charset="0"/>
              <a:buChar char="•"/>
              <a:defRPr/>
            </a:pPr>
            <a:r>
              <a:rPr lang="fr-FR" sz="2400" dirty="0">
                <a:solidFill>
                  <a:srgbClr val="DD8047">
                    <a:lumMod val="50000"/>
                  </a:srgbClr>
                </a:solidFill>
                <a:latin typeface="Tahoma" pitchFamily="34" charset="0"/>
                <a:cs typeface="Tahoma" pitchFamily="34" charset="0"/>
              </a:rPr>
              <a:t> Vous le réalisez en un seul exemplaire pour vous.</a:t>
            </a:r>
          </a:p>
          <a:p>
            <a:pPr algn="just" fontAlgn="auto">
              <a:spcBef>
                <a:spcPts val="0"/>
              </a:spcBef>
              <a:spcAft>
                <a:spcPts val="0"/>
              </a:spcAft>
              <a:defRPr/>
            </a:pPr>
            <a:endParaRPr lang="fr-FR" sz="2400" dirty="0">
              <a:solidFill>
                <a:srgbClr val="DD8047">
                  <a:lumMod val="50000"/>
                </a:srgbClr>
              </a:solidFill>
              <a:latin typeface="Tahoma" pitchFamily="34" charset="0"/>
              <a:cs typeface="Tahoma" pitchFamily="34" charset="0"/>
            </a:endParaRPr>
          </a:p>
          <a:p>
            <a:pPr algn="just" fontAlgn="auto">
              <a:spcBef>
                <a:spcPts val="0"/>
              </a:spcBef>
              <a:spcAft>
                <a:spcPts val="0"/>
              </a:spcAft>
              <a:buFont typeface="Arial" pitchFamily="34" charset="0"/>
              <a:buChar char="•"/>
              <a:defRPr/>
            </a:pPr>
            <a:r>
              <a:rPr lang="fr-FR" sz="2400" dirty="0">
                <a:solidFill>
                  <a:srgbClr val="DD8047">
                    <a:lumMod val="50000"/>
                  </a:srgbClr>
                </a:solidFill>
                <a:latin typeface="Tahoma" pitchFamily="34" charset="0"/>
                <a:cs typeface="Tahoma" pitchFamily="34" charset="0"/>
              </a:rPr>
              <a:t> Il doit être complet et présenté dans une pochette, un classeur ou un porte documents propre et professionnel.</a:t>
            </a:r>
          </a:p>
        </p:txBody>
      </p:sp>
    </p:spTree>
  </p:cSld>
  <p:clrMapOvr>
    <a:masterClrMapping/>
  </p:clrMapOvr>
  <p:transition spd="slow">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313" y="357188"/>
            <a:ext cx="8572500" cy="769937"/>
          </a:xfrm>
          <a:prstGeom prst="rect">
            <a:avLst/>
          </a:prstGeom>
          <a:noFill/>
          <a:ln w="57150">
            <a:solidFill>
              <a:schemeClr val="accent6">
                <a:lumMod val="75000"/>
              </a:schemeClr>
            </a:solidFill>
          </a:ln>
        </p:spPr>
        <p:txBody>
          <a:bodyPr>
            <a:spAutoFit/>
          </a:bodyPr>
          <a:lstStyle/>
          <a:p>
            <a:pPr algn="ctr" fontAlgn="auto">
              <a:spcBef>
                <a:spcPts val="0"/>
              </a:spcBef>
              <a:spcAft>
                <a:spcPts val="0"/>
              </a:spcAft>
              <a:defRPr/>
            </a:pPr>
            <a:r>
              <a:rPr lang="fr-FR" sz="4400" dirty="0">
                <a:solidFill>
                  <a:srgbClr val="DD8047">
                    <a:lumMod val="50000"/>
                  </a:srgbClr>
                </a:solidFill>
                <a:latin typeface="Tahoma" pitchFamily="34" charset="0"/>
                <a:cs typeface="Tahoma" pitchFamily="34" charset="0"/>
              </a:rPr>
              <a:t>SA COMPOSITION</a:t>
            </a:r>
          </a:p>
        </p:txBody>
      </p:sp>
      <p:sp>
        <p:nvSpPr>
          <p:cNvPr id="3" name="ZoneTexte 2"/>
          <p:cNvSpPr txBox="1"/>
          <p:nvPr/>
        </p:nvSpPr>
        <p:spPr>
          <a:xfrm>
            <a:off x="714348" y="1357298"/>
            <a:ext cx="5572164" cy="2585323"/>
          </a:xfrm>
          <a:prstGeom prst="rect">
            <a:avLst/>
          </a:prstGeom>
          <a:ln w="28575">
            <a:solidFill>
              <a:schemeClr val="tx1"/>
            </a:solidFill>
          </a:ln>
        </p:spPr>
        <p:style>
          <a:lnRef idx="0">
            <a:scrgbClr r="0" g="0" b="0"/>
          </a:lnRef>
          <a:fillRef idx="1003">
            <a:schemeClr val="lt2"/>
          </a:fillRef>
          <a:effectRef idx="0">
            <a:scrgbClr r="0" g="0" b="0"/>
          </a:effectRef>
          <a:fontRef idx="major"/>
        </p:style>
        <p:txBody>
          <a:bodyPr anchor="ctr" anchorCtr="1">
            <a:spAutoFit/>
          </a:bodyPr>
          <a:lstStyle/>
          <a:p>
            <a:pPr fontAlgn="auto">
              <a:spcBef>
                <a:spcPts val="0"/>
              </a:spcBef>
              <a:spcAft>
                <a:spcPts val="0"/>
              </a:spcAft>
              <a:defRPr/>
            </a:pPr>
            <a:r>
              <a:rPr lang="fr-FR" b="1" dirty="0">
                <a:solidFill>
                  <a:srgbClr val="DD8047">
                    <a:lumMod val="50000"/>
                  </a:srgbClr>
                </a:solidFill>
              </a:rPr>
              <a:t>DOCUMENTS PROVENANT DES ENTREPRISES</a:t>
            </a:r>
          </a:p>
          <a:p>
            <a:pPr fontAlgn="auto">
              <a:spcBef>
                <a:spcPts val="0"/>
              </a:spcBef>
              <a:spcAft>
                <a:spcPts val="0"/>
              </a:spcAft>
              <a:buFont typeface="Wingdings" pitchFamily="2" charset="2"/>
              <a:buChar char="ü"/>
              <a:defRPr/>
            </a:pPr>
            <a:r>
              <a:rPr lang="fr-FR" dirty="0">
                <a:solidFill>
                  <a:srgbClr val="DD8047">
                    <a:lumMod val="50000"/>
                  </a:srgbClr>
                </a:solidFill>
              </a:rPr>
              <a:t>Plaquette de l’entreprise</a:t>
            </a:r>
          </a:p>
          <a:p>
            <a:pPr fontAlgn="auto">
              <a:spcBef>
                <a:spcPts val="0"/>
              </a:spcBef>
              <a:spcAft>
                <a:spcPts val="0"/>
              </a:spcAft>
              <a:buFont typeface="Wingdings" pitchFamily="2" charset="2"/>
              <a:buChar char="ü"/>
              <a:defRPr/>
            </a:pPr>
            <a:r>
              <a:rPr lang="fr-FR" dirty="0">
                <a:solidFill>
                  <a:srgbClr val="DD8047">
                    <a:lumMod val="50000"/>
                  </a:srgbClr>
                </a:solidFill>
              </a:rPr>
              <a:t> Documents sur les gammes de produits</a:t>
            </a:r>
          </a:p>
          <a:p>
            <a:pPr fontAlgn="auto">
              <a:spcBef>
                <a:spcPts val="0"/>
              </a:spcBef>
              <a:spcAft>
                <a:spcPts val="0"/>
              </a:spcAft>
              <a:buFont typeface="Wingdings" pitchFamily="2" charset="2"/>
              <a:buChar char="ü"/>
              <a:defRPr/>
            </a:pPr>
            <a:r>
              <a:rPr lang="fr-FR" dirty="0">
                <a:solidFill>
                  <a:srgbClr val="DD8047">
                    <a:lumMod val="50000"/>
                  </a:srgbClr>
                </a:solidFill>
              </a:rPr>
              <a:t>Conditions générales de vente</a:t>
            </a:r>
          </a:p>
          <a:p>
            <a:pPr fontAlgn="auto">
              <a:spcBef>
                <a:spcPts val="0"/>
              </a:spcBef>
              <a:spcAft>
                <a:spcPts val="0"/>
              </a:spcAft>
              <a:buFont typeface="Wingdings" pitchFamily="2" charset="2"/>
              <a:buChar char="ü"/>
              <a:defRPr/>
            </a:pPr>
            <a:r>
              <a:rPr lang="fr-FR" dirty="0">
                <a:solidFill>
                  <a:srgbClr val="DD8047">
                    <a:lumMod val="50000"/>
                  </a:srgbClr>
                </a:solidFill>
              </a:rPr>
              <a:t>Conditions particulières de vente</a:t>
            </a:r>
          </a:p>
          <a:p>
            <a:pPr fontAlgn="auto">
              <a:spcBef>
                <a:spcPts val="0"/>
              </a:spcBef>
              <a:spcAft>
                <a:spcPts val="0"/>
              </a:spcAft>
              <a:buFont typeface="Wingdings" pitchFamily="2" charset="2"/>
              <a:buChar char="ü"/>
              <a:defRPr/>
            </a:pPr>
            <a:r>
              <a:rPr lang="fr-FR" dirty="0">
                <a:solidFill>
                  <a:srgbClr val="DD8047">
                    <a:lumMod val="50000"/>
                  </a:srgbClr>
                </a:solidFill>
              </a:rPr>
              <a:t>Tarifs généraux et particuliers</a:t>
            </a:r>
          </a:p>
          <a:p>
            <a:pPr fontAlgn="auto">
              <a:spcBef>
                <a:spcPts val="0"/>
              </a:spcBef>
              <a:spcAft>
                <a:spcPts val="0"/>
              </a:spcAft>
              <a:buFont typeface="Wingdings" pitchFamily="2" charset="2"/>
              <a:buChar char="ü"/>
              <a:defRPr/>
            </a:pPr>
            <a:r>
              <a:rPr lang="fr-FR" dirty="0">
                <a:solidFill>
                  <a:srgbClr val="DD8047">
                    <a:lumMod val="50000"/>
                  </a:srgbClr>
                </a:solidFill>
              </a:rPr>
              <a:t>Bons de commande</a:t>
            </a:r>
          </a:p>
          <a:p>
            <a:pPr fontAlgn="auto">
              <a:spcBef>
                <a:spcPts val="0"/>
              </a:spcBef>
              <a:spcAft>
                <a:spcPts val="0"/>
              </a:spcAft>
              <a:buFont typeface="Wingdings" pitchFamily="2" charset="2"/>
              <a:buChar char="ü"/>
              <a:defRPr/>
            </a:pPr>
            <a:r>
              <a:rPr lang="fr-FR" dirty="0">
                <a:solidFill>
                  <a:srgbClr val="DD8047">
                    <a:lumMod val="50000"/>
                  </a:srgbClr>
                </a:solidFill>
              </a:rPr>
              <a:t>Devis</a:t>
            </a:r>
          </a:p>
          <a:p>
            <a:pPr fontAlgn="auto">
              <a:spcBef>
                <a:spcPts val="0"/>
              </a:spcBef>
              <a:spcAft>
                <a:spcPts val="0"/>
              </a:spcAft>
              <a:buFont typeface="Wingdings" pitchFamily="2" charset="2"/>
              <a:buChar char="ü"/>
              <a:defRPr/>
            </a:pPr>
            <a:r>
              <a:rPr lang="fr-FR" dirty="0">
                <a:solidFill>
                  <a:srgbClr val="DD8047">
                    <a:lumMod val="50000"/>
                  </a:srgbClr>
                </a:solidFill>
              </a:rPr>
              <a:t>Agenda</a:t>
            </a:r>
          </a:p>
        </p:txBody>
      </p:sp>
      <p:sp>
        <p:nvSpPr>
          <p:cNvPr id="4" name="ZoneTexte 3"/>
          <p:cNvSpPr txBox="1"/>
          <p:nvPr/>
        </p:nvSpPr>
        <p:spPr>
          <a:xfrm>
            <a:off x="285720" y="4286256"/>
            <a:ext cx="7786742" cy="2031325"/>
          </a:xfrm>
          <a:prstGeom prst="rect">
            <a:avLst/>
          </a:prstGeom>
          <a:ln/>
        </p:spPr>
        <p:style>
          <a:lnRef idx="2">
            <a:schemeClr val="accent2">
              <a:shade val="50000"/>
            </a:schemeClr>
          </a:lnRef>
          <a:fillRef idx="1003">
            <a:schemeClr val="lt2"/>
          </a:fillRef>
          <a:effectRef idx="0">
            <a:schemeClr val="accent2"/>
          </a:effectRef>
          <a:fontRef idx="minor">
            <a:schemeClr val="lt1"/>
          </a:fontRef>
        </p:style>
        <p:txBody>
          <a:bodyPr anchor="ctr" anchorCtr="1">
            <a:spAutoFit/>
          </a:bodyPr>
          <a:lstStyle/>
          <a:p>
            <a:pPr algn="just" fontAlgn="auto">
              <a:spcBef>
                <a:spcPts val="0"/>
              </a:spcBef>
              <a:spcAft>
                <a:spcPts val="0"/>
              </a:spcAft>
              <a:defRPr/>
            </a:pPr>
            <a:r>
              <a:rPr lang="fr-FR" b="1" dirty="0">
                <a:solidFill>
                  <a:srgbClr val="DD8047">
                    <a:lumMod val="50000"/>
                  </a:srgbClr>
                </a:solidFill>
              </a:rPr>
              <a:t>DOCUMENTS REALISES PAR LE CANDIDAT</a:t>
            </a:r>
          </a:p>
          <a:p>
            <a:pPr algn="just" fontAlgn="auto">
              <a:spcBef>
                <a:spcPts val="0"/>
              </a:spcBef>
              <a:spcAft>
                <a:spcPts val="0"/>
              </a:spcAft>
              <a:buFont typeface="Wingdings" pitchFamily="2" charset="2"/>
              <a:buChar char="Ø"/>
              <a:defRPr/>
            </a:pPr>
            <a:r>
              <a:rPr lang="fr-FR" b="1" dirty="0">
                <a:solidFill>
                  <a:srgbClr val="DD8047">
                    <a:lumMod val="50000"/>
                  </a:srgbClr>
                </a:solidFill>
              </a:rPr>
              <a:t>3 plans de découverte d’une quinzaine de questions minimum chacun </a:t>
            </a:r>
          </a:p>
          <a:p>
            <a:pPr algn="just" fontAlgn="auto">
              <a:spcBef>
                <a:spcPts val="0"/>
              </a:spcBef>
              <a:spcAft>
                <a:spcPts val="0"/>
              </a:spcAft>
              <a:defRPr/>
            </a:pPr>
            <a:r>
              <a:rPr lang="fr-FR" b="1" dirty="0">
                <a:solidFill>
                  <a:srgbClr val="DD8047">
                    <a:lumMod val="50000"/>
                  </a:srgbClr>
                </a:solidFill>
              </a:rPr>
              <a:t>(un par fiche de négociation-vente</a:t>
            </a:r>
          </a:p>
          <a:p>
            <a:pPr algn="just" fontAlgn="auto">
              <a:spcBef>
                <a:spcPts val="0"/>
              </a:spcBef>
              <a:spcAft>
                <a:spcPts val="0"/>
              </a:spcAft>
              <a:buFont typeface="Wingdings" pitchFamily="2" charset="2"/>
              <a:buChar char="Ø"/>
              <a:defRPr/>
            </a:pPr>
            <a:r>
              <a:rPr lang="fr-FR" b="1" dirty="0">
                <a:solidFill>
                  <a:srgbClr val="DD8047">
                    <a:lumMod val="50000"/>
                  </a:srgbClr>
                </a:solidFill>
              </a:rPr>
              <a:t>3 tableaux BCAP (besoin, caractéristiques, avantages, preuves)</a:t>
            </a:r>
          </a:p>
          <a:p>
            <a:pPr algn="just" fontAlgn="auto">
              <a:spcBef>
                <a:spcPts val="0"/>
              </a:spcBef>
              <a:spcAft>
                <a:spcPts val="0"/>
              </a:spcAft>
              <a:buFont typeface="Wingdings" pitchFamily="2" charset="2"/>
              <a:buChar char="Ø"/>
              <a:defRPr/>
            </a:pPr>
            <a:r>
              <a:rPr lang="fr-FR" b="1" dirty="0">
                <a:solidFill>
                  <a:srgbClr val="DD8047">
                    <a:lumMod val="50000"/>
                  </a:srgbClr>
                </a:solidFill>
              </a:rPr>
              <a:t>3 fiches avec trois objections et pour chacune d’elle trois techniques de réfutation</a:t>
            </a:r>
          </a:p>
          <a:p>
            <a:pPr algn="just" fontAlgn="auto">
              <a:spcBef>
                <a:spcPts val="0"/>
              </a:spcBef>
              <a:spcAft>
                <a:spcPts val="0"/>
              </a:spcAft>
              <a:buFont typeface="Wingdings" pitchFamily="2" charset="2"/>
              <a:buChar char="Ø"/>
              <a:defRPr/>
            </a:pPr>
            <a:r>
              <a:rPr lang="fr-FR" b="1" dirty="0">
                <a:solidFill>
                  <a:srgbClr val="DD8047">
                    <a:lumMod val="50000"/>
                  </a:srgbClr>
                </a:solidFill>
              </a:rPr>
              <a:t>Plan de l’auto évaluation</a:t>
            </a:r>
          </a:p>
        </p:txBody>
      </p:sp>
      <p:pic>
        <p:nvPicPr>
          <p:cNvPr id="2050" name="Picture 2" descr="C:\Documents and Settings\DUPUIS MARIE ANNE\Local Settings\Temporary Internet Files\Content.IE5\5BIHOAWT\MCj02874400000[1].wmf"/>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5724128" y="2176503"/>
            <a:ext cx="2840697" cy="20935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oneTexte 1"/>
          <p:cNvSpPr txBox="1">
            <a:spLocks noChangeArrowheads="1"/>
          </p:cNvSpPr>
          <p:nvPr/>
        </p:nvSpPr>
        <p:spPr bwMode="auto">
          <a:xfrm>
            <a:off x="571500" y="642938"/>
            <a:ext cx="8072438" cy="107791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r>
              <a:rPr lang="fr-FR" altLang="fr-FR" sz="3200" b="1">
                <a:solidFill>
                  <a:srgbClr val="7B3D17"/>
                </a:solidFill>
                <a:latin typeface="Tahoma" pitchFamily="34" charset="0"/>
                <a:cs typeface="Tahoma" pitchFamily="34" charset="0"/>
              </a:rPr>
              <a:t>AUTRES ÉLÉMENTS POUVANT ENTRER DANS LA COMPOSITION DU DOSSIER</a:t>
            </a:r>
          </a:p>
        </p:txBody>
      </p:sp>
      <p:sp>
        <p:nvSpPr>
          <p:cNvPr id="3" name="ZoneTexte 2"/>
          <p:cNvSpPr txBox="1"/>
          <p:nvPr/>
        </p:nvSpPr>
        <p:spPr>
          <a:xfrm>
            <a:off x="928688" y="2428875"/>
            <a:ext cx="6929437" cy="3540125"/>
          </a:xfrm>
          <a:prstGeom prst="rect">
            <a:avLst/>
          </a:prstGeom>
          <a:noFill/>
          <a:ln>
            <a:solidFill>
              <a:schemeClr val="accent6">
                <a:lumMod val="75000"/>
              </a:schemeClr>
            </a:solidFill>
            <a:prstDash val="sysDot"/>
          </a:ln>
        </p:spPr>
        <p:txBody>
          <a:bodyPr>
            <a:spAutoFit/>
          </a:bodyPr>
          <a:lstStyle/>
          <a:p>
            <a:pPr fontAlgn="auto">
              <a:spcBef>
                <a:spcPts val="0"/>
              </a:spcBef>
              <a:spcAft>
                <a:spcPts val="0"/>
              </a:spcAft>
              <a:buFont typeface="Wingdings" pitchFamily="2" charset="2"/>
              <a:buChar char="v"/>
              <a:defRPr/>
            </a:pPr>
            <a:r>
              <a:rPr lang="fr-FR" sz="3200" dirty="0" smtClean="0">
                <a:solidFill>
                  <a:srgbClr val="DD8047">
                    <a:lumMod val="50000"/>
                  </a:srgbClr>
                </a:solidFill>
                <a:latin typeface="Tahoma" pitchFamily="34" charset="0"/>
                <a:cs typeface="Tahoma" pitchFamily="34" charset="0"/>
              </a:rPr>
              <a:t>Échantillons</a:t>
            </a:r>
            <a:endParaRPr lang="fr-FR" sz="3200" dirty="0">
              <a:solidFill>
                <a:srgbClr val="DD8047">
                  <a:lumMod val="50000"/>
                </a:srgbClr>
              </a:solidFill>
              <a:latin typeface="Tahoma" pitchFamily="34" charset="0"/>
              <a:cs typeface="Tahoma" pitchFamily="34" charset="0"/>
            </a:endParaRPr>
          </a:p>
          <a:p>
            <a:pPr fontAlgn="auto">
              <a:spcBef>
                <a:spcPts val="0"/>
              </a:spcBef>
              <a:spcAft>
                <a:spcPts val="0"/>
              </a:spcAft>
              <a:buFont typeface="Wingdings" pitchFamily="2" charset="2"/>
              <a:buChar char="v"/>
              <a:defRPr/>
            </a:pPr>
            <a:r>
              <a:rPr lang="fr-FR" sz="3200" dirty="0">
                <a:solidFill>
                  <a:srgbClr val="DD8047">
                    <a:lumMod val="50000"/>
                  </a:srgbClr>
                </a:solidFill>
                <a:latin typeface="Tahoma" pitchFamily="34" charset="0"/>
                <a:cs typeface="Tahoma" pitchFamily="34" charset="0"/>
              </a:rPr>
              <a:t>Nuanciers</a:t>
            </a:r>
          </a:p>
          <a:p>
            <a:pPr fontAlgn="auto">
              <a:spcBef>
                <a:spcPts val="0"/>
              </a:spcBef>
              <a:spcAft>
                <a:spcPts val="0"/>
              </a:spcAft>
              <a:buFont typeface="Wingdings" pitchFamily="2" charset="2"/>
              <a:buChar char="v"/>
              <a:defRPr/>
            </a:pPr>
            <a:r>
              <a:rPr lang="fr-FR" sz="3200" dirty="0">
                <a:solidFill>
                  <a:srgbClr val="DD8047">
                    <a:lumMod val="50000"/>
                  </a:srgbClr>
                </a:solidFill>
                <a:latin typeface="Tahoma" pitchFamily="34" charset="0"/>
                <a:cs typeface="Tahoma" pitchFamily="34" charset="0"/>
              </a:rPr>
              <a:t>Plans de réalisations</a:t>
            </a:r>
          </a:p>
          <a:p>
            <a:pPr fontAlgn="auto">
              <a:spcBef>
                <a:spcPts val="0"/>
              </a:spcBef>
              <a:spcAft>
                <a:spcPts val="0"/>
              </a:spcAft>
              <a:buFont typeface="Wingdings" pitchFamily="2" charset="2"/>
              <a:buChar char="v"/>
              <a:defRPr/>
            </a:pPr>
            <a:r>
              <a:rPr lang="fr-FR" sz="3200" dirty="0">
                <a:solidFill>
                  <a:srgbClr val="DD8047">
                    <a:lumMod val="50000"/>
                  </a:srgbClr>
                </a:solidFill>
                <a:latin typeface="Tahoma" pitchFamily="34" charset="0"/>
                <a:cs typeface="Tahoma" pitchFamily="34" charset="0"/>
              </a:rPr>
              <a:t>Maquettes</a:t>
            </a:r>
          </a:p>
          <a:p>
            <a:pPr fontAlgn="auto">
              <a:spcBef>
                <a:spcPts val="0"/>
              </a:spcBef>
              <a:spcAft>
                <a:spcPts val="0"/>
              </a:spcAft>
              <a:buFont typeface="Wingdings" pitchFamily="2" charset="2"/>
              <a:buChar char="v"/>
              <a:defRPr/>
            </a:pPr>
            <a:r>
              <a:rPr lang="fr-FR" sz="3200" dirty="0">
                <a:solidFill>
                  <a:srgbClr val="DD8047">
                    <a:lumMod val="50000"/>
                  </a:srgbClr>
                </a:solidFill>
                <a:latin typeface="Tahoma" pitchFamily="34" charset="0"/>
                <a:cs typeface="Tahoma" pitchFamily="34" charset="0"/>
              </a:rPr>
              <a:t>Exemplaire de l’Argus (domaine de l’automobile)</a:t>
            </a:r>
          </a:p>
          <a:p>
            <a:pPr fontAlgn="auto">
              <a:spcBef>
                <a:spcPts val="0"/>
              </a:spcBef>
              <a:spcAft>
                <a:spcPts val="0"/>
              </a:spcAft>
              <a:buFont typeface="Wingdings" pitchFamily="2" charset="2"/>
              <a:buChar char="v"/>
              <a:defRPr/>
            </a:pPr>
            <a:r>
              <a:rPr lang="fr-FR" sz="3200" dirty="0" err="1">
                <a:solidFill>
                  <a:srgbClr val="DD8047">
                    <a:lumMod val="50000"/>
                  </a:srgbClr>
                </a:solidFill>
                <a:latin typeface="Tahoma" pitchFamily="34" charset="0"/>
                <a:cs typeface="Tahoma" pitchFamily="34" charset="0"/>
              </a:rPr>
              <a:t>Etc</a:t>
            </a:r>
            <a:r>
              <a:rPr lang="fr-FR" sz="3200" dirty="0">
                <a:solidFill>
                  <a:srgbClr val="DD8047">
                    <a:lumMod val="50000"/>
                  </a:srgbClr>
                </a:solidFill>
                <a:latin typeface="Tahoma" pitchFamily="34" charset="0"/>
                <a:cs typeface="Tahoma" pitchFamily="34" charset="0"/>
              </a:rPr>
              <a:t>…</a:t>
            </a:r>
          </a:p>
        </p:txBody>
      </p:sp>
      <p:pic>
        <p:nvPicPr>
          <p:cNvPr id="3074" name="Picture 2" descr="C:\Documents and Settings\DUPUIS MARIE ANNE\Local Settings\Temporary Internet Files\Content.IE5\II5CJNGL\MCj03795930000[1].wmf"/>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6429388" y="2285992"/>
            <a:ext cx="1831543" cy="1782166"/>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00063" y="3000375"/>
            <a:ext cx="8358187" cy="2571750"/>
          </a:xfrm>
          <a:solidFill>
            <a:schemeClr val="accent5">
              <a:lumMod val="40000"/>
              <a:lumOff val="60000"/>
            </a:schemeClr>
          </a:solidFill>
          <a:ln w="57150">
            <a:solidFill>
              <a:schemeClr val="tx2"/>
            </a:solidFill>
          </a:ln>
        </p:spPr>
        <p:txBody>
          <a:bodyPr>
            <a:noAutofit/>
          </a:bodyPr>
          <a:lstStyle/>
          <a:p>
            <a:pPr algn="ctr" eaLnBrk="1" fontAlgn="auto" hangingPunct="1">
              <a:spcAft>
                <a:spcPts val="0"/>
              </a:spcAft>
              <a:defRPr/>
            </a:pPr>
            <a:r>
              <a:rPr lang="fr-FR" sz="4000" b="1" dirty="0" smtClean="0"/>
              <a:t>CONSEILS POUR LA PRÉPARATION</a:t>
            </a:r>
            <a:r>
              <a:rPr lang="fr-FR" sz="4000" dirty="0" smtClean="0"/>
              <a:t> </a:t>
            </a:r>
            <a:r>
              <a:rPr lang="fr-FR" sz="4000" b="1" dirty="0" smtClean="0"/>
              <a:t> </a:t>
            </a:r>
            <a:r>
              <a:rPr lang="fr-FR" sz="4000" dirty="0" smtClean="0"/>
              <a:t>ÉPREUVE E2</a:t>
            </a:r>
            <a:br>
              <a:rPr lang="fr-FR" sz="4000" dirty="0" smtClean="0"/>
            </a:br>
            <a:r>
              <a:rPr lang="fr-FR" sz="4000" dirty="0" smtClean="0"/>
              <a:t>Baccalauréat Professionnel V</a:t>
            </a:r>
            <a:r>
              <a:rPr lang="fr-FR" dirty="0" smtClean="0"/>
              <a:t>ente</a:t>
            </a:r>
          </a:p>
        </p:txBody>
      </p:sp>
      <p:graphicFrame>
        <p:nvGraphicFramePr>
          <p:cNvPr id="4" name="Diagramme 3"/>
          <p:cNvGraphicFramePr/>
          <p:nvPr>
            <p:extLst>
              <p:ext uri="{D42A27DB-BD31-4B8C-83A1-F6EECF244321}">
                <p14:modId xmlns:p14="http://schemas.microsoft.com/office/powerpoint/2010/main" val="3110530156"/>
              </p:ext>
            </p:extLst>
          </p:nvPr>
        </p:nvGraphicFramePr>
        <p:xfrm>
          <a:off x="357158" y="642918"/>
          <a:ext cx="8286807" cy="20002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6628" name="Picture 2" descr="C:\Documents and Settings\DUPUIS MARIE ANNE\Local Settings\Temporary Internet Files\Content.IE5\5BIHOAWT\MCBD07160_0000[1].wmf"/>
          <p:cNvPicPr>
            <a:picLocks noChangeAspect="1" noChangeArrowheads="1"/>
          </p:cNvPicPr>
          <p:nvPr/>
        </p:nvPicPr>
        <p:blipFill>
          <a:blip r:embed="rId8"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3500438" y="142875"/>
            <a:ext cx="1833562" cy="151923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heckerboard(across)">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checkerboard(across)">
                                      <p:cBhvr>
                                        <p:cTn id="1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autoUpdateAnimBg="0"/>
      <p:bldP spid="2050"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467544" y="1052736"/>
            <a:ext cx="8229600" cy="1143000"/>
          </a:xfrm>
          <a:ln w="38100">
            <a:solidFill>
              <a:schemeClr val="accent2">
                <a:lumMod val="50000"/>
              </a:schemeClr>
            </a:solidFill>
          </a:ln>
        </p:spPr>
        <p:txBody>
          <a:bodyPr>
            <a:noAutofit/>
          </a:bodyPr>
          <a:lstStyle/>
          <a:p>
            <a:pPr eaLnBrk="1" fontAlgn="auto" hangingPunct="1">
              <a:spcAft>
                <a:spcPts val="0"/>
              </a:spcAft>
              <a:defRPr/>
            </a:pPr>
            <a:r>
              <a:rPr lang="fr-FR" sz="2400" i="1" dirty="0" smtClean="0">
                <a:solidFill>
                  <a:schemeClr val="accent6">
                    <a:lumMod val="75000"/>
                  </a:schemeClr>
                </a:solidFill>
                <a:latin typeface="Tahoma" pitchFamily="34" charset="0"/>
                <a:cs typeface="Tahoma" pitchFamily="34" charset="0"/>
              </a:rPr>
              <a:t>Pour chaque fiche de négociation, il convient de connaître chaque élément cité ci-dessous à partir d’une documentation d’entreprise.</a:t>
            </a:r>
          </a:p>
        </p:txBody>
      </p:sp>
      <p:sp>
        <p:nvSpPr>
          <p:cNvPr id="3075" name="Rectangle 3"/>
          <p:cNvSpPr>
            <a:spLocks noGrp="1" noChangeArrowheads="1"/>
          </p:cNvSpPr>
          <p:nvPr>
            <p:ph type="body" sz="half" idx="4294967295"/>
          </p:nvPr>
        </p:nvSpPr>
        <p:spPr>
          <a:xfrm>
            <a:off x="611560" y="2802903"/>
            <a:ext cx="8147050" cy="2422525"/>
          </a:xfrm>
          <a:ln w="28575">
            <a:solidFill>
              <a:schemeClr val="tx1"/>
            </a:solidFill>
          </a:ln>
        </p:spPr>
        <p:txBody>
          <a:bodyPr>
            <a:normAutofit/>
          </a:bodyPr>
          <a:lstStyle/>
          <a:p>
            <a:pPr marL="320040" indent="-320040" eaLnBrk="1" fontAlgn="auto" hangingPunct="1">
              <a:spcAft>
                <a:spcPts val="0"/>
              </a:spcAft>
              <a:buFont typeface="Wingdings"/>
              <a:buChar char=""/>
              <a:defRPr/>
            </a:pPr>
            <a:r>
              <a:rPr lang="fr-FR" sz="2000" b="1" dirty="0" smtClean="0">
                <a:solidFill>
                  <a:schemeClr val="accent6">
                    <a:lumMod val="75000"/>
                  </a:schemeClr>
                </a:solidFill>
              </a:rPr>
              <a:t>Un plan de recherche des besoins</a:t>
            </a:r>
          </a:p>
          <a:p>
            <a:pPr marL="320040" indent="-320040" eaLnBrk="1" fontAlgn="auto" hangingPunct="1">
              <a:spcAft>
                <a:spcPts val="0"/>
              </a:spcAft>
              <a:buFont typeface="Wingdings"/>
              <a:buChar char=""/>
              <a:defRPr/>
            </a:pPr>
            <a:r>
              <a:rPr lang="fr-FR" sz="2000" b="1" dirty="0" smtClean="0">
                <a:solidFill>
                  <a:schemeClr val="accent6">
                    <a:lumMod val="75000"/>
                  </a:schemeClr>
                </a:solidFill>
              </a:rPr>
              <a:t>Une fiche produit avec son argumentaire</a:t>
            </a:r>
          </a:p>
          <a:p>
            <a:pPr marL="320040" indent="-320040" eaLnBrk="1" fontAlgn="auto" hangingPunct="1">
              <a:spcAft>
                <a:spcPts val="0"/>
              </a:spcAft>
              <a:buFont typeface="Wingdings"/>
              <a:buChar char=""/>
              <a:defRPr/>
            </a:pPr>
            <a:r>
              <a:rPr lang="fr-FR" sz="2000" b="1" dirty="0" smtClean="0">
                <a:solidFill>
                  <a:schemeClr val="accent6">
                    <a:lumMod val="75000"/>
                  </a:schemeClr>
                </a:solidFill>
              </a:rPr>
              <a:t>Une liste de traitement des objections les plus courantes</a:t>
            </a:r>
          </a:p>
          <a:p>
            <a:pPr marL="320040" indent="-320040" eaLnBrk="1" fontAlgn="auto" hangingPunct="1">
              <a:spcAft>
                <a:spcPts val="0"/>
              </a:spcAft>
              <a:buFont typeface="Wingdings"/>
              <a:buChar char=""/>
              <a:defRPr/>
            </a:pPr>
            <a:r>
              <a:rPr lang="fr-FR" sz="2000" b="1" dirty="0" smtClean="0">
                <a:solidFill>
                  <a:schemeClr val="accent6">
                    <a:lumMod val="75000"/>
                  </a:schemeClr>
                </a:solidFill>
              </a:rPr>
              <a:t>Les techniques de présentation du prix</a:t>
            </a:r>
          </a:p>
          <a:p>
            <a:pPr marL="320040" indent="-320040" eaLnBrk="1" fontAlgn="auto" hangingPunct="1">
              <a:spcAft>
                <a:spcPts val="0"/>
              </a:spcAft>
              <a:buFont typeface="Wingdings"/>
              <a:buChar char=""/>
              <a:defRPr/>
            </a:pPr>
            <a:r>
              <a:rPr lang="fr-FR" sz="2000" b="1" dirty="0" smtClean="0">
                <a:solidFill>
                  <a:schemeClr val="accent6">
                    <a:lumMod val="75000"/>
                  </a:schemeClr>
                </a:solidFill>
              </a:rPr>
              <a:t>Les techniques de conclusion</a:t>
            </a:r>
          </a:p>
          <a:p>
            <a:pPr marL="320040" indent="-320040" eaLnBrk="1" fontAlgn="auto" hangingPunct="1">
              <a:spcAft>
                <a:spcPts val="0"/>
              </a:spcAft>
              <a:buFont typeface="Wingdings"/>
              <a:buChar char=""/>
              <a:defRPr/>
            </a:pPr>
            <a:r>
              <a:rPr lang="fr-FR" sz="2000" b="1" dirty="0" smtClean="0">
                <a:solidFill>
                  <a:schemeClr val="accent6">
                    <a:lumMod val="75000"/>
                  </a:schemeClr>
                </a:solidFill>
              </a:rPr>
              <a:t>Les supports visuels d’aide à la vente</a:t>
            </a:r>
          </a:p>
        </p:txBody>
      </p:sp>
      <p:pic>
        <p:nvPicPr>
          <p:cNvPr id="4098" name="Picture 2" descr="C:\Documents and Settings\DUPUIS MARIE ANNE\Local Settings\Temporary Internet Files\Content.IE5\HCRDF4EZ\MMj02544280000[1].gif"/>
          <p:cNvPicPr>
            <a:picLocks noChangeAspect="1" noChangeArrowheads="1" noCrop="1"/>
          </p:cNvPicPr>
          <p:nvPr/>
        </p:nvPicPr>
        <p:blipFill>
          <a:blip r:embed="rId2" cstate="print">
            <a:duotone>
              <a:prstClr val="black"/>
              <a:schemeClr val="accent2">
                <a:tint val="45000"/>
                <a:satMod val="400000"/>
              </a:schemeClr>
            </a:duotone>
          </a:blip>
          <a:srcRect/>
          <a:stretch>
            <a:fillRect/>
          </a:stretch>
        </p:blipFill>
        <p:spPr bwMode="auto">
          <a:xfrm>
            <a:off x="6215074" y="4286256"/>
            <a:ext cx="2428893" cy="187834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sz="half" idx="4294967295"/>
          </p:nvPr>
        </p:nvSpPr>
        <p:spPr>
          <a:xfrm>
            <a:off x="323528" y="1484784"/>
            <a:ext cx="2459038" cy="3214688"/>
          </a:xfrm>
          <a:solidFill>
            <a:schemeClr val="tx2">
              <a:lumMod val="20000"/>
              <a:lumOff val="80000"/>
            </a:schemeClr>
          </a:solidFill>
          <a:ln w="38100" cap="rnd" cmpd="thickThin">
            <a:solidFill>
              <a:schemeClr val="accent1">
                <a:lumMod val="50000"/>
              </a:schemeClr>
            </a:solidFill>
          </a:ln>
          <a:scene3d>
            <a:camera prst="perspectiveContrastingLeftFacing"/>
            <a:lightRig rig="threePt" dir="t"/>
          </a:scene3d>
        </p:spPr>
        <p:txBody>
          <a:bodyPr>
            <a:normAutofit/>
          </a:bodyPr>
          <a:lstStyle/>
          <a:p>
            <a:pPr marL="320040" indent="-320040" eaLnBrk="1" fontAlgn="auto" hangingPunct="1">
              <a:spcAft>
                <a:spcPts val="0"/>
              </a:spcAft>
              <a:buFontTx/>
              <a:buNone/>
              <a:defRPr/>
            </a:pPr>
            <a:r>
              <a:rPr lang="fr-FR" sz="2000" b="1" dirty="0" smtClean="0">
                <a:latin typeface="Arial" pitchFamily="34" charset="0"/>
                <a:cs typeface="Arial" pitchFamily="34" charset="0"/>
              </a:rPr>
              <a:t>L’entreprise :</a:t>
            </a:r>
          </a:p>
          <a:p>
            <a:pPr marL="320040" indent="-320040" eaLnBrk="1" fontAlgn="auto" hangingPunct="1">
              <a:spcAft>
                <a:spcPts val="0"/>
              </a:spcAft>
              <a:buFont typeface="Wingdings" pitchFamily="2" charset="2"/>
              <a:buChar char="v"/>
              <a:defRPr/>
            </a:pPr>
            <a:r>
              <a:rPr lang="fr-FR" sz="2000" dirty="0" smtClean="0">
                <a:latin typeface="Arial" pitchFamily="34" charset="0"/>
                <a:cs typeface="Arial" pitchFamily="34" charset="0"/>
              </a:rPr>
              <a:t>Activité</a:t>
            </a:r>
          </a:p>
          <a:p>
            <a:pPr marL="320040" indent="-320040" eaLnBrk="1" fontAlgn="auto" hangingPunct="1">
              <a:spcAft>
                <a:spcPts val="0"/>
              </a:spcAft>
              <a:buFont typeface="Wingdings" pitchFamily="2" charset="2"/>
              <a:buChar char="v"/>
              <a:defRPr/>
            </a:pPr>
            <a:r>
              <a:rPr lang="fr-FR" sz="2000" dirty="0" smtClean="0">
                <a:latin typeface="Arial" pitchFamily="34" charset="0"/>
                <a:cs typeface="Arial" pitchFamily="34" charset="0"/>
              </a:rPr>
              <a:t>Structure</a:t>
            </a:r>
          </a:p>
          <a:p>
            <a:pPr marL="320040" indent="-320040" eaLnBrk="1" fontAlgn="auto" hangingPunct="1">
              <a:spcAft>
                <a:spcPts val="0"/>
              </a:spcAft>
              <a:buFont typeface="Wingdings" pitchFamily="2" charset="2"/>
              <a:buChar char="v"/>
              <a:defRPr/>
            </a:pPr>
            <a:r>
              <a:rPr lang="fr-FR" sz="2000" dirty="0" smtClean="0">
                <a:latin typeface="Arial" pitchFamily="34" charset="0"/>
                <a:cs typeface="Arial" pitchFamily="34" charset="0"/>
              </a:rPr>
              <a:t>Taille</a:t>
            </a:r>
          </a:p>
          <a:p>
            <a:pPr marL="320040" indent="-320040" eaLnBrk="1" fontAlgn="auto" hangingPunct="1">
              <a:spcAft>
                <a:spcPts val="0"/>
              </a:spcAft>
              <a:buFont typeface="Wingdings" pitchFamily="2" charset="2"/>
              <a:buChar char="v"/>
              <a:defRPr/>
            </a:pPr>
            <a:r>
              <a:rPr lang="fr-FR" sz="2000" dirty="0" smtClean="0">
                <a:latin typeface="Arial" pitchFamily="34" charset="0"/>
                <a:cs typeface="Arial" pitchFamily="34" charset="0"/>
              </a:rPr>
              <a:t>Zone</a:t>
            </a:r>
          </a:p>
          <a:p>
            <a:pPr marL="320040" indent="-320040" eaLnBrk="1" fontAlgn="auto" hangingPunct="1">
              <a:spcAft>
                <a:spcPts val="0"/>
              </a:spcAft>
              <a:buFont typeface="Wingdings" pitchFamily="2" charset="2"/>
              <a:buChar char="v"/>
              <a:defRPr/>
            </a:pPr>
            <a:r>
              <a:rPr lang="fr-FR" sz="2000" dirty="0" smtClean="0">
                <a:latin typeface="Arial" pitchFamily="34" charset="0"/>
                <a:cs typeface="Arial" pitchFamily="34" charset="0"/>
              </a:rPr>
              <a:t>Clientèle</a:t>
            </a:r>
          </a:p>
          <a:p>
            <a:pPr marL="320040" indent="-320040" eaLnBrk="1" fontAlgn="auto" hangingPunct="1">
              <a:spcAft>
                <a:spcPts val="0"/>
              </a:spcAft>
              <a:buFont typeface="Wingdings" pitchFamily="2" charset="2"/>
              <a:buChar char="v"/>
              <a:defRPr/>
            </a:pPr>
            <a:r>
              <a:rPr lang="fr-FR" sz="2000" dirty="0" smtClean="0">
                <a:latin typeface="Arial" pitchFamily="34" charset="0"/>
                <a:cs typeface="Arial" pitchFamily="34" charset="0"/>
              </a:rPr>
              <a:t>Stratégie</a:t>
            </a:r>
          </a:p>
        </p:txBody>
      </p:sp>
      <p:sp>
        <p:nvSpPr>
          <p:cNvPr id="6153" name="Text Box 9"/>
          <p:cNvSpPr txBox="1">
            <a:spLocks noChangeArrowheads="1"/>
          </p:cNvSpPr>
          <p:nvPr/>
        </p:nvSpPr>
        <p:spPr bwMode="auto">
          <a:xfrm>
            <a:off x="2987824" y="1124744"/>
            <a:ext cx="2519362" cy="3631763"/>
          </a:xfrm>
          <a:prstGeom prst="rect">
            <a:avLst/>
          </a:prstGeom>
          <a:solidFill>
            <a:schemeClr val="tx2">
              <a:lumMod val="40000"/>
              <a:lumOff val="60000"/>
            </a:schemeClr>
          </a:solidFill>
          <a:ln w="38100">
            <a:solidFill>
              <a:schemeClr val="accent1">
                <a:lumMod val="50000"/>
              </a:schemeClr>
            </a:solidFill>
            <a:miter lim="800000"/>
            <a:headEnd/>
            <a:tailEnd/>
          </a:ln>
          <a:scene3d>
            <a:camera prst="perspectiveHeroicExtremeLeftFacing"/>
            <a:lightRig rig="threePt" dir="t"/>
          </a:scene3d>
        </p:spPr>
        <p:txBody>
          <a:bodyPr>
            <a:spAutoFit/>
          </a:bodyPr>
          <a:lstStyle/>
          <a:p>
            <a:pPr fontAlgn="auto">
              <a:spcBef>
                <a:spcPct val="50000"/>
              </a:spcBef>
              <a:spcAft>
                <a:spcPts val="0"/>
              </a:spcAft>
              <a:defRPr/>
            </a:pPr>
            <a:r>
              <a:rPr lang="fr-FR" sz="2000" b="1" dirty="0">
                <a:solidFill>
                  <a:prstClr val="black"/>
                </a:solidFill>
                <a:latin typeface="Arial" charset="0"/>
              </a:rPr>
              <a:t>L’acheteur :</a:t>
            </a:r>
          </a:p>
          <a:p>
            <a:pPr fontAlgn="auto">
              <a:spcBef>
                <a:spcPct val="50000"/>
              </a:spcBef>
              <a:spcAft>
                <a:spcPts val="0"/>
              </a:spcAft>
              <a:buFont typeface="Wingdings" pitchFamily="2" charset="2"/>
              <a:buChar char="ü"/>
              <a:defRPr/>
            </a:pPr>
            <a:r>
              <a:rPr lang="fr-FR" sz="2000" dirty="0">
                <a:solidFill>
                  <a:prstClr val="black"/>
                </a:solidFill>
                <a:latin typeface="Arial" charset="0"/>
              </a:rPr>
              <a:t>- Profil</a:t>
            </a:r>
          </a:p>
          <a:p>
            <a:pPr fontAlgn="auto">
              <a:spcBef>
                <a:spcPct val="50000"/>
              </a:spcBef>
              <a:spcAft>
                <a:spcPts val="0"/>
              </a:spcAft>
              <a:buFont typeface="Wingdings" pitchFamily="2" charset="2"/>
              <a:buChar char="ü"/>
              <a:defRPr/>
            </a:pPr>
            <a:r>
              <a:rPr lang="fr-FR" sz="2000" dirty="0">
                <a:solidFill>
                  <a:prstClr val="black"/>
                </a:solidFill>
                <a:latin typeface="Arial" charset="0"/>
              </a:rPr>
              <a:t> Personnalité</a:t>
            </a:r>
          </a:p>
          <a:p>
            <a:pPr fontAlgn="auto">
              <a:spcBef>
                <a:spcPct val="50000"/>
              </a:spcBef>
              <a:spcAft>
                <a:spcPts val="0"/>
              </a:spcAft>
              <a:buFont typeface="Wingdings" pitchFamily="2" charset="2"/>
              <a:buChar char="ü"/>
              <a:defRPr/>
            </a:pPr>
            <a:r>
              <a:rPr lang="fr-FR" sz="2000" dirty="0">
                <a:solidFill>
                  <a:prstClr val="black"/>
                </a:solidFill>
                <a:latin typeface="Arial" charset="0"/>
              </a:rPr>
              <a:t> Motivations</a:t>
            </a:r>
          </a:p>
          <a:p>
            <a:pPr fontAlgn="auto">
              <a:spcBef>
                <a:spcPct val="50000"/>
              </a:spcBef>
              <a:spcAft>
                <a:spcPts val="0"/>
              </a:spcAft>
              <a:buFont typeface="Wingdings" pitchFamily="2" charset="2"/>
              <a:buChar char="ü"/>
              <a:defRPr/>
            </a:pPr>
            <a:r>
              <a:rPr lang="fr-FR" sz="2000" dirty="0">
                <a:solidFill>
                  <a:prstClr val="black"/>
                </a:solidFill>
                <a:latin typeface="Arial" charset="0"/>
              </a:rPr>
              <a:t> Freins</a:t>
            </a:r>
          </a:p>
          <a:p>
            <a:pPr fontAlgn="auto">
              <a:spcBef>
                <a:spcPct val="50000"/>
              </a:spcBef>
              <a:spcAft>
                <a:spcPts val="0"/>
              </a:spcAft>
              <a:buFont typeface="Wingdings" pitchFamily="2" charset="2"/>
              <a:buChar char="ü"/>
              <a:defRPr/>
            </a:pPr>
            <a:r>
              <a:rPr lang="fr-FR" sz="2000" dirty="0">
                <a:solidFill>
                  <a:prstClr val="black"/>
                </a:solidFill>
                <a:latin typeface="Arial" charset="0"/>
              </a:rPr>
              <a:t> Décision</a:t>
            </a:r>
          </a:p>
          <a:p>
            <a:pPr fontAlgn="auto">
              <a:spcBef>
                <a:spcPct val="50000"/>
              </a:spcBef>
              <a:spcAft>
                <a:spcPts val="0"/>
              </a:spcAft>
              <a:buFont typeface="Wingdings" pitchFamily="2" charset="2"/>
              <a:buChar char="ü"/>
              <a:defRPr/>
            </a:pPr>
            <a:r>
              <a:rPr lang="fr-FR" sz="2000" dirty="0">
                <a:solidFill>
                  <a:prstClr val="black"/>
                </a:solidFill>
                <a:latin typeface="Arial" charset="0"/>
              </a:rPr>
              <a:t> Fonction</a:t>
            </a:r>
          </a:p>
          <a:p>
            <a:pPr fontAlgn="auto">
              <a:spcBef>
                <a:spcPct val="50000"/>
              </a:spcBef>
              <a:spcAft>
                <a:spcPts val="0"/>
              </a:spcAft>
              <a:defRPr/>
            </a:pPr>
            <a:endParaRPr lang="fr-FR" sz="2000" dirty="0">
              <a:solidFill>
                <a:prstClr val="black"/>
              </a:solidFill>
              <a:latin typeface="Arial" charset="0"/>
            </a:endParaRPr>
          </a:p>
        </p:txBody>
      </p:sp>
      <p:sp>
        <p:nvSpPr>
          <p:cNvPr id="6159" name="Text Box 15"/>
          <p:cNvSpPr txBox="1">
            <a:spLocks noChangeArrowheads="1"/>
          </p:cNvSpPr>
          <p:nvPr/>
        </p:nvSpPr>
        <p:spPr bwMode="auto">
          <a:xfrm>
            <a:off x="6012160" y="1772816"/>
            <a:ext cx="2676515" cy="2708434"/>
          </a:xfrm>
          <a:prstGeom prst="rect">
            <a:avLst/>
          </a:prstGeom>
          <a:solidFill>
            <a:schemeClr val="tx2">
              <a:lumMod val="60000"/>
              <a:lumOff val="40000"/>
            </a:schemeClr>
          </a:solidFill>
          <a:ln w="38100">
            <a:solidFill>
              <a:schemeClr val="accent1">
                <a:lumMod val="50000"/>
              </a:schemeClr>
            </a:solidFill>
            <a:miter lim="800000"/>
            <a:headEnd/>
            <a:tailEnd/>
          </a:ln>
          <a:scene3d>
            <a:camera prst="perspectiveHeroicExtremeLeftFacing"/>
            <a:lightRig rig="threePt" dir="t"/>
          </a:scene3d>
        </p:spPr>
        <p:txBody>
          <a:bodyPr>
            <a:spAutoFit/>
          </a:bodyPr>
          <a:lstStyle/>
          <a:p>
            <a:pPr fontAlgn="auto">
              <a:spcBef>
                <a:spcPct val="50000"/>
              </a:spcBef>
              <a:spcAft>
                <a:spcPts val="0"/>
              </a:spcAft>
              <a:defRPr/>
            </a:pPr>
            <a:r>
              <a:rPr lang="fr-FR" sz="2000" b="1" dirty="0">
                <a:solidFill>
                  <a:prstClr val="black"/>
                </a:solidFill>
                <a:latin typeface="Arial" charset="0"/>
              </a:rPr>
              <a:t>Le besoin : </a:t>
            </a:r>
          </a:p>
          <a:p>
            <a:pPr fontAlgn="auto">
              <a:spcBef>
                <a:spcPct val="50000"/>
              </a:spcBef>
              <a:spcAft>
                <a:spcPts val="0"/>
              </a:spcAft>
              <a:buFont typeface="Wingdings" pitchFamily="2" charset="2"/>
              <a:buChar char="Ø"/>
              <a:defRPr/>
            </a:pPr>
            <a:r>
              <a:rPr lang="fr-FR" sz="2000" dirty="0">
                <a:solidFill>
                  <a:prstClr val="black"/>
                </a:solidFill>
                <a:latin typeface="Arial" charset="0"/>
              </a:rPr>
              <a:t> Budget</a:t>
            </a:r>
          </a:p>
          <a:p>
            <a:pPr fontAlgn="auto">
              <a:spcBef>
                <a:spcPct val="50000"/>
              </a:spcBef>
              <a:spcAft>
                <a:spcPts val="0"/>
              </a:spcAft>
              <a:buFont typeface="Wingdings" pitchFamily="2" charset="2"/>
              <a:buChar char="Ø"/>
              <a:defRPr/>
            </a:pPr>
            <a:r>
              <a:rPr lang="fr-FR" sz="2000" dirty="0">
                <a:solidFill>
                  <a:prstClr val="black"/>
                </a:solidFill>
                <a:latin typeface="Arial" charset="0"/>
              </a:rPr>
              <a:t> Délai</a:t>
            </a:r>
          </a:p>
          <a:p>
            <a:pPr fontAlgn="auto">
              <a:spcBef>
                <a:spcPct val="50000"/>
              </a:spcBef>
              <a:spcAft>
                <a:spcPts val="0"/>
              </a:spcAft>
              <a:buFont typeface="Wingdings" pitchFamily="2" charset="2"/>
              <a:buChar char="Ø"/>
              <a:defRPr/>
            </a:pPr>
            <a:r>
              <a:rPr lang="fr-FR" sz="2000" dirty="0">
                <a:solidFill>
                  <a:prstClr val="black"/>
                </a:solidFill>
                <a:latin typeface="Arial" charset="0"/>
              </a:rPr>
              <a:t> Situation</a:t>
            </a:r>
            <a:r>
              <a:rPr lang="fr-FR" dirty="0">
                <a:solidFill>
                  <a:prstClr val="black"/>
                </a:solidFill>
                <a:latin typeface="Tw Cen MT"/>
              </a:rPr>
              <a:t> </a:t>
            </a:r>
            <a:r>
              <a:rPr lang="fr-FR" sz="2000" dirty="0">
                <a:solidFill>
                  <a:prstClr val="black"/>
                </a:solidFill>
                <a:latin typeface="Arial" charset="0"/>
              </a:rPr>
              <a:t>actuelle</a:t>
            </a:r>
          </a:p>
          <a:p>
            <a:pPr fontAlgn="auto">
              <a:spcBef>
                <a:spcPct val="50000"/>
              </a:spcBef>
              <a:spcAft>
                <a:spcPts val="0"/>
              </a:spcAft>
              <a:buFont typeface="Wingdings" pitchFamily="2" charset="2"/>
              <a:buChar char="Ø"/>
              <a:defRPr/>
            </a:pPr>
            <a:r>
              <a:rPr lang="fr-FR" sz="2000" dirty="0">
                <a:solidFill>
                  <a:prstClr val="black"/>
                </a:solidFill>
                <a:latin typeface="Arial" charset="0"/>
              </a:rPr>
              <a:t> Situation souhaitée</a:t>
            </a:r>
            <a:endParaRPr lang="fr-FR" dirty="0">
              <a:solidFill>
                <a:prstClr val="black"/>
              </a:solidFill>
              <a:latin typeface="Tw Cen MT"/>
            </a:endParaRPr>
          </a:p>
          <a:p>
            <a:pPr fontAlgn="auto">
              <a:spcBef>
                <a:spcPct val="50000"/>
              </a:spcBef>
              <a:spcAft>
                <a:spcPts val="0"/>
              </a:spcAft>
              <a:buFontTx/>
              <a:buChar char="-"/>
              <a:defRPr/>
            </a:pPr>
            <a:endParaRPr lang="fr-FR" sz="2000" dirty="0">
              <a:solidFill>
                <a:prstClr val="black"/>
              </a:solidFill>
              <a:latin typeface="Arial" charset="0"/>
            </a:endParaRPr>
          </a:p>
        </p:txBody>
      </p:sp>
    </p:spTree>
  </p:cSld>
  <p:clrMapOvr>
    <a:masterClrMapping/>
  </p:clrMapOvr>
  <p:transition spd="slow">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WordArt 8"/>
          <p:cNvSpPr>
            <a:spLocks noChangeArrowheads="1" noChangeShapeType="1" noTextEdit="1"/>
          </p:cNvSpPr>
          <p:nvPr/>
        </p:nvSpPr>
        <p:spPr bwMode="auto">
          <a:xfrm>
            <a:off x="539750" y="333375"/>
            <a:ext cx="7032625" cy="571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r-FR" sz="3600" kern="10">
                <a:solidFill>
                  <a:srgbClr val="726868"/>
                </a:solidFill>
                <a:effectLst>
                  <a:outerShdw dist="35921" dir="2700000" algn="ctr" rotWithShape="0">
                    <a:srgbClr val="C0C0C0">
                      <a:alpha val="79999"/>
                    </a:srgbClr>
                  </a:outerShdw>
                </a:effectLst>
                <a:latin typeface="Tahoma"/>
                <a:ea typeface="Tahoma"/>
                <a:cs typeface="Tahoma"/>
              </a:rPr>
              <a:t>PLAN DE DÉCOUVERTE</a:t>
            </a:r>
          </a:p>
        </p:txBody>
      </p:sp>
      <p:sp>
        <p:nvSpPr>
          <p:cNvPr id="29700" name="Text Box 9"/>
          <p:cNvSpPr txBox="1">
            <a:spLocks noChangeArrowheads="1"/>
          </p:cNvSpPr>
          <p:nvPr/>
        </p:nvSpPr>
        <p:spPr bwMode="auto">
          <a:xfrm>
            <a:off x="468313" y="1125538"/>
            <a:ext cx="8675687"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spcBef>
                <a:spcPct val="50000"/>
              </a:spcBef>
            </a:pPr>
            <a:r>
              <a:rPr lang="fr-FR" altLang="fr-FR" sz="2400" b="1">
                <a:solidFill>
                  <a:srgbClr val="000000"/>
                </a:solidFill>
                <a:latin typeface="Arial" charset="0"/>
              </a:rPr>
              <a:t>Utilisez la technique de l ’entonnoir…</a:t>
            </a:r>
          </a:p>
          <a:p>
            <a:pPr eaLnBrk="1" hangingPunct="1">
              <a:spcBef>
                <a:spcPct val="50000"/>
              </a:spcBef>
            </a:pPr>
            <a:r>
              <a:rPr lang="fr-FR" altLang="fr-FR" b="1">
                <a:solidFill>
                  <a:srgbClr val="000000"/>
                </a:solidFill>
                <a:latin typeface="Lucida Console" pitchFamily="49" charset="0"/>
              </a:rPr>
              <a:t>Question ouverte :</a:t>
            </a:r>
            <a:r>
              <a:rPr lang="fr-FR" altLang="fr-FR">
                <a:solidFill>
                  <a:srgbClr val="000000"/>
                </a:solidFill>
                <a:latin typeface="Arial" charset="0"/>
              </a:rPr>
              <a:t> 			</a:t>
            </a:r>
            <a:r>
              <a:rPr lang="fr-FR" altLang="fr-FR" sz="1600" i="1">
                <a:solidFill>
                  <a:srgbClr val="000000"/>
                </a:solidFill>
                <a:latin typeface="Arial" charset="0"/>
              </a:rPr>
              <a:t>« Quelle est votre activité ?»</a:t>
            </a:r>
          </a:p>
          <a:p>
            <a:pPr eaLnBrk="1" hangingPunct="1">
              <a:spcBef>
                <a:spcPct val="50000"/>
              </a:spcBef>
            </a:pPr>
            <a:endParaRPr lang="fr-FR" altLang="fr-FR" sz="1600" i="1">
              <a:solidFill>
                <a:srgbClr val="000000"/>
              </a:solidFill>
              <a:latin typeface="Arial" charset="0"/>
            </a:endParaRPr>
          </a:p>
          <a:p>
            <a:pPr eaLnBrk="1" hangingPunct="1">
              <a:spcBef>
                <a:spcPct val="50000"/>
              </a:spcBef>
            </a:pPr>
            <a:r>
              <a:rPr lang="fr-FR" altLang="fr-FR" b="1">
                <a:solidFill>
                  <a:srgbClr val="000000"/>
                </a:solidFill>
                <a:latin typeface="Lucida Console" pitchFamily="49" charset="0"/>
              </a:rPr>
              <a:t>Question d’approfondissement :</a:t>
            </a:r>
            <a:r>
              <a:rPr lang="fr-FR" altLang="fr-FR">
                <a:solidFill>
                  <a:srgbClr val="000000"/>
                </a:solidFill>
                <a:latin typeface="Arial" charset="0"/>
              </a:rPr>
              <a:t>  	</a:t>
            </a:r>
            <a:r>
              <a:rPr lang="fr-FR" altLang="fr-FR" sz="1600" i="1">
                <a:solidFill>
                  <a:srgbClr val="000000"/>
                </a:solidFill>
                <a:latin typeface="Arial" charset="0"/>
              </a:rPr>
              <a:t>« Quelle stratégie commerciale avez-vous 				              	choisi pour votre activité ? »</a:t>
            </a:r>
          </a:p>
          <a:p>
            <a:pPr eaLnBrk="1" hangingPunct="1">
              <a:spcBef>
                <a:spcPct val="50000"/>
              </a:spcBef>
            </a:pPr>
            <a:endParaRPr lang="fr-FR" altLang="fr-FR" sz="1600" i="1">
              <a:solidFill>
                <a:srgbClr val="000000"/>
              </a:solidFill>
              <a:latin typeface="Arial" charset="0"/>
            </a:endParaRPr>
          </a:p>
          <a:p>
            <a:pPr eaLnBrk="1" hangingPunct="1">
              <a:spcBef>
                <a:spcPct val="50000"/>
              </a:spcBef>
            </a:pPr>
            <a:r>
              <a:rPr lang="fr-FR" altLang="fr-FR" b="1">
                <a:solidFill>
                  <a:srgbClr val="000000"/>
                </a:solidFill>
                <a:latin typeface="Lucida Console" pitchFamily="49" charset="0"/>
              </a:rPr>
              <a:t>Reformulation :</a:t>
            </a:r>
            <a:r>
              <a:rPr lang="fr-FR" altLang="fr-FR">
                <a:solidFill>
                  <a:srgbClr val="000000"/>
                </a:solidFill>
                <a:latin typeface="Arial" charset="0"/>
              </a:rPr>
              <a:t> 			</a:t>
            </a:r>
            <a:r>
              <a:rPr lang="fr-FR" altLang="fr-FR" sz="1600" i="1">
                <a:solidFill>
                  <a:srgbClr val="000000"/>
                </a:solidFill>
                <a:latin typeface="Arial" charset="0"/>
              </a:rPr>
              <a:t>« Si je comprends bien, vous vendez 						du prêt-à-porter enfant et vous 						souhaitez vous différencier de vos 						concurrents avec de nouveaux 						produits ? »</a:t>
            </a:r>
          </a:p>
          <a:p>
            <a:pPr eaLnBrk="1" hangingPunct="1">
              <a:spcBef>
                <a:spcPct val="50000"/>
              </a:spcBef>
            </a:pPr>
            <a:r>
              <a:rPr lang="fr-FR" altLang="fr-FR" b="1">
                <a:solidFill>
                  <a:srgbClr val="000000"/>
                </a:solidFill>
                <a:latin typeface="Lucida Console" pitchFamily="49" charset="0"/>
              </a:rPr>
              <a:t>Identification du besoin :	</a:t>
            </a:r>
            <a:r>
              <a:rPr lang="fr-FR" altLang="fr-FR" sz="1600" i="1">
                <a:solidFill>
                  <a:srgbClr val="000000"/>
                </a:solidFill>
                <a:latin typeface="Arial" charset="0"/>
              </a:rPr>
              <a:t> 	« Vous avez donc besoin de produits 						nouveaux et originaux qui augmentent 						votre chiffre d’affaires tout en vous 						démarquant de vos concurrents. »</a:t>
            </a:r>
          </a:p>
        </p:txBody>
      </p:sp>
      <p:sp>
        <p:nvSpPr>
          <p:cNvPr id="29701" name="AutoShape 10"/>
          <p:cNvSpPr>
            <a:spLocks noChangeArrowheads="1"/>
          </p:cNvSpPr>
          <p:nvPr/>
        </p:nvSpPr>
        <p:spPr bwMode="auto">
          <a:xfrm>
            <a:off x="1187450" y="2060575"/>
            <a:ext cx="431800" cy="287338"/>
          </a:xfrm>
          <a:prstGeom prst="downArrow">
            <a:avLst>
              <a:gd name="adj1" fmla="val 50000"/>
              <a:gd name="adj2" fmla="val 25000"/>
            </a:avLst>
          </a:prstGeom>
          <a:solidFill>
            <a:srgbClr val="CC3300"/>
          </a:solidFill>
          <a:ln w="9525">
            <a:solidFill>
              <a:schemeClr val="tx1"/>
            </a:solidFill>
            <a:miter lim="800000"/>
            <a:headEnd/>
            <a:tailEnd/>
          </a:ln>
        </p:spPr>
        <p:txBody>
          <a:bodyPr wrap="none" anchor="ct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endParaRPr lang="fr-FR" altLang="fr-FR">
              <a:solidFill>
                <a:srgbClr val="000000"/>
              </a:solidFill>
              <a:latin typeface="Tw Cen MT" pitchFamily="34" charset="0"/>
            </a:endParaRPr>
          </a:p>
        </p:txBody>
      </p:sp>
      <p:sp>
        <p:nvSpPr>
          <p:cNvPr id="29702" name="AutoShape 12"/>
          <p:cNvSpPr>
            <a:spLocks noChangeArrowheads="1"/>
          </p:cNvSpPr>
          <p:nvPr/>
        </p:nvSpPr>
        <p:spPr bwMode="auto">
          <a:xfrm>
            <a:off x="1187450" y="2997200"/>
            <a:ext cx="431800" cy="287338"/>
          </a:xfrm>
          <a:prstGeom prst="downArrow">
            <a:avLst>
              <a:gd name="adj1" fmla="val 50000"/>
              <a:gd name="adj2" fmla="val 25000"/>
            </a:avLst>
          </a:prstGeom>
          <a:solidFill>
            <a:srgbClr val="CC3300"/>
          </a:solidFill>
          <a:ln w="9525">
            <a:solidFill>
              <a:schemeClr val="tx1"/>
            </a:solidFill>
            <a:miter lim="800000"/>
            <a:headEnd/>
            <a:tailEnd/>
          </a:ln>
        </p:spPr>
        <p:txBody>
          <a:bodyPr wrap="none" anchor="ct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endParaRPr lang="fr-FR" altLang="fr-FR">
              <a:solidFill>
                <a:srgbClr val="000000"/>
              </a:solidFill>
              <a:latin typeface="Tw Cen MT" pitchFamily="34" charset="0"/>
            </a:endParaRPr>
          </a:p>
        </p:txBody>
      </p:sp>
      <p:sp>
        <p:nvSpPr>
          <p:cNvPr id="29703" name="AutoShape 13"/>
          <p:cNvSpPr>
            <a:spLocks noChangeArrowheads="1"/>
          </p:cNvSpPr>
          <p:nvPr/>
        </p:nvSpPr>
        <p:spPr bwMode="auto">
          <a:xfrm>
            <a:off x="1187450" y="4149725"/>
            <a:ext cx="431800" cy="287338"/>
          </a:xfrm>
          <a:prstGeom prst="downArrow">
            <a:avLst>
              <a:gd name="adj1" fmla="val 50000"/>
              <a:gd name="adj2" fmla="val 25000"/>
            </a:avLst>
          </a:prstGeom>
          <a:solidFill>
            <a:srgbClr val="CC3300"/>
          </a:solidFill>
          <a:ln w="9525">
            <a:solidFill>
              <a:schemeClr val="tx1"/>
            </a:solidFill>
            <a:miter lim="800000"/>
            <a:headEnd/>
            <a:tailEnd/>
          </a:ln>
        </p:spPr>
        <p:txBody>
          <a:bodyPr wrap="none" anchor="ct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endParaRPr lang="fr-FR" altLang="fr-FR">
              <a:solidFill>
                <a:srgbClr val="000000"/>
              </a:solidFill>
              <a:latin typeface="Tw Cen MT" pitchFamily="34" charset="0"/>
            </a:endParaRPr>
          </a:p>
        </p:txBody>
      </p:sp>
      <p:sp>
        <p:nvSpPr>
          <p:cNvPr id="29704" name="Rectangle 14"/>
          <p:cNvSpPr>
            <a:spLocks noChangeArrowheads="1"/>
          </p:cNvSpPr>
          <p:nvPr/>
        </p:nvSpPr>
        <p:spPr bwMode="auto">
          <a:xfrm>
            <a:off x="395288" y="1557338"/>
            <a:ext cx="8569325" cy="4679950"/>
          </a:xfrm>
          <a:prstGeom prst="rect">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endParaRPr lang="fr-FR" altLang="fr-FR">
              <a:solidFill>
                <a:srgbClr val="000000"/>
              </a:solidFill>
              <a:latin typeface="Tw Cen MT" pitchFamily="34" charset="0"/>
            </a:endParaRPr>
          </a:p>
        </p:txBody>
      </p:sp>
    </p:spTree>
  </p:cSld>
  <p:clrMapOvr>
    <a:masterClrMapping/>
  </p:clrMapOvr>
  <p:transition spd="slow">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WordArt 4"/>
          <p:cNvSpPr>
            <a:spLocks noChangeArrowheads="1" noChangeShapeType="1" noTextEdit="1"/>
          </p:cNvSpPr>
          <p:nvPr/>
        </p:nvSpPr>
        <p:spPr bwMode="auto">
          <a:xfrm>
            <a:off x="642938" y="188913"/>
            <a:ext cx="7715250" cy="50323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r-FR" sz="3600" kern="10">
                <a:solidFill>
                  <a:srgbClr val="726868"/>
                </a:solidFill>
                <a:effectLst>
                  <a:outerShdw dist="35921" dir="2700000" algn="ctr" rotWithShape="0">
                    <a:srgbClr val="C0C0C0">
                      <a:alpha val="79999"/>
                    </a:srgbClr>
                  </a:outerShdw>
                </a:effectLst>
                <a:latin typeface="Tahoma"/>
                <a:ea typeface="Tahoma"/>
                <a:cs typeface="Tahoma"/>
              </a:rPr>
              <a:t>L'ARGUMENTATION</a:t>
            </a:r>
          </a:p>
        </p:txBody>
      </p:sp>
      <p:sp>
        <p:nvSpPr>
          <p:cNvPr id="7171" name="Text Box 5"/>
          <p:cNvSpPr txBox="1">
            <a:spLocks noChangeArrowheads="1"/>
          </p:cNvSpPr>
          <p:nvPr/>
        </p:nvSpPr>
        <p:spPr bwMode="auto">
          <a:xfrm>
            <a:off x="857250" y="2214563"/>
            <a:ext cx="7572375" cy="4340225"/>
          </a:xfrm>
          <a:prstGeom prst="rect">
            <a:avLst/>
          </a:prstGeom>
          <a:noFill/>
          <a:ln w="9525" cap="rnd">
            <a:solidFill>
              <a:schemeClr val="accent6">
                <a:lumMod val="75000"/>
              </a:schemeClr>
            </a:solidFill>
            <a:prstDash val="dashDot"/>
            <a:miter lim="800000"/>
            <a:headEnd/>
            <a:tailEnd/>
          </a:ln>
        </p:spPr>
        <p:txBody>
          <a:bodyPr>
            <a:spAutoFit/>
          </a:bodyPr>
          <a:lstStyle/>
          <a:p>
            <a:pPr marL="342900" indent="-342900" fontAlgn="auto">
              <a:spcBef>
                <a:spcPct val="50000"/>
              </a:spcBef>
              <a:spcAft>
                <a:spcPts val="0"/>
              </a:spcAft>
              <a:defRPr/>
            </a:pPr>
            <a:r>
              <a:rPr lang="fr-FR" sz="2400" b="1" dirty="0">
                <a:solidFill>
                  <a:srgbClr val="DD8047">
                    <a:lumMod val="50000"/>
                  </a:srgbClr>
                </a:solidFill>
                <a:latin typeface="Arial" charset="0"/>
              </a:rPr>
              <a:t>Les outils de présentation</a:t>
            </a:r>
            <a:r>
              <a:rPr lang="fr-FR" dirty="0">
                <a:solidFill>
                  <a:srgbClr val="DD8047">
                    <a:lumMod val="50000"/>
                  </a:srgbClr>
                </a:solidFill>
                <a:latin typeface="Tw Cen MT"/>
              </a:rPr>
              <a:t> </a:t>
            </a:r>
          </a:p>
          <a:p>
            <a:pPr marL="342900" indent="-342900" fontAlgn="auto">
              <a:spcBef>
                <a:spcPct val="50000"/>
              </a:spcBef>
              <a:spcAft>
                <a:spcPts val="0"/>
              </a:spcAft>
              <a:defRPr/>
            </a:pPr>
            <a:r>
              <a:rPr lang="fr-FR" dirty="0" smtClean="0">
                <a:solidFill>
                  <a:srgbClr val="DD8047">
                    <a:lumMod val="50000"/>
                  </a:srgbClr>
                </a:solidFill>
                <a:latin typeface="Arial" charset="0"/>
              </a:rPr>
              <a:t>(Visuel, </a:t>
            </a:r>
            <a:r>
              <a:rPr lang="fr-FR" dirty="0">
                <a:solidFill>
                  <a:srgbClr val="DD8047">
                    <a:lumMod val="50000"/>
                  </a:srgbClr>
                </a:solidFill>
                <a:latin typeface="Arial" charset="0"/>
              </a:rPr>
              <a:t>vidéo, fiche-produit argumentée, PowerPoint…)</a:t>
            </a:r>
          </a:p>
          <a:p>
            <a:pPr marL="342900" indent="-342900" fontAlgn="auto">
              <a:spcBef>
                <a:spcPct val="50000"/>
              </a:spcBef>
              <a:spcAft>
                <a:spcPts val="0"/>
              </a:spcAft>
              <a:defRPr/>
            </a:pPr>
            <a:r>
              <a:rPr lang="fr-FR" sz="2400" b="1" dirty="0">
                <a:solidFill>
                  <a:srgbClr val="DD8047">
                    <a:lumMod val="50000"/>
                  </a:srgbClr>
                </a:solidFill>
                <a:latin typeface="Arial" charset="0"/>
              </a:rPr>
              <a:t>Le C.A.P</a:t>
            </a:r>
            <a:endParaRPr lang="fr-FR" dirty="0">
              <a:solidFill>
                <a:srgbClr val="DD8047">
                  <a:lumMod val="50000"/>
                </a:srgbClr>
              </a:solidFill>
              <a:latin typeface="Tw Cen MT"/>
            </a:endParaRPr>
          </a:p>
          <a:p>
            <a:pPr marL="342900" indent="-342900" fontAlgn="auto">
              <a:spcBef>
                <a:spcPct val="50000"/>
              </a:spcBef>
              <a:spcAft>
                <a:spcPts val="0"/>
              </a:spcAft>
              <a:defRPr/>
            </a:pPr>
            <a:r>
              <a:rPr lang="fr-FR" dirty="0">
                <a:solidFill>
                  <a:srgbClr val="DD8047">
                    <a:lumMod val="50000"/>
                  </a:srgbClr>
                </a:solidFill>
                <a:latin typeface="Arial" charset="0"/>
              </a:rPr>
              <a:t>(Caractéristique, Avantage, Preuve)</a:t>
            </a:r>
          </a:p>
          <a:p>
            <a:pPr marL="342900" indent="-342900" fontAlgn="auto">
              <a:spcBef>
                <a:spcPct val="50000"/>
              </a:spcBef>
              <a:spcAft>
                <a:spcPts val="0"/>
              </a:spcAft>
              <a:defRPr/>
            </a:pPr>
            <a:r>
              <a:rPr lang="fr-FR" sz="2400" b="1" dirty="0">
                <a:solidFill>
                  <a:srgbClr val="DD8047">
                    <a:lumMod val="50000"/>
                  </a:srgbClr>
                </a:solidFill>
                <a:latin typeface="Arial" charset="0"/>
              </a:rPr>
              <a:t>Le profil SONCAS</a:t>
            </a:r>
            <a:r>
              <a:rPr lang="fr-FR" sz="2400" dirty="0">
                <a:solidFill>
                  <a:srgbClr val="DD8047">
                    <a:lumMod val="50000"/>
                  </a:srgbClr>
                </a:solidFill>
                <a:latin typeface="Tw Cen MT"/>
              </a:rPr>
              <a:t> </a:t>
            </a:r>
            <a:r>
              <a:rPr lang="fr-FR" sz="2400" b="1" dirty="0">
                <a:solidFill>
                  <a:srgbClr val="DD8047">
                    <a:lumMod val="50000"/>
                  </a:srgbClr>
                </a:solidFill>
                <a:latin typeface="Arial" charset="0"/>
              </a:rPr>
              <a:t>du client</a:t>
            </a:r>
          </a:p>
          <a:p>
            <a:pPr marL="342900" indent="-342900" fontAlgn="auto">
              <a:spcBef>
                <a:spcPct val="50000"/>
              </a:spcBef>
              <a:spcAft>
                <a:spcPts val="0"/>
              </a:spcAft>
              <a:buFont typeface="Webdings" pitchFamily="18" charset="2"/>
              <a:buChar char=""/>
              <a:defRPr/>
            </a:pPr>
            <a:r>
              <a:rPr lang="fr-FR" sz="1400" b="1" dirty="0">
                <a:solidFill>
                  <a:srgbClr val="DD8047">
                    <a:lumMod val="50000"/>
                  </a:srgbClr>
                </a:solidFill>
                <a:latin typeface="Arial" charset="0"/>
              </a:rPr>
              <a:t>S</a:t>
            </a:r>
            <a:r>
              <a:rPr lang="fr-FR" sz="1400" dirty="0">
                <a:solidFill>
                  <a:srgbClr val="DD8047">
                    <a:lumMod val="50000"/>
                  </a:srgbClr>
                </a:solidFill>
                <a:latin typeface="Arial" charset="0"/>
              </a:rPr>
              <a:t>écurité : rassurer le client</a:t>
            </a:r>
          </a:p>
          <a:p>
            <a:pPr marL="342900" indent="-342900" fontAlgn="auto">
              <a:spcBef>
                <a:spcPct val="50000"/>
              </a:spcBef>
              <a:spcAft>
                <a:spcPts val="0"/>
              </a:spcAft>
              <a:buFont typeface="Webdings" pitchFamily="18" charset="2"/>
              <a:buChar char=""/>
              <a:defRPr/>
            </a:pPr>
            <a:r>
              <a:rPr lang="fr-FR" sz="1400" b="1" dirty="0">
                <a:solidFill>
                  <a:srgbClr val="DD8047">
                    <a:lumMod val="50000"/>
                  </a:srgbClr>
                </a:solidFill>
                <a:latin typeface="Arial" charset="0"/>
              </a:rPr>
              <a:t>O</a:t>
            </a:r>
            <a:r>
              <a:rPr lang="fr-FR" sz="1400" dirty="0">
                <a:solidFill>
                  <a:srgbClr val="DD8047">
                    <a:lumMod val="50000"/>
                  </a:srgbClr>
                </a:solidFill>
                <a:latin typeface="Arial" charset="0"/>
              </a:rPr>
              <a:t>rgueil : valoriser le client</a:t>
            </a:r>
          </a:p>
          <a:p>
            <a:pPr marL="342900" indent="-342900" fontAlgn="auto">
              <a:spcBef>
                <a:spcPct val="50000"/>
              </a:spcBef>
              <a:spcAft>
                <a:spcPts val="0"/>
              </a:spcAft>
              <a:buFont typeface="Webdings" pitchFamily="18" charset="2"/>
              <a:buChar char=""/>
              <a:defRPr/>
            </a:pPr>
            <a:r>
              <a:rPr lang="fr-FR" sz="1400" b="1" dirty="0">
                <a:solidFill>
                  <a:srgbClr val="DD8047">
                    <a:lumMod val="50000"/>
                  </a:srgbClr>
                </a:solidFill>
                <a:latin typeface="Arial" charset="0"/>
              </a:rPr>
              <a:t>N</a:t>
            </a:r>
            <a:r>
              <a:rPr lang="fr-FR" sz="1400" dirty="0">
                <a:solidFill>
                  <a:srgbClr val="DD8047">
                    <a:lumMod val="50000"/>
                  </a:srgbClr>
                </a:solidFill>
                <a:latin typeface="Arial" charset="0"/>
              </a:rPr>
              <a:t>ouveauté : valoriser le coté récent</a:t>
            </a:r>
          </a:p>
          <a:p>
            <a:pPr marL="342900" indent="-342900" fontAlgn="auto">
              <a:spcBef>
                <a:spcPct val="50000"/>
              </a:spcBef>
              <a:spcAft>
                <a:spcPts val="0"/>
              </a:spcAft>
              <a:buFont typeface="Webdings" pitchFamily="18" charset="2"/>
              <a:buChar char=""/>
              <a:defRPr/>
            </a:pPr>
            <a:r>
              <a:rPr lang="fr-FR" sz="1400" b="1" dirty="0">
                <a:solidFill>
                  <a:srgbClr val="DD8047">
                    <a:lumMod val="50000"/>
                  </a:srgbClr>
                </a:solidFill>
                <a:latin typeface="Arial" charset="0"/>
              </a:rPr>
              <a:t>C</a:t>
            </a:r>
            <a:r>
              <a:rPr lang="fr-FR" sz="1400" dirty="0">
                <a:solidFill>
                  <a:srgbClr val="DD8047">
                    <a:lumMod val="50000"/>
                  </a:srgbClr>
                </a:solidFill>
                <a:latin typeface="Arial" charset="0"/>
              </a:rPr>
              <a:t>onfort : valoriser l’aspect pratique</a:t>
            </a:r>
          </a:p>
          <a:p>
            <a:pPr marL="342900" indent="-342900" fontAlgn="auto">
              <a:spcBef>
                <a:spcPct val="50000"/>
              </a:spcBef>
              <a:spcAft>
                <a:spcPts val="0"/>
              </a:spcAft>
              <a:buFont typeface="Webdings" pitchFamily="18" charset="2"/>
              <a:buChar char=""/>
              <a:defRPr/>
            </a:pPr>
            <a:r>
              <a:rPr lang="fr-FR" sz="1400" b="1" dirty="0">
                <a:solidFill>
                  <a:srgbClr val="DD8047">
                    <a:lumMod val="50000"/>
                  </a:srgbClr>
                </a:solidFill>
                <a:latin typeface="Arial" charset="0"/>
              </a:rPr>
              <a:t>A</a:t>
            </a:r>
            <a:r>
              <a:rPr lang="fr-FR" sz="1400" dirty="0">
                <a:solidFill>
                  <a:srgbClr val="DD8047">
                    <a:lumMod val="50000"/>
                  </a:srgbClr>
                </a:solidFill>
                <a:latin typeface="Arial" charset="0"/>
              </a:rPr>
              <a:t>rgent : valoriser l’économie, la rentabilité</a:t>
            </a:r>
          </a:p>
          <a:p>
            <a:pPr marL="342900" indent="-342900" fontAlgn="auto">
              <a:spcBef>
                <a:spcPct val="50000"/>
              </a:spcBef>
              <a:spcAft>
                <a:spcPts val="0"/>
              </a:spcAft>
              <a:buFont typeface="Webdings" pitchFamily="18" charset="2"/>
              <a:buChar char=""/>
              <a:defRPr/>
            </a:pPr>
            <a:r>
              <a:rPr lang="fr-FR" sz="1400" b="1" dirty="0">
                <a:solidFill>
                  <a:srgbClr val="DD8047">
                    <a:lumMod val="50000"/>
                  </a:srgbClr>
                </a:solidFill>
                <a:latin typeface="Arial" charset="0"/>
              </a:rPr>
              <a:t>S</a:t>
            </a:r>
            <a:r>
              <a:rPr lang="fr-FR" sz="1400" dirty="0">
                <a:solidFill>
                  <a:srgbClr val="DD8047">
                    <a:lumMod val="50000"/>
                  </a:srgbClr>
                </a:solidFill>
                <a:latin typeface="Arial" charset="0"/>
              </a:rPr>
              <a:t>ympathie : mettre en avant le pratique et la convivialité</a:t>
            </a:r>
          </a:p>
        </p:txBody>
      </p:sp>
      <p:sp>
        <p:nvSpPr>
          <p:cNvPr id="30724" name="Oval 6"/>
          <p:cNvSpPr>
            <a:spLocks noChangeArrowheads="1"/>
          </p:cNvSpPr>
          <p:nvPr/>
        </p:nvSpPr>
        <p:spPr bwMode="auto">
          <a:xfrm>
            <a:off x="1500188" y="908050"/>
            <a:ext cx="6643687" cy="1079500"/>
          </a:xfrm>
          <a:prstGeom prst="ellipse">
            <a:avLst/>
          </a:prstGeom>
          <a:gradFill rotWithShape="1">
            <a:gsLst>
              <a:gs pos="0">
                <a:srgbClr val="FFE980"/>
              </a:gs>
              <a:gs pos="50000">
                <a:srgbClr val="FFEFB3"/>
              </a:gs>
              <a:gs pos="100000">
                <a:srgbClr val="FFF6DA"/>
              </a:gs>
            </a:gsLst>
            <a:lin ang="2700000" scaled="1"/>
          </a:gradFill>
          <a:ln w="9525">
            <a:solidFill>
              <a:schemeClr val="tx1"/>
            </a:solidFill>
            <a:round/>
            <a:headEnd/>
            <a:tailEnd/>
          </a:ln>
        </p:spPr>
        <p:txBody>
          <a:bodyPr wrap="none" anchor="ct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endParaRPr lang="fr-FR" altLang="fr-FR">
              <a:solidFill>
                <a:srgbClr val="000000"/>
              </a:solidFill>
              <a:latin typeface="Tw Cen MT" pitchFamily="34" charset="0"/>
            </a:endParaRPr>
          </a:p>
        </p:txBody>
      </p:sp>
      <p:sp>
        <p:nvSpPr>
          <p:cNvPr id="7174" name="Text Box 9"/>
          <p:cNvSpPr txBox="1">
            <a:spLocks noChangeArrowheads="1"/>
          </p:cNvSpPr>
          <p:nvPr/>
        </p:nvSpPr>
        <p:spPr bwMode="auto">
          <a:xfrm>
            <a:off x="1785938" y="1268413"/>
            <a:ext cx="6000750" cy="396875"/>
          </a:xfrm>
          <a:prstGeom prst="rect">
            <a:avLst/>
          </a:prstGeom>
          <a:noFill/>
          <a:ln w="9525">
            <a:noFill/>
            <a:miter lim="800000"/>
            <a:headEnd/>
            <a:tailEnd/>
          </a:ln>
        </p:spPr>
        <p:txBody>
          <a:bodyPr>
            <a:spAutoFit/>
          </a:bodyPr>
          <a:lstStyle/>
          <a:p>
            <a:pPr algn="ctr" fontAlgn="auto">
              <a:spcBef>
                <a:spcPct val="50000"/>
              </a:spcBef>
              <a:spcAft>
                <a:spcPts val="0"/>
              </a:spcAft>
              <a:defRPr/>
            </a:pPr>
            <a:r>
              <a:rPr lang="fr-FR" sz="2000" dirty="0">
                <a:solidFill>
                  <a:srgbClr val="DD8047">
                    <a:lumMod val="50000"/>
                  </a:srgbClr>
                </a:solidFill>
                <a:latin typeface="Arial Black" pitchFamily="34" charset="0"/>
              </a:rPr>
              <a:t>OUTILS pour argumenter</a:t>
            </a:r>
          </a:p>
        </p:txBody>
      </p:sp>
    </p:spTree>
  </p:cSld>
  <p:clrMapOvr>
    <a:masterClrMapping/>
  </p:clrMapOvr>
  <p:transition spd="slow">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WordArt 5"/>
          <p:cNvSpPr>
            <a:spLocks noChangeArrowheads="1" noChangeShapeType="1" noTextEdit="1"/>
          </p:cNvSpPr>
          <p:nvPr/>
        </p:nvSpPr>
        <p:spPr bwMode="auto">
          <a:xfrm>
            <a:off x="785813" y="357188"/>
            <a:ext cx="7786687" cy="50323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r-FR" sz="3600" kern="10">
                <a:solidFill>
                  <a:srgbClr val="726868"/>
                </a:solidFill>
                <a:effectLst>
                  <a:outerShdw dist="35921" dir="2700000" algn="ctr" rotWithShape="0">
                    <a:srgbClr val="C0C0C0">
                      <a:alpha val="79999"/>
                    </a:srgbClr>
                  </a:outerShdw>
                </a:effectLst>
                <a:latin typeface="Tahoma"/>
                <a:ea typeface="Tahoma"/>
                <a:cs typeface="Tahoma"/>
              </a:rPr>
              <a:t>L'ARGUMENTATION</a:t>
            </a:r>
          </a:p>
        </p:txBody>
      </p:sp>
      <p:sp>
        <p:nvSpPr>
          <p:cNvPr id="31747" name="Oval 7"/>
          <p:cNvSpPr>
            <a:spLocks noChangeArrowheads="1"/>
          </p:cNvSpPr>
          <p:nvPr/>
        </p:nvSpPr>
        <p:spPr bwMode="auto">
          <a:xfrm>
            <a:off x="1357313" y="1143000"/>
            <a:ext cx="6192837" cy="790575"/>
          </a:xfrm>
          <a:prstGeom prst="ellipse">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endParaRPr lang="fr-FR" altLang="fr-FR">
              <a:solidFill>
                <a:srgbClr val="000000"/>
              </a:solidFill>
              <a:latin typeface="Tw Cen MT" pitchFamily="34" charset="0"/>
            </a:endParaRPr>
          </a:p>
        </p:txBody>
      </p:sp>
      <p:sp>
        <p:nvSpPr>
          <p:cNvPr id="8197" name="Text Box 8"/>
          <p:cNvSpPr txBox="1">
            <a:spLocks noChangeArrowheads="1"/>
          </p:cNvSpPr>
          <p:nvPr/>
        </p:nvSpPr>
        <p:spPr bwMode="auto">
          <a:xfrm>
            <a:off x="2214563" y="1357313"/>
            <a:ext cx="4537075" cy="366712"/>
          </a:xfrm>
          <a:prstGeom prst="rect">
            <a:avLst/>
          </a:prstGeom>
          <a:noFill/>
          <a:ln w="9525">
            <a:noFill/>
            <a:miter lim="800000"/>
            <a:headEnd/>
            <a:tailEnd/>
          </a:ln>
        </p:spPr>
        <p:txBody>
          <a:bodyPr>
            <a:spAutoFit/>
          </a:bodyPr>
          <a:lstStyle/>
          <a:p>
            <a:pPr algn="ctr" fontAlgn="auto">
              <a:spcBef>
                <a:spcPct val="50000"/>
              </a:spcBef>
              <a:spcAft>
                <a:spcPts val="0"/>
              </a:spcAft>
              <a:defRPr/>
            </a:pPr>
            <a:r>
              <a:rPr lang="fr-FR" b="1" dirty="0">
                <a:solidFill>
                  <a:srgbClr val="DD8047">
                    <a:lumMod val="50000"/>
                  </a:srgbClr>
                </a:solidFill>
                <a:latin typeface="Arial Black" pitchFamily="34" charset="0"/>
              </a:rPr>
              <a:t>PROCESSUS D’ARGUMENTATION</a:t>
            </a:r>
          </a:p>
        </p:txBody>
      </p:sp>
      <p:sp>
        <p:nvSpPr>
          <p:cNvPr id="8198" name="Text Box 9"/>
          <p:cNvSpPr txBox="1">
            <a:spLocks noChangeArrowheads="1"/>
          </p:cNvSpPr>
          <p:nvPr/>
        </p:nvSpPr>
        <p:spPr bwMode="auto">
          <a:xfrm>
            <a:off x="395288" y="2060575"/>
            <a:ext cx="8320116" cy="4247317"/>
          </a:xfrm>
          <a:prstGeom prst="rect">
            <a:avLst/>
          </a:prstGeom>
          <a:noFill/>
          <a:ln w="9525">
            <a:solidFill>
              <a:schemeClr val="accent6">
                <a:lumMod val="75000"/>
              </a:schemeClr>
            </a:solidFill>
            <a:prstDash val="lgDashDot"/>
            <a:miter lim="800000"/>
            <a:headEnd/>
            <a:tailEnd/>
          </a:ln>
          <a:effectLst>
            <a:glow rad="101600">
              <a:schemeClr val="accent1">
                <a:satMod val="175000"/>
                <a:alpha val="40000"/>
              </a:schemeClr>
            </a:glow>
          </a:effectLst>
        </p:spPr>
        <p:txBody>
          <a:bodyPr>
            <a:spAutoFit/>
          </a:bodyPr>
          <a:lstStyle/>
          <a:p>
            <a:pPr marL="342900" indent="-342900" algn="just" fontAlgn="auto">
              <a:spcBef>
                <a:spcPct val="50000"/>
              </a:spcBef>
              <a:spcAft>
                <a:spcPts val="0"/>
              </a:spcAft>
              <a:defRPr/>
            </a:pPr>
            <a:r>
              <a:rPr lang="fr-FR" sz="2000" b="1" dirty="0">
                <a:solidFill>
                  <a:srgbClr val="DD8047">
                    <a:lumMod val="50000"/>
                  </a:srgbClr>
                </a:solidFill>
                <a:latin typeface="Arial" charset="0"/>
              </a:rPr>
              <a:t>1. </a:t>
            </a:r>
            <a:r>
              <a:rPr lang="fr-FR" sz="2000" b="1" dirty="0" smtClean="0">
                <a:solidFill>
                  <a:srgbClr val="DD8047">
                    <a:lumMod val="50000"/>
                  </a:srgbClr>
                </a:solidFill>
                <a:latin typeface="Arial" charset="0"/>
              </a:rPr>
              <a:t>ÉNONCEZ </a:t>
            </a:r>
            <a:r>
              <a:rPr lang="fr-FR" sz="2000" b="1" dirty="0">
                <a:solidFill>
                  <a:srgbClr val="DD8047">
                    <a:lumMod val="50000"/>
                  </a:srgbClr>
                </a:solidFill>
                <a:latin typeface="Arial" charset="0"/>
              </a:rPr>
              <a:t>L’AVANTAGE CLIENT adapté aux besoins</a:t>
            </a:r>
            <a:r>
              <a:rPr lang="fr-FR" sz="2000" dirty="0">
                <a:solidFill>
                  <a:srgbClr val="DD8047">
                    <a:lumMod val="50000"/>
                  </a:srgbClr>
                </a:solidFill>
                <a:latin typeface="Arial" charset="0"/>
              </a:rPr>
              <a:t> </a:t>
            </a:r>
            <a:r>
              <a:rPr lang="fr-FR" sz="2000" b="1" dirty="0">
                <a:solidFill>
                  <a:srgbClr val="DD8047">
                    <a:lumMod val="50000"/>
                  </a:srgbClr>
                </a:solidFill>
                <a:latin typeface="Arial" charset="0"/>
              </a:rPr>
              <a:t>et au profil du client</a:t>
            </a:r>
            <a:r>
              <a:rPr lang="fr-FR" sz="2000" dirty="0">
                <a:solidFill>
                  <a:srgbClr val="DD8047">
                    <a:lumMod val="50000"/>
                  </a:srgbClr>
                </a:solidFill>
                <a:latin typeface="Arial" charset="0"/>
              </a:rPr>
              <a:t> </a:t>
            </a:r>
          </a:p>
          <a:p>
            <a:pPr marL="342900" indent="-342900" algn="just" fontAlgn="auto">
              <a:spcBef>
                <a:spcPct val="50000"/>
              </a:spcBef>
              <a:spcAft>
                <a:spcPts val="0"/>
              </a:spcAft>
              <a:defRPr/>
            </a:pPr>
            <a:r>
              <a:rPr lang="fr-FR" sz="2000" i="1" dirty="0">
                <a:solidFill>
                  <a:srgbClr val="DD8047">
                    <a:lumMod val="50000"/>
                  </a:srgbClr>
                </a:solidFill>
                <a:latin typeface="Arial" charset="0"/>
              </a:rPr>
              <a:t>« Nos produits peuvent être personnalisé selon vos besoins… »</a:t>
            </a:r>
          </a:p>
          <a:p>
            <a:pPr marL="342900" indent="-342900" algn="just" fontAlgn="auto">
              <a:spcBef>
                <a:spcPct val="50000"/>
              </a:spcBef>
              <a:spcAft>
                <a:spcPts val="0"/>
              </a:spcAft>
              <a:defRPr/>
            </a:pPr>
            <a:r>
              <a:rPr lang="fr-FR" sz="2000" b="1" dirty="0">
                <a:solidFill>
                  <a:srgbClr val="DD8047">
                    <a:lumMod val="50000"/>
                  </a:srgbClr>
                </a:solidFill>
                <a:latin typeface="Arial" charset="0"/>
              </a:rPr>
              <a:t>2. APPORTEZ LA PREUVE</a:t>
            </a:r>
            <a:r>
              <a:rPr lang="fr-FR" sz="2000" dirty="0">
                <a:solidFill>
                  <a:srgbClr val="DD8047">
                    <a:lumMod val="50000"/>
                  </a:srgbClr>
                </a:solidFill>
                <a:latin typeface="Arial" charset="0"/>
              </a:rPr>
              <a:t> </a:t>
            </a:r>
          </a:p>
          <a:p>
            <a:pPr marL="342900" indent="-342900" algn="just" fontAlgn="auto">
              <a:spcBef>
                <a:spcPct val="50000"/>
              </a:spcBef>
              <a:spcAft>
                <a:spcPts val="0"/>
              </a:spcAft>
              <a:defRPr/>
            </a:pPr>
            <a:r>
              <a:rPr lang="fr-FR" sz="2000" i="1" dirty="0">
                <a:solidFill>
                  <a:srgbClr val="DD8047">
                    <a:lumMod val="50000"/>
                  </a:srgbClr>
                </a:solidFill>
                <a:latin typeface="Arial" charset="0"/>
              </a:rPr>
              <a:t>« Vous pouvez choisir la couleur, la matière, le conditionnement de vos produits selon vos besoins et vos envies… tenez regarder ce que nous avons réalisé pour l’entreprise X »</a:t>
            </a:r>
          </a:p>
          <a:p>
            <a:pPr marL="342900" indent="-342900" algn="just" fontAlgn="auto">
              <a:spcBef>
                <a:spcPct val="50000"/>
              </a:spcBef>
              <a:spcAft>
                <a:spcPts val="0"/>
              </a:spcAft>
              <a:defRPr/>
            </a:pPr>
            <a:r>
              <a:rPr lang="fr-FR" sz="2000" b="1" dirty="0">
                <a:solidFill>
                  <a:srgbClr val="DD8047">
                    <a:lumMod val="50000"/>
                  </a:srgbClr>
                </a:solidFill>
                <a:latin typeface="Arial" charset="0"/>
              </a:rPr>
              <a:t>3. PERSONNALISEZ L’AVANTAGE</a:t>
            </a:r>
            <a:r>
              <a:rPr lang="fr-FR" sz="2000" dirty="0">
                <a:solidFill>
                  <a:srgbClr val="DD8047">
                    <a:lumMod val="50000"/>
                  </a:srgbClr>
                </a:solidFill>
                <a:latin typeface="Arial" charset="0"/>
              </a:rPr>
              <a:t> grâce aux informations obtenues durant la découverte </a:t>
            </a:r>
          </a:p>
          <a:p>
            <a:pPr marL="342900" indent="-342900" algn="just" fontAlgn="auto">
              <a:spcBef>
                <a:spcPct val="50000"/>
              </a:spcBef>
              <a:spcAft>
                <a:spcPts val="0"/>
              </a:spcAft>
              <a:defRPr/>
            </a:pPr>
            <a:r>
              <a:rPr lang="fr-FR" sz="2000" dirty="0">
                <a:solidFill>
                  <a:srgbClr val="DD8047">
                    <a:lumMod val="50000"/>
                  </a:srgbClr>
                </a:solidFill>
                <a:latin typeface="Arial" charset="0"/>
              </a:rPr>
              <a:t>« Chaque produit peut être estampillé de votre marque et de votre logo… »</a:t>
            </a:r>
          </a:p>
        </p:txBody>
      </p:sp>
    </p:spTree>
  </p:cSld>
  <p:clrMapOvr>
    <a:masterClrMapping/>
  </p:clrMapOvr>
  <p:transition spd="slow">
    <p:blinds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sz="half" idx="4294967295"/>
          </p:nvPr>
        </p:nvSpPr>
        <p:spPr>
          <a:xfrm>
            <a:off x="395536" y="1268760"/>
            <a:ext cx="8568952" cy="1079500"/>
          </a:xfrm>
        </p:spPr>
        <p:txBody>
          <a:bodyPr/>
          <a:lstStyle/>
          <a:p>
            <a:pPr algn="ctr" eaLnBrk="1" hangingPunct="1">
              <a:buFontTx/>
              <a:buNone/>
            </a:pPr>
            <a:r>
              <a:rPr lang="fr-FR" altLang="fr-FR" sz="1800" dirty="0" smtClean="0"/>
              <a:t>	</a:t>
            </a:r>
            <a:r>
              <a:rPr lang="fr-FR" altLang="fr-FR" sz="1800" b="1" i="1" dirty="0" smtClean="0">
                <a:solidFill>
                  <a:srgbClr val="CC3300"/>
                </a:solidFill>
              </a:rPr>
              <a:t>L’objection est avant tout un signe d’intérêt de la part du client, </a:t>
            </a:r>
          </a:p>
          <a:p>
            <a:pPr algn="ctr" eaLnBrk="1" hangingPunct="1">
              <a:buFontTx/>
              <a:buNone/>
            </a:pPr>
            <a:r>
              <a:rPr lang="fr-FR" altLang="fr-FR" sz="1800" b="1" i="1" dirty="0" smtClean="0">
                <a:solidFill>
                  <a:srgbClr val="CC3300"/>
                </a:solidFill>
              </a:rPr>
              <a:t>elle est donc toujours positive !</a:t>
            </a:r>
          </a:p>
          <a:p>
            <a:pPr eaLnBrk="1" hangingPunct="1">
              <a:buFontTx/>
              <a:buNone/>
            </a:pPr>
            <a:r>
              <a:rPr lang="fr-FR" altLang="fr-FR" sz="1800" b="1" i="1" dirty="0" smtClean="0">
                <a:solidFill>
                  <a:srgbClr val="CC3300"/>
                </a:solidFill>
              </a:rPr>
              <a:t>	</a:t>
            </a:r>
            <a:r>
              <a:rPr lang="fr-FR" altLang="fr-FR" sz="1800" i="1" dirty="0" smtClean="0"/>
              <a:t>Imaginez des objections et respecter les étapes suivantes :</a:t>
            </a:r>
          </a:p>
          <a:p>
            <a:pPr eaLnBrk="1" hangingPunct="1">
              <a:buFontTx/>
              <a:buNone/>
            </a:pPr>
            <a:endParaRPr lang="fr-FR" altLang="fr-FR" sz="1800" i="1" dirty="0" smtClean="0"/>
          </a:p>
        </p:txBody>
      </p:sp>
      <p:graphicFrame>
        <p:nvGraphicFramePr>
          <p:cNvPr id="17472" name="Group 64"/>
          <p:cNvGraphicFramePr>
            <a:graphicFrameLocks noGrp="1"/>
          </p:cNvGraphicFramePr>
          <p:nvPr>
            <p:ph sz="half" idx="4294967295"/>
            <p:extLst>
              <p:ext uri="{D42A27DB-BD31-4B8C-83A1-F6EECF244321}">
                <p14:modId xmlns:p14="http://schemas.microsoft.com/office/powerpoint/2010/main" val="952962235"/>
              </p:ext>
            </p:extLst>
          </p:nvPr>
        </p:nvGraphicFramePr>
        <p:xfrm>
          <a:off x="395536" y="2420888"/>
          <a:ext cx="8570911" cy="4094189"/>
        </p:xfrm>
        <a:graphic>
          <a:graphicData uri="http://schemas.openxmlformats.org/drawingml/2006/table">
            <a:tbl>
              <a:tblPr/>
              <a:tblGrid>
                <a:gridCol w="1826003">
                  <a:extLst>
                    <a:ext uri="{9D8B030D-6E8A-4147-A177-3AD203B41FA5}">
                      <a16:colId xmlns:a16="http://schemas.microsoft.com/office/drawing/2014/main" val="20000"/>
                    </a:ext>
                  </a:extLst>
                </a:gridCol>
                <a:gridCol w="3232290">
                  <a:extLst>
                    <a:ext uri="{9D8B030D-6E8A-4147-A177-3AD203B41FA5}">
                      <a16:colId xmlns:a16="http://schemas.microsoft.com/office/drawing/2014/main" val="20001"/>
                    </a:ext>
                  </a:extLst>
                </a:gridCol>
                <a:gridCol w="3512618">
                  <a:extLst>
                    <a:ext uri="{9D8B030D-6E8A-4147-A177-3AD203B41FA5}">
                      <a16:colId xmlns:a16="http://schemas.microsoft.com/office/drawing/2014/main" val="20002"/>
                    </a:ext>
                  </a:extLst>
                </a:gridCol>
              </a:tblGrid>
              <a:tr h="4000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dirty="0" smtClean="0">
                          <a:ln>
                            <a:noFill/>
                          </a:ln>
                          <a:solidFill>
                            <a:srgbClr val="CC3300"/>
                          </a:solidFill>
                          <a:effectLst/>
                          <a:latin typeface="Arial" charset="0"/>
                        </a:rPr>
                        <a:t>Étapes</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dirty="0" smtClean="0">
                          <a:ln>
                            <a:noFill/>
                          </a:ln>
                          <a:solidFill>
                            <a:srgbClr val="CC3300"/>
                          </a:solidFill>
                          <a:effectLst/>
                          <a:latin typeface="Arial" charset="0"/>
                        </a:rPr>
                        <a:t>Actions</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dirty="0" smtClean="0">
                          <a:ln>
                            <a:noFill/>
                          </a:ln>
                          <a:solidFill>
                            <a:srgbClr val="CC3300"/>
                          </a:solidFill>
                          <a:effectLst/>
                          <a:latin typeface="Arial" charset="0"/>
                        </a:rPr>
                        <a:t>Exemples</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extLst>
                  <a:ext uri="{0D108BD9-81ED-4DB2-BD59-A6C34878D82A}">
                    <a16:rowId xmlns:a16="http://schemas.microsoft.com/office/drawing/2014/main" val="10000"/>
                  </a:ext>
                </a:extLst>
              </a:tr>
              <a:tr h="64007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200" b="1" i="0" u="none" strike="noStrike" cap="none" normalizeH="0" baseline="0" dirty="0" smtClean="0">
                        <a:ln>
                          <a:noFill/>
                        </a:ln>
                        <a:solidFill>
                          <a:schemeClr val="accent2">
                            <a:lumMod val="50000"/>
                          </a:schemeClr>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accent2">
                              <a:lumMod val="50000"/>
                            </a:schemeClr>
                          </a:solidFill>
                          <a:effectLst/>
                          <a:latin typeface="Arial" charset="0"/>
                        </a:rPr>
                        <a:t>Identifier l’objection</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accent2">
                              <a:lumMod val="50000"/>
                            </a:schemeClr>
                          </a:solidFill>
                          <a:effectLst/>
                          <a:latin typeface="Arial" charset="0"/>
                        </a:rPr>
                        <a:t>Repérer l’objection fondée ou non fondée, laisser le client s’exprimer, l’écouter avec intérêt.</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200" b="0" i="1" u="none" strike="noStrike" cap="none" normalizeH="0" baseline="0" dirty="0" smtClean="0">
                        <a:ln>
                          <a:noFill/>
                        </a:ln>
                        <a:solidFill>
                          <a:schemeClr val="accent2">
                            <a:lumMod val="50000"/>
                          </a:schemeClr>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1" u="none" strike="noStrike" cap="none" normalizeH="0" baseline="0" dirty="0" smtClean="0">
                          <a:ln>
                            <a:noFill/>
                          </a:ln>
                          <a:solidFill>
                            <a:schemeClr val="accent2">
                              <a:lumMod val="50000"/>
                            </a:schemeClr>
                          </a:solidFill>
                          <a:effectLst/>
                          <a:latin typeface="Arial" charset="0"/>
                        </a:rPr>
                        <a:t>« oui »</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45719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accent2">
                              <a:lumMod val="50000"/>
                            </a:schemeClr>
                          </a:solidFill>
                          <a:effectLst/>
                          <a:latin typeface="Arial" charset="0"/>
                        </a:rPr>
                        <a:t>Valoriser l’objection</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accent2">
                              <a:lumMod val="50000"/>
                            </a:schemeClr>
                          </a:solidFill>
                          <a:effectLst/>
                          <a:latin typeface="Arial" charset="0"/>
                        </a:rPr>
                        <a:t>Aller dans le sens du client, lui montrer que l’on a écouté</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1" u="none" strike="noStrike" cap="none" normalizeH="0" baseline="0" dirty="0" smtClean="0">
                          <a:ln>
                            <a:noFill/>
                          </a:ln>
                          <a:solidFill>
                            <a:schemeClr val="accent2">
                              <a:lumMod val="50000"/>
                            </a:schemeClr>
                          </a:solidFill>
                          <a:effectLst/>
                          <a:latin typeface="Arial" charset="0"/>
                        </a:rPr>
                        <a:t>« En effet c’est un point important »</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007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accent2">
                              <a:lumMod val="50000"/>
                            </a:schemeClr>
                          </a:solidFill>
                          <a:effectLst/>
                          <a:latin typeface="Arial" charset="0"/>
                        </a:rPr>
                        <a:t>Chercher à comprendre</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accent2">
                              <a:lumMod val="50000"/>
                            </a:schemeClr>
                          </a:solidFill>
                          <a:effectLst/>
                          <a:latin typeface="Arial" charset="0"/>
                        </a:rPr>
                        <a:t>Poser des questions d’approfondissement, accuser réception des réponses apportées par le client.</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200" b="0" i="1" u="none" strike="noStrike" cap="none" normalizeH="0" baseline="0" dirty="0" smtClean="0">
                        <a:ln>
                          <a:noFill/>
                        </a:ln>
                        <a:solidFill>
                          <a:schemeClr val="accent2">
                            <a:lumMod val="50000"/>
                          </a:schemeClr>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1" u="none" strike="noStrike" cap="none" normalizeH="0" baseline="0" dirty="0" smtClean="0">
                          <a:ln>
                            <a:noFill/>
                          </a:ln>
                          <a:solidFill>
                            <a:schemeClr val="accent2">
                              <a:lumMod val="50000"/>
                            </a:schemeClr>
                          </a:solidFill>
                          <a:effectLst/>
                          <a:latin typeface="Arial" charset="0"/>
                        </a:rPr>
                        <a:t>« J’entends bien mais expliquez-moi … »</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19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accent2">
                              <a:lumMod val="50000"/>
                            </a:schemeClr>
                          </a:solidFill>
                          <a:effectLst/>
                          <a:latin typeface="Arial" charset="0"/>
                        </a:rPr>
                        <a:t>Confirmer la compréhension</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accent2">
                              <a:lumMod val="50000"/>
                            </a:schemeClr>
                          </a:solidFill>
                          <a:effectLst/>
                          <a:latin typeface="Arial" charset="0"/>
                        </a:rPr>
                        <a:t>Reformuler les propos du client.</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1" u="none" strike="noStrike" cap="none" normalizeH="0" baseline="0" dirty="0" smtClean="0">
                          <a:ln>
                            <a:noFill/>
                          </a:ln>
                          <a:solidFill>
                            <a:schemeClr val="accent2">
                              <a:lumMod val="50000"/>
                            </a:schemeClr>
                          </a:solidFill>
                          <a:effectLst/>
                          <a:latin typeface="Arial" charset="0"/>
                        </a:rPr>
                        <a:t>« Si j’ai bien compris, vous pensez que… »</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4240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200" b="1" i="0" u="none" strike="noStrike" cap="none" normalizeH="0" baseline="0" dirty="0" smtClean="0">
                        <a:ln>
                          <a:noFill/>
                        </a:ln>
                        <a:solidFill>
                          <a:schemeClr val="accent2">
                            <a:lumMod val="50000"/>
                          </a:schemeClr>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accent2">
                              <a:lumMod val="50000"/>
                            </a:schemeClr>
                          </a:solidFill>
                          <a:effectLst/>
                          <a:latin typeface="Arial" charset="0"/>
                        </a:rPr>
                        <a:t>Traiter l’objection et personnaliser</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200" b="0" i="0" u="none" strike="noStrike" cap="none" normalizeH="0" baseline="0" dirty="0" smtClean="0">
                        <a:ln>
                          <a:noFill/>
                        </a:ln>
                        <a:solidFill>
                          <a:schemeClr val="accent2">
                            <a:lumMod val="50000"/>
                          </a:schemeClr>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accent2">
                              <a:lumMod val="50000"/>
                            </a:schemeClr>
                          </a:solidFill>
                          <a:effectLst/>
                          <a:latin typeface="Arial" charset="0"/>
                        </a:rPr>
                        <a:t>Compenser ou informer en personnalisant la réponse par rapport au cas du client.</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1" u="none" strike="noStrike" cap="none" normalizeH="0" baseline="0" dirty="0" smtClean="0">
                          <a:ln>
                            <a:noFill/>
                          </a:ln>
                          <a:solidFill>
                            <a:schemeClr val="accent2">
                              <a:lumMod val="50000"/>
                            </a:schemeClr>
                          </a:solidFill>
                          <a:effectLst/>
                          <a:latin typeface="Arial" charset="0"/>
                        </a:rPr>
                        <a:t>«  Le prix est un peu élevé, mais vous vous y retrouverez sur la qualité et la longévité » (compensation)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1" u="none" strike="noStrike" cap="none" normalizeH="0" baseline="0" dirty="0" smtClean="0">
                          <a:ln>
                            <a:noFill/>
                          </a:ln>
                          <a:solidFill>
                            <a:schemeClr val="accent2">
                              <a:lumMod val="50000"/>
                            </a:schemeClr>
                          </a:solidFill>
                          <a:effectLst/>
                          <a:latin typeface="Arial" charset="0"/>
                        </a:rPr>
                        <a:t>« Ce prix est un peu élevé mais il comprend une garantie et un pack services ! »(information)</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719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accent2">
                              <a:lumMod val="50000"/>
                            </a:schemeClr>
                          </a:solidFill>
                          <a:effectLst/>
                          <a:latin typeface="Arial" charset="0"/>
                        </a:rPr>
                        <a:t>Contrôler l’effet de votre réponse</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accent2">
                              <a:lumMod val="50000"/>
                            </a:schemeClr>
                          </a:solidFill>
                          <a:effectLst/>
                          <a:latin typeface="Arial" charset="0"/>
                        </a:rPr>
                        <a:t>Assurer vous d’avoir répondu aux attentes du client.</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1" u="none" strike="noStrike" cap="none" normalizeH="0" baseline="0" dirty="0" smtClean="0">
                          <a:ln>
                            <a:noFill/>
                          </a:ln>
                          <a:solidFill>
                            <a:schemeClr val="accent2">
                              <a:lumMod val="50000"/>
                            </a:schemeClr>
                          </a:solidFill>
                          <a:effectLst/>
                          <a:latin typeface="Arial" charset="0"/>
                        </a:rPr>
                        <a:t>« Ai-je répondu à votre attente? »</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2805" name="WordArt 4"/>
          <p:cNvSpPr>
            <a:spLocks noChangeArrowheads="1" noChangeShapeType="1" noTextEdit="1"/>
          </p:cNvSpPr>
          <p:nvPr/>
        </p:nvSpPr>
        <p:spPr bwMode="auto">
          <a:xfrm>
            <a:off x="928688" y="404813"/>
            <a:ext cx="7215187" cy="571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r-FR" sz="3600" kern="10">
                <a:solidFill>
                  <a:srgbClr val="726868"/>
                </a:solidFill>
                <a:effectLst>
                  <a:outerShdw dist="35921" dir="2700000" algn="ctr" rotWithShape="0">
                    <a:srgbClr val="C0C0C0">
                      <a:alpha val="79999"/>
                    </a:srgbClr>
                  </a:outerShdw>
                </a:effectLst>
                <a:latin typeface="Tahoma"/>
                <a:ea typeface="Tahoma"/>
                <a:cs typeface="Tahoma"/>
              </a:rPr>
              <a:t>LE TRAITEMENT DES OBJECTIONS</a:t>
            </a:r>
          </a:p>
        </p:txBody>
      </p:sp>
    </p:spTree>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428625" y="357188"/>
            <a:ext cx="8358188" cy="1500187"/>
          </a:xfrm>
          <a:prstGeom prst="rect">
            <a:avLst/>
          </a:prstGeom>
          <a:noFill/>
          <a:ln w="38100">
            <a:solidFill>
              <a:schemeClr val="accent3">
                <a:lumMod val="50000"/>
              </a:schemeClr>
            </a:solidFill>
            <a:miter lim="800000"/>
            <a:headEnd/>
            <a:tailEnd/>
          </a:ln>
        </p:spPr>
        <p:txBody>
          <a:bodyPr anchor="ctr"/>
          <a:lstStyle/>
          <a:p>
            <a:pPr algn="ctr">
              <a:defRPr/>
            </a:pPr>
            <a:r>
              <a:rPr lang="fr-FR" sz="4000" b="1" u="sng" kern="0" dirty="0">
                <a:solidFill>
                  <a:srgbClr val="000000"/>
                </a:solidFill>
                <a:latin typeface="Times New Roman"/>
              </a:rPr>
              <a:t/>
            </a:r>
            <a:br>
              <a:rPr lang="fr-FR" sz="4000" b="1" u="sng" kern="0" dirty="0">
                <a:solidFill>
                  <a:srgbClr val="000000"/>
                </a:solidFill>
                <a:latin typeface="Times New Roman"/>
              </a:rPr>
            </a:br>
            <a:endParaRPr lang="fr-FR" sz="4000" b="1" u="sng" kern="0" dirty="0">
              <a:solidFill>
                <a:srgbClr val="000000"/>
              </a:solidFill>
              <a:latin typeface="Times New Roman"/>
            </a:endParaRPr>
          </a:p>
          <a:p>
            <a:pPr algn="ctr">
              <a:defRPr/>
            </a:pPr>
            <a:r>
              <a:rPr lang="fr-FR" sz="4400" b="1" kern="0" dirty="0">
                <a:solidFill>
                  <a:srgbClr val="DD8047">
                    <a:lumMod val="50000"/>
                  </a:srgbClr>
                </a:solidFill>
                <a:latin typeface="Tahoma" pitchFamily="34" charset="0"/>
                <a:cs typeface="Tahoma" pitchFamily="34" charset="0"/>
              </a:rPr>
              <a:t>C</a:t>
            </a:r>
            <a:r>
              <a:rPr lang="fr-FR" sz="4400" b="1" kern="0" dirty="0" err="1">
                <a:solidFill>
                  <a:srgbClr val="DD8047">
                    <a:lumMod val="50000"/>
                  </a:srgbClr>
                </a:solidFill>
                <a:latin typeface="Tahoma" pitchFamily="34" charset="0"/>
                <a:cs typeface="Tahoma" pitchFamily="34" charset="0"/>
              </a:rPr>
              <a:t>ontenu</a:t>
            </a:r>
            <a:r>
              <a:rPr lang="fr-FR" sz="4400" b="1" kern="0" dirty="0">
                <a:solidFill>
                  <a:srgbClr val="DD8047">
                    <a:lumMod val="50000"/>
                  </a:srgbClr>
                </a:solidFill>
                <a:latin typeface="Tahoma" pitchFamily="34" charset="0"/>
                <a:cs typeface="Tahoma" pitchFamily="34" charset="0"/>
              </a:rPr>
              <a:t> de l’épreuve</a:t>
            </a:r>
            <a:br>
              <a:rPr lang="fr-FR" sz="4400" b="1" kern="0" dirty="0">
                <a:solidFill>
                  <a:srgbClr val="DD8047">
                    <a:lumMod val="50000"/>
                  </a:srgbClr>
                </a:solidFill>
                <a:latin typeface="Tahoma" pitchFamily="34" charset="0"/>
                <a:cs typeface="Tahoma" pitchFamily="34" charset="0"/>
              </a:rPr>
            </a:br>
            <a:r>
              <a:rPr lang="fr-FR" sz="4400" kern="0" dirty="0">
                <a:solidFill>
                  <a:srgbClr val="DD8047">
                    <a:lumMod val="50000"/>
                  </a:srgbClr>
                </a:solidFill>
                <a:latin typeface="Tahoma" pitchFamily="34" charset="0"/>
                <a:cs typeface="Tahoma" pitchFamily="34" charset="0"/>
              </a:rPr>
              <a:t>Coefficient  4</a:t>
            </a:r>
            <a:r>
              <a:rPr lang="fr-FR" sz="5400" kern="0" dirty="0">
                <a:solidFill>
                  <a:srgbClr val="DD8047">
                    <a:lumMod val="50000"/>
                  </a:srgbClr>
                </a:solidFill>
                <a:latin typeface="Pristina" pitchFamily="66" charset="0"/>
              </a:rPr>
              <a:t/>
            </a:r>
            <a:br>
              <a:rPr lang="fr-FR" sz="5400" kern="0" dirty="0">
                <a:solidFill>
                  <a:srgbClr val="DD8047">
                    <a:lumMod val="50000"/>
                  </a:srgbClr>
                </a:solidFill>
                <a:latin typeface="Pristina" pitchFamily="66" charset="0"/>
              </a:rPr>
            </a:br>
            <a:endParaRPr lang="fr-FR" sz="5400" kern="0" dirty="0">
              <a:solidFill>
                <a:srgbClr val="DD8047">
                  <a:lumMod val="50000"/>
                </a:srgbClr>
              </a:solidFill>
              <a:latin typeface="Pristina" pitchFamily="66" charset="0"/>
            </a:endParaRPr>
          </a:p>
        </p:txBody>
      </p:sp>
      <p:sp>
        <p:nvSpPr>
          <p:cNvPr id="6" name="Rectangle 3"/>
          <p:cNvSpPr txBox="1">
            <a:spLocks noChangeArrowheads="1"/>
          </p:cNvSpPr>
          <p:nvPr/>
        </p:nvSpPr>
        <p:spPr bwMode="auto">
          <a:xfrm>
            <a:off x="3733800" y="2895600"/>
            <a:ext cx="4870450" cy="2620963"/>
          </a:xfrm>
          <a:prstGeom prst="rect">
            <a:avLst/>
          </a:prstGeom>
          <a:noFill/>
          <a:ln w="38100">
            <a:solidFill>
              <a:schemeClr val="accent6">
                <a:lumMod val="75000"/>
              </a:schemeClr>
            </a:solidFill>
            <a:miter lim="800000"/>
            <a:headEnd/>
            <a:tailEnd/>
          </a:ln>
        </p:spPr>
        <p:txBody>
          <a:bodyPr/>
          <a:lstStyle/>
          <a:p>
            <a:pPr marL="533400" indent="-533400">
              <a:spcBef>
                <a:spcPct val="20000"/>
              </a:spcBef>
              <a:buFontTx/>
              <a:buAutoNum type="arabicParenR"/>
              <a:defRPr/>
            </a:pPr>
            <a:r>
              <a:rPr lang="fr-FR" sz="2800" b="1" kern="0" dirty="0">
                <a:solidFill>
                  <a:srgbClr val="DD8047">
                    <a:lumMod val="50000"/>
                  </a:srgbClr>
                </a:solidFill>
                <a:latin typeface="Arial Narrow" pitchFamily="34" charset="0"/>
              </a:rPr>
              <a:t>Simulation de vente	/30 pts</a:t>
            </a:r>
          </a:p>
          <a:p>
            <a:pPr marL="533400" indent="-533400">
              <a:spcBef>
                <a:spcPct val="20000"/>
              </a:spcBef>
              <a:buFontTx/>
              <a:buAutoNum type="arabicParenR"/>
              <a:defRPr/>
            </a:pPr>
            <a:endParaRPr lang="fr-FR" sz="2800" b="1" kern="0" dirty="0">
              <a:solidFill>
                <a:srgbClr val="000000"/>
              </a:solidFill>
              <a:latin typeface="Arial Narrow" pitchFamily="34" charset="0"/>
            </a:endParaRPr>
          </a:p>
          <a:p>
            <a:pPr marL="533400" indent="-533400">
              <a:spcBef>
                <a:spcPct val="20000"/>
              </a:spcBef>
              <a:buFontTx/>
              <a:buAutoNum type="arabicParenR"/>
              <a:defRPr/>
            </a:pPr>
            <a:r>
              <a:rPr lang="fr-FR" sz="2800" b="1" kern="0" dirty="0">
                <a:solidFill>
                  <a:srgbClr val="DD8047">
                    <a:lumMod val="50000"/>
                  </a:srgbClr>
                </a:solidFill>
                <a:latin typeface="Arial Narrow" pitchFamily="34" charset="0"/>
              </a:rPr>
              <a:t>Entretien 		/30 pts</a:t>
            </a:r>
          </a:p>
          <a:p>
            <a:pPr marL="533400" indent="-533400">
              <a:spcBef>
                <a:spcPct val="20000"/>
              </a:spcBef>
              <a:defRPr/>
            </a:pPr>
            <a:r>
              <a:rPr lang="fr-FR" sz="2800" b="1" kern="0" dirty="0">
                <a:solidFill>
                  <a:srgbClr val="000000"/>
                </a:solidFill>
                <a:latin typeface="Arial Narrow" pitchFamily="34" charset="0"/>
              </a:rPr>
              <a:t>  </a:t>
            </a:r>
          </a:p>
          <a:p>
            <a:pPr marL="533400" indent="-533400">
              <a:spcBef>
                <a:spcPct val="20000"/>
              </a:spcBef>
              <a:defRPr/>
            </a:pPr>
            <a:r>
              <a:rPr lang="fr-FR" sz="2800" b="1" kern="0" dirty="0">
                <a:solidFill>
                  <a:srgbClr val="DD8047">
                    <a:lumMod val="50000"/>
                  </a:srgbClr>
                </a:solidFill>
                <a:latin typeface="Arial Narrow" pitchFamily="34" charset="0"/>
              </a:rPr>
              <a:t>+  Communication 	           /20 pts</a:t>
            </a:r>
            <a:endParaRPr lang="fr-FR" sz="2400" kern="0" dirty="0">
              <a:solidFill>
                <a:srgbClr val="DD8047">
                  <a:lumMod val="50000"/>
                </a:srgbClr>
              </a:solidFill>
              <a:latin typeface="Arial Narrow" pitchFamily="34" charset="0"/>
            </a:endParaRPr>
          </a:p>
        </p:txBody>
      </p:sp>
      <p:pic>
        <p:nvPicPr>
          <p:cNvPr id="1026" name="Picture 2" descr="C:\Documents and Settings\DUPUIS MARIE ANNE\Local Settings\Temporary Internet Files\Content.IE5\II5CJNGL\MCj02372330000[1].wmf"/>
          <p:cNvPicPr>
            <a:picLocks noChangeAspect="1" noChangeArrowheads="1"/>
          </p:cNvPicPr>
          <p:nvPr/>
        </p:nvPicPr>
        <p:blipFill>
          <a:blip r:embed="rId2" cstate="print"/>
          <a:srcRect/>
          <a:stretch>
            <a:fillRect/>
          </a:stretch>
        </p:blipFill>
        <p:spPr bwMode="auto">
          <a:xfrm>
            <a:off x="428596" y="2143116"/>
            <a:ext cx="2928958" cy="3429024"/>
          </a:xfrm>
          <a:prstGeom prst="rect">
            <a:avLst/>
          </a:prstGeom>
          <a:noFill/>
          <a:ln>
            <a:solidFill>
              <a:schemeClr val="tx1"/>
            </a:solidFill>
            <a:prstDash val="lgDashDot"/>
          </a:ln>
          <a:effectLst>
            <a:glow rad="101600">
              <a:schemeClr val="accent4">
                <a:satMod val="175000"/>
                <a:alpha val="40000"/>
              </a:schemeClr>
            </a:glow>
            <a:softEdge rad="31750"/>
          </a:effectLst>
          <a:scene3d>
            <a:camera prst="perspectiveRight"/>
            <a:lightRig rig="threePt" dir="t"/>
          </a:scene3d>
        </p:spPr>
      </p:pic>
    </p:spTree>
  </p:cSld>
  <p:clrMapOvr>
    <a:masterClrMapping/>
  </p:clrMapOvr>
  <p:transition spd="slow">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sz="half" idx="4294967295"/>
          </p:nvPr>
        </p:nvSpPr>
        <p:spPr>
          <a:xfrm>
            <a:off x="0" y="1341438"/>
            <a:ext cx="8428038" cy="1079500"/>
          </a:xfrm>
        </p:spPr>
        <p:txBody>
          <a:bodyPr/>
          <a:lstStyle/>
          <a:p>
            <a:pPr eaLnBrk="1" hangingPunct="1">
              <a:buFontTx/>
              <a:buNone/>
            </a:pPr>
            <a:r>
              <a:rPr lang="fr-FR" altLang="fr-FR" sz="1800" smtClean="0"/>
              <a:t>	</a:t>
            </a:r>
            <a:endParaRPr lang="fr-FR" altLang="fr-FR" sz="1800" i="1" smtClean="0"/>
          </a:p>
        </p:txBody>
      </p:sp>
      <p:sp>
        <p:nvSpPr>
          <p:cNvPr id="33795" name="WordArt 4"/>
          <p:cNvSpPr>
            <a:spLocks noChangeArrowheads="1" noChangeShapeType="1" noTextEdit="1"/>
          </p:cNvSpPr>
          <p:nvPr/>
        </p:nvSpPr>
        <p:spPr bwMode="auto">
          <a:xfrm>
            <a:off x="928688" y="404813"/>
            <a:ext cx="7215187" cy="571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r-FR" sz="3600" kern="10">
                <a:solidFill>
                  <a:srgbClr val="726868"/>
                </a:solidFill>
                <a:effectLst>
                  <a:outerShdw dist="35921" dir="2700000" algn="ctr" rotWithShape="0">
                    <a:srgbClr val="C0C0C0">
                      <a:alpha val="79999"/>
                    </a:srgbClr>
                  </a:outerShdw>
                </a:effectLst>
                <a:latin typeface="Tahoma"/>
                <a:ea typeface="Tahoma"/>
                <a:cs typeface="Tahoma"/>
              </a:rPr>
              <a:t>LE TRAITEMENT DES OBJECTIONS</a:t>
            </a:r>
          </a:p>
        </p:txBody>
      </p:sp>
      <p:graphicFrame>
        <p:nvGraphicFramePr>
          <p:cNvPr id="5" name="Tableau 4"/>
          <p:cNvGraphicFramePr>
            <a:graphicFrameLocks noGrp="1"/>
          </p:cNvGraphicFramePr>
          <p:nvPr/>
        </p:nvGraphicFramePr>
        <p:xfrm>
          <a:off x="714348" y="1643050"/>
          <a:ext cx="7286676" cy="4933613"/>
        </p:xfrm>
        <a:graphic>
          <a:graphicData uri="http://schemas.openxmlformats.org/drawingml/2006/table">
            <a:tbl>
              <a:tblPr>
                <a:tableStyleId>{775DCB02-9BB8-47FD-8907-85C794F793BA}</a:tableStyleId>
              </a:tblPr>
              <a:tblGrid>
                <a:gridCol w="1928826">
                  <a:extLst>
                    <a:ext uri="{9D8B030D-6E8A-4147-A177-3AD203B41FA5}">
                      <a16:colId xmlns:a16="http://schemas.microsoft.com/office/drawing/2014/main" val="20000"/>
                    </a:ext>
                  </a:extLst>
                </a:gridCol>
                <a:gridCol w="5357850">
                  <a:extLst>
                    <a:ext uri="{9D8B030D-6E8A-4147-A177-3AD203B41FA5}">
                      <a16:colId xmlns:a16="http://schemas.microsoft.com/office/drawing/2014/main" val="20001"/>
                    </a:ext>
                  </a:extLst>
                </a:gridCol>
              </a:tblGrid>
              <a:tr h="491136">
                <a:tc>
                  <a:txBody>
                    <a:bodyPr/>
                    <a:lstStyle/>
                    <a:p>
                      <a:pPr algn="ctr">
                        <a:spcAft>
                          <a:spcPts val="0"/>
                        </a:spcAft>
                      </a:pPr>
                      <a:endParaRPr lang="fr-FR" sz="1600" dirty="0" smtClean="0"/>
                    </a:p>
                    <a:p>
                      <a:pPr algn="ctr">
                        <a:spcAft>
                          <a:spcPts val="0"/>
                        </a:spcAft>
                      </a:pPr>
                      <a:r>
                        <a:rPr lang="fr-FR" sz="1600" dirty="0" smtClean="0"/>
                        <a:t>Technique utilisée</a:t>
                      </a:r>
                    </a:p>
                    <a:p>
                      <a:pPr algn="ctr">
                        <a:spcAft>
                          <a:spcPts val="0"/>
                        </a:spcAft>
                      </a:pPr>
                      <a:endParaRPr lang="fr-FR" sz="1600" dirty="0">
                        <a:solidFill>
                          <a:schemeClr val="tx1"/>
                        </a:solidFill>
                        <a:latin typeface="Times New Roman"/>
                        <a:ea typeface="Times New Roman"/>
                      </a:endParaRPr>
                    </a:p>
                  </a:txBody>
                  <a:tcPr marL="60334" marR="60334" marT="0" marB="0"/>
                </a:tc>
                <a:tc>
                  <a:txBody>
                    <a:bodyPr/>
                    <a:lstStyle/>
                    <a:p>
                      <a:pPr algn="ctr">
                        <a:spcAft>
                          <a:spcPts val="0"/>
                        </a:spcAft>
                      </a:pPr>
                      <a:endParaRPr lang="fr-FR" sz="1600" dirty="0" smtClean="0"/>
                    </a:p>
                    <a:p>
                      <a:pPr algn="ctr">
                        <a:spcAft>
                          <a:spcPts val="0"/>
                        </a:spcAft>
                      </a:pPr>
                      <a:r>
                        <a:rPr lang="fr-FR" sz="1600" dirty="0" smtClean="0"/>
                        <a:t>Principe</a:t>
                      </a:r>
                      <a:endParaRPr lang="fr-FR" sz="1600" dirty="0">
                        <a:solidFill>
                          <a:schemeClr val="tx1"/>
                        </a:solidFill>
                        <a:latin typeface="Times New Roman"/>
                        <a:ea typeface="Times New Roman"/>
                      </a:endParaRPr>
                    </a:p>
                  </a:txBody>
                  <a:tcPr marL="60334" marR="60334" marT="0" marB="0"/>
                </a:tc>
                <a:extLst>
                  <a:ext uri="{0D108BD9-81ED-4DB2-BD59-A6C34878D82A}">
                    <a16:rowId xmlns:a16="http://schemas.microsoft.com/office/drawing/2014/main" val="10000"/>
                  </a:ext>
                </a:extLst>
              </a:tr>
              <a:tr h="446487">
                <a:tc>
                  <a:txBody>
                    <a:bodyPr/>
                    <a:lstStyle/>
                    <a:p>
                      <a:pPr>
                        <a:spcAft>
                          <a:spcPts val="0"/>
                        </a:spcAft>
                      </a:pPr>
                      <a:r>
                        <a:rPr lang="fr-FR" sz="1400" dirty="0"/>
                        <a:t>Oui mais</a:t>
                      </a:r>
                      <a:endParaRPr lang="fr-FR" sz="1400" dirty="0">
                        <a:latin typeface="Times New Roman"/>
                        <a:ea typeface="Times New Roman"/>
                      </a:endParaRPr>
                    </a:p>
                  </a:txBody>
                  <a:tcPr marL="60334" marR="60334" marT="0" marB="0"/>
                </a:tc>
                <a:tc>
                  <a:txBody>
                    <a:bodyPr/>
                    <a:lstStyle/>
                    <a:p>
                      <a:pPr>
                        <a:spcAft>
                          <a:spcPts val="0"/>
                        </a:spcAft>
                      </a:pPr>
                      <a:r>
                        <a:rPr lang="fr-FR" sz="1400" dirty="0"/>
                        <a:t>Éviter de dire "non" au client permet de rétablir la situation à votre avantage par le "mais" placé dans votre phrase</a:t>
                      </a:r>
                      <a:endParaRPr lang="fr-FR" sz="1400" dirty="0">
                        <a:latin typeface="Times New Roman"/>
                        <a:ea typeface="Times New Roman"/>
                      </a:endParaRPr>
                    </a:p>
                  </a:txBody>
                  <a:tcPr marL="60334" marR="60334" marT="0" marB="0"/>
                </a:tc>
                <a:extLst>
                  <a:ext uri="{0D108BD9-81ED-4DB2-BD59-A6C34878D82A}">
                    <a16:rowId xmlns:a16="http://schemas.microsoft.com/office/drawing/2014/main" val="10001"/>
                  </a:ext>
                </a:extLst>
              </a:tr>
              <a:tr h="223244">
                <a:tc>
                  <a:txBody>
                    <a:bodyPr/>
                    <a:lstStyle/>
                    <a:p>
                      <a:pPr>
                        <a:spcAft>
                          <a:spcPts val="0"/>
                        </a:spcAft>
                      </a:pPr>
                      <a:r>
                        <a:rPr lang="fr-FR" sz="1400"/>
                        <a:t>Appui </a:t>
                      </a:r>
                      <a:endParaRPr lang="fr-FR" sz="1400">
                        <a:latin typeface="Times New Roman"/>
                        <a:ea typeface="Times New Roman"/>
                      </a:endParaRPr>
                    </a:p>
                  </a:txBody>
                  <a:tcPr marL="60334" marR="60334" marT="0" marB="0"/>
                </a:tc>
                <a:tc>
                  <a:txBody>
                    <a:bodyPr/>
                    <a:lstStyle/>
                    <a:p>
                      <a:pPr>
                        <a:spcAft>
                          <a:spcPts val="0"/>
                        </a:spcAft>
                      </a:pPr>
                      <a:r>
                        <a:rPr lang="fr-FR" sz="1400" dirty="0"/>
                        <a:t>Montre au client que ce qu'il prend pour un point faible est en fait un avantage</a:t>
                      </a:r>
                      <a:endParaRPr lang="fr-FR" sz="1400" dirty="0">
                        <a:latin typeface="Times New Roman"/>
                        <a:ea typeface="Times New Roman"/>
                      </a:endParaRPr>
                    </a:p>
                  </a:txBody>
                  <a:tcPr marL="60334" marR="60334" marT="0" marB="0"/>
                </a:tc>
                <a:extLst>
                  <a:ext uri="{0D108BD9-81ED-4DB2-BD59-A6C34878D82A}">
                    <a16:rowId xmlns:a16="http://schemas.microsoft.com/office/drawing/2014/main" val="10002"/>
                  </a:ext>
                </a:extLst>
              </a:tr>
              <a:tr h="446487">
                <a:tc>
                  <a:txBody>
                    <a:bodyPr/>
                    <a:lstStyle/>
                    <a:p>
                      <a:pPr>
                        <a:spcAft>
                          <a:spcPts val="0"/>
                        </a:spcAft>
                      </a:pPr>
                      <a:r>
                        <a:rPr lang="fr-FR" sz="1400"/>
                        <a:t>Écran </a:t>
                      </a:r>
                      <a:endParaRPr lang="fr-FR" sz="1400">
                        <a:latin typeface="Times New Roman"/>
                        <a:ea typeface="Times New Roman"/>
                      </a:endParaRPr>
                    </a:p>
                  </a:txBody>
                  <a:tcPr marL="60334" marR="60334" marT="0" marB="0"/>
                </a:tc>
                <a:tc>
                  <a:txBody>
                    <a:bodyPr/>
                    <a:lstStyle/>
                    <a:p>
                      <a:pPr>
                        <a:spcAft>
                          <a:spcPts val="0"/>
                        </a:spcAft>
                      </a:pPr>
                      <a:r>
                        <a:rPr lang="fr-FR" sz="1400" dirty="0"/>
                        <a:t>Montrer au client que vous prenez en compte sa remarque et que vous y répondrez plus tard</a:t>
                      </a:r>
                      <a:endParaRPr lang="fr-FR" sz="1400" dirty="0">
                        <a:latin typeface="Times New Roman"/>
                        <a:ea typeface="Times New Roman"/>
                      </a:endParaRPr>
                    </a:p>
                  </a:txBody>
                  <a:tcPr marL="60334" marR="60334" marT="0" marB="0"/>
                </a:tc>
                <a:extLst>
                  <a:ext uri="{0D108BD9-81ED-4DB2-BD59-A6C34878D82A}">
                    <a16:rowId xmlns:a16="http://schemas.microsoft.com/office/drawing/2014/main" val="10003"/>
                  </a:ext>
                </a:extLst>
              </a:tr>
              <a:tr h="223244">
                <a:tc>
                  <a:txBody>
                    <a:bodyPr/>
                    <a:lstStyle/>
                    <a:p>
                      <a:pPr>
                        <a:spcAft>
                          <a:spcPts val="0"/>
                        </a:spcAft>
                      </a:pPr>
                      <a:r>
                        <a:rPr lang="fr-FR" sz="1400"/>
                        <a:t>Compensation </a:t>
                      </a:r>
                      <a:endParaRPr lang="fr-FR" sz="1400">
                        <a:latin typeface="Times New Roman"/>
                        <a:ea typeface="Times New Roman"/>
                      </a:endParaRPr>
                    </a:p>
                  </a:txBody>
                  <a:tcPr marL="60334" marR="60334" marT="0" marB="0"/>
                </a:tc>
                <a:tc>
                  <a:txBody>
                    <a:bodyPr/>
                    <a:lstStyle/>
                    <a:p>
                      <a:pPr>
                        <a:spcAft>
                          <a:spcPts val="0"/>
                        </a:spcAft>
                      </a:pPr>
                      <a:r>
                        <a:rPr lang="fr-FR" sz="1400" dirty="0"/>
                        <a:t>Apporter des points positifs significatifs suite à un inconvénient détecté par le client</a:t>
                      </a:r>
                      <a:endParaRPr lang="fr-FR" sz="1400" dirty="0">
                        <a:latin typeface="Times New Roman"/>
                        <a:ea typeface="Times New Roman"/>
                      </a:endParaRPr>
                    </a:p>
                  </a:txBody>
                  <a:tcPr marL="60334" marR="60334" marT="0" marB="0"/>
                </a:tc>
                <a:extLst>
                  <a:ext uri="{0D108BD9-81ED-4DB2-BD59-A6C34878D82A}">
                    <a16:rowId xmlns:a16="http://schemas.microsoft.com/office/drawing/2014/main" val="10004"/>
                  </a:ext>
                </a:extLst>
              </a:tr>
              <a:tr h="446487">
                <a:tc>
                  <a:txBody>
                    <a:bodyPr/>
                    <a:lstStyle/>
                    <a:p>
                      <a:pPr>
                        <a:spcAft>
                          <a:spcPts val="0"/>
                        </a:spcAft>
                      </a:pPr>
                      <a:r>
                        <a:rPr lang="fr-FR" sz="1400"/>
                        <a:t>Boomerang </a:t>
                      </a:r>
                      <a:endParaRPr lang="fr-FR" sz="1400">
                        <a:latin typeface="Times New Roman"/>
                        <a:ea typeface="Times New Roman"/>
                      </a:endParaRPr>
                    </a:p>
                  </a:txBody>
                  <a:tcPr marL="60334" marR="60334" marT="0" marB="0"/>
                </a:tc>
                <a:tc>
                  <a:txBody>
                    <a:bodyPr/>
                    <a:lstStyle/>
                    <a:p>
                      <a:pPr>
                        <a:spcAft>
                          <a:spcPts val="0"/>
                        </a:spcAft>
                      </a:pPr>
                      <a:r>
                        <a:rPr lang="fr-FR" sz="1400" dirty="0"/>
                        <a:t>Retourner l'objection sous forme de question pour en apprendre plus sur les attentes du client</a:t>
                      </a:r>
                      <a:endParaRPr lang="fr-FR" sz="1400" dirty="0">
                        <a:latin typeface="Times New Roman"/>
                        <a:ea typeface="Times New Roman"/>
                      </a:endParaRPr>
                    </a:p>
                  </a:txBody>
                  <a:tcPr marL="60334" marR="60334" marT="0" marB="0"/>
                </a:tc>
                <a:extLst>
                  <a:ext uri="{0D108BD9-81ED-4DB2-BD59-A6C34878D82A}">
                    <a16:rowId xmlns:a16="http://schemas.microsoft.com/office/drawing/2014/main" val="10005"/>
                  </a:ext>
                </a:extLst>
              </a:tr>
              <a:tr h="446487">
                <a:tc>
                  <a:txBody>
                    <a:bodyPr/>
                    <a:lstStyle/>
                    <a:p>
                      <a:pPr>
                        <a:spcAft>
                          <a:spcPts val="0"/>
                        </a:spcAft>
                      </a:pPr>
                      <a:r>
                        <a:rPr lang="fr-FR" sz="1400"/>
                        <a:t>Témoignage </a:t>
                      </a:r>
                      <a:endParaRPr lang="fr-FR" sz="1400">
                        <a:latin typeface="Times New Roman"/>
                        <a:ea typeface="Times New Roman"/>
                      </a:endParaRPr>
                    </a:p>
                  </a:txBody>
                  <a:tcPr marL="60334" marR="60334" marT="0" marB="0"/>
                </a:tc>
                <a:tc>
                  <a:txBody>
                    <a:bodyPr/>
                    <a:lstStyle/>
                    <a:p>
                      <a:pPr>
                        <a:spcAft>
                          <a:spcPts val="0"/>
                        </a:spcAft>
                      </a:pPr>
                      <a:r>
                        <a:rPr lang="fr-FR" sz="1400" dirty="0"/>
                        <a:t>Prendre pour référence une tierce personne connue du client, ou montrer une situation comparable, preuve à l'appui</a:t>
                      </a:r>
                      <a:endParaRPr lang="fr-FR" sz="1400" dirty="0">
                        <a:latin typeface="Times New Roman"/>
                        <a:ea typeface="Times New Roman"/>
                      </a:endParaRPr>
                    </a:p>
                  </a:txBody>
                  <a:tcPr marL="60334" marR="60334" marT="0" marB="0"/>
                </a:tc>
                <a:extLst>
                  <a:ext uri="{0D108BD9-81ED-4DB2-BD59-A6C34878D82A}">
                    <a16:rowId xmlns:a16="http://schemas.microsoft.com/office/drawing/2014/main" val="10006"/>
                  </a:ext>
                </a:extLst>
              </a:tr>
              <a:tr h="446487">
                <a:tc>
                  <a:txBody>
                    <a:bodyPr/>
                    <a:lstStyle/>
                    <a:p>
                      <a:pPr>
                        <a:spcAft>
                          <a:spcPts val="0"/>
                        </a:spcAft>
                      </a:pPr>
                      <a:r>
                        <a:rPr lang="fr-FR" sz="1400"/>
                        <a:t>Questionnement </a:t>
                      </a:r>
                      <a:endParaRPr lang="fr-FR" sz="1400">
                        <a:latin typeface="Times New Roman"/>
                        <a:ea typeface="Times New Roman"/>
                      </a:endParaRPr>
                    </a:p>
                  </a:txBody>
                  <a:tcPr marL="60334" marR="60334" marT="0" marB="0"/>
                </a:tc>
                <a:tc>
                  <a:txBody>
                    <a:bodyPr/>
                    <a:lstStyle/>
                    <a:p>
                      <a:pPr>
                        <a:spcAft>
                          <a:spcPts val="0"/>
                        </a:spcAft>
                      </a:pPr>
                      <a:r>
                        <a:rPr lang="fr-FR" sz="1400" dirty="0"/>
                        <a:t>Permettre de faire préciser l'objection de façon à bien la comprendre pour la désamorcer</a:t>
                      </a:r>
                      <a:endParaRPr lang="fr-FR" sz="1400" dirty="0">
                        <a:latin typeface="Times New Roman"/>
                        <a:ea typeface="Times New Roman"/>
                      </a:endParaRPr>
                    </a:p>
                  </a:txBody>
                  <a:tcPr marL="60334" marR="60334" marT="0" marB="0"/>
                </a:tc>
                <a:extLst>
                  <a:ext uri="{0D108BD9-81ED-4DB2-BD59-A6C34878D82A}">
                    <a16:rowId xmlns:a16="http://schemas.microsoft.com/office/drawing/2014/main" val="10007"/>
                  </a:ext>
                </a:extLst>
              </a:tr>
              <a:tr h="223244">
                <a:tc>
                  <a:txBody>
                    <a:bodyPr/>
                    <a:lstStyle/>
                    <a:p>
                      <a:pPr>
                        <a:spcAft>
                          <a:spcPts val="0"/>
                        </a:spcAft>
                      </a:pPr>
                      <a:r>
                        <a:rPr lang="fr-FR" sz="1400"/>
                        <a:t>Affaiblissement </a:t>
                      </a:r>
                      <a:endParaRPr lang="fr-FR" sz="1400">
                        <a:latin typeface="Times New Roman"/>
                        <a:ea typeface="Times New Roman"/>
                      </a:endParaRPr>
                    </a:p>
                  </a:txBody>
                  <a:tcPr marL="60334" marR="60334" marT="0" marB="0"/>
                </a:tc>
                <a:tc>
                  <a:txBody>
                    <a:bodyPr/>
                    <a:lstStyle/>
                    <a:p>
                      <a:pPr>
                        <a:spcAft>
                          <a:spcPts val="0"/>
                        </a:spcAft>
                      </a:pPr>
                      <a:r>
                        <a:rPr lang="fr-FR" sz="1400" dirty="0"/>
                        <a:t>Atténuer la portée de l'objection</a:t>
                      </a:r>
                      <a:endParaRPr lang="fr-FR" sz="1400" dirty="0">
                        <a:latin typeface="Times New Roman"/>
                        <a:ea typeface="Times New Roman"/>
                      </a:endParaRPr>
                    </a:p>
                  </a:txBody>
                  <a:tcPr marL="60334" marR="60334" marT="0" marB="0"/>
                </a:tc>
                <a:extLst>
                  <a:ext uri="{0D108BD9-81ED-4DB2-BD59-A6C34878D82A}">
                    <a16:rowId xmlns:a16="http://schemas.microsoft.com/office/drawing/2014/main" val="10008"/>
                  </a:ext>
                </a:extLst>
              </a:tr>
              <a:tr h="446487">
                <a:tc>
                  <a:txBody>
                    <a:bodyPr/>
                    <a:lstStyle/>
                    <a:p>
                      <a:pPr>
                        <a:spcAft>
                          <a:spcPts val="0"/>
                        </a:spcAft>
                      </a:pPr>
                      <a:r>
                        <a:rPr lang="fr-FR" sz="1400"/>
                        <a:t>Reformulation interrogative </a:t>
                      </a:r>
                      <a:endParaRPr lang="fr-FR" sz="1400">
                        <a:latin typeface="Times New Roman"/>
                        <a:ea typeface="Times New Roman"/>
                      </a:endParaRPr>
                    </a:p>
                  </a:txBody>
                  <a:tcPr marL="60334" marR="60334" marT="0" marB="0"/>
                </a:tc>
                <a:tc>
                  <a:txBody>
                    <a:bodyPr/>
                    <a:lstStyle/>
                    <a:p>
                      <a:pPr>
                        <a:spcAft>
                          <a:spcPts val="0"/>
                        </a:spcAft>
                      </a:pPr>
                      <a:r>
                        <a:rPr lang="fr-FR" sz="1400" dirty="0"/>
                        <a:t>Reprendre l'objection sous forme de question façon positive</a:t>
                      </a:r>
                      <a:endParaRPr lang="fr-FR" sz="1400" dirty="0">
                        <a:latin typeface="Times New Roman"/>
                        <a:ea typeface="Times New Roman"/>
                      </a:endParaRPr>
                    </a:p>
                  </a:txBody>
                  <a:tcPr marL="60334" marR="60334" marT="0" marB="0"/>
                </a:tc>
                <a:extLst>
                  <a:ext uri="{0D108BD9-81ED-4DB2-BD59-A6C34878D82A}">
                    <a16:rowId xmlns:a16="http://schemas.microsoft.com/office/drawing/2014/main" val="10009"/>
                  </a:ext>
                </a:extLst>
              </a:tr>
              <a:tr h="446487">
                <a:tc>
                  <a:txBody>
                    <a:bodyPr/>
                    <a:lstStyle/>
                    <a:p>
                      <a:pPr>
                        <a:spcAft>
                          <a:spcPts val="0"/>
                        </a:spcAft>
                      </a:pPr>
                      <a:r>
                        <a:rPr lang="fr-FR" sz="1400"/>
                        <a:t>Silence </a:t>
                      </a:r>
                      <a:endParaRPr lang="fr-FR" sz="1400">
                        <a:latin typeface="Times New Roman"/>
                        <a:ea typeface="Times New Roman"/>
                      </a:endParaRPr>
                    </a:p>
                  </a:txBody>
                  <a:tcPr marL="60334" marR="60334" marT="0" marB="0"/>
                </a:tc>
                <a:tc>
                  <a:txBody>
                    <a:bodyPr/>
                    <a:lstStyle/>
                    <a:p>
                      <a:pPr>
                        <a:spcAft>
                          <a:spcPts val="0"/>
                        </a:spcAft>
                      </a:pPr>
                      <a:r>
                        <a:rPr lang="fr-FR" sz="1400" dirty="0"/>
                        <a:t>Éviter la confrontation, parfois le client a besoin de s'exprimer et n'attend pas de réponse</a:t>
                      </a:r>
                      <a:endParaRPr lang="fr-FR" sz="1400" dirty="0">
                        <a:latin typeface="Times New Roman"/>
                        <a:ea typeface="Times New Roman"/>
                      </a:endParaRPr>
                    </a:p>
                  </a:txBody>
                  <a:tcPr marL="60334" marR="60334" marT="0" marB="0"/>
                </a:tc>
                <a:extLst>
                  <a:ext uri="{0D108BD9-81ED-4DB2-BD59-A6C34878D82A}">
                    <a16:rowId xmlns:a16="http://schemas.microsoft.com/office/drawing/2014/main" val="10010"/>
                  </a:ext>
                </a:extLst>
              </a:tr>
            </a:tbl>
          </a:graphicData>
        </a:graphic>
      </p:graphicFrame>
      <p:sp>
        <p:nvSpPr>
          <p:cNvPr id="33797" name="ZoneTexte 5"/>
          <p:cNvSpPr txBox="1">
            <a:spLocks noChangeArrowheads="1"/>
          </p:cNvSpPr>
          <p:nvPr/>
        </p:nvSpPr>
        <p:spPr bwMode="auto">
          <a:xfrm>
            <a:off x="1000125" y="1214438"/>
            <a:ext cx="60721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fr-FR" altLang="fr-FR">
                <a:solidFill>
                  <a:srgbClr val="000000"/>
                </a:solidFill>
                <a:latin typeface="Tw Cen MT" pitchFamily="34" charset="0"/>
              </a:rPr>
              <a:t>Les principales techniques de réfutation des objections</a:t>
            </a:r>
          </a:p>
        </p:txBody>
      </p:sp>
    </p:spTree>
  </p:cSld>
  <p:clrMapOvr>
    <a:masterClrMapping/>
  </p:clrMapOvr>
  <p:transition spd="slow">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sz="half" idx="4294967295"/>
          </p:nvPr>
        </p:nvSpPr>
        <p:spPr>
          <a:xfrm>
            <a:off x="357188" y="1600200"/>
            <a:ext cx="8786812" cy="4997450"/>
          </a:xfrm>
        </p:spPr>
        <p:txBody>
          <a:bodyPr>
            <a:normAutofit fontScale="92500" lnSpcReduction="10000"/>
          </a:bodyPr>
          <a:lstStyle/>
          <a:p>
            <a:pPr marL="320040" indent="-320040" eaLnBrk="1" fontAlgn="auto" hangingPunct="1">
              <a:spcAft>
                <a:spcPts val="0"/>
              </a:spcAft>
              <a:buFont typeface="Wingdings"/>
              <a:buChar char=""/>
              <a:defRPr/>
            </a:pPr>
            <a:r>
              <a:rPr lang="fr-FR" sz="1600" b="1" dirty="0" smtClean="0"/>
              <a:t>La présentation doit se faire en fin d’argumentation, de façon calme et assurée.</a:t>
            </a:r>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r>
              <a:rPr lang="fr-FR" sz="1600" b="1" dirty="0" smtClean="0"/>
              <a:t>Il faut toujours présenter le prix comme une contrepartie d’avantages expliqués et justifiés en se servant de techniques de présentation du prix.</a:t>
            </a:r>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r>
              <a:rPr lang="fr-FR" sz="1600" b="1" dirty="0" smtClean="0"/>
              <a:t>La négociation sur le prix intervient ensuite comme une concession avec ou sans contrepartie dans le respect de ces marges de manœuvre.</a:t>
            </a:r>
          </a:p>
        </p:txBody>
      </p:sp>
      <p:graphicFrame>
        <p:nvGraphicFramePr>
          <p:cNvPr id="19512" name="Group 56"/>
          <p:cNvGraphicFramePr>
            <a:graphicFrameLocks noGrp="1"/>
          </p:cNvGraphicFramePr>
          <p:nvPr>
            <p:ph sz="half" idx="4294967295"/>
            <p:extLst>
              <p:ext uri="{D42A27DB-BD31-4B8C-83A1-F6EECF244321}">
                <p14:modId xmlns:p14="http://schemas.microsoft.com/office/powerpoint/2010/main" val="3952516167"/>
              </p:ext>
            </p:extLst>
          </p:nvPr>
        </p:nvGraphicFramePr>
        <p:xfrm>
          <a:off x="271462" y="2924944"/>
          <a:ext cx="8713788" cy="2928936"/>
        </p:xfrm>
        <a:graphic>
          <a:graphicData uri="http://schemas.openxmlformats.org/drawingml/2006/table">
            <a:tbl>
              <a:tblPr/>
              <a:tblGrid>
                <a:gridCol w="1584325">
                  <a:extLst>
                    <a:ext uri="{9D8B030D-6E8A-4147-A177-3AD203B41FA5}">
                      <a16:colId xmlns:a16="http://schemas.microsoft.com/office/drawing/2014/main" val="20000"/>
                    </a:ext>
                  </a:extLst>
                </a:gridCol>
                <a:gridCol w="3559211">
                  <a:extLst>
                    <a:ext uri="{9D8B030D-6E8A-4147-A177-3AD203B41FA5}">
                      <a16:colId xmlns:a16="http://schemas.microsoft.com/office/drawing/2014/main" val="20001"/>
                    </a:ext>
                  </a:extLst>
                </a:gridCol>
                <a:gridCol w="3570252">
                  <a:extLst>
                    <a:ext uri="{9D8B030D-6E8A-4147-A177-3AD203B41FA5}">
                      <a16:colId xmlns:a16="http://schemas.microsoft.com/office/drawing/2014/main" val="20002"/>
                    </a:ext>
                  </a:extLst>
                </a:gridCol>
              </a:tblGrid>
              <a:tr h="3725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tx1"/>
                          </a:solidFill>
                          <a:effectLst/>
                          <a:latin typeface="Arial" charset="0"/>
                        </a:rPr>
                        <a:t>Technique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tx1"/>
                          </a:solidFill>
                          <a:effectLst/>
                          <a:latin typeface="Arial" charset="0"/>
                        </a:rPr>
                        <a:t>Principe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tx1"/>
                          </a:solidFill>
                          <a:effectLst/>
                          <a:latin typeface="Arial" charset="0"/>
                        </a:rPr>
                        <a:t>Exemple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extLst>
                  <a:ext uri="{0D108BD9-81ED-4DB2-BD59-A6C34878D82A}">
                    <a16:rowId xmlns:a16="http://schemas.microsoft.com/office/drawing/2014/main" val="10000"/>
                  </a:ext>
                </a:extLst>
              </a:tr>
              <a:tr h="3725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tx1"/>
                          </a:solidFill>
                          <a:effectLst/>
                          <a:latin typeface="Arial" charset="0"/>
                        </a:rPr>
                        <a:t>Positionnement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Affirmer le positionnement du produit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 C’est un produit haut de gamme !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43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tx1"/>
                          </a:solidFill>
                          <a:effectLst/>
                          <a:latin typeface="Arial" charset="0"/>
                        </a:rPr>
                        <a:t>Addition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Additionner les avantages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 ..et en plus vous bénéficiez de….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09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tx1"/>
                          </a:solidFill>
                          <a:effectLst/>
                          <a:latin typeface="Arial" charset="0"/>
                        </a:rPr>
                        <a:t>Soustraction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Montrer ce que perd le client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 La semaine prochaine vous ne bénéficierez plus de ce prix !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43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tx1"/>
                          </a:solidFill>
                          <a:effectLst/>
                          <a:latin typeface="Arial" charset="0"/>
                        </a:rPr>
                        <a:t>Division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Diviser le prix du produit par sa durée d’utilisation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 Cela ne vous coûtera que 1 € par produit fini !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5178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200" b="1"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tx1"/>
                          </a:solidFill>
                          <a:effectLst/>
                          <a:latin typeface="Arial" charset="0"/>
                        </a:rPr>
                        <a:t>Multiplication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Multiplier les avantages du produit par sa durée d’utilisation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 Vous économiserez 1 litre au 100 Kms soit 1200 litres en 3 ans donc 1 400 €  au total !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25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tx1"/>
                          </a:solidFill>
                          <a:effectLst/>
                          <a:latin typeface="Arial" charset="0"/>
                        </a:rPr>
                        <a:t>Relativité</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Relativiser par rapport au prix ou à la concurrence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  C’est le seul produit deux en un du marché !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4853" name="WordArt 4"/>
          <p:cNvSpPr>
            <a:spLocks noChangeArrowheads="1" noChangeShapeType="1" noTextEdit="1"/>
          </p:cNvSpPr>
          <p:nvPr/>
        </p:nvSpPr>
        <p:spPr bwMode="auto">
          <a:xfrm>
            <a:off x="755650" y="549275"/>
            <a:ext cx="7745413" cy="647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r-FR" sz="3600" kern="10">
                <a:solidFill>
                  <a:srgbClr val="726868"/>
                </a:solidFill>
                <a:effectLst>
                  <a:outerShdw dist="35921" dir="2700000" algn="ctr" rotWithShape="0">
                    <a:srgbClr val="C0C0C0">
                      <a:alpha val="79999"/>
                    </a:srgbClr>
                  </a:outerShdw>
                </a:effectLst>
                <a:latin typeface="Tahoma"/>
                <a:ea typeface="Tahoma"/>
                <a:cs typeface="Tahoma"/>
              </a:rPr>
              <a:t>LE TRAITEMENT DU PRIX</a:t>
            </a:r>
          </a:p>
        </p:txBody>
      </p:sp>
    </p:spTree>
  </p:cSld>
  <p:clrMapOvr>
    <a:masterClrMapping/>
  </p:clrMapOvr>
  <p:transition spd="slow">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texte 2"/>
          <p:cNvSpPr>
            <a:spLocks noGrp="1"/>
          </p:cNvSpPr>
          <p:nvPr>
            <p:ph type="body" sz="half" idx="1"/>
          </p:nvPr>
        </p:nvSpPr>
        <p:spPr>
          <a:xfrm>
            <a:off x="285750" y="1357313"/>
            <a:ext cx="4210050" cy="5214937"/>
          </a:xfrm>
          <a:solidFill>
            <a:srgbClr val="FFFFCC"/>
          </a:solidFill>
          <a:ln w="38100">
            <a:solidFill>
              <a:schemeClr val="tx1"/>
            </a:solidFill>
          </a:ln>
        </p:spPr>
        <p:txBody>
          <a:bodyPr>
            <a:normAutofit/>
          </a:bodyPr>
          <a:lstStyle/>
          <a:p>
            <a:pPr marL="320040" indent="-320040" eaLnBrk="1" fontAlgn="auto" hangingPunct="1">
              <a:spcAft>
                <a:spcPts val="0"/>
              </a:spcAft>
              <a:buFontTx/>
              <a:buNone/>
              <a:defRPr/>
            </a:pPr>
            <a:r>
              <a:rPr lang="fr-FR" sz="1800" b="1" dirty="0" smtClean="0">
                <a:solidFill>
                  <a:srgbClr val="C00000"/>
                </a:solidFill>
                <a:latin typeface="Tahoma" pitchFamily="34" charset="0"/>
                <a:cs typeface="Tahoma" pitchFamily="34" charset="0"/>
              </a:rPr>
              <a:t>Pour conclure une vente </a:t>
            </a:r>
            <a:r>
              <a:rPr lang="fr-FR" sz="1800" b="1" dirty="0" smtClean="0">
                <a:latin typeface="Tahoma" pitchFamily="34" charset="0"/>
                <a:cs typeface="Tahoma" pitchFamily="34" charset="0"/>
              </a:rPr>
              <a:t>il faut : </a:t>
            </a:r>
          </a:p>
          <a:p>
            <a:pPr marL="320040" indent="-320040" eaLnBrk="1" fontAlgn="auto" hangingPunct="1">
              <a:spcAft>
                <a:spcPts val="0"/>
              </a:spcAft>
              <a:buFontTx/>
              <a:buNone/>
              <a:defRPr/>
            </a:pPr>
            <a:endParaRPr lang="fr-FR" sz="800" dirty="0" smtClean="0">
              <a:latin typeface="Tahoma" pitchFamily="34" charset="0"/>
              <a:cs typeface="Tahoma" pitchFamily="34" charset="0"/>
            </a:endParaRPr>
          </a:p>
          <a:p>
            <a:pPr marL="320040" indent="-320040" eaLnBrk="1" fontAlgn="auto" hangingPunct="1">
              <a:spcAft>
                <a:spcPts val="0"/>
              </a:spcAft>
              <a:buFont typeface="Wingdings" pitchFamily="2" charset="2"/>
              <a:buChar char="Ø"/>
              <a:defRPr/>
            </a:pPr>
            <a:r>
              <a:rPr lang="fr-FR" sz="1800" b="1" dirty="0" smtClean="0">
                <a:solidFill>
                  <a:schemeClr val="accent1">
                    <a:lumMod val="50000"/>
                  </a:schemeClr>
                </a:solidFill>
                <a:latin typeface="Tahoma" pitchFamily="34" charset="0"/>
                <a:cs typeface="Tahoma" pitchFamily="34" charset="0"/>
              </a:rPr>
              <a:t>Avoir un comportement adapté, un mental de gagnant, une écoute totale, un langage affirmatif et positif.</a:t>
            </a:r>
          </a:p>
          <a:p>
            <a:pPr marL="320040" indent="-320040" eaLnBrk="1" fontAlgn="auto" hangingPunct="1">
              <a:spcAft>
                <a:spcPts val="0"/>
              </a:spcAft>
              <a:buFont typeface="Wingdings" pitchFamily="2" charset="2"/>
              <a:buChar char="Ø"/>
              <a:defRPr/>
            </a:pPr>
            <a:r>
              <a:rPr lang="fr-FR" sz="1800" b="1" dirty="0" smtClean="0">
                <a:solidFill>
                  <a:schemeClr val="accent1">
                    <a:lumMod val="50000"/>
                  </a:schemeClr>
                </a:solidFill>
                <a:latin typeface="Tahoma" pitchFamily="34" charset="0"/>
                <a:cs typeface="Tahoma" pitchFamily="34" charset="0"/>
              </a:rPr>
              <a:t>Repérer les signaux d’achat, sourires, questionnement, négociation d’avantages,…</a:t>
            </a:r>
          </a:p>
          <a:p>
            <a:pPr marL="320040" indent="-320040" eaLnBrk="1" fontAlgn="auto" hangingPunct="1">
              <a:spcAft>
                <a:spcPts val="0"/>
              </a:spcAft>
              <a:buFont typeface="Wingdings" pitchFamily="2" charset="2"/>
              <a:buChar char="Ø"/>
              <a:defRPr/>
            </a:pPr>
            <a:r>
              <a:rPr lang="fr-FR" sz="1800" b="1" dirty="0" smtClean="0">
                <a:solidFill>
                  <a:schemeClr val="accent1">
                    <a:lumMod val="50000"/>
                  </a:schemeClr>
                </a:solidFill>
                <a:latin typeface="Tahoma" pitchFamily="34" charset="0"/>
                <a:cs typeface="Tahoma" pitchFamily="34" charset="0"/>
              </a:rPr>
              <a:t>Pousser la vente par une vente additionnelle et/ou complémentaire.</a:t>
            </a:r>
          </a:p>
          <a:p>
            <a:pPr marL="320040" indent="-320040" eaLnBrk="1" fontAlgn="auto" hangingPunct="1">
              <a:spcAft>
                <a:spcPts val="0"/>
              </a:spcAft>
              <a:buFont typeface="Wingdings" pitchFamily="2" charset="2"/>
              <a:buChar char="Ø"/>
              <a:defRPr/>
            </a:pPr>
            <a:r>
              <a:rPr lang="fr-FR" sz="1800" b="1" dirty="0" smtClean="0">
                <a:solidFill>
                  <a:schemeClr val="accent1">
                    <a:lumMod val="50000"/>
                  </a:schemeClr>
                </a:solidFill>
                <a:latin typeface="Tahoma" pitchFamily="34" charset="0"/>
                <a:cs typeface="Tahoma" pitchFamily="34" charset="0"/>
              </a:rPr>
              <a:t>Etablir un bon de commande et ou la facture en prenant garde aux majorations et aux mentions obligatoires de la facture.</a:t>
            </a:r>
          </a:p>
        </p:txBody>
      </p:sp>
      <p:sp>
        <p:nvSpPr>
          <p:cNvPr id="11267" name="Espace réservé du contenu 3"/>
          <p:cNvSpPr>
            <a:spLocks noGrp="1"/>
          </p:cNvSpPr>
          <p:nvPr>
            <p:ph sz="half" idx="2"/>
          </p:nvPr>
        </p:nvSpPr>
        <p:spPr>
          <a:xfrm>
            <a:off x="4572000" y="1357313"/>
            <a:ext cx="4286250" cy="5214937"/>
          </a:xfrm>
          <a:solidFill>
            <a:srgbClr val="FFFFCC"/>
          </a:solidFill>
          <a:ln w="38100">
            <a:solidFill>
              <a:schemeClr val="tx1"/>
            </a:solidFill>
          </a:ln>
        </p:spPr>
        <p:txBody>
          <a:bodyPr>
            <a:normAutofit/>
          </a:bodyPr>
          <a:lstStyle/>
          <a:p>
            <a:pPr marL="320040" indent="-320040" eaLnBrk="1" fontAlgn="auto" hangingPunct="1">
              <a:spcAft>
                <a:spcPts val="0"/>
              </a:spcAft>
              <a:buFontTx/>
              <a:buNone/>
              <a:defRPr/>
            </a:pPr>
            <a:r>
              <a:rPr lang="fr-FR" sz="1800" b="1" dirty="0" smtClean="0">
                <a:solidFill>
                  <a:srgbClr val="C00000"/>
                </a:solidFill>
                <a:latin typeface="Tahoma" pitchFamily="34" charset="0"/>
                <a:cs typeface="Tahoma" pitchFamily="34" charset="0"/>
              </a:rPr>
              <a:t>Pour prendre congé </a:t>
            </a:r>
            <a:r>
              <a:rPr lang="fr-FR" sz="1800" b="1" dirty="0" smtClean="0">
                <a:latin typeface="Tahoma" pitchFamily="34" charset="0"/>
                <a:cs typeface="Tahoma" pitchFamily="34" charset="0"/>
              </a:rPr>
              <a:t>il faut : </a:t>
            </a:r>
          </a:p>
          <a:p>
            <a:pPr marL="320040" indent="-320040" eaLnBrk="1" fontAlgn="auto" hangingPunct="1">
              <a:spcAft>
                <a:spcPts val="0"/>
              </a:spcAft>
              <a:buFont typeface="Wingdings"/>
              <a:buChar char=""/>
              <a:defRPr/>
            </a:pPr>
            <a:endParaRPr lang="fr-FR" sz="800" dirty="0" smtClean="0">
              <a:latin typeface="Tahoma" pitchFamily="34" charset="0"/>
              <a:cs typeface="Tahoma" pitchFamily="34" charset="0"/>
            </a:endParaRPr>
          </a:p>
          <a:p>
            <a:pPr marL="320040" indent="-320040" eaLnBrk="1" fontAlgn="auto" hangingPunct="1">
              <a:spcAft>
                <a:spcPts val="0"/>
              </a:spcAft>
              <a:buFont typeface="Wingdings" pitchFamily="2" charset="2"/>
              <a:buChar char="Ø"/>
              <a:defRPr/>
            </a:pPr>
            <a:r>
              <a:rPr lang="fr-FR" sz="1800" b="1" dirty="0" smtClean="0">
                <a:solidFill>
                  <a:schemeClr val="accent1">
                    <a:lumMod val="50000"/>
                  </a:schemeClr>
                </a:solidFill>
                <a:latin typeface="Tahoma" pitchFamily="34" charset="0"/>
                <a:cs typeface="Tahoma" pitchFamily="34" charset="0"/>
              </a:rPr>
              <a:t>Féliciter et remercier le client qui achète et rester souriant face à celui qui refuse.</a:t>
            </a:r>
          </a:p>
          <a:p>
            <a:pPr marL="320040" indent="-320040" eaLnBrk="1" fontAlgn="auto" hangingPunct="1">
              <a:spcAft>
                <a:spcPts val="0"/>
              </a:spcAft>
              <a:buFont typeface="Wingdings" pitchFamily="2" charset="2"/>
              <a:buChar char="Ø"/>
              <a:defRPr/>
            </a:pPr>
            <a:r>
              <a:rPr lang="fr-FR" sz="1800" b="1" dirty="0" smtClean="0">
                <a:solidFill>
                  <a:schemeClr val="accent1">
                    <a:lumMod val="50000"/>
                  </a:schemeClr>
                </a:solidFill>
                <a:latin typeface="Tahoma" pitchFamily="34" charset="0"/>
                <a:cs typeface="Tahoma" pitchFamily="34" charset="0"/>
              </a:rPr>
              <a:t>Montrer que l’on reste à la disposition du client</a:t>
            </a:r>
          </a:p>
          <a:p>
            <a:pPr marL="320040" indent="-320040" eaLnBrk="1" fontAlgn="auto" hangingPunct="1">
              <a:spcAft>
                <a:spcPts val="0"/>
              </a:spcAft>
              <a:buFont typeface="Wingdings" pitchFamily="2" charset="2"/>
              <a:buChar char="Ø"/>
              <a:defRPr/>
            </a:pPr>
            <a:r>
              <a:rPr lang="fr-FR" sz="1800" b="1" dirty="0" smtClean="0">
                <a:solidFill>
                  <a:schemeClr val="accent1">
                    <a:lumMod val="50000"/>
                  </a:schemeClr>
                </a:solidFill>
                <a:latin typeface="Tahoma" pitchFamily="34" charset="0"/>
                <a:cs typeface="Tahoma" pitchFamily="34" charset="0"/>
              </a:rPr>
              <a:t>Envisager un prochain rendez-vous</a:t>
            </a:r>
          </a:p>
          <a:p>
            <a:pPr marL="320040" indent="-320040" eaLnBrk="1" fontAlgn="auto" hangingPunct="1">
              <a:spcAft>
                <a:spcPts val="0"/>
              </a:spcAft>
              <a:buFont typeface="Wingdings" pitchFamily="2" charset="2"/>
              <a:buChar char="Ø"/>
              <a:defRPr/>
            </a:pPr>
            <a:r>
              <a:rPr lang="fr-FR" sz="1800" b="1" dirty="0" smtClean="0">
                <a:solidFill>
                  <a:schemeClr val="accent1">
                    <a:lumMod val="50000"/>
                  </a:schemeClr>
                </a:solidFill>
                <a:latin typeface="Tahoma" pitchFamily="34" charset="0"/>
                <a:cs typeface="Tahoma" pitchFamily="34" charset="0"/>
              </a:rPr>
              <a:t>Demander une recommandation</a:t>
            </a:r>
          </a:p>
          <a:p>
            <a:pPr marL="320040" indent="-320040" eaLnBrk="1" fontAlgn="auto" hangingPunct="1">
              <a:spcAft>
                <a:spcPts val="0"/>
              </a:spcAft>
              <a:buFont typeface="Wingdings" pitchFamily="2" charset="2"/>
              <a:buChar char="Ø"/>
              <a:defRPr/>
            </a:pPr>
            <a:r>
              <a:rPr lang="fr-FR" sz="1800" b="1" dirty="0" smtClean="0">
                <a:solidFill>
                  <a:schemeClr val="accent1">
                    <a:lumMod val="50000"/>
                  </a:schemeClr>
                </a:solidFill>
                <a:latin typeface="Tahoma" pitchFamily="34" charset="0"/>
                <a:cs typeface="Tahoma" pitchFamily="34" charset="0"/>
              </a:rPr>
              <a:t>Eviter les bavardages inutiles mais partir sans précipitation.</a:t>
            </a:r>
          </a:p>
        </p:txBody>
      </p:sp>
      <p:sp>
        <p:nvSpPr>
          <p:cNvPr id="11268" name="WordArt 4"/>
          <p:cNvSpPr>
            <a:spLocks noGrp="1" noChangeArrowheads="1" noChangeShapeType="1" noTextEdit="1"/>
          </p:cNvSpPr>
          <p:nvPr/>
        </p:nvSpPr>
        <p:spPr bwMode="auto">
          <a:xfrm>
            <a:off x="785813" y="285750"/>
            <a:ext cx="7715250" cy="571500"/>
          </a:xfrm>
          <a:prstGeom prst="rect">
            <a:avLst/>
          </a:prstGeom>
        </p:spPr>
        <p:txBody>
          <a:bodyPr wrap="none" fromWordArt="1" anchor="ctr"/>
          <a:lstStyle/>
          <a:p>
            <a:pPr algn="ctr" eaLnBrk="0" fontAlgn="auto" hangingPunct="0">
              <a:spcBef>
                <a:spcPts val="0"/>
              </a:spcBef>
              <a:spcAft>
                <a:spcPts val="0"/>
              </a:spcAft>
              <a:defRPr/>
            </a:pPr>
            <a:r>
              <a:rPr lang="fr-FR" sz="4400" kern="10" dirty="0">
                <a:solidFill>
                  <a:srgbClr val="94B6D2">
                    <a:lumMod val="50000"/>
                  </a:srgbClr>
                </a:solidFill>
                <a:effectLst>
                  <a:outerShdw dist="35921" dir="2700000" algn="ctr" rotWithShape="0">
                    <a:srgbClr val="C0C0C0">
                      <a:alpha val="79999"/>
                    </a:srgbClr>
                  </a:outerShdw>
                </a:effectLst>
                <a:latin typeface="Tahoma" pitchFamily="34" charset="0"/>
                <a:cs typeface="Tahoma" pitchFamily="34" charset="0"/>
              </a:rPr>
              <a:t>                         </a:t>
            </a:r>
          </a:p>
        </p:txBody>
      </p:sp>
      <p:pic>
        <p:nvPicPr>
          <p:cNvPr id="8194" name="Picture 2" descr="C:\Documents and Settings\DUPUIS MARIE ANNE\Local Settings\Temporary Internet Files\Content.IE5\HCRDF4EZ\MCj04350450000[1].wmf"/>
          <p:cNvPicPr>
            <a:picLocks noChangeAspect="1" noChangeArrowheads="1"/>
          </p:cNvPicPr>
          <p:nvPr/>
        </p:nvPicPr>
        <p:blipFill>
          <a:blip r:embed="rId3" cstate="print">
            <a:duotone>
              <a:prstClr val="black"/>
              <a:schemeClr val="accent2">
                <a:tint val="45000"/>
                <a:satMod val="400000"/>
              </a:schemeClr>
            </a:duotone>
          </a:blip>
          <a:srcRect/>
          <a:stretch>
            <a:fillRect/>
          </a:stretch>
        </p:blipFill>
        <p:spPr bwMode="auto">
          <a:xfrm>
            <a:off x="5643570" y="5157192"/>
            <a:ext cx="2133602" cy="13573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blinds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WordArt 4"/>
          <p:cNvSpPr>
            <a:spLocks noGrp="1" noChangeArrowheads="1" noChangeShapeType="1" noTextEdit="1"/>
          </p:cNvSpPr>
          <p:nvPr/>
        </p:nvSpPr>
        <p:spPr bwMode="auto">
          <a:xfrm>
            <a:off x="785813" y="285750"/>
            <a:ext cx="7715250" cy="571500"/>
          </a:xfrm>
          <a:prstGeom prst="rect">
            <a:avLst/>
          </a:prstGeom>
        </p:spPr>
        <p:txBody>
          <a:bodyPr wrap="none" fromWordArt="1" anchor="ctr"/>
          <a:lstStyle/>
          <a:p>
            <a:pPr algn="ctr" eaLnBrk="0" fontAlgn="auto" hangingPunct="0">
              <a:spcBef>
                <a:spcPts val="0"/>
              </a:spcBef>
              <a:spcAft>
                <a:spcPts val="0"/>
              </a:spcAft>
              <a:defRPr/>
            </a:pPr>
            <a:r>
              <a:rPr lang="fr-FR" sz="4400" kern="10" dirty="0">
                <a:solidFill>
                  <a:srgbClr val="94B6D2">
                    <a:lumMod val="50000"/>
                  </a:srgbClr>
                </a:solidFill>
                <a:effectLst>
                  <a:outerShdw dist="35921" dir="2700000" algn="ctr" rotWithShape="0">
                    <a:srgbClr val="C0C0C0">
                      <a:alpha val="79999"/>
                    </a:srgbClr>
                  </a:outerShdw>
                </a:effectLst>
                <a:latin typeface="Tahoma" pitchFamily="34" charset="0"/>
                <a:cs typeface="Tahoma" pitchFamily="34" charset="0"/>
              </a:rPr>
              <a:t>                         </a:t>
            </a:r>
          </a:p>
        </p:txBody>
      </p:sp>
      <p:sp>
        <p:nvSpPr>
          <p:cNvPr id="36867" name="Titre 7"/>
          <p:cNvSpPr>
            <a:spLocks noGrp="1"/>
          </p:cNvSpPr>
          <p:nvPr>
            <p:ph type="title"/>
          </p:nvPr>
        </p:nvSpPr>
        <p:spPr>
          <a:xfrm>
            <a:off x="285750" y="214313"/>
            <a:ext cx="8686800" cy="841375"/>
          </a:xfrm>
        </p:spPr>
        <p:txBody>
          <a:bodyPr/>
          <a:lstStyle/>
          <a:p>
            <a:pPr eaLnBrk="1" hangingPunct="1"/>
            <a:endParaRPr lang="fr-FR" altLang="fr-FR" smtClean="0"/>
          </a:p>
        </p:txBody>
      </p:sp>
      <p:graphicFrame>
        <p:nvGraphicFramePr>
          <p:cNvPr id="9" name="Tableau 8"/>
          <p:cNvGraphicFramePr>
            <a:graphicFrameLocks noGrp="1"/>
          </p:cNvGraphicFramePr>
          <p:nvPr/>
        </p:nvGraphicFramePr>
        <p:xfrm>
          <a:off x="857224" y="2857496"/>
          <a:ext cx="7286676" cy="3658571"/>
        </p:xfrm>
        <a:graphic>
          <a:graphicData uri="http://schemas.openxmlformats.org/drawingml/2006/table">
            <a:tbl>
              <a:tblPr>
                <a:tableStyleId>{284E427A-3D55-4303-BF80-6455036E1DE7}</a:tableStyleId>
              </a:tblPr>
              <a:tblGrid>
                <a:gridCol w="1586615">
                  <a:extLst>
                    <a:ext uri="{9D8B030D-6E8A-4147-A177-3AD203B41FA5}">
                      <a16:colId xmlns:a16="http://schemas.microsoft.com/office/drawing/2014/main" val="20000"/>
                    </a:ext>
                  </a:extLst>
                </a:gridCol>
                <a:gridCol w="5700061">
                  <a:extLst>
                    <a:ext uri="{9D8B030D-6E8A-4147-A177-3AD203B41FA5}">
                      <a16:colId xmlns:a16="http://schemas.microsoft.com/office/drawing/2014/main" val="20001"/>
                    </a:ext>
                  </a:extLst>
                </a:gridCol>
              </a:tblGrid>
              <a:tr h="441227">
                <a:tc>
                  <a:txBody>
                    <a:bodyPr/>
                    <a:lstStyle/>
                    <a:p>
                      <a:pPr algn="ctr">
                        <a:spcAft>
                          <a:spcPts val="0"/>
                        </a:spcAft>
                      </a:pPr>
                      <a:r>
                        <a:rPr lang="fr-FR" sz="1400" dirty="0"/>
                        <a:t>Technique utilisée</a:t>
                      </a:r>
                      <a:endParaRPr lang="fr-FR" sz="1400" dirty="0">
                        <a:latin typeface="Times New Roman"/>
                        <a:ea typeface="Times New Roman"/>
                      </a:endParaRPr>
                    </a:p>
                  </a:txBody>
                  <a:tcPr marL="60334" marR="60334" marT="0" marB="0"/>
                </a:tc>
                <a:tc>
                  <a:txBody>
                    <a:bodyPr/>
                    <a:lstStyle/>
                    <a:p>
                      <a:pPr algn="ctr">
                        <a:spcAft>
                          <a:spcPts val="0"/>
                        </a:spcAft>
                      </a:pPr>
                      <a:r>
                        <a:rPr lang="fr-FR" sz="1400" dirty="0"/>
                        <a:t>Principe</a:t>
                      </a:r>
                      <a:endParaRPr lang="fr-FR" sz="1400" dirty="0">
                        <a:latin typeface="Times New Roman"/>
                        <a:ea typeface="Times New Roman"/>
                      </a:endParaRPr>
                    </a:p>
                  </a:txBody>
                  <a:tcPr marL="60334" marR="60334" marT="0" marB="0"/>
                </a:tc>
                <a:extLst>
                  <a:ext uri="{0D108BD9-81ED-4DB2-BD59-A6C34878D82A}">
                    <a16:rowId xmlns:a16="http://schemas.microsoft.com/office/drawing/2014/main" val="10000"/>
                  </a:ext>
                </a:extLst>
              </a:tr>
              <a:tr h="466448">
                <a:tc>
                  <a:txBody>
                    <a:bodyPr/>
                    <a:lstStyle/>
                    <a:p>
                      <a:pPr>
                        <a:spcAft>
                          <a:spcPts val="0"/>
                        </a:spcAft>
                      </a:pPr>
                      <a:r>
                        <a:rPr lang="fr-FR" sz="1400"/>
                        <a:t>L'invitation directe</a:t>
                      </a:r>
                      <a:endParaRPr lang="fr-FR" sz="1400">
                        <a:latin typeface="Times New Roman"/>
                        <a:ea typeface="Times New Roman"/>
                      </a:endParaRPr>
                    </a:p>
                  </a:txBody>
                  <a:tcPr marL="60334" marR="60334" marT="0" marB="0" anchor="ctr"/>
                </a:tc>
                <a:tc>
                  <a:txBody>
                    <a:bodyPr/>
                    <a:lstStyle/>
                    <a:p>
                      <a:pPr>
                        <a:spcAft>
                          <a:spcPts val="0"/>
                        </a:spcAft>
                      </a:pPr>
                      <a:r>
                        <a:rPr lang="fr-FR" sz="1400" dirty="0"/>
                        <a:t>Le vendeur fait une proposition de commande précise au client pour l'amener à prendre la décision d'achat</a:t>
                      </a:r>
                      <a:endParaRPr lang="fr-FR" sz="1400" dirty="0">
                        <a:latin typeface="Times New Roman"/>
                        <a:ea typeface="Times New Roman"/>
                      </a:endParaRPr>
                    </a:p>
                  </a:txBody>
                  <a:tcPr marL="60334" marR="60334" marT="0" marB="0"/>
                </a:tc>
                <a:extLst>
                  <a:ext uri="{0D108BD9-81ED-4DB2-BD59-A6C34878D82A}">
                    <a16:rowId xmlns:a16="http://schemas.microsoft.com/office/drawing/2014/main" val="10001"/>
                  </a:ext>
                </a:extLst>
              </a:tr>
              <a:tr h="441227">
                <a:tc>
                  <a:txBody>
                    <a:bodyPr/>
                    <a:lstStyle/>
                    <a:p>
                      <a:pPr>
                        <a:spcAft>
                          <a:spcPts val="0"/>
                        </a:spcAft>
                      </a:pPr>
                      <a:r>
                        <a:rPr lang="fr-FR" sz="1400"/>
                        <a:t>La peau de l'ours</a:t>
                      </a:r>
                      <a:endParaRPr lang="fr-FR" sz="1400">
                        <a:latin typeface="Times New Roman"/>
                        <a:ea typeface="Times New Roman"/>
                      </a:endParaRPr>
                    </a:p>
                  </a:txBody>
                  <a:tcPr marL="60334" marR="60334" marT="0" marB="0" anchor="ctr"/>
                </a:tc>
                <a:tc>
                  <a:txBody>
                    <a:bodyPr/>
                    <a:lstStyle/>
                    <a:p>
                      <a:pPr>
                        <a:spcAft>
                          <a:spcPts val="0"/>
                        </a:spcAft>
                      </a:pPr>
                      <a:r>
                        <a:rPr lang="fr-FR" sz="1400" dirty="0"/>
                        <a:t>Le vendeur se comporte comme si le client avait déjà donné son accord</a:t>
                      </a:r>
                      <a:endParaRPr lang="fr-FR" sz="1400" dirty="0">
                        <a:latin typeface="Times New Roman"/>
                        <a:ea typeface="Times New Roman"/>
                      </a:endParaRPr>
                    </a:p>
                  </a:txBody>
                  <a:tcPr marL="60334" marR="60334" marT="0" marB="0"/>
                </a:tc>
                <a:extLst>
                  <a:ext uri="{0D108BD9-81ED-4DB2-BD59-A6C34878D82A}">
                    <a16:rowId xmlns:a16="http://schemas.microsoft.com/office/drawing/2014/main" val="10002"/>
                  </a:ext>
                </a:extLst>
              </a:tr>
              <a:tr h="233223">
                <a:tc>
                  <a:txBody>
                    <a:bodyPr/>
                    <a:lstStyle/>
                    <a:p>
                      <a:pPr>
                        <a:spcAft>
                          <a:spcPts val="0"/>
                        </a:spcAft>
                      </a:pPr>
                      <a:r>
                        <a:rPr lang="fr-FR" sz="1400"/>
                        <a:t>L'alternative</a:t>
                      </a:r>
                      <a:endParaRPr lang="fr-FR" sz="1400">
                        <a:latin typeface="Times New Roman"/>
                        <a:ea typeface="Times New Roman"/>
                      </a:endParaRPr>
                    </a:p>
                  </a:txBody>
                  <a:tcPr marL="60334" marR="60334" marT="0" marB="0" anchor="ctr"/>
                </a:tc>
                <a:tc>
                  <a:txBody>
                    <a:bodyPr/>
                    <a:lstStyle/>
                    <a:p>
                      <a:pPr>
                        <a:spcAft>
                          <a:spcPts val="0"/>
                        </a:spcAft>
                      </a:pPr>
                      <a:r>
                        <a:rPr lang="fr-FR" sz="1400" dirty="0"/>
                        <a:t>Le vendeur donne le choix entre deux propositions</a:t>
                      </a:r>
                      <a:endParaRPr lang="fr-FR" sz="1400" dirty="0">
                        <a:latin typeface="Times New Roman"/>
                        <a:ea typeface="Times New Roman"/>
                      </a:endParaRPr>
                    </a:p>
                  </a:txBody>
                  <a:tcPr marL="60334" marR="60334" marT="0" marB="0"/>
                </a:tc>
                <a:extLst>
                  <a:ext uri="{0D108BD9-81ED-4DB2-BD59-A6C34878D82A}">
                    <a16:rowId xmlns:a16="http://schemas.microsoft.com/office/drawing/2014/main" val="10003"/>
                  </a:ext>
                </a:extLst>
              </a:tr>
              <a:tr h="466448">
                <a:tc>
                  <a:txBody>
                    <a:bodyPr/>
                    <a:lstStyle/>
                    <a:p>
                      <a:pPr>
                        <a:spcAft>
                          <a:spcPts val="0"/>
                        </a:spcAft>
                      </a:pPr>
                      <a:r>
                        <a:rPr lang="fr-FR" sz="1400"/>
                        <a:t>Le regret </a:t>
                      </a:r>
                      <a:endParaRPr lang="fr-FR" sz="1400">
                        <a:latin typeface="Times New Roman"/>
                        <a:ea typeface="Times New Roman"/>
                      </a:endParaRPr>
                    </a:p>
                  </a:txBody>
                  <a:tcPr marL="60334" marR="60334" marT="0" marB="0" anchor="ctr"/>
                </a:tc>
                <a:tc>
                  <a:txBody>
                    <a:bodyPr/>
                    <a:lstStyle/>
                    <a:p>
                      <a:pPr>
                        <a:spcAft>
                          <a:spcPts val="0"/>
                        </a:spcAft>
                      </a:pPr>
                      <a:r>
                        <a:rPr lang="fr-FR" sz="1400" dirty="0"/>
                        <a:t>Le vendeur rend la décision urgente en lui montrant qu'il perd un avantage s'il ne se décide pas tout de suite</a:t>
                      </a:r>
                      <a:endParaRPr lang="fr-FR" sz="1400" dirty="0">
                        <a:latin typeface="Times New Roman"/>
                        <a:ea typeface="Times New Roman"/>
                      </a:endParaRPr>
                    </a:p>
                  </a:txBody>
                  <a:tcPr marL="60334" marR="60334" marT="0" marB="0"/>
                </a:tc>
                <a:extLst>
                  <a:ext uri="{0D108BD9-81ED-4DB2-BD59-A6C34878D82A}">
                    <a16:rowId xmlns:a16="http://schemas.microsoft.com/office/drawing/2014/main" val="10004"/>
                  </a:ext>
                </a:extLst>
              </a:tr>
              <a:tr h="466448">
                <a:tc>
                  <a:txBody>
                    <a:bodyPr/>
                    <a:lstStyle/>
                    <a:p>
                      <a:pPr>
                        <a:spcAft>
                          <a:spcPts val="0"/>
                        </a:spcAft>
                      </a:pPr>
                      <a:r>
                        <a:rPr lang="fr-FR" sz="1400"/>
                        <a:t>Le bilan</a:t>
                      </a:r>
                      <a:endParaRPr lang="fr-FR" sz="1400">
                        <a:latin typeface="Times New Roman"/>
                        <a:ea typeface="Times New Roman"/>
                      </a:endParaRPr>
                    </a:p>
                  </a:txBody>
                  <a:tcPr marL="60334" marR="60334" marT="0" marB="0" anchor="ctr"/>
                </a:tc>
                <a:tc>
                  <a:txBody>
                    <a:bodyPr/>
                    <a:lstStyle/>
                    <a:p>
                      <a:pPr>
                        <a:spcAft>
                          <a:spcPts val="0"/>
                        </a:spcAft>
                      </a:pPr>
                      <a:r>
                        <a:rPr lang="fr-FR" sz="1400" dirty="0"/>
                        <a:t>Le vendeur pèse le pour et le contre de la proposition et fait pencher la balance du côté des avantages reconnus par le client</a:t>
                      </a:r>
                      <a:endParaRPr lang="fr-FR" sz="1400" dirty="0">
                        <a:latin typeface="Times New Roman"/>
                        <a:ea typeface="Times New Roman"/>
                      </a:endParaRPr>
                    </a:p>
                  </a:txBody>
                  <a:tcPr marL="60334" marR="60334" marT="0" marB="0"/>
                </a:tc>
                <a:extLst>
                  <a:ext uri="{0D108BD9-81ED-4DB2-BD59-A6C34878D82A}">
                    <a16:rowId xmlns:a16="http://schemas.microsoft.com/office/drawing/2014/main" val="10005"/>
                  </a:ext>
                </a:extLst>
              </a:tr>
              <a:tr h="677102">
                <a:tc>
                  <a:txBody>
                    <a:bodyPr/>
                    <a:lstStyle/>
                    <a:p>
                      <a:pPr>
                        <a:spcAft>
                          <a:spcPts val="0"/>
                        </a:spcAft>
                      </a:pPr>
                      <a:r>
                        <a:rPr lang="fr-FR" sz="1400"/>
                        <a:t>La dernière objection</a:t>
                      </a:r>
                      <a:endParaRPr lang="fr-FR" sz="1400">
                        <a:latin typeface="Times New Roman"/>
                        <a:ea typeface="Times New Roman"/>
                      </a:endParaRPr>
                    </a:p>
                  </a:txBody>
                  <a:tcPr marL="60334" marR="60334" marT="0" marB="0" anchor="ctr"/>
                </a:tc>
                <a:tc>
                  <a:txBody>
                    <a:bodyPr/>
                    <a:lstStyle/>
                    <a:p>
                      <a:pPr>
                        <a:spcAft>
                          <a:spcPts val="0"/>
                        </a:spcAft>
                      </a:pPr>
                      <a:r>
                        <a:rPr lang="fr-FR" sz="1400" dirty="0"/>
                        <a:t>Le vendeur répond à une objection, montre qu'il pense avoir fait le tour de la question et demande au client s'il a une dernière question. Il y répondre et conclura dans la foulée</a:t>
                      </a:r>
                      <a:endParaRPr lang="fr-FR" sz="1400" dirty="0">
                        <a:latin typeface="Times New Roman"/>
                        <a:ea typeface="Times New Roman"/>
                      </a:endParaRPr>
                    </a:p>
                  </a:txBody>
                  <a:tcPr marL="60334" marR="60334" marT="0" marB="0"/>
                </a:tc>
                <a:extLst>
                  <a:ext uri="{0D108BD9-81ED-4DB2-BD59-A6C34878D82A}">
                    <a16:rowId xmlns:a16="http://schemas.microsoft.com/office/drawing/2014/main" val="10006"/>
                  </a:ext>
                </a:extLst>
              </a:tr>
              <a:tr h="466448">
                <a:tc>
                  <a:txBody>
                    <a:bodyPr/>
                    <a:lstStyle/>
                    <a:p>
                      <a:pPr>
                        <a:spcAft>
                          <a:spcPts val="0"/>
                        </a:spcAft>
                      </a:pPr>
                      <a:r>
                        <a:rPr lang="fr-FR" sz="1400"/>
                        <a:t>La méthode Colombo</a:t>
                      </a:r>
                      <a:endParaRPr lang="fr-FR" sz="1400">
                        <a:latin typeface="Times New Roman"/>
                        <a:ea typeface="Times New Roman"/>
                      </a:endParaRPr>
                    </a:p>
                  </a:txBody>
                  <a:tcPr marL="60334" marR="60334" marT="0" marB="0" anchor="ctr"/>
                </a:tc>
                <a:tc>
                  <a:txBody>
                    <a:bodyPr/>
                    <a:lstStyle/>
                    <a:p>
                      <a:pPr>
                        <a:spcAft>
                          <a:spcPts val="0"/>
                        </a:spcAft>
                      </a:pPr>
                      <a:r>
                        <a:rPr lang="fr-FR" sz="1400" dirty="0"/>
                        <a:t>Le vendeur a gardé un dernier argument en réserve pour emporter la décision lorsqu'il voit que son client hésite encore</a:t>
                      </a:r>
                      <a:endParaRPr lang="fr-FR" sz="1400" dirty="0">
                        <a:latin typeface="Times New Roman"/>
                        <a:ea typeface="Times New Roman"/>
                      </a:endParaRPr>
                    </a:p>
                  </a:txBody>
                  <a:tcPr marL="60334" marR="60334" marT="0" marB="0"/>
                </a:tc>
                <a:extLst>
                  <a:ext uri="{0D108BD9-81ED-4DB2-BD59-A6C34878D82A}">
                    <a16:rowId xmlns:a16="http://schemas.microsoft.com/office/drawing/2014/main" val="10007"/>
                  </a:ext>
                </a:extLst>
              </a:tr>
            </a:tbl>
          </a:graphicData>
        </a:graphic>
      </p:graphicFrame>
      <p:sp>
        <p:nvSpPr>
          <p:cNvPr id="36869" name="Rectangle 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endParaRPr lang="fr-FR" altLang="fr-FR">
              <a:solidFill>
                <a:srgbClr val="000000"/>
              </a:solidFill>
              <a:latin typeface="Tw Cen MT" pitchFamily="34" charset="0"/>
            </a:endParaRPr>
          </a:p>
        </p:txBody>
      </p:sp>
      <p:sp>
        <p:nvSpPr>
          <p:cNvPr id="46081" name="AutoShape 1"/>
          <p:cNvSpPr>
            <a:spLocks noChangeArrowheads="1"/>
          </p:cNvSpPr>
          <p:nvPr/>
        </p:nvSpPr>
        <p:spPr bwMode="auto">
          <a:xfrm>
            <a:off x="1071563" y="1643063"/>
            <a:ext cx="4572000" cy="714375"/>
          </a:xfrm>
          <a:prstGeom prst="flowChartTerminator">
            <a:avLst/>
          </a:prstGeom>
          <a:ln>
            <a:headEnd/>
            <a:tailEnd/>
          </a:ln>
        </p:spPr>
        <p:style>
          <a:lnRef idx="3">
            <a:schemeClr val="lt1"/>
          </a:lnRef>
          <a:fillRef idx="1">
            <a:schemeClr val="accent2"/>
          </a:fillRef>
          <a:effectRef idx="1">
            <a:schemeClr val="accent2"/>
          </a:effectRef>
          <a:fontRef idx="minor">
            <a:schemeClr val="lt1"/>
          </a:fontRef>
        </p:style>
        <p:txBody>
          <a:bodyPr/>
          <a:lstStyle/>
          <a:p>
            <a:pPr fontAlgn="auto">
              <a:spcBef>
                <a:spcPts val="0"/>
              </a:spcBef>
              <a:spcAft>
                <a:spcPts val="0"/>
              </a:spcAft>
              <a:defRPr/>
            </a:pPr>
            <a:r>
              <a:rPr lang="fr-FR" b="1" dirty="0">
                <a:solidFill>
                  <a:prstClr val="white"/>
                </a:solidFill>
                <a:latin typeface="Arial" pitchFamily="34" charset="0"/>
                <a:ea typeface="Times New Roman" pitchFamily="18" charset="0"/>
                <a:cs typeface="Arial" pitchFamily="34" charset="0"/>
              </a:rPr>
              <a:t>Quelques techniques de conclusion</a:t>
            </a:r>
            <a:endParaRPr lang="fr-FR" sz="2400" dirty="0">
              <a:solidFill>
                <a:prstClr val="white"/>
              </a:solidFill>
              <a:latin typeface="Arial" pitchFamily="34" charset="0"/>
            </a:endParaRPr>
          </a:p>
          <a:p>
            <a:pPr fontAlgn="auto">
              <a:spcBef>
                <a:spcPts val="0"/>
              </a:spcBef>
              <a:spcAft>
                <a:spcPts val="0"/>
              </a:spcAft>
              <a:defRPr/>
            </a:pPr>
            <a:endParaRPr lang="fr-FR" dirty="0">
              <a:solidFill>
                <a:prstClr val="white"/>
              </a:solidFill>
            </a:endParaRPr>
          </a:p>
        </p:txBody>
      </p:sp>
    </p:spTree>
  </p:cSld>
  <p:clrMapOvr>
    <a:masterClrMapping/>
  </p:clrMapOvr>
  <p:transition spd="slow">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Documents and Settings\DUPUIS MARIE ANNE\Local Settings\Temporary Internet Files\Content.IE5\38NFJYX4\MCj01497280000[1].wmf"/>
          <p:cNvPicPr>
            <a:picLocks noChangeAspect="1" noChangeArrowheads="1"/>
          </p:cNvPicPr>
          <p:nvPr/>
        </p:nvPicPr>
        <p:blipFill>
          <a:blip r:embed="rId2" cstate="print">
            <a:duotone>
              <a:prstClr val="black"/>
              <a:schemeClr val="accent2">
                <a:tint val="45000"/>
                <a:satMod val="400000"/>
              </a:schemeClr>
            </a:duotone>
          </a:blip>
          <a:stretch>
            <a:fillRect/>
          </a:stretch>
        </p:blipFill>
        <p:spPr bwMode="auto">
          <a:xfrm>
            <a:off x="1500166" y="1373930"/>
            <a:ext cx="6168529" cy="4126772"/>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blinds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rré corné 5"/>
          <p:cNvSpPr/>
          <p:nvPr/>
        </p:nvSpPr>
        <p:spPr>
          <a:xfrm>
            <a:off x="785786" y="1928802"/>
            <a:ext cx="7858180" cy="4429156"/>
          </a:xfrm>
          <a:prstGeom prst="foldedCorner">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fr-FR">
              <a:solidFill>
                <a:prstClr val="white"/>
              </a:solidFill>
            </a:endParaRPr>
          </a:p>
        </p:txBody>
      </p:sp>
      <p:sp>
        <p:nvSpPr>
          <p:cNvPr id="2" name="Titre 1"/>
          <p:cNvSpPr>
            <a:spLocks noGrp="1"/>
          </p:cNvSpPr>
          <p:nvPr>
            <p:ph type="title"/>
          </p:nvPr>
        </p:nvSpPr>
        <p:spPr>
          <a:xfrm>
            <a:off x="285750" y="214313"/>
            <a:ext cx="8686800" cy="900112"/>
          </a:xfrm>
        </p:spPr>
        <p:txBody>
          <a:bodyPr>
            <a:normAutofit fontScale="90000"/>
          </a:bodyPr>
          <a:lstStyle/>
          <a:p>
            <a:pPr eaLnBrk="1" fontAlgn="auto" hangingPunct="1">
              <a:spcAft>
                <a:spcPts val="0"/>
              </a:spcAft>
              <a:defRPr/>
            </a:pPr>
            <a:r>
              <a:rPr lang="fr-FR" dirty="0" smtClean="0"/>
              <a:t>MÉTHODE D’ANALYSE DE L’ÉPREUVE DE NÉGOCIATION</a:t>
            </a:r>
            <a:endParaRPr lang="fr-FR" dirty="0"/>
          </a:p>
        </p:txBody>
      </p:sp>
      <p:sp>
        <p:nvSpPr>
          <p:cNvPr id="38916" name="Rectangle 2"/>
          <p:cNvSpPr>
            <a:spLocks noChangeArrowheads="1"/>
          </p:cNvSpPr>
          <p:nvPr/>
        </p:nvSpPr>
        <p:spPr bwMode="auto">
          <a:xfrm>
            <a:off x="928688" y="2200275"/>
            <a:ext cx="7429500" cy="353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just" eaLnBrk="1" hangingPunct="1"/>
            <a:r>
              <a:rPr lang="fr-FR" altLang="fr-FR" sz="2800" b="1" dirty="0">
                <a:solidFill>
                  <a:srgbClr val="000000"/>
                </a:solidFill>
                <a:latin typeface="Arial" charset="0"/>
                <a:ea typeface="Times New Roman" pitchFamily="18" charset="0"/>
                <a:cs typeface="Arial" charset="0"/>
              </a:rPr>
              <a:t>Après votre négociation (30 points) qui durera plus ou moins de </a:t>
            </a:r>
            <a:r>
              <a:rPr lang="fr-FR" altLang="fr-FR" sz="2800" b="1" dirty="0" smtClean="0">
                <a:solidFill>
                  <a:srgbClr val="000000"/>
                </a:solidFill>
                <a:latin typeface="Arial" charset="0"/>
                <a:ea typeface="Times New Roman" pitchFamily="18" charset="0"/>
                <a:cs typeface="Arial" charset="0"/>
              </a:rPr>
              <a:t>15 </a:t>
            </a:r>
            <a:r>
              <a:rPr lang="fr-FR" altLang="fr-FR" sz="2800" b="1" dirty="0">
                <a:solidFill>
                  <a:srgbClr val="000000"/>
                </a:solidFill>
                <a:latin typeface="Arial" charset="0"/>
                <a:ea typeface="Times New Roman" pitchFamily="18" charset="0"/>
                <a:cs typeface="Arial" charset="0"/>
              </a:rPr>
              <a:t>minutes, vous aurez un entretien avec le jury d’une durée maximum de </a:t>
            </a:r>
            <a:r>
              <a:rPr lang="fr-FR" altLang="fr-FR" sz="2800" b="1" dirty="0" smtClean="0">
                <a:solidFill>
                  <a:srgbClr val="000000"/>
                </a:solidFill>
                <a:latin typeface="Arial" charset="0"/>
                <a:ea typeface="Times New Roman" pitchFamily="18" charset="0"/>
                <a:cs typeface="Arial" charset="0"/>
              </a:rPr>
              <a:t>15 </a:t>
            </a:r>
            <a:r>
              <a:rPr lang="fr-FR" altLang="fr-FR" sz="2800" b="1" dirty="0">
                <a:solidFill>
                  <a:srgbClr val="000000"/>
                </a:solidFill>
                <a:latin typeface="Arial" charset="0"/>
                <a:ea typeface="Times New Roman" pitchFamily="18" charset="0"/>
                <a:cs typeface="Arial" charset="0"/>
              </a:rPr>
              <a:t>minutes.</a:t>
            </a:r>
            <a:endParaRPr lang="fr-FR" altLang="fr-FR" sz="2800" dirty="0">
              <a:solidFill>
                <a:srgbClr val="000000"/>
              </a:solidFill>
              <a:latin typeface="Arial" charset="0"/>
              <a:ea typeface="Times New Roman" pitchFamily="18" charset="0"/>
              <a:cs typeface="Arial" charset="0"/>
            </a:endParaRPr>
          </a:p>
          <a:p>
            <a:pPr algn="just"/>
            <a:r>
              <a:rPr lang="fr-FR" altLang="fr-FR" sz="2800" dirty="0">
                <a:solidFill>
                  <a:srgbClr val="000000"/>
                </a:solidFill>
                <a:latin typeface="Arial" charset="0"/>
                <a:ea typeface="Times New Roman" pitchFamily="18" charset="0"/>
                <a:cs typeface="Arial" charset="0"/>
              </a:rPr>
              <a:t>Votre analyse devra être pertinente et rigoureuse. Nous allons dans ce dossier intégrer une méthode.</a:t>
            </a:r>
          </a:p>
          <a:p>
            <a:pPr algn="just"/>
            <a:r>
              <a:rPr lang="fr-FR" altLang="fr-FR" sz="2800" dirty="0">
                <a:solidFill>
                  <a:srgbClr val="000000"/>
                </a:solidFill>
                <a:latin typeface="Arial" charset="0"/>
                <a:ea typeface="Times New Roman" pitchFamily="18" charset="0"/>
                <a:cs typeface="Arial" charset="0"/>
              </a:rPr>
              <a:t>Cette approche est donnée à titre d’exemple !</a:t>
            </a:r>
          </a:p>
        </p:txBody>
      </p:sp>
    </p:spTree>
  </p:cSld>
  <p:clrMapOvr>
    <a:masterClrMapping/>
  </p:clrMapOvr>
  <p:transition spd="slow">
    <p:blinds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rré corné 4"/>
          <p:cNvSpPr/>
          <p:nvPr/>
        </p:nvSpPr>
        <p:spPr>
          <a:xfrm>
            <a:off x="642938" y="1928813"/>
            <a:ext cx="8072437" cy="4143375"/>
          </a:xfrm>
          <a:prstGeom prst="foldedCorner">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fr-FR">
              <a:solidFill>
                <a:prstClr val="white"/>
              </a:solidFill>
            </a:endParaRPr>
          </a:p>
        </p:txBody>
      </p:sp>
      <p:sp>
        <p:nvSpPr>
          <p:cNvPr id="2" name="Titre 1"/>
          <p:cNvSpPr>
            <a:spLocks noGrp="1"/>
          </p:cNvSpPr>
          <p:nvPr>
            <p:ph type="title"/>
          </p:nvPr>
        </p:nvSpPr>
        <p:spPr>
          <a:xfrm>
            <a:off x="285750" y="142875"/>
            <a:ext cx="8686800" cy="1114425"/>
          </a:xfrm>
        </p:spPr>
        <p:txBody>
          <a:bodyPr>
            <a:normAutofit fontScale="90000"/>
          </a:bodyPr>
          <a:lstStyle/>
          <a:p>
            <a:pPr eaLnBrk="1" fontAlgn="auto" hangingPunct="1">
              <a:spcAft>
                <a:spcPts val="0"/>
              </a:spcAft>
              <a:defRPr/>
            </a:pPr>
            <a:r>
              <a:rPr lang="fr-FR" dirty="0" smtClean="0"/>
              <a:t>MÉTHODE D’ANALYSE DE L’ÉPREUVE DE NÉGOCIATION</a:t>
            </a:r>
            <a:endParaRPr lang="fr-FR" dirty="0"/>
          </a:p>
        </p:txBody>
      </p:sp>
      <p:sp>
        <p:nvSpPr>
          <p:cNvPr id="39940" name="Rectangle 1"/>
          <p:cNvSpPr>
            <a:spLocks noChangeArrowheads="1"/>
          </p:cNvSpPr>
          <p:nvPr/>
        </p:nvSpPr>
        <p:spPr bwMode="auto">
          <a:xfrm>
            <a:off x="714375" y="2000250"/>
            <a:ext cx="7929563"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863600" algn="l"/>
              </a:tabLst>
              <a:defRPr>
                <a:solidFill>
                  <a:schemeClr val="tx1"/>
                </a:solidFill>
                <a:latin typeface="Comic Sans MS" pitchFamily="66" charset="0"/>
              </a:defRPr>
            </a:lvl1pPr>
            <a:lvl2pPr marL="742950" indent="-285750" eaLnBrk="0" hangingPunct="0">
              <a:tabLst>
                <a:tab pos="863600" algn="l"/>
              </a:tabLst>
              <a:defRPr>
                <a:solidFill>
                  <a:schemeClr val="tx1"/>
                </a:solidFill>
                <a:latin typeface="Comic Sans MS" pitchFamily="66" charset="0"/>
              </a:defRPr>
            </a:lvl2pPr>
            <a:lvl3pPr marL="1143000" indent="-228600" eaLnBrk="0" hangingPunct="0">
              <a:tabLst>
                <a:tab pos="863600" algn="l"/>
              </a:tabLst>
              <a:defRPr>
                <a:solidFill>
                  <a:schemeClr val="tx1"/>
                </a:solidFill>
                <a:latin typeface="Comic Sans MS" pitchFamily="66" charset="0"/>
              </a:defRPr>
            </a:lvl3pPr>
            <a:lvl4pPr marL="1600200" indent="-228600" eaLnBrk="0" hangingPunct="0">
              <a:tabLst>
                <a:tab pos="863600" algn="l"/>
              </a:tabLst>
              <a:defRPr>
                <a:solidFill>
                  <a:schemeClr val="tx1"/>
                </a:solidFill>
                <a:latin typeface="Comic Sans MS" pitchFamily="66" charset="0"/>
              </a:defRPr>
            </a:lvl4pPr>
            <a:lvl5pPr marL="2057400" indent="-228600" eaLnBrk="0" hangingPunct="0">
              <a:tabLst>
                <a:tab pos="863600" algn="l"/>
              </a:tabLst>
              <a:defRPr>
                <a:solidFill>
                  <a:schemeClr val="tx1"/>
                </a:solidFill>
                <a:latin typeface="Comic Sans MS" pitchFamily="66" charset="0"/>
              </a:defRPr>
            </a:lvl5pPr>
            <a:lvl6pPr marL="2514600" indent="-228600" eaLnBrk="0" fontAlgn="base" hangingPunct="0">
              <a:spcBef>
                <a:spcPct val="0"/>
              </a:spcBef>
              <a:spcAft>
                <a:spcPct val="0"/>
              </a:spcAft>
              <a:tabLst>
                <a:tab pos="863600" algn="l"/>
              </a:tabLst>
              <a:defRPr>
                <a:solidFill>
                  <a:schemeClr val="tx1"/>
                </a:solidFill>
                <a:latin typeface="Comic Sans MS" pitchFamily="66" charset="0"/>
              </a:defRPr>
            </a:lvl6pPr>
            <a:lvl7pPr marL="2971800" indent="-228600" eaLnBrk="0" fontAlgn="base" hangingPunct="0">
              <a:spcBef>
                <a:spcPct val="0"/>
              </a:spcBef>
              <a:spcAft>
                <a:spcPct val="0"/>
              </a:spcAft>
              <a:tabLst>
                <a:tab pos="863600" algn="l"/>
              </a:tabLst>
              <a:defRPr>
                <a:solidFill>
                  <a:schemeClr val="tx1"/>
                </a:solidFill>
                <a:latin typeface="Comic Sans MS" pitchFamily="66" charset="0"/>
              </a:defRPr>
            </a:lvl7pPr>
            <a:lvl8pPr marL="3429000" indent="-228600" eaLnBrk="0" fontAlgn="base" hangingPunct="0">
              <a:spcBef>
                <a:spcPct val="0"/>
              </a:spcBef>
              <a:spcAft>
                <a:spcPct val="0"/>
              </a:spcAft>
              <a:tabLst>
                <a:tab pos="863600" algn="l"/>
              </a:tabLst>
              <a:defRPr>
                <a:solidFill>
                  <a:schemeClr val="tx1"/>
                </a:solidFill>
                <a:latin typeface="Comic Sans MS" pitchFamily="66" charset="0"/>
              </a:defRPr>
            </a:lvl8pPr>
            <a:lvl9pPr marL="3886200" indent="-228600" eaLnBrk="0" fontAlgn="base" hangingPunct="0">
              <a:spcBef>
                <a:spcPct val="0"/>
              </a:spcBef>
              <a:spcAft>
                <a:spcPct val="0"/>
              </a:spcAft>
              <a:tabLst>
                <a:tab pos="863600" algn="l"/>
              </a:tabLst>
              <a:defRPr>
                <a:solidFill>
                  <a:schemeClr val="tx1"/>
                </a:solidFill>
                <a:latin typeface="Comic Sans MS" pitchFamily="66" charset="0"/>
              </a:defRPr>
            </a:lvl9pPr>
          </a:lstStyle>
          <a:p>
            <a:pPr algn="just" eaLnBrk="1" hangingPunct="1"/>
            <a:r>
              <a:rPr lang="fr-FR" altLang="fr-FR" sz="2000" b="1" u="sng">
                <a:solidFill>
                  <a:srgbClr val="000000"/>
                </a:solidFill>
                <a:latin typeface="Arial" charset="0"/>
                <a:ea typeface="Times New Roman" pitchFamily="18" charset="0"/>
                <a:cs typeface="Arial" charset="0"/>
              </a:rPr>
              <a:t>Il est bien de présenter un petit plan :</a:t>
            </a:r>
          </a:p>
          <a:p>
            <a:pPr algn="just" eaLnBrk="1" hangingPunct="1"/>
            <a:endParaRPr lang="fr-FR" altLang="fr-FR" sz="2000">
              <a:solidFill>
                <a:srgbClr val="000000"/>
              </a:solidFill>
              <a:latin typeface="Arial" charset="0"/>
              <a:ea typeface="Times New Roman" pitchFamily="18" charset="0"/>
              <a:cs typeface="Arial" charset="0"/>
            </a:endParaRPr>
          </a:p>
          <a:p>
            <a:pPr algn="just">
              <a:buFontTx/>
              <a:buChar char="•"/>
            </a:pPr>
            <a:r>
              <a:rPr lang="fr-FR" altLang="fr-FR" sz="2000">
                <a:solidFill>
                  <a:srgbClr val="000000"/>
                </a:solidFill>
                <a:latin typeface="Arial" charset="0"/>
                <a:ea typeface="Times New Roman" pitchFamily="18" charset="0"/>
                <a:cs typeface="Arial" charset="0"/>
              </a:rPr>
              <a:t>En premier lieu, je rappellerai le cadre de la négociation</a:t>
            </a:r>
          </a:p>
          <a:p>
            <a:pPr algn="just"/>
            <a:endParaRPr lang="fr-FR" altLang="fr-FR" sz="800">
              <a:solidFill>
                <a:srgbClr val="000000"/>
              </a:solidFill>
              <a:latin typeface="Arial" charset="0"/>
              <a:ea typeface="Times New Roman" pitchFamily="18" charset="0"/>
              <a:cs typeface="Arial" charset="0"/>
            </a:endParaRPr>
          </a:p>
          <a:p>
            <a:pPr algn="just">
              <a:buFontTx/>
              <a:buChar char="•"/>
            </a:pPr>
            <a:r>
              <a:rPr lang="fr-FR" altLang="fr-FR" sz="2000">
                <a:solidFill>
                  <a:srgbClr val="000000"/>
                </a:solidFill>
                <a:latin typeface="Arial" charset="0"/>
                <a:ea typeface="Times New Roman" pitchFamily="18" charset="0"/>
                <a:cs typeface="Arial" charset="0"/>
              </a:rPr>
              <a:t>Ensuite, je préciserai mes objectifs et ceux de l’acheteur potentiel</a:t>
            </a:r>
          </a:p>
          <a:p>
            <a:pPr algn="just"/>
            <a:endParaRPr lang="fr-FR" altLang="fr-FR" sz="800">
              <a:solidFill>
                <a:srgbClr val="000000"/>
              </a:solidFill>
              <a:latin typeface="Arial" charset="0"/>
              <a:ea typeface="Times New Roman" pitchFamily="18" charset="0"/>
              <a:cs typeface="Arial" charset="0"/>
            </a:endParaRPr>
          </a:p>
          <a:p>
            <a:pPr algn="just">
              <a:buFontTx/>
              <a:buChar char="•"/>
            </a:pPr>
            <a:r>
              <a:rPr lang="fr-FR" altLang="fr-FR" sz="2000">
                <a:solidFill>
                  <a:srgbClr val="000000"/>
                </a:solidFill>
                <a:latin typeface="Arial" charset="0"/>
                <a:ea typeface="Times New Roman" pitchFamily="18" charset="0"/>
                <a:cs typeface="Arial" charset="0"/>
              </a:rPr>
              <a:t>Dans un troisième temps, je parlerai du climat tel que je l’ai perçu</a:t>
            </a:r>
          </a:p>
          <a:p>
            <a:pPr algn="just"/>
            <a:endParaRPr lang="fr-FR" altLang="fr-FR" sz="800">
              <a:solidFill>
                <a:srgbClr val="000000"/>
              </a:solidFill>
              <a:latin typeface="Arial" charset="0"/>
              <a:ea typeface="Times New Roman" pitchFamily="18" charset="0"/>
              <a:cs typeface="Arial" charset="0"/>
            </a:endParaRPr>
          </a:p>
          <a:p>
            <a:pPr algn="just">
              <a:buFontTx/>
              <a:buChar char="•"/>
            </a:pPr>
            <a:r>
              <a:rPr lang="fr-FR" altLang="fr-FR" sz="2000">
                <a:solidFill>
                  <a:srgbClr val="000000"/>
                </a:solidFill>
                <a:latin typeface="Arial" charset="0"/>
                <a:ea typeface="Times New Roman" pitchFamily="18" charset="0"/>
                <a:cs typeface="Arial" charset="0"/>
              </a:rPr>
              <a:t>Je préciserai la typologie de mon client ou prospect ainsi que ses mobiles, motivations et freins</a:t>
            </a:r>
          </a:p>
          <a:p>
            <a:pPr algn="just"/>
            <a:endParaRPr lang="fr-FR" altLang="fr-FR" sz="800">
              <a:solidFill>
                <a:srgbClr val="000000"/>
              </a:solidFill>
              <a:latin typeface="Arial" charset="0"/>
              <a:ea typeface="Times New Roman" pitchFamily="18" charset="0"/>
              <a:cs typeface="Arial" charset="0"/>
            </a:endParaRPr>
          </a:p>
          <a:p>
            <a:pPr algn="just">
              <a:buFontTx/>
              <a:buChar char="•"/>
            </a:pPr>
            <a:r>
              <a:rPr lang="fr-FR" altLang="fr-FR" sz="2000">
                <a:solidFill>
                  <a:srgbClr val="000000"/>
                </a:solidFill>
                <a:latin typeface="Arial" charset="0"/>
                <a:ea typeface="Times New Roman" pitchFamily="18" charset="0"/>
                <a:cs typeface="Arial" charset="0"/>
              </a:rPr>
              <a:t>Enfin, </a:t>
            </a:r>
            <a:r>
              <a:rPr lang="fr-FR" altLang="fr-FR" sz="2000" b="1">
                <a:solidFill>
                  <a:srgbClr val="000000"/>
                </a:solidFill>
                <a:latin typeface="Arial" charset="0"/>
                <a:ea typeface="Times New Roman" pitchFamily="18" charset="0"/>
                <a:cs typeface="Arial" charset="0"/>
              </a:rPr>
              <a:t>j’analyserai en détails et phase par phase</a:t>
            </a:r>
            <a:r>
              <a:rPr lang="fr-FR" altLang="fr-FR" sz="2000">
                <a:solidFill>
                  <a:srgbClr val="000000"/>
                </a:solidFill>
                <a:latin typeface="Arial" charset="0"/>
                <a:ea typeface="Times New Roman" pitchFamily="18" charset="0"/>
                <a:cs typeface="Arial" charset="0"/>
              </a:rPr>
              <a:t> les techniques professionnelles utilisées et je les justifierai</a:t>
            </a:r>
          </a:p>
          <a:p>
            <a:pPr algn="just"/>
            <a:endParaRPr lang="fr-FR" altLang="fr-FR" sz="800">
              <a:solidFill>
                <a:srgbClr val="000000"/>
              </a:solidFill>
              <a:latin typeface="Arial" charset="0"/>
              <a:ea typeface="Times New Roman" pitchFamily="18" charset="0"/>
              <a:cs typeface="Arial" charset="0"/>
            </a:endParaRPr>
          </a:p>
          <a:p>
            <a:pPr algn="just">
              <a:buFontTx/>
              <a:buChar char="•"/>
            </a:pPr>
            <a:r>
              <a:rPr lang="fr-FR" altLang="fr-FR" sz="2000">
                <a:solidFill>
                  <a:srgbClr val="000000"/>
                </a:solidFill>
                <a:latin typeface="Arial" charset="0"/>
                <a:ea typeface="Times New Roman" pitchFamily="18" charset="0"/>
                <a:cs typeface="Arial" charset="0"/>
              </a:rPr>
              <a:t>Mon commentaire se terminera par une conclusion générale</a:t>
            </a:r>
          </a:p>
        </p:txBody>
      </p:sp>
    </p:spTree>
  </p:cSld>
  <p:clrMapOvr>
    <a:masterClrMapping/>
  </p:clrMapOvr>
  <p:transition spd="slow">
    <p:blinds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357158" y="1785926"/>
            <a:ext cx="8572560" cy="4857784"/>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fr-FR">
              <a:solidFill>
                <a:prstClr val="white"/>
              </a:solidFill>
            </a:endParaRPr>
          </a:p>
        </p:txBody>
      </p:sp>
      <p:sp>
        <p:nvSpPr>
          <p:cNvPr id="2" name="Titre 1"/>
          <p:cNvSpPr>
            <a:spLocks noGrp="1"/>
          </p:cNvSpPr>
          <p:nvPr>
            <p:ph type="title"/>
          </p:nvPr>
        </p:nvSpPr>
        <p:spPr>
          <a:xfrm>
            <a:off x="457200" y="142875"/>
            <a:ext cx="8686800" cy="1114425"/>
          </a:xfrm>
        </p:spPr>
        <p:txBody>
          <a:bodyPr>
            <a:normAutofit fontScale="90000"/>
          </a:bodyPr>
          <a:lstStyle/>
          <a:p>
            <a:pPr eaLnBrk="1" fontAlgn="auto" hangingPunct="1">
              <a:spcAft>
                <a:spcPts val="0"/>
              </a:spcAft>
              <a:defRPr/>
            </a:pPr>
            <a:r>
              <a:rPr lang="fr-FR" dirty="0" smtClean="0"/>
              <a:t>MÉTHODE D’ANALYSE DE L’ÉPREUVE DE NÉGOCIATION</a:t>
            </a:r>
            <a:endParaRPr lang="fr-FR" dirty="0"/>
          </a:p>
        </p:txBody>
      </p:sp>
      <p:sp>
        <p:nvSpPr>
          <p:cNvPr id="40964" name="Rectangle 1"/>
          <p:cNvSpPr>
            <a:spLocks noChangeArrowheads="1"/>
          </p:cNvSpPr>
          <p:nvPr/>
        </p:nvSpPr>
        <p:spPr bwMode="auto">
          <a:xfrm>
            <a:off x="500063" y="1779588"/>
            <a:ext cx="8143875" cy="477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60325" eaLnBrk="0" hangingPunct="0">
              <a:tabLst>
                <a:tab pos="228600" algn="l"/>
              </a:tabLst>
              <a:defRPr>
                <a:solidFill>
                  <a:schemeClr val="tx1"/>
                </a:solidFill>
                <a:latin typeface="Comic Sans MS" pitchFamily="66" charset="0"/>
              </a:defRPr>
            </a:lvl1pPr>
            <a:lvl2pPr marL="742950" indent="-285750" eaLnBrk="0" hangingPunct="0">
              <a:tabLst>
                <a:tab pos="228600" algn="l"/>
              </a:tabLst>
              <a:defRPr>
                <a:solidFill>
                  <a:schemeClr val="tx1"/>
                </a:solidFill>
                <a:latin typeface="Comic Sans MS" pitchFamily="66" charset="0"/>
              </a:defRPr>
            </a:lvl2pPr>
            <a:lvl3pPr marL="1143000" indent="-228600" eaLnBrk="0" hangingPunct="0">
              <a:tabLst>
                <a:tab pos="228600" algn="l"/>
              </a:tabLst>
              <a:defRPr>
                <a:solidFill>
                  <a:schemeClr val="tx1"/>
                </a:solidFill>
                <a:latin typeface="Comic Sans MS" pitchFamily="66" charset="0"/>
              </a:defRPr>
            </a:lvl3pPr>
            <a:lvl4pPr marL="1600200" indent="-228600" eaLnBrk="0" hangingPunct="0">
              <a:tabLst>
                <a:tab pos="228600" algn="l"/>
              </a:tabLst>
              <a:defRPr>
                <a:solidFill>
                  <a:schemeClr val="tx1"/>
                </a:solidFill>
                <a:latin typeface="Comic Sans MS" pitchFamily="66" charset="0"/>
              </a:defRPr>
            </a:lvl4pPr>
            <a:lvl5pPr marL="2057400" indent="-228600" eaLnBrk="0" hangingPunct="0">
              <a:tabLst>
                <a:tab pos="228600" algn="l"/>
              </a:tabLst>
              <a:defRPr>
                <a:solidFill>
                  <a:schemeClr val="tx1"/>
                </a:solidFill>
                <a:latin typeface="Comic Sans MS" pitchFamily="66" charset="0"/>
              </a:defRPr>
            </a:lvl5pPr>
            <a:lvl6pPr marL="2514600" indent="-228600" eaLnBrk="0" fontAlgn="base" hangingPunct="0">
              <a:spcBef>
                <a:spcPct val="0"/>
              </a:spcBef>
              <a:spcAft>
                <a:spcPct val="0"/>
              </a:spcAft>
              <a:tabLst>
                <a:tab pos="228600" algn="l"/>
              </a:tabLst>
              <a:defRPr>
                <a:solidFill>
                  <a:schemeClr val="tx1"/>
                </a:solidFill>
                <a:latin typeface="Comic Sans MS" pitchFamily="66" charset="0"/>
              </a:defRPr>
            </a:lvl6pPr>
            <a:lvl7pPr marL="2971800" indent="-228600" eaLnBrk="0" fontAlgn="base" hangingPunct="0">
              <a:spcBef>
                <a:spcPct val="0"/>
              </a:spcBef>
              <a:spcAft>
                <a:spcPct val="0"/>
              </a:spcAft>
              <a:tabLst>
                <a:tab pos="228600" algn="l"/>
              </a:tabLst>
              <a:defRPr>
                <a:solidFill>
                  <a:schemeClr val="tx1"/>
                </a:solidFill>
                <a:latin typeface="Comic Sans MS" pitchFamily="66" charset="0"/>
              </a:defRPr>
            </a:lvl7pPr>
            <a:lvl8pPr marL="3429000" indent="-228600" eaLnBrk="0" fontAlgn="base" hangingPunct="0">
              <a:spcBef>
                <a:spcPct val="0"/>
              </a:spcBef>
              <a:spcAft>
                <a:spcPct val="0"/>
              </a:spcAft>
              <a:tabLst>
                <a:tab pos="228600" algn="l"/>
              </a:tabLst>
              <a:defRPr>
                <a:solidFill>
                  <a:schemeClr val="tx1"/>
                </a:solidFill>
                <a:latin typeface="Comic Sans MS" pitchFamily="66" charset="0"/>
              </a:defRPr>
            </a:lvl8pPr>
            <a:lvl9pPr marL="3886200" indent="-228600" eaLnBrk="0" fontAlgn="base" hangingPunct="0">
              <a:spcBef>
                <a:spcPct val="0"/>
              </a:spcBef>
              <a:spcAft>
                <a:spcPct val="0"/>
              </a:spcAft>
              <a:tabLst>
                <a:tab pos="228600" algn="l"/>
              </a:tabLst>
              <a:defRPr>
                <a:solidFill>
                  <a:schemeClr val="tx1"/>
                </a:solidFill>
                <a:latin typeface="Comic Sans MS" pitchFamily="66" charset="0"/>
              </a:defRPr>
            </a:lvl9pPr>
          </a:lstStyle>
          <a:p>
            <a:pPr algn="just" eaLnBrk="1" hangingPunct="1">
              <a:buFontTx/>
              <a:buChar char="•"/>
            </a:pPr>
            <a:r>
              <a:rPr lang="fr-FR" altLang="fr-FR" sz="1400">
                <a:solidFill>
                  <a:srgbClr val="000000"/>
                </a:solidFill>
                <a:latin typeface="Arial" charset="0"/>
                <a:ea typeface="Times New Roman" pitchFamily="18" charset="0"/>
                <a:cs typeface="Arial" charset="0"/>
              </a:rPr>
              <a:t> L’acheteur Monsieur ou Madame X était un client habituel ou un prospect. Nous avions rendez-vous, ou non. Je savais déjà de cette personne que……………</a:t>
            </a:r>
          </a:p>
          <a:p>
            <a:pPr algn="just" eaLnBrk="1" hangingPunct="1"/>
            <a:endParaRPr lang="fr-FR" altLang="fr-FR" sz="800">
              <a:solidFill>
                <a:srgbClr val="000000"/>
              </a:solidFill>
              <a:latin typeface="Arial" charset="0"/>
              <a:ea typeface="Times New Roman" pitchFamily="18" charset="0"/>
              <a:cs typeface="Arial" charset="0"/>
            </a:endParaRPr>
          </a:p>
          <a:p>
            <a:pPr algn="just">
              <a:buFontTx/>
              <a:buChar char="•"/>
            </a:pPr>
            <a:r>
              <a:rPr lang="fr-FR" altLang="fr-FR" sz="1400">
                <a:solidFill>
                  <a:srgbClr val="000000"/>
                </a:solidFill>
                <a:latin typeface="Arial" charset="0"/>
                <a:ea typeface="Times New Roman" pitchFamily="18" charset="0"/>
                <a:cs typeface="Arial" charset="0"/>
              </a:rPr>
              <a:t> Mes objectifs étaient de recueillir des informations sur cet acheteur ou de connaître ses fournisseurs actuels mais aussi d’obtenir une commande ou une demande de devis ou un autre rendez-vous.</a:t>
            </a:r>
          </a:p>
          <a:p>
            <a:pPr algn="just"/>
            <a:endParaRPr lang="fr-FR" altLang="fr-FR" sz="800">
              <a:solidFill>
                <a:srgbClr val="000000"/>
              </a:solidFill>
              <a:latin typeface="Arial" charset="0"/>
              <a:ea typeface="Times New Roman" pitchFamily="18" charset="0"/>
              <a:cs typeface="Arial" charset="0"/>
            </a:endParaRPr>
          </a:p>
          <a:p>
            <a:pPr algn="just">
              <a:buFontTx/>
              <a:buChar char="•"/>
            </a:pPr>
            <a:r>
              <a:rPr lang="fr-FR" altLang="fr-FR" sz="1400">
                <a:solidFill>
                  <a:srgbClr val="000000"/>
                </a:solidFill>
                <a:latin typeface="Arial" charset="0"/>
                <a:ea typeface="Times New Roman" pitchFamily="18" charset="0"/>
                <a:cs typeface="Arial" charset="0"/>
              </a:rPr>
              <a:t> Les objectifs du client étaient de …………………………………… </a:t>
            </a:r>
          </a:p>
          <a:p>
            <a:pPr algn="just"/>
            <a:r>
              <a:rPr lang="fr-FR" altLang="fr-FR" sz="1400">
                <a:solidFill>
                  <a:srgbClr val="000000"/>
                </a:solidFill>
                <a:latin typeface="Arial" charset="0"/>
                <a:ea typeface="Times New Roman" pitchFamily="18" charset="0"/>
                <a:cs typeface="Arial" charset="0"/>
              </a:rPr>
              <a:t> Il avait besoin de………………………………………………………</a:t>
            </a:r>
          </a:p>
          <a:p>
            <a:pPr algn="just"/>
            <a:endParaRPr lang="fr-FR" altLang="fr-FR" sz="800">
              <a:solidFill>
                <a:srgbClr val="000000"/>
              </a:solidFill>
              <a:latin typeface="Arial" charset="0"/>
              <a:ea typeface="Times New Roman" pitchFamily="18" charset="0"/>
              <a:cs typeface="Arial" charset="0"/>
            </a:endParaRPr>
          </a:p>
          <a:p>
            <a:pPr algn="just">
              <a:buFontTx/>
              <a:buChar char="•"/>
            </a:pPr>
            <a:r>
              <a:rPr lang="fr-FR" altLang="fr-FR" sz="1400">
                <a:solidFill>
                  <a:srgbClr val="000000"/>
                </a:solidFill>
                <a:latin typeface="Arial" charset="0"/>
                <a:ea typeface="Times New Roman" pitchFamily="18" charset="0"/>
                <a:cs typeface="Arial" charset="0"/>
              </a:rPr>
              <a:t> Le climat dans lequel s’est déroulé la négociation était serein, tendu, avec ou sans rupture de rythme.</a:t>
            </a:r>
          </a:p>
          <a:p>
            <a:pPr algn="just"/>
            <a:r>
              <a:rPr lang="fr-FR" altLang="fr-FR" sz="1400">
                <a:solidFill>
                  <a:srgbClr val="000000"/>
                </a:solidFill>
                <a:latin typeface="Arial" charset="0"/>
                <a:ea typeface="Times New Roman" pitchFamily="18" charset="0"/>
                <a:cs typeface="Arial" charset="0"/>
              </a:rPr>
              <a:t>Nous étions en synchronisation (dire pourquoi).</a:t>
            </a:r>
          </a:p>
          <a:p>
            <a:pPr algn="just"/>
            <a:r>
              <a:rPr lang="fr-FR" altLang="fr-FR" sz="1400">
                <a:solidFill>
                  <a:srgbClr val="000000"/>
                </a:solidFill>
                <a:latin typeface="Arial" charset="0"/>
                <a:ea typeface="Times New Roman" pitchFamily="18" charset="0"/>
                <a:cs typeface="Arial" charset="0"/>
              </a:rPr>
              <a:t>J’ai relevé des paralangages (lesquels et leur signification).</a:t>
            </a:r>
          </a:p>
          <a:p>
            <a:pPr algn="just"/>
            <a:r>
              <a:rPr lang="fr-FR" altLang="fr-FR" sz="1400">
                <a:solidFill>
                  <a:srgbClr val="000000"/>
                </a:solidFill>
                <a:latin typeface="Arial" charset="0"/>
                <a:ea typeface="Times New Roman" pitchFamily="18" charset="0"/>
                <a:cs typeface="Arial" charset="0"/>
              </a:rPr>
              <a:t>J’ai créé une dynamique du oui (quand, comment).</a:t>
            </a:r>
          </a:p>
          <a:p>
            <a:pPr algn="just"/>
            <a:r>
              <a:rPr lang="fr-FR" altLang="fr-FR" sz="1400">
                <a:solidFill>
                  <a:srgbClr val="000000"/>
                </a:solidFill>
                <a:latin typeface="Arial" charset="0"/>
                <a:ea typeface="Times New Roman" pitchFamily="18" charset="0"/>
                <a:cs typeface="Arial" charset="0"/>
              </a:rPr>
              <a:t>J’ai décelé la dominante sensorielle de mon client V.K.A. et je me suis synchronisé(e).</a:t>
            </a:r>
          </a:p>
          <a:p>
            <a:pPr algn="just"/>
            <a:r>
              <a:rPr lang="fr-FR" altLang="fr-FR" sz="1400">
                <a:solidFill>
                  <a:srgbClr val="000000"/>
                </a:solidFill>
                <a:latin typeface="Arial" charset="0"/>
                <a:ea typeface="Times New Roman" pitchFamily="18" charset="0"/>
                <a:cs typeface="Arial" charset="0"/>
              </a:rPr>
              <a:t>En terme d’analyse transactionnelle, je me suis adapté(e). La relation était le plus souvent A-A ou </a:t>
            </a:r>
          </a:p>
          <a:p>
            <a:pPr algn="just"/>
            <a:r>
              <a:rPr lang="fr-FR" altLang="fr-FR" sz="1400">
                <a:solidFill>
                  <a:srgbClr val="000000"/>
                </a:solidFill>
                <a:latin typeface="Arial" charset="0"/>
                <a:ea typeface="Times New Roman" pitchFamily="18" charset="0"/>
                <a:cs typeface="Arial" charset="0"/>
              </a:rPr>
              <a:t>P-E…… (pourquoi et intérêt).</a:t>
            </a:r>
          </a:p>
          <a:p>
            <a:pPr algn="just"/>
            <a:endParaRPr lang="fr-FR" altLang="fr-FR" sz="800">
              <a:solidFill>
                <a:srgbClr val="000000"/>
              </a:solidFill>
              <a:latin typeface="Arial" charset="0"/>
              <a:ea typeface="Times New Roman" pitchFamily="18" charset="0"/>
              <a:cs typeface="Arial" charset="0"/>
            </a:endParaRPr>
          </a:p>
          <a:p>
            <a:pPr algn="just">
              <a:buFontTx/>
              <a:buChar char="•"/>
            </a:pPr>
            <a:r>
              <a:rPr lang="fr-FR" altLang="fr-FR" sz="1400">
                <a:solidFill>
                  <a:srgbClr val="000000"/>
                </a:solidFill>
                <a:latin typeface="Arial" charset="0"/>
                <a:ea typeface="Times New Roman" pitchFamily="18" charset="0"/>
                <a:cs typeface="Arial" charset="0"/>
              </a:rPr>
              <a:t> Ce client particulier ou professionnel souhaitait……………</a:t>
            </a:r>
          </a:p>
          <a:p>
            <a:pPr algn="just"/>
            <a:r>
              <a:rPr lang="fr-FR" altLang="fr-FR" sz="1400">
                <a:solidFill>
                  <a:srgbClr val="000000"/>
                </a:solidFill>
                <a:latin typeface="Arial" charset="0"/>
                <a:ea typeface="Times New Roman" pitchFamily="18" charset="0"/>
                <a:cs typeface="Arial" charset="0"/>
              </a:rPr>
              <a:t>Ses motivations principales étaient………………………….</a:t>
            </a:r>
          </a:p>
          <a:p>
            <a:pPr algn="just"/>
            <a:r>
              <a:rPr lang="fr-FR" altLang="fr-FR" sz="1400">
                <a:solidFill>
                  <a:srgbClr val="000000"/>
                </a:solidFill>
                <a:latin typeface="Arial" charset="0"/>
                <a:ea typeface="Times New Roman" pitchFamily="18" charset="0"/>
                <a:cs typeface="Arial" charset="0"/>
              </a:rPr>
              <a:t>Ses mobiles…………………………………………………….</a:t>
            </a:r>
          </a:p>
          <a:p>
            <a:pPr algn="just"/>
            <a:r>
              <a:rPr lang="fr-FR" altLang="fr-FR" sz="1400">
                <a:solidFill>
                  <a:srgbClr val="000000"/>
                </a:solidFill>
                <a:latin typeface="Arial" charset="0"/>
                <a:ea typeface="Times New Roman" pitchFamily="18" charset="0"/>
                <a:cs typeface="Arial" charset="0"/>
              </a:rPr>
              <a:t>Ses freins……………………………………………………….</a:t>
            </a:r>
          </a:p>
        </p:txBody>
      </p:sp>
    </p:spTree>
  </p:cSld>
  <p:clrMapOvr>
    <a:masterClrMapping/>
  </p:clrMapOvr>
  <p:transition spd="slow">
    <p:blinds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285720" y="1643050"/>
            <a:ext cx="8358246" cy="4500594"/>
          </a:xfrm>
          <a:prstGeom prst="round2DiagRect">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fr-FR">
              <a:solidFill>
                <a:prstClr val="white"/>
              </a:solidFill>
            </a:endParaRPr>
          </a:p>
        </p:txBody>
      </p:sp>
      <p:sp>
        <p:nvSpPr>
          <p:cNvPr id="2" name="Titre 1"/>
          <p:cNvSpPr>
            <a:spLocks noGrp="1"/>
          </p:cNvSpPr>
          <p:nvPr>
            <p:ph type="title"/>
          </p:nvPr>
        </p:nvSpPr>
        <p:spPr>
          <a:xfrm>
            <a:off x="214313" y="214313"/>
            <a:ext cx="8686800" cy="1114425"/>
          </a:xfrm>
        </p:spPr>
        <p:txBody>
          <a:bodyPr>
            <a:normAutofit fontScale="90000"/>
          </a:bodyPr>
          <a:lstStyle/>
          <a:p>
            <a:pPr eaLnBrk="1" fontAlgn="auto" hangingPunct="1">
              <a:spcAft>
                <a:spcPts val="0"/>
              </a:spcAft>
              <a:defRPr/>
            </a:pPr>
            <a:r>
              <a:rPr lang="fr-FR" dirty="0" smtClean="0"/>
              <a:t>MÉTHODE D’ANALYSE DE L’ÉPREUVE DE NÉGOCIATION</a:t>
            </a:r>
            <a:endParaRPr lang="fr-FR" dirty="0"/>
          </a:p>
        </p:txBody>
      </p:sp>
      <p:sp>
        <p:nvSpPr>
          <p:cNvPr id="41988" name="Rectangle 1"/>
          <p:cNvSpPr>
            <a:spLocks noChangeArrowheads="1"/>
          </p:cNvSpPr>
          <p:nvPr/>
        </p:nvSpPr>
        <p:spPr bwMode="auto">
          <a:xfrm>
            <a:off x="500063" y="1800225"/>
            <a:ext cx="8286750" cy="406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215900" algn="l"/>
              </a:tabLst>
              <a:defRPr>
                <a:solidFill>
                  <a:schemeClr val="tx1"/>
                </a:solidFill>
                <a:latin typeface="Comic Sans MS" pitchFamily="66" charset="0"/>
              </a:defRPr>
            </a:lvl1pPr>
            <a:lvl2pPr marL="742950" indent="-285750" eaLnBrk="0" hangingPunct="0">
              <a:tabLst>
                <a:tab pos="215900" algn="l"/>
              </a:tabLst>
              <a:defRPr>
                <a:solidFill>
                  <a:schemeClr val="tx1"/>
                </a:solidFill>
                <a:latin typeface="Comic Sans MS" pitchFamily="66" charset="0"/>
              </a:defRPr>
            </a:lvl2pPr>
            <a:lvl3pPr marL="1143000" indent="-228600" eaLnBrk="0" hangingPunct="0">
              <a:tabLst>
                <a:tab pos="215900" algn="l"/>
              </a:tabLst>
              <a:defRPr>
                <a:solidFill>
                  <a:schemeClr val="tx1"/>
                </a:solidFill>
                <a:latin typeface="Comic Sans MS" pitchFamily="66" charset="0"/>
              </a:defRPr>
            </a:lvl3pPr>
            <a:lvl4pPr marL="1600200" indent="-228600" eaLnBrk="0" hangingPunct="0">
              <a:tabLst>
                <a:tab pos="215900" algn="l"/>
              </a:tabLst>
              <a:defRPr>
                <a:solidFill>
                  <a:schemeClr val="tx1"/>
                </a:solidFill>
                <a:latin typeface="Comic Sans MS" pitchFamily="66" charset="0"/>
              </a:defRPr>
            </a:lvl4pPr>
            <a:lvl5pPr marL="2057400" indent="-228600" eaLnBrk="0" hangingPunct="0">
              <a:tabLst>
                <a:tab pos="215900" algn="l"/>
              </a:tabLst>
              <a:defRPr>
                <a:solidFill>
                  <a:schemeClr val="tx1"/>
                </a:solidFill>
                <a:latin typeface="Comic Sans MS" pitchFamily="66" charset="0"/>
              </a:defRPr>
            </a:lvl5pPr>
            <a:lvl6pPr marL="2514600" indent="-228600" eaLnBrk="0" fontAlgn="base" hangingPunct="0">
              <a:spcBef>
                <a:spcPct val="0"/>
              </a:spcBef>
              <a:spcAft>
                <a:spcPct val="0"/>
              </a:spcAft>
              <a:tabLst>
                <a:tab pos="215900" algn="l"/>
              </a:tabLst>
              <a:defRPr>
                <a:solidFill>
                  <a:schemeClr val="tx1"/>
                </a:solidFill>
                <a:latin typeface="Comic Sans MS" pitchFamily="66" charset="0"/>
              </a:defRPr>
            </a:lvl6pPr>
            <a:lvl7pPr marL="2971800" indent="-228600" eaLnBrk="0" fontAlgn="base" hangingPunct="0">
              <a:spcBef>
                <a:spcPct val="0"/>
              </a:spcBef>
              <a:spcAft>
                <a:spcPct val="0"/>
              </a:spcAft>
              <a:tabLst>
                <a:tab pos="215900" algn="l"/>
              </a:tabLst>
              <a:defRPr>
                <a:solidFill>
                  <a:schemeClr val="tx1"/>
                </a:solidFill>
                <a:latin typeface="Comic Sans MS" pitchFamily="66" charset="0"/>
              </a:defRPr>
            </a:lvl7pPr>
            <a:lvl8pPr marL="3429000" indent="-228600" eaLnBrk="0" fontAlgn="base" hangingPunct="0">
              <a:spcBef>
                <a:spcPct val="0"/>
              </a:spcBef>
              <a:spcAft>
                <a:spcPct val="0"/>
              </a:spcAft>
              <a:tabLst>
                <a:tab pos="215900" algn="l"/>
              </a:tabLst>
              <a:defRPr>
                <a:solidFill>
                  <a:schemeClr val="tx1"/>
                </a:solidFill>
                <a:latin typeface="Comic Sans MS" pitchFamily="66" charset="0"/>
              </a:defRPr>
            </a:lvl8pPr>
            <a:lvl9pPr marL="3886200" indent="-228600" eaLnBrk="0" fontAlgn="base" hangingPunct="0">
              <a:spcBef>
                <a:spcPct val="0"/>
              </a:spcBef>
              <a:spcAft>
                <a:spcPct val="0"/>
              </a:spcAft>
              <a:tabLst>
                <a:tab pos="215900" algn="l"/>
              </a:tabLst>
              <a:defRPr>
                <a:solidFill>
                  <a:schemeClr val="tx1"/>
                </a:solidFill>
                <a:latin typeface="Comic Sans MS" pitchFamily="66" charset="0"/>
              </a:defRPr>
            </a:lvl9pPr>
          </a:lstStyle>
          <a:p>
            <a:pPr eaLnBrk="1" hangingPunct="1"/>
            <a:r>
              <a:rPr lang="fr-FR" altLang="fr-FR" sz="1600" b="1" u="sng">
                <a:solidFill>
                  <a:srgbClr val="000000"/>
                </a:solidFill>
                <a:latin typeface="Arial" charset="0"/>
                <a:ea typeface="Times New Roman" pitchFamily="18" charset="0"/>
                <a:cs typeface="Arial" charset="0"/>
              </a:rPr>
              <a:t>En ce qui concerne mon travail de commercial, je vais l’analyser phase par phase :</a:t>
            </a:r>
          </a:p>
          <a:p>
            <a:pPr eaLnBrk="1" hangingPunct="1"/>
            <a:endParaRPr lang="fr-FR" altLang="fr-FR" sz="1600">
              <a:solidFill>
                <a:srgbClr val="000000"/>
              </a:solidFill>
              <a:latin typeface="Arial" charset="0"/>
              <a:ea typeface="Times New Roman" pitchFamily="18" charset="0"/>
              <a:cs typeface="Arial" charset="0"/>
            </a:endParaRPr>
          </a:p>
          <a:p>
            <a:pPr>
              <a:buFontTx/>
              <a:buChar char="•"/>
            </a:pPr>
            <a:r>
              <a:rPr lang="fr-FR" altLang="fr-FR" sz="1600">
                <a:solidFill>
                  <a:srgbClr val="000000"/>
                </a:solidFill>
                <a:latin typeface="Arial" charset="0"/>
                <a:ea typeface="Times New Roman" pitchFamily="18" charset="0"/>
                <a:cs typeface="Arial" charset="0"/>
              </a:rPr>
              <a:t>Au niveau de la prise de contact, j’ai………………………… ou ………………………….., mais je n’ai pas su………………………………………………………………………………</a:t>
            </a:r>
          </a:p>
          <a:p>
            <a:endParaRPr lang="fr-FR" altLang="fr-FR" sz="1600">
              <a:solidFill>
                <a:srgbClr val="000000"/>
              </a:solidFill>
              <a:latin typeface="Arial" charset="0"/>
              <a:ea typeface="Times New Roman" pitchFamily="18" charset="0"/>
              <a:cs typeface="Arial" charset="0"/>
            </a:endParaRPr>
          </a:p>
          <a:p>
            <a:pPr>
              <a:buFontTx/>
              <a:buChar char="•"/>
            </a:pPr>
            <a:r>
              <a:rPr lang="fr-FR" altLang="fr-FR" sz="1600">
                <a:solidFill>
                  <a:srgbClr val="000000"/>
                </a:solidFill>
                <a:latin typeface="Arial" charset="0"/>
                <a:ea typeface="Times New Roman" pitchFamily="18" charset="0"/>
                <a:cs typeface="Arial" charset="0"/>
              </a:rPr>
              <a:t>Pour découvrir les besoins de mon client ou prospect, j’ai posé des questions ouvertes (lesquelles) pour inciter le client à se dévoiler, des questions fermées (lesquelles) pour amener le client à préciser………………………………………………………………………</a:t>
            </a:r>
          </a:p>
          <a:p>
            <a:endParaRPr lang="fr-FR" altLang="fr-FR" sz="1600">
              <a:solidFill>
                <a:srgbClr val="000000"/>
              </a:solidFill>
              <a:latin typeface="Arial" charset="0"/>
              <a:ea typeface="Times New Roman" pitchFamily="18" charset="0"/>
              <a:cs typeface="Arial" charset="0"/>
            </a:endParaRPr>
          </a:p>
          <a:p>
            <a:pPr>
              <a:buFont typeface="Arial" charset="0"/>
              <a:buChar char="•"/>
            </a:pPr>
            <a:r>
              <a:rPr lang="fr-FR" altLang="fr-FR" sz="1600">
                <a:solidFill>
                  <a:srgbClr val="000000"/>
                </a:solidFill>
                <a:latin typeface="Arial" charset="0"/>
                <a:ea typeface="Times New Roman" pitchFamily="18" charset="0"/>
                <a:cs typeface="Arial" charset="0"/>
              </a:rPr>
              <a:t>Au cours de la négociation, je me suis rendu(e) compte que je ne savais pas………………….. et donc mon plan de découverte n’était pas parfait.</a:t>
            </a:r>
          </a:p>
          <a:p>
            <a:endParaRPr lang="fr-FR" altLang="fr-FR" sz="1600">
              <a:solidFill>
                <a:srgbClr val="000000"/>
              </a:solidFill>
              <a:latin typeface="Arial" charset="0"/>
              <a:ea typeface="Times New Roman" pitchFamily="18" charset="0"/>
              <a:cs typeface="Arial" charset="0"/>
            </a:endParaRPr>
          </a:p>
          <a:p>
            <a:pPr>
              <a:buFont typeface="Arial" charset="0"/>
              <a:buChar char="•"/>
            </a:pPr>
            <a:r>
              <a:rPr lang="fr-FR" altLang="fr-FR" sz="1600">
                <a:solidFill>
                  <a:srgbClr val="000000"/>
                </a:solidFill>
                <a:latin typeface="Arial" charset="0"/>
                <a:ea typeface="Times New Roman" pitchFamily="18" charset="0"/>
                <a:cs typeface="Arial" charset="0"/>
              </a:rPr>
              <a:t>Avant de commencer la présentation et mon argumentation, j’ai reformulé les besoins exprimés par mon client afin de m’assurer de ma compréhension et d’amener le client éventuellement à compléter.</a:t>
            </a:r>
          </a:p>
          <a:p>
            <a:endParaRPr lang="fr-FR" altLang="fr-FR">
              <a:solidFill>
                <a:srgbClr val="000000"/>
              </a:solidFill>
              <a:latin typeface="Arial" charset="0"/>
              <a:ea typeface="Times New Roman" pitchFamily="18" charset="0"/>
              <a:cs typeface="Arial" charset="0"/>
            </a:endParaRPr>
          </a:p>
        </p:txBody>
      </p:sp>
    </p:spTree>
  </p:cSld>
  <p:clrMapOvr>
    <a:masterClrMapping/>
  </p:clrMapOvr>
  <p:transition spd="slow">
    <p:blinds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avec un coin diagonal 3"/>
          <p:cNvSpPr/>
          <p:nvPr/>
        </p:nvSpPr>
        <p:spPr>
          <a:xfrm>
            <a:off x="214313" y="1714500"/>
            <a:ext cx="8501062" cy="4500563"/>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prstClr val="white"/>
              </a:solidFill>
            </a:endParaRPr>
          </a:p>
        </p:txBody>
      </p:sp>
      <p:sp>
        <p:nvSpPr>
          <p:cNvPr id="2" name="Titre 1"/>
          <p:cNvSpPr>
            <a:spLocks noGrp="1"/>
          </p:cNvSpPr>
          <p:nvPr>
            <p:ph type="title"/>
          </p:nvPr>
        </p:nvSpPr>
        <p:spPr>
          <a:xfrm>
            <a:off x="285750" y="214313"/>
            <a:ext cx="8686800" cy="1114425"/>
          </a:xfrm>
        </p:spPr>
        <p:txBody>
          <a:bodyPr>
            <a:normAutofit fontScale="90000"/>
          </a:bodyPr>
          <a:lstStyle/>
          <a:p>
            <a:pPr eaLnBrk="1" fontAlgn="auto" hangingPunct="1">
              <a:spcAft>
                <a:spcPts val="0"/>
              </a:spcAft>
              <a:defRPr/>
            </a:pPr>
            <a:r>
              <a:rPr lang="fr-FR" dirty="0" smtClean="0"/>
              <a:t>MÉTHODE D’ANALYSE DE L’ÉPREUVE DE NÉGOCIATION</a:t>
            </a:r>
            <a:endParaRPr lang="fr-FR" dirty="0"/>
          </a:p>
        </p:txBody>
      </p:sp>
      <p:sp>
        <p:nvSpPr>
          <p:cNvPr id="43012" name="Rectangle 1"/>
          <p:cNvSpPr>
            <a:spLocks noChangeArrowheads="1"/>
          </p:cNvSpPr>
          <p:nvPr/>
        </p:nvSpPr>
        <p:spPr bwMode="auto">
          <a:xfrm>
            <a:off x="428625" y="1857375"/>
            <a:ext cx="8143875"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215900" algn="l"/>
              </a:tabLst>
              <a:defRPr>
                <a:solidFill>
                  <a:schemeClr val="tx1"/>
                </a:solidFill>
                <a:latin typeface="Comic Sans MS" pitchFamily="66" charset="0"/>
              </a:defRPr>
            </a:lvl1pPr>
            <a:lvl2pPr marL="742950" indent="-285750" eaLnBrk="0" hangingPunct="0">
              <a:tabLst>
                <a:tab pos="215900" algn="l"/>
              </a:tabLst>
              <a:defRPr>
                <a:solidFill>
                  <a:schemeClr val="tx1"/>
                </a:solidFill>
                <a:latin typeface="Comic Sans MS" pitchFamily="66" charset="0"/>
              </a:defRPr>
            </a:lvl2pPr>
            <a:lvl3pPr marL="1143000" indent="-228600" eaLnBrk="0" hangingPunct="0">
              <a:tabLst>
                <a:tab pos="215900" algn="l"/>
              </a:tabLst>
              <a:defRPr>
                <a:solidFill>
                  <a:schemeClr val="tx1"/>
                </a:solidFill>
                <a:latin typeface="Comic Sans MS" pitchFamily="66" charset="0"/>
              </a:defRPr>
            </a:lvl3pPr>
            <a:lvl4pPr marL="1600200" indent="-228600" eaLnBrk="0" hangingPunct="0">
              <a:tabLst>
                <a:tab pos="215900" algn="l"/>
              </a:tabLst>
              <a:defRPr>
                <a:solidFill>
                  <a:schemeClr val="tx1"/>
                </a:solidFill>
                <a:latin typeface="Comic Sans MS" pitchFamily="66" charset="0"/>
              </a:defRPr>
            </a:lvl4pPr>
            <a:lvl5pPr marL="2057400" indent="-228600" eaLnBrk="0" hangingPunct="0">
              <a:tabLst>
                <a:tab pos="215900" algn="l"/>
              </a:tabLst>
              <a:defRPr>
                <a:solidFill>
                  <a:schemeClr val="tx1"/>
                </a:solidFill>
                <a:latin typeface="Comic Sans MS" pitchFamily="66" charset="0"/>
              </a:defRPr>
            </a:lvl5pPr>
            <a:lvl6pPr marL="2514600" indent="-228600" eaLnBrk="0" fontAlgn="base" hangingPunct="0">
              <a:spcBef>
                <a:spcPct val="0"/>
              </a:spcBef>
              <a:spcAft>
                <a:spcPct val="0"/>
              </a:spcAft>
              <a:tabLst>
                <a:tab pos="215900" algn="l"/>
              </a:tabLst>
              <a:defRPr>
                <a:solidFill>
                  <a:schemeClr val="tx1"/>
                </a:solidFill>
                <a:latin typeface="Comic Sans MS" pitchFamily="66" charset="0"/>
              </a:defRPr>
            </a:lvl6pPr>
            <a:lvl7pPr marL="2971800" indent="-228600" eaLnBrk="0" fontAlgn="base" hangingPunct="0">
              <a:spcBef>
                <a:spcPct val="0"/>
              </a:spcBef>
              <a:spcAft>
                <a:spcPct val="0"/>
              </a:spcAft>
              <a:tabLst>
                <a:tab pos="215900" algn="l"/>
              </a:tabLst>
              <a:defRPr>
                <a:solidFill>
                  <a:schemeClr val="tx1"/>
                </a:solidFill>
                <a:latin typeface="Comic Sans MS" pitchFamily="66" charset="0"/>
              </a:defRPr>
            </a:lvl7pPr>
            <a:lvl8pPr marL="3429000" indent="-228600" eaLnBrk="0" fontAlgn="base" hangingPunct="0">
              <a:spcBef>
                <a:spcPct val="0"/>
              </a:spcBef>
              <a:spcAft>
                <a:spcPct val="0"/>
              </a:spcAft>
              <a:tabLst>
                <a:tab pos="215900" algn="l"/>
              </a:tabLst>
              <a:defRPr>
                <a:solidFill>
                  <a:schemeClr val="tx1"/>
                </a:solidFill>
                <a:latin typeface="Comic Sans MS" pitchFamily="66" charset="0"/>
              </a:defRPr>
            </a:lvl8pPr>
            <a:lvl9pPr marL="3886200" indent="-228600" eaLnBrk="0" fontAlgn="base" hangingPunct="0">
              <a:spcBef>
                <a:spcPct val="0"/>
              </a:spcBef>
              <a:spcAft>
                <a:spcPct val="0"/>
              </a:spcAft>
              <a:tabLst>
                <a:tab pos="215900" algn="l"/>
              </a:tabLst>
              <a:defRPr>
                <a:solidFill>
                  <a:schemeClr val="tx1"/>
                </a:solidFill>
                <a:latin typeface="Comic Sans MS" pitchFamily="66" charset="0"/>
              </a:defRPr>
            </a:lvl9pPr>
          </a:lstStyle>
          <a:p>
            <a:pPr algn="just" eaLnBrk="1" hangingPunct="1">
              <a:buFontTx/>
              <a:buChar char="•"/>
            </a:pPr>
            <a:r>
              <a:rPr lang="fr-FR" altLang="fr-FR" sz="1600">
                <a:solidFill>
                  <a:srgbClr val="000000"/>
                </a:solidFill>
                <a:latin typeface="Arial" charset="0"/>
                <a:ea typeface="Times New Roman" pitchFamily="18" charset="0"/>
                <a:cs typeface="Arial" charset="0"/>
              </a:rPr>
              <a:t>J’ai commencé la présentation et l’argumentation hiérarchisée, personnalisée et structurée (méthode CAP). Donnez toutes les précisions utiles.</a:t>
            </a:r>
          </a:p>
          <a:p>
            <a:pPr algn="just" eaLnBrk="1" hangingPunct="1"/>
            <a:endParaRPr lang="fr-FR" altLang="fr-FR" sz="1000">
              <a:solidFill>
                <a:srgbClr val="000000"/>
              </a:solidFill>
              <a:latin typeface="Arial" charset="0"/>
              <a:ea typeface="Times New Roman" pitchFamily="18" charset="0"/>
              <a:cs typeface="Arial" charset="0"/>
            </a:endParaRPr>
          </a:p>
          <a:p>
            <a:pPr algn="just">
              <a:buFontTx/>
              <a:buChar char="•"/>
            </a:pPr>
            <a:r>
              <a:rPr lang="fr-FR" altLang="fr-FR" sz="1600">
                <a:solidFill>
                  <a:srgbClr val="000000"/>
                </a:solidFill>
                <a:latin typeface="Arial" charset="0"/>
                <a:ea typeface="Times New Roman" pitchFamily="18" charset="0"/>
                <a:cs typeface="Arial" charset="0"/>
              </a:rPr>
              <a:t>Rappeler les objections du client et les techniques de réfutation mises en œuvre.</a:t>
            </a:r>
          </a:p>
          <a:p>
            <a:pPr algn="just"/>
            <a:endParaRPr lang="fr-FR" altLang="fr-FR" sz="1000">
              <a:solidFill>
                <a:srgbClr val="000000"/>
              </a:solidFill>
              <a:latin typeface="Arial" charset="0"/>
              <a:ea typeface="Times New Roman" pitchFamily="18" charset="0"/>
              <a:cs typeface="Arial" charset="0"/>
            </a:endParaRPr>
          </a:p>
          <a:p>
            <a:pPr algn="just">
              <a:buFontTx/>
              <a:buChar char="•"/>
            </a:pPr>
            <a:r>
              <a:rPr lang="fr-FR" altLang="fr-FR" sz="1600">
                <a:solidFill>
                  <a:srgbClr val="000000"/>
                </a:solidFill>
                <a:latin typeface="Arial" charset="0"/>
                <a:ea typeface="Times New Roman" pitchFamily="18" charset="0"/>
                <a:cs typeface="Arial" charset="0"/>
              </a:rPr>
              <a:t>Lorsque le client a émis des signaux d’achat (lesquels), j’ai essayé de conclure.</a:t>
            </a:r>
          </a:p>
          <a:p>
            <a:pPr algn="just"/>
            <a:endParaRPr lang="fr-FR" altLang="fr-FR" sz="1600">
              <a:solidFill>
                <a:srgbClr val="000000"/>
              </a:solidFill>
              <a:latin typeface="Arial" charset="0"/>
              <a:ea typeface="Times New Roman" pitchFamily="18" charset="0"/>
              <a:cs typeface="Arial" charset="0"/>
            </a:endParaRPr>
          </a:p>
          <a:p>
            <a:pPr algn="just">
              <a:buFontTx/>
              <a:buChar char="•"/>
            </a:pPr>
            <a:r>
              <a:rPr lang="fr-FR" altLang="fr-FR" sz="1600">
                <a:solidFill>
                  <a:srgbClr val="000000"/>
                </a:solidFill>
                <a:latin typeface="Arial" charset="0"/>
                <a:ea typeface="Times New Roman" pitchFamily="18" charset="0"/>
                <a:cs typeface="Arial" charset="0"/>
              </a:rPr>
              <a:t>J’ai rédigé le bon de commande ou j’ai tenté une nouvelle prise de rendez-vous avec une question alternative……</a:t>
            </a:r>
          </a:p>
          <a:p>
            <a:pPr algn="just"/>
            <a:endParaRPr lang="fr-FR" altLang="fr-FR" sz="1000">
              <a:solidFill>
                <a:srgbClr val="000000"/>
              </a:solidFill>
              <a:latin typeface="Arial" charset="0"/>
              <a:ea typeface="Times New Roman" pitchFamily="18" charset="0"/>
              <a:cs typeface="Arial" charset="0"/>
            </a:endParaRPr>
          </a:p>
          <a:p>
            <a:pPr algn="just">
              <a:buFontTx/>
              <a:buChar char="•"/>
            </a:pPr>
            <a:r>
              <a:rPr lang="fr-FR" altLang="fr-FR" sz="1600">
                <a:solidFill>
                  <a:srgbClr val="000000"/>
                </a:solidFill>
                <a:latin typeface="Arial" charset="0"/>
                <a:ea typeface="Times New Roman" pitchFamily="18" charset="0"/>
                <a:cs typeface="Arial" charset="0"/>
              </a:rPr>
              <a:t>J’ai présenté le prix en utilisant la méthode………………………….. </a:t>
            </a:r>
          </a:p>
          <a:p>
            <a:pPr algn="just"/>
            <a:endParaRPr lang="fr-FR" altLang="fr-FR" sz="1000">
              <a:solidFill>
                <a:srgbClr val="000000"/>
              </a:solidFill>
              <a:latin typeface="Arial" charset="0"/>
              <a:ea typeface="Times New Roman" pitchFamily="18" charset="0"/>
              <a:cs typeface="Arial" charset="0"/>
            </a:endParaRPr>
          </a:p>
          <a:p>
            <a:pPr algn="just">
              <a:buFontTx/>
              <a:buChar char="•"/>
            </a:pPr>
            <a:r>
              <a:rPr lang="fr-FR" altLang="fr-FR" sz="1600">
                <a:solidFill>
                  <a:srgbClr val="000000"/>
                </a:solidFill>
                <a:latin typeface="Arial" charset="0"/>
                <a:ea typeface="Times New Roman" pitchFamily="18" charset="0"/>
                <a:cs typeface="Arial" charset="0"/>
              </a:rPr>
              <a:t>J’ai pris congé de mon client en ………………………………………</a:t>
            </a:r>
          </a:p>
          <a:p>
            <a:pPr algn="just"/>
            <a:endParaRPr lang="fr-FR" altLang="fr-FR" sz="1000">
              <a:solidFill>
                <a:srgbClr val="000000"/>
              </a:solidFill>
              <a:latin typeface="Arial" charset="0"/>
              <a:ea typeface="Times New Roman" pitchFamily="18" charset="0"/>
              <a:cs typeface="Arial" charset="0"/>
            </a:endParaRPr>
          </a:p>
          <a:p>
            <a:pPr algn="just">
              <a:buFontTx/>
              <a:buChar char="•"/>
            </a:pPr>
            <a:r>
              <a:rPr lang="fr-FR" altLang="fr-FR" sz="1600">
                <a:solidFill>
                  <a:srgbClr val="000000"/>
                </a:solidFill>
                <a:latin typeface="Arial" charset="0"/>
                <a:ea typeface="Times New Roman" pitchFamily="18" charset="0"/>
                <a:cs typeface="Arial" charset="0"/>
              </a:rPr>
              <a:t>Apprécier globalement votre négociation et n’oubliez pas de préciser éventuellement ce que vous auriez pu faire de mieux !</a:t>
            </a:r>
          </a:p>
          <a:p>
            <a:pPr algn="just"/>
            <a:endParaRPr lang="fr-FR" altLang="fr-FR" sz="1000">
              <a:solidFill>
                <a:srgbClr val="000000"/>
              </a:solidFill>
              <a:latin typeface="Arial" charset="0"/>
              <a:ea typeface="Times New Roman" pitchFamily="18" charset="0"/>
              <a:cs typeface="Arial" charset="0"/>
            </a:endParaRPr>
          </a:p>
          <a:p>
            <a:pPr algn="just">
              <a:buFontTx/>
              <a:buChar char="•"/>
            </a:pPr>
            <a:r>
              <a:rPr lang="fr-FR" altLang="fr-FR" sz="1600">
                <a:solidFill>
                  <a:srgbClr val="000000"/>
                </a:solidFill>
                <a:latin typeface="Arial" charset="0"/>
                <a:ea typeface="Times New Roman" pitchFamily="18" charset="0"/>
                <a:cs typeface="Arial" charset="0"/>
              </a:rPr>
              <a:t>Pensez-vous avoir bien représenté votre entreprise ? Avez-vous commencé à fidéliser votre client ? Si l’affaire n’est pas conclue, précisez l’issue que vous pressentez ………..</a:t>
            </a:r>
          </a:p>
        </p:txBody>
      </p:sp>
    </p:spTree>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Documents and Settings\DUPUIS MARIE ANNE\Local Settings\Temporary Internet Files\Content.IE5\5BIHOAWT\MCj01495810000[1].wmf"/>
          <p:cNvPicPr>
            <a:picLocks noChangeAspect="1" noChangeArrowheads="1"/>
          </p:cNvPicPr>
          <p:nvPr/>
        </p:nvPicPr>
        <p:blipFill>
          <a:blip r:embed="rId2"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6429375" y="285750"/>
            <a:ext cx="2551113" cy="1727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14282" y="357166"/>
            <a:ext cx="6072230" cy="1754326"/>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fr-FR" sz="5400" b="1" cap="all" dirty="0" smtClean="0">
                <a:ln w="0"/>
                <a:gradFill flip="none">
                  <a:gsLst>
                    <a:gs pos="0">
                      <a:srgbClr val="94B6D2">
                        <a:tint val="75000"/>
                        <a:shade val="75000"/>
                        <a:satMod val="170000"/>
                      </a:srgbClr>
                    </a:gs>
                    <a:gs pos="49000">
                      <a:srgbClr val="94B6D2">
                        <a:tint val="88000"/>
                        <a:shade val="65000"/>
                        <a:satMod val="172000"/>
                      </a:srgbClr>
                    </a:gs>
                    <a:gs pos="50000">
                      <a:srgbClr val="94B6D2">
                        <a:shade val="65000"/>
                        <a:satMod val="130000"/>
                      </a:srgbClr>
                    </a:gs>
                    <a:gs pos="92000">
                      <a:srgbClr val="94B6D2">
                        <a:shade val="50000"/>
                        <a:satMod val="120000"/>
                      </a:srgbClr>
                    </a:gs>
                    <a:gs pos="100000">
                      <a:srgbClr val="94B6D2">
                        <a:shade val="48000"/>
                        <a:satMod val="120000"/>
                      </a:srgbClr>
                    </a:gs>
                  </a:gsLst>
                  <a:lin ang="5400000"/>
                </a:gradFill>
                <a:effectLst>
                  <a:reflection blurRad="12700" stA="50000" endPos="50000" dist="5000" dir="5400000" sy="-100000" rotWithShape="0"/>
                </a:effectLst>
              </a:rPr>
              <a:t>L’ÉPREUVE ÉTAPE </a:t>
            </a:r>
            <a:r>
              <a:rPr lang="fr-FR" sz="5400" b="1" cap="all" dirty="0">
                <a:ln w="0"/>
                <a:gradFill flip="none">
                  <a:gsLst>
                    <a:gs pos="0">
                      <a:srgbClr val="94B6D2">
                        <a:tint val="75000"/>
                        <a:shade val="75000"/>
                        <a:satMod val="170000"/>
                      </a:srgbClr>
                    </a:gs>
                    <a:gs pos="49000">
                      <a:srgbClr val="94B6D2">
                        <a:tint val="88000"/>
                        <a:shade val="65000"/>
                        <a:satMod val="172000"/>
                      </a:srgbClr>
                    </a:gs>
                    <a:gs pos="50000">
                      <a:srgbClr val="94B6D2">
                        <a:shade val="65000"/>
                        <a:satMod val="130000"/>
                      </a:srgbClr>
                    </a:gs>
                    <a:gs pos="92000">
                      <a:srgbClr val="94B6D2">
                        <a:shade val="50000"/>
                        <a:satMod val="120000"/>
                      </a:srgbClr>
                    </a:gs>
                    <a:gs pos="100000">
                      <a:srgbClr val="94B6D2">
                        <a:shade val="48000"/>
                        <a:satMod val="120000"/>
                      </a:srgbClr>
                    </a:gs>
                  </a:gsLst>
                  <a:lin ang="5400000"/>
                </a:gradFill>
                <a:effectLst>
                  <a:reflection blurRad="12700" stA="50000" endPos="50000" dist="5000" dir="5400000" sy="-100000" rotWithShape="0"/>
                </a:effectLst>
              </a:rPr>
              <a:t>PAR </a:t>
            </a:r>
            <a:r>
              <a:rPr lang="fr-FR" sz="5400" b="1" cap="all" dirty="0" smtClean="0">
                <a:ln w="0"/>
                <a:gradFill flip="none">
                  <a:gsLst>
                    <a:gs pos="0">
                      <a:srgbClr val="94B6D2">
                        <a:tint val="75000"/>
                        <a:shade val="75000"/>
                        <a:satMod val="170000"/>
                      </a:srgbClr>
                    </a:gs>
                    <a:gs pos="49000">
                      <a:srgbClr val="94B6D2">
                        <a:tint val="88000"/>
                        <a:shade val="65000"/>
                        <a:satMod val="172000"/>
                      </a:srgbClr>
                    </a:gs>
                    <a:gs pos="50000">
                      <a:srgbClr val="94B6D2">
                        <a:shade val="65000"/>
                        <a:satMod val="130000"/>
                      </a:srgbClr>
                    </a:gs>
                    <a:gs pos="92000">
                      <a:srgbClr val="94B6D2">
                        <a:shade val="50000"/>
                        <a:satMod val="120000"/>
                      </a:srgbClr>
                    </a:gs>
                    <a:gs pos="100000">
                      <a:srgbClr val="94B6D2">
                        <a:shade val="48000"/>
                        <a:satMod val="120000"/>
                      </a:srgbClr>
                    </a:gs>
                  </a:gsLst>
                  <a:lin ang="5400000"/>
                </a:gradFill>
                <a:effectLst>
                  <a:reflection blurRad="12700" stA="50000" endPos="50000" dist="5000" dir="5400000" sy="-100000" rotWithShape="0"/>
                </a:effectLst>
              </a:rPr>
              <a:t>ÉTAPE</a:t>
            </a:r>
            <a:endParaRPr lang="fr-FR" sz="5400" b="1" cap="all" dirty="0">
              <a:ln w="0"/>
              <a:gradFill flip="none">
                <a:gsLst>
                  <a:gs pos="0">
                    <a:srgbClr val="94B6D2">
                      <a:tint val="75000"/>
                      <a:shade val="75000"/>
                      <a:satMod val="170000"/>
                    </a:srgbClr>
                  </a:gs>
                  <a:gs pos="49000">
                    <a:srgbClr val="94B6D2">
                      <a:tint val="88000"/>
                      <a:shade val="65000"/>
                      <a:satMod val="172000"/>
                    </a:srgbClr>
                  </a:gs>
                  <a:gs pos="50000">
                    <a:srgbClr val="94B6D2">
                      <a:shade val="65000"/>
                      <a:satMod val="130000"/>
                    </a:srgbClr>
                  </a:gs>
                  <a:gs pos="92000">
                    <a:srgbClr val="94B6D2">
                      <a:shade val="50000"/>
                      <a:satMod val="120000"/>
                    </a:srgbClr>
                  </a:gs>
                  <a:gs pos="100000">
                    <a:srgbClr val="94B6D2">
                      <a:shade val="48000"/>
                      <a:satMod val="120000"/>
                    </a:srgbClr>
                  </a:gs>
                </a:gsLst>
                <a:lin ang="5400000"/>
              </a:gradFill>
              <a:effectLst>
                <a:reflection blurRad="12700" stA="50000" endPos="50000" dist="5000" dir="5400000" sy="-100000" rotWithShape="0"/>
              </a:effectLst>
            </a:endParaRPr>
          </a:p>
        </p:txBody>
      </p:sp>
      <p:sp>
        <p:nvSpPr>
          <p:cNvPr id="16388" name="ZoneTexte 3"/>
          <p:cNvSpPr txBox="1">
            <a:spLocks noChangeArrowheads="1"/>
          </p:cNvSpPr>
          <p:nvPr/>
        </p:nvSpPr>
        <p:spPr bwMode="auto">
          <a:xfrm>
            <a:off x="714375" y="2786063"/>
            <a:ext cx="7786688"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just" eaLnBrk="1" hangingPunct="1">
              <a:buFontTx/>
              <a:buAutoNum type="arabicPeriod"/>
            </a:pPr>
            <a:r>
              <a:rPr lang="fr-FR" altLang="fr-FR" sz="2000" b="1" dirty="0">
                <a:solidFill>
                  <a:srgbClr val="726868"/>
                </a:solidFill>
                <a:latin typeface="Tahoma" pitchFamily="34" charset="0"/>
                <a:cs typeface="Tahoma" pitchFamily="34" charset="0"/>
              </a:rPr>
              <a:t>30 minutes </a:t>
            </a:r>
            <a:r>
              <a:rPr lang="fr-FR" altLang="fr-FR" sz="2000" dirty="0">
                <a:solidFill>
                  <a:srgbClr val="726868"/>
                </a:solidFill>
                <a:latin typeface="Tahoma" pitchFamily="34" charset="0"/>
                <a:cs typeface="Tahoma" pitchFamily="34" charset="0"/>
              </a:rPr>
              <a:t>de préparation à partir d’un document de cadrage remis au candidat par le jury constitué d’un professeur de vente et d’un professionnel inconnus du candidat.</a:t>
            </a:r>
          </a:p>
          <a:p>
            <a:pPr algn="just" eaLnBrk="1" hangingPunct="1">
              <a:buFontTx/>
              <a:buAutoNum type="arabicPeriod"/>
            </a:pPr>
            <a:r>
              <a:rPr lang="fr-FR" altLang="fr-FR" sz="2000" b="1" dirty="0" smtClean="0">
                <a:solidFill>
                  <a:srgbClr val="726868"/>
                </a:solidFill>
                <a:latin typeface="Tahoma" pitchFamily="34" charset="0"/>
                <a:cs typeface="Tahoma" pitchFamily="34" charset="0"/>
              </a:rPr>
              <a:t>15 </a:t>
            </a:r>
            <a:r>
              <a:rPr lang="fr-FR" altLang="fr-FR" sz="2000" b="1" dirty="0">
                <a:solidFill>
                  <a:srgbClr val="726868"/>
                </a:solidFill>
                <a:latin typeface="Tahoma" pitchFamily="34" charset="0"/>
                <a:cs typeface="Tahoma" pitchFamily="34" charset="0"/>
              </a:rPr>
              <a:t>minutes </a:t>
            </a:r>
            <a:r>
              <a:rPr lang="fr-FR" altLang="fr-FR" sz="2000" dirty="0">
                <a:solidFill>
                  <a:srgbClr val="726868"/>
                </a:solidFill>
                <a:latin typeface="Tahoma" pitchFamily="34" charset="0"/>
                <a:cs typeface="Tahoma" pitchFamily="34" charset="0"/>
              </a:rPr>
              <a:t>de simulation de vente face à un membre du jury pendant que le second se trouve derrière afin d’observer et d’évaluer l’entretien.</a:t>
            </a:r>
          </a:p>
          <a:p>
            <a:pPr algn="just" eaLnBrk="1" hangingPunct="1">
              <a:buFontTx/>
              <a:buAutoNum type="arabicPeriod"/>
            </a:pPr>
            <a:r>
              <a:rPr lang="fr-FR" altLang="fr-FR" sz="2000" b="1" dirty="0">
                <a:solidFill>
                  <a:srgbClr val="726868"/>
                </a:solidFill>
                <a:latin typeface="Tahoma" pitchFamily="34" charset="0"/>
                <a:cs typeface="Tahoma" pitchFamily="34" charset="0"/>
              </a:rPr>
              <a:t>2 minutes </a:t>
            </a:r>
            <a:r>
              <a:rPr lang="fr-FR" altLang="fr-FR" sz="2000" dirty="0">
                <a:solidFill>
                  <a:srgbClr val="726868"/>
                </a:solidFill>
                <a:latin typeface="Tahoma" pitchFamily="34" charset="0"/>
                <a:cs typeface="Tahoma" pitchFamily="34" charset="0"/>
              </a:rPr>
              <a:t>de réflexion sur la simulation de vente par le candidat devant une feuille blanche afin de préparer la deuxième partie de l’épreuve.</a:t>
            </a:r>
          </a:p>
          <a:p>
            <a:pPr algn="just" eaLnBrk="1" hangingPunct="1">
              <a:buFontTx/>
              <a:buAutoNum type="arabicPeriod"/>
            </a:pPr>
            <a:r>
              <a:rPr lang="fr-FR" altLang="fr-FR" sz="2000" b="1" dirty="0" smtClean="0">
                <a:solidFill>
                  <a:srgbClr val="726868"/>
                </a:solidFill>
                <a:latin typeface="Tahoma" pitchFamily="34" charset="0"/>
                <a:cs typeface="Tahoma" pitchFamily="34" charset="0"/>
              </a:rPr>
              <a:t>15 </a:t>
            </a:r>
            <a:r>
              <a:rPr lang="fr-FR" altLang="fr-FR" sz="2000" b="1" dirty="0">
                <a:solidFill>
                  <a:srgbClr val="726868"/>
                </a:solidFill>
                <a:latin typeface="Tahoma" pitchFamily="34" charset="0"/>
                <a:cs typeface="Tahoma" pitchFamily="34" charset="0"/>
              </a:rPr>
              <a:t>minutes </a:t>
            </a:r>
            <a:r>
              <a:rPr lang="fr-FR" altLang="fr-FR" sz="2000" dirty="0">
                <a:solidFill>
                  <a:srgbClr val="726868"/>
                </a:solidFill>
                <a:latin typeface="Tahoma" pitchFamily="34" charset="0"/>
                <a:cs typeface="Tahoma" pitchFamily="34" charset="0"/>
              </a:rPr>
              <a:t>d’auto-évaluation du candidat face aux deux membres du jury.</a:t>
            </a:r>
          </a:p>
        </p:txBody>
      </p:sp>
    </p:spTree>
  </p:cSld>
  <p:clrMapOvr>
    <a:masterClrMapping/>
  </p:clrMapOvr>
  <p:transition spd="slow">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500063" y="1928813"/>
            <a:ext cx="8215312" cy="3429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prstClr val="white"/>
              </a:solidFill>
            </a:endParaRPr>
          </a:p>
        </p:txBody>
      </p:sp>
      <p:sp>
        <p:nvSpPr>
          <p:cNvPr id="2" name="Titre 1"/>
          <p:cNvSpPr>
            <a:spLocks noGrp="1"/>
          </p:cNvSpPr>
          <p:nvPr>
            <p:ph type="title"/>
          </p:nvPr>
        </p:nvSpPr>
        <p:spPr>
          <a:xfrm>
            <a:off x="285750" y="142875"/>
            <a:ext cx="8686800" cy="1114425"/>
          </a:xfrm>
        </p:spPr>
        <p:txBody>
          <a:bodyPr>
            <a:normAutofit fontScale="90000"/>
          </a:bodyPr>
          <a:lstStyle/>
          <a:p>
            <a:pPr eaLnBrk="1" fontAlgn="auto" hangingPunct="1">
              <a:spcAft>
                <a:spcPts val="0"/>
              </a:spcAft>
              <a:defRPr/>
            </a:pPr>
            <a:r>
              <a:rPr lang="fr-FR" dirty="0" smtClean="0"/>
              <a:t>MÉTHODE D’ANALYSE DE L’ÉPREUVE DE NÉGOCIATION</a:t>
            </a:r>
            <a:endParaRPr lang="fr-FR" dirty="0"/>
          </a:p>
        </p:txBody>
      </p:sp>
      <p:sp>
        <p:nvSpPr>
          <p:cNvPr id="44036" name="Rectangle 2"/>
          <p:cNvSpPr>
            <a:spLocks noChangeArrowheads="1"/>
          </p:cNvSpPr>
          <p:nvPr/>
        </p:nvSpPr>
        <p:spPr bwMode="auto">
          <a:xfrm>
            <a:off x="642938" y="1928813"/>
            <a:ext cx="7929562" cy="363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buFont typeface="Arial" charset="0"/>
              <a:buChar char="•"/>
            </a:pPr>
            <a:r>
              <a:rPr lang="fr-FR" altLang="fr-FR" sz="2400">
                <a:solidFill>
                  <a:srgbClr val="000000"/>
                </a:solidFill>
                <a:latin typeface="Arial" charset="0"/>
                <a:ea typeface="Times New Roman" pitchFamily="18" charset="0"/>
                <a:cs typeface="Arial" charset="0"/>
              </a:rPr>
              <a:t>N’oubliez pas qu’il s’agit d’une prestation orale, que vous devez être convaincant(e), que votre attitude sera déterminante.</a:t>
            </a:r>
          </a:p>
          <a:p>
            <a:pPr eaLnBrk="1" hangingPunct="1"/>
            <a:endParaRPr lang="fr-FR" altLang="fr-FR" sz="1000">
              <a:solidFill>
                <a:srgbClr val="000000"/>
              </a:solidFill>
              <a:latin typeface="Arial" charset="0"/>
              <a:ea typeface="Times New Roman" pitchFamily="18" charset="0"/>
              <a:cs typeface="Arial" charset="0"/>
            </a:endParaRPr>
          </a:p>
          <a:p>
            <a:pPr eaLnBrk="1" hangingPunct="1">
              <a:buFont typeface="Arial" charset="0"/>
              <a:buChar char="•"/>
            </a:pPr>
            <a:r>
              <a:rPr lang="fr-FR" altLang="fr-FR" sz="2400">
                <a:solidFill>
                  <a:srgbClr val="000000"/>
                </a:solidFill>
                <a:latin typeface="Arial" charset="0"/>
                <a:ea typeface="Times New Roman" pitchFamily="18" charset="0"/>
                <a:cs typeface="Arial" charset="0"/>
              </a:rPr>
              <a:t>Soyez très attentif(ve) aux propos du jury. Pratiquez l’écoute active ! Votre capacité d’écoute est aussi très importante.</a:t>
            </a:r>
          </a:p>
          <a:p>
            <a:pPr eaLnBrk="1" hangingPunct="1"/>
            <a:endParaRPr lang="fr-FR" altLang="fr-FR" sz="1000">
              <a:solidFill>
                <a:srgbClr val="000000"/>
              </a:solidFill>
              <a:latin typeface="Arial" charset="0"/>
              <a:ea typeface="Times New Roman" pitchFamily="18" charset="0"/>
              <a:cs typeface="Arial" charset="0"/>
            </a:endParaRPr>
          </a:p>
          <a:p>
            <a:pPr>
              <a:buFont typeface="Arial" charset="0"/>
              <a:buChar char="•"/>
            </a:pPr>
            <a:r>
              <a:rPr lang="fr-FR" altLang="fr-FR" sz="2400">
                <a:solidFill>
                  <a:srgbClr val="000000"/>
                </a:solidFill>
                <a:latin typeface="Arial" charset="0"/>
                <a:ea typeface="Times New Roman" pitchFamily="18" charset="0"/>
                <a:cs typeface="Arial" charset="0"/>
              </a:rPr>
              <a:t>Le barème d’examen prévoit 20 points pour la qualité de la communication.</a:t>
            </a:r>
          </a:p>
          <a:p>
            <a:endParaRPr lang="fr-FR" altLang="fr-FR">
              <a:solidFill>
                <a:srgbClr val="000000"/>
              </a:solidFill>
              <a:latin typeface="Arial" charset="0"/>
              <a:ea typeface="Times New Roman" pitchFamily="18" charset="0"/>
              <a:cs typeface="Arial" charset="0"/>
            </a:endParaRPr>
          </a:p>
        </p:txBody>
      </p:sp>
      <p:pic>
        <p:nvPicPr>
          <p:cNvPr id="44037" name="Image 1" descr="http://www.vente-expert.com/images/stories/fotolia_6135219_xs.jpg"/>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3688" y="5219700"/>
            <a:ext cx="2343150"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8" name="Rectangle 3"/>
          <p:cNvSpPr>
            <a:spLocks noChangeArrowheads="1"/>
          </p:cNvSpPr>
          <p:nvPr/>
        </p:nvSpPr>
        <p:spPr bwMode="auto">
          <a:xfrm>
            <a:off x="0" y="2095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endParaRPr lang="fr-FR" altLang="fr-FR">
              <a:solidFill>
                <a:srgbClr val="000000"/>
              </a:solidFill>
              <a:latin typeface="Arial" charset="0"/>
            </a:endParaRPr>
          </a:p>
        </p:txBody>
      </p:sp>
    </p:spTree>
  </p:cSld>
  <p:clrMapOvr>
    <a:masterClrMapping/>
  </p:clrMapOvr>
  <p:transition spd="slow">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314" y="642919"/>
            <a:ext cx="8616404" cy="1446550"/>
          </a:xfrm>
          <a:prstGeom prst="rect">
            <a:avLst/>
          </a:prstGeom>
          <a:noFill/>
          <a:ln>
            <a:solidFill>
              <a:schemeClr val="accent6">
                <a:lumMod val="50000"/>
              </a:schemeClr>
            </a:solidFill>
            <a:prstDash val="lgDash"/>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fr-FR" sz="4400" b="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Tahoma" pitchFamily="34" charset="0"/>
                <a:cs typeface="Tahoma" pitchFamily="34" charset="0"/>
              </a:rPr>
              <a:t>LES DOCUMENTS SUPPORTS </a:t>
            </a:r>
          </a:p>
          <a:p>
            <a:pPr algn="ctr" fontAlgn="auto">
              <a:spcBef>
                <a:spcPts val="0"/>
              </a:spcBef>
              <a:spcAft>
                <a:spcPts val="0"/>
              </a:spcAft>
              <a:defRPr/>
            </a:pPr>
            <a:r>
              <a:rPr lang="fr-FR" sz="4400" b="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Tahoma" pitchFamily="34" charset="0"/>
                <a:cs typeface="Tahoma" pitchFamily="34" charset="0"/>
              </a:rPr>
              <a:t>DE CETTE </a:t>
            </a:r>
            <a:r>
              <a:rPr lang="fr-FR" sz="4400" b="1" spc="50" dirty="0" smtClean="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Tahoma" pitchFamily="34" charset="0"/>
                <a:cs typeface="Tahoma" pitchFamily="34" charset="0"/>
              </a:rPr>
              <a:t>ÉPREUVE</a:t>
            </a:r>
            <a:endParaRPr lang="fr-FR" sz="4400" b="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Tahoma" pitchFamily="34" charset="0"/>
              <a:cs typeface="Tahoma" pitchFamily="34" charset="0"/>
            </a:endParaRPr>
          </a:p>
        </p:txBody>
      </p:sp>
      <p:pic>
        <p:nvPicPr>
          <p:cNvPr id="7170" name="Picture 2" descr="C:\Documents and Settings\DUPUIS MARIE ANNE\Local Settings\Temporary Internet Files\Content.IE5\II5CJNGL\MCj02304220000[1].wmf"/>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a:off x="2500298" y="2786058"/>
            <a:ext cx="4429156" cy="213119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spd="slow">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609600"/>
            <a:ext cx="7772400" cy="890588"/>
          </a:xfrm>
          <a:prstGeom prst="rect">
            <a:avLst/>
          </a:prstGeom>
          <a:ln w="38100">
            <a:solidFill>
              <a:schemeClr val="accent6">
                <a:lumMod val="75000"/>
              </a:schemeClr>
            </a:solidFill>
          </a:ln>
        </p:spPr>
        <p:txBody>
          <a:bodyPr/>
          <a:lstStyle/>
          <a:p>
            <a:pPr algn="ctr" fontAlgn="auto">
              <a:spcAft>
                <a:spcPts val="0"/>
              </a:spcAft>
              <a:defRPr/>
            </a:pPr>
            <a:r>
              <a:rPr lang="fr-FR" sz="4800" b="1" dirty="0">
                <a:solidFill>
                  <a:srgbClr val="DD8047">
                    <a:lumMod val="50000"/>
                  </a:srgbClr>
                </a:solidFill>
                <a:latin typeface="Tahoma" pitchFamily="34" charset="0"/>
                <a:cs typeface="Tahoma" pitchFamily="34" charset="0"/>
              </a:rPr>
              <a:t>SUPPORT OBLIGATOIRE</a:t>
            </a:r>
          </a:p>
        </p:txBody>
      </p:sp>
      <p:sp>
        <p:nvSpPr>
          <p:cNvPr id="18435" name="Rectangle 3"/>
          <p:cNvSpPr>
            <a:spLocks noChangeArrowheads="1"/>
          </p:cNvSpPr>
          <p:nvPr/>
        </p:nvSpPr>
        <p:spPr bwMode="auto">
          <a:xfrm>
            <a:off x="1066800" y="2574925"/>
            <a:ext cx="750570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spcBef>
                <a:spcPct val="50000"/>
              </a:spcBef>
            </a:pPr>
            <a:r>
              <a:rPr lang="fr-FR" altLang="fr-FR" sz="2800" b="1">
                <a:solidFill>
                  <a:srgbClr val="7B3D17"/>
                </a:solidFill>
                <a:latin typeface="Arial" charset="0"/>
                <a:cs typeface="Arial" charset="0"/>
              </a:rPr>
              <a:t>1 dossier « Produits-Entreprise-Marché »</a:t>
            </a:r>
          </a:p>
          <a:p>
            <a:pPr algn="ctr" eaLnBrk="1" hangingPunct="1">
              <a:spcBef>
                <a:spcPct val="50000"/>
              </a:spcBef>
            </a:pPr>
            <a:r>
              <a:rPr lang="fr-FR" altLang="fr-FR" sz="2000" b="1">
                <a:solidFill>
                  <a:srgbClr val="7B3D17"/>
                </a:solidFill>
                <a:latin typeface="Arial" charset="0"/>
                <a:cs typeface="Arial" charset="0"/>
              </a:rPr>
              <a:t>8 à 10 pages</a:t>
            </a:r>
          </a:p>
        </p:txBody>
      </p:sp>
      <p:pic>
        <p:nvPicPr>
          <p:cNvPr id="5122" name="Picture 2" descr="C:\Documents and Settings\DUPUIS MARIE ANNE\Local Settings\Temporary Internet Files\Content.IE5\38NFJYX4\MCj02330280000[1].wmf"/>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a:off x="3286116" y="3857628"/>
            <a:ext cx="2601362" cy="2646630"/>
          </a:xfrm>
          <a:prstGeom prst="ellipse">
            <a:avLst/>
          </a:prstGeom>
          <a:ln>
            <a:noFill/>
          </a:ln>
          <a:effectLst>
            <a:softEdge rad="112500"/>
          </a:effectLst>
        </p:spPr>
      </p:pic>
    </p:spTree>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txBox="1">
            <a:spLocks noChangeArrowheads="1"/>
          </p:cNvSpPr>
          <p:nvPr/>
        </p:nvSpPr>
        <p:spPr bwMode="auto">
          <a:xfrm>
            <a:off x="685800" y="2286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r>
              <a:rPr lang="fr-FR" altLang="fr-FR" sz="4400" b="1" dirty="0">
                <a:solidFill>
                  <a:srgbClr val="7B3D17"/>
                </a:solidFill>
                <a:latin typeface="Tw Cen MT" pitchFamily="34" charset="0"/>
              </a:rPr>
              <a:t>CONTENU DU DOSSIER</a:t>
            </a:r>
            <a:r>
              <a:rPr lang="fr-FR" altLang="fr-FR" sz="4400" dirty="0">
                <a:solidFill>
                  <a:srgbClr val="7B3D17"/>
                </a:solidFill>
                <a:latin typeface="Tw Cen MT" pitchFamily="34" charset="0"/>
              </a:rPr>
              <a:t/>
            </a:r>
            <a:br>
              <a:rPr lang="fr-FR" altLang="fr-FR" sz="4400" dirty="0">
                <a:solidFill>
                  <a:srgbClr val="7B3D17"/>
                </a:solidFill>
                <a:latin typeface="Tw Cen MT" pitchFamily="34" charset="0"/>
              </a:rPr>
            </a:br>
            <a:r>
              <a:rPr lang="fr-FR" altLang="fr-FR" sz="2400" dirty="0">
                <a:solidFill>
                  <a:srgbClr val="7B3D17"/>
                </a:solidFill>
                <a:latin typeface="Tw Cen MT" pitchFamily="34" charset="0"/>
              </a:rPr>
              <a:t>« </a:t>
            </a:r>
            <a:r>
              <a:rPr lang="fr-FR" altLang="fr-FR" sz="2400" b="1" dirty="0" smtClean="0">
                <a:solidFill>
                  <a:srgbClr val="7B3D17"/>
                </a:solidFill>
                <a:latin typeface="Tw Cen MT" pitchFamily="34" charset="0"/>
              </a:rPr>
              <a:t>PRODUITS-ENTREPRISE-MARCHÉ</a:t>
            </a:r>
            <a:r>
              <a:rPr lang="fr-FR" altLang="fr-FR" sz="2400" b="1" dirty="0">
                <a:solidFill>
                  <a:srgbClr val="7B3D17"/>
                </a:solidFill>
                <a:latin typeface="Tw Cen MT" pitchFamily="34" charset="0"/>
              </a:rPr>
              <a:t> »</a:t>
            </a:r>
            <a:br>
              <a:rPr lang="fr-FR" altLang="fr-FR" sz="2400" b="1" dirty="0">
                <a:solidFill>
                  <a:srgbClr val="7B3D17"/>
                </a:solidFill>
                <a:latin typeface="Tw Cen MT" pitchFamily="34" charset="0"/>
              </a:rPr>
            </a:br>
            <a:r>
              <a:rPr lang="fr-FR" altLang="fr-FR" sz="2400" b="1" dirty="0">
                <a:solidFill>
                  <a:srgbClr val="7B3D17"/>
                </a:solidFill>
                <a:latin typeface="Tw Cen MT" pitchFamily="34" charset="0"/>
              </a:rPr>
              <a:t/>
            </a:r>
            <a:br>
              <a:rPr lang="fr-FR" altLang="fr-FR" sz="2400" b="1" dirty="0">
                <a:solidFill>
                  <a:srgbClr val="7B3D17"/>
                </a:solidFill>
                <a:latin typeface="Tw Cen MT" pitchFamily="34" charset="0"/>
              </a:rPr>
            </a:br>
            <a:r>
              <a:rPr lang="fr-FR" altLang="fr-FR" sz="2400" b="1" dirty="0">
                <a:solidFill>
                  <a:srgbClr val="7B3D17"/>
                </a:solidFill>
                <a:latin typeface="Tw Cen MT" pitchFamily="34" charset="0"/>
              </a:rPr>
              <a:t/>
            </a:r>
            <a:br>
              <a:rPr lang="fr-FR" altLang="fr-FR" sz="2400" b="1" dirty="0">
                <a:solidFill>
                  <a:srgbClr val="7B3D17"/>
                </a:solidFill>
                <a:latin typeface="Tw Cen MT" pitchFamily="34" charset="0"/>
              </a:rPr>
            </a:br>
            <a:r>
              <a:rPr lang="fr-FR" altLang="fr-FR" sz="2400" b="1" dirty="0">
                <a:solidFill>
                  <a:srgbClr val="7B3D17"/>
                </a:solidFill>
                <a:latin typeface="Tw Cen MT" pitchFamily="34" charset="0"/>
              </a:rPr>
              <a:t/>
            </a:r>
            <a:br>
              <a:rPr lang="fr-FR" altLang="fr-FR" sz="2400" b="1" dirty="0">
                <a:solidFill>
                  <a:srgbClr val="7B3D17"/>
                </a:solidFill>
                <a:latin typeface="Tw Cen MT" pitchFamily="34" charset="0"/>
              </a:rPr>
            </a:br>
            <a:r>
              <a:rPr lang="fr-FR" altLang="fr-FR" sz="2400" b="1" dirty="0">
                <a:solidFill>
                  <a:srgbClr val="7B3D17"/>
                </a:solidFill>
                <a:latin typeface="Tw Cen MT" pitchFamily="34" charset="0"/>
              </a:rPr>
              <a:t/>
            </a:r>
            <a:br>
              <a:rPr lang="fr-FR" altLang="fr-FR" sz="2400" b="1" dirty="0">
                <a:solidFill>
                  <a:srgbClr val="7B3D17"/>
                </a:solidFill>
                <a:latin typeface="Tw Cen MT" pitchFamily="34" charset="0"/>
              </a:rPr>
            </a:br>
            <a:r>
              <a:rPr lang="fr-FR" altLang="fr-FR" sz="2400" b="1" dirty="0">
                <a:solidFill>
                  <a:srgbClr val="7B3D17"/>
                </a:solidFill>
                <a:latin typeface="Tw Cen MT" pitchFamily="34" charset="0"/>
              </a:rPr>
              <a:t/>
            </a:r>
            <a:br>
              <a:rPr lang="fr-FR" altLang="fr-FR" sz="2400" b="1" dirty="0">
                <a:solidFill>
                  <a:srgbClr val="7B3D17"/>
                </a:solidFill>
                <a:latin typeface="Tw Cen MT" pitchFamily="34" charset="0"/>
              </a:rPr>
            </a:br>
            <a:r>
              <a:rPr lang="fr-FR" altLang="fr-FR" sz="2400" b="1" dirty="0">
                <a:solidFill>
                  <a:srgbClr val="7B3D17"/>
                </a:solidFill>
                <a:latin typeface="Tw Cen MT" pitchFamily="34" charset="0"/>
              </a:rPr>
              <a:t/>
            </a:r>
            <a:br>
              <a:rPr lang="fr-FR" altLang="fr-FR" sz="2400" b="1" dirty="0">
                <a:solidFill>
                  <a:srgbClr val="7B3D17"/>
                </a:solidFill>
                <a:latin typeface="Tw Cen MT" pitchFamily="34" charset="0"/>
              </a:rPr>
            </a:br>
            <a:r>
              <a:rPr lang="fr-FR" altLang="fr-FR" sz="2400" b="1" dirty="0">
                <a:solidFill>
                  <a:srgbClr val="7B3D17"/>
                </a:solidFill>
                <a:latin typeface="Tw Cen MT" pitchFamily="34" charset="0"/>
              </a:rPr>
              <a:t/>
            </a:r>
            <a:br>
              <a:rPr lang="fr-FR" altLang="fr-FR" sz="2400" b="1" dirty="0">
                <a:solidFill>
                  <a:srgbClr val="7B3D17"/>
                </a:solidFill>
                <a:latin typeface="Tw Cen MT" pitchFamily="34" charset="0"/>
              </a:rPr>
            </a:br>
            <a:endParaRPr lang="fr-FR" altLang="fr-FR" sz="2400" b="1" dirty="0">
              <a:solidFill>
                <a:srgbClr val="7B3D17"/>
              </a:solidFill>
              <a:latin typeface="Tw Cen MT" pitchFamily="34" charset="0"/>
            </a:endParaRPr>
          </a:p>
          <a:p>
            <a:pPr algn="ctr" eaLnBrk="1" hangingPunct="1"/>
            <a:r>
              <a:rPr lang="fr-FR" altLang="fr-FR" sz="3200" dirty="0">
                <a:solidFill>
                  <a:srgbClr val="7B3D17"/>
                </a:solidFill>
                <a:latin typeface="Tw Cen MT" pitchFamily="34" charset="0"/>
              </a:rPr>
              <a:t>PRESENTATION DE :</a:t>
            </a:r>
          </a:p>
        </p:txBody>
      </p:sp>
      <p:sp>
        <p:nvSpPr>
          <p:cNvPr id="19459" name="Rectangle 3"/>
          <p:cNvSpPr txBox="1">
            <a:spLocks noChangeArrowheads="1"/>
          </p:cNvSpPr>
          <p:nvPr/>
        </p:nvSpPr>
        <p:spPr bwMode="auto">
          <a:xfrm>
            <a:off x="395288" y="5084763"/>
            <a:ext cx="38100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lnSpc>
                <a:spcPct val="90000"/>
              </a:lnSpc>
              <a:spcBef>
                <a:spcPct val="20000"/>
              </a:spcBef>
              <a:buFont typeface="Arial" charset="0"/>
              <a:buChar char="•"/>
            </a:pPr>
            <a:r>
              <a:rPr lang="fr-FR" altLang="fr-FR" sz="3200" b="1">
                <a:solidFill>
                  <a:srgbClr val="7B3D17"/>
                </a:solidFill>
                <a:latin typeface="Tw Cen MT" pitchFamily="34" charset="0"/>
              </a:rPr>
              <a:t>1 à 2 entreprises</a:t>
            </a:r>
          </a:p>
          <a:p>
            <a:pPr algn="ctr" eaLnBrk="1" hangingPunct="1">
              <a:lnSpc>
                <a:spcPct val="90000"/>
              </a:lnSpc>
              <a:spcBef>
                <a:spcPct val="20000"/>
              </a:spcBef>
            </a:pPr>
            <a:r>
              <a:rPr lang="fr-FR" altLang="fr-FR" sz="2000">
                <a:solidFill>
                  <a:srgbClr val="7B3D17"/>
                </a:solidFill>
                <a:latin typeface="Tw Cen MT" pitchFamily="34" charset="0"/>
              </a:rPr>
              <a:t>    2 pages maxi/entreprise</a:t>
            </a:r>
          </a:p>
        </p:txBody>
      </p:sp>
      <p:sp>
        <p:nvSpPr>
          <p:cNvPr id="19460" name="Rectangle 4"/>
          <p:cNvSpPr txBox="1">
            <a:spLocks noChangeArrowheads="1"/>
          </p:cNvSpPr>
          <p:nvPr/>
        </p:nvSpPr>
        <p:spPr bwMode="auto">
          <a:xfrm>
            <a:off x="4716463" y="5084763"/>
            <a:ext cx="4170362"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lnSpc>
                <a:spcPct val="90000"/>
              </a:lnSpc>
              <a:spcBef>
                <a:spcPct val="20000"/>
              </a:spcBef>
              <a:buFont typeface="Arial" charset="0"/>
              <a:buChar char="•"/>
            </a:pPr>
            <a:r>
              <a:rPr lang="fr-FR" altLang="fr-FR" sz="3200" b="1">
                <a:solidFill>
                  <a:srgbClr val="7B3D17"/>
                </a:solidFill>
                <a:latin typeface="Tw Cen MT" pitchFamily="34" charset="0"/>
              </a:rPr>
              <a:t>3 situations de vente </a:t>
            </a:r>
          </a:p>
          <a:p>
            <a:pPr algn="ctr" eaLnBrk="1" hangingPunct="1">
              <a:lnSpc>
                <a:spcPct val="90000"/>
              </a:lnSpc>
              <a:spcBef>
                <a:spcPct val="20000"/>
              </a:spcBef>
            </a:pPr>
            <a:r>
              <a:rPr lang="fr-FR" altLang="fr-FR" sz="2000">
                <a:solidFill>
                  <a:srgbClr val="7B3D17"/>
                </a:solidFill>
                <a:latin typeface="Tw Cen MT" pitchFamily="34" charset="0"/>
              </a:rPr>
              <a:t>                 2 pages maxi/fiche</a:t>
            </a:r>
          </a:p>
        </p:txBody>
      </p:sp>
      <p:pic>
        <p:nvPicPr>
          <p:cNvPr id="6" name="Picture 10" descr="pe01616_"/>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2285984" y="1357298"/>
            <a:ext cx="4714908" cy="2632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13" descr="j02857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5375" y="2349500"/>
            <a:ext cx="1223963"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entagone 1"/>
          <p:cNvSpPr/>
          <p:nvPr/>
        </p:nvSpPr>
        <p:spPr>
          <a:xfrm>
            <a:off x="3592996" y="2349500"/>
            <a:ext cx="1483060" cy="752475"/>
          </a:xfrm>
          <a:prstGeom prst="homePlate">
            <a:avLst/>
          </a:prstGeom>
          <a:solidFill>
            <a:schemeClr val="tx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1" presetClass="exit" presetSubtype="0" repeatCount="4000" fill="hold" nodeType="afterEffect">
                                  <p:stCondLst>
                                    <p:cond delay="0"/>
                                  </p:stCondLst>
                                  <p:childTnLst>
                                    <p:anim calcmode="discrete" valueType="str">
                                      <p:cBhvr>
                                        <p:cTn id="6" dur="2000"/>
                                        <p:tgtEl>
                                          <p:spTgt spid="7"/>
                                        </p:tgtEl>
                                        <p:attrNameLst>
                                          <p:attrName>style.visibility</p:attrName>
                                        </p:attrNameLst>
                                      </p:cBhvr>
                                      <p:tavLst>
                                        <p:tav tm="0">
                                          <p:val>
                                            <p:strVal val="hidden"/>
                                          </p:val>
                                        </p:tav>
                                        <p:tav tm="50000">
                                          <p:val>
                                            <p:strVal val="visible"/>
                                          </p:val>
                                        </p:tav>
                                      </p:tavLst>
                                    </p:anim>
                                    <p:set>
                                      <p:cBhvr>
                                        <p:cTn id="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50825" y="404813"/>
            <a:ext cx="7416800" cy="1143000"/>
          </a:xfrm>
          <a:prstGeom prst="rect">
            <a:avLst/>
          </a:prstGeom>
          <a:ln w="38100">
            <a:solidFill>
              <a:schemeClr val="accent6">
                <a:lumMod val="75000"/>
              </a:schemeClr>
            </a:solidFill>
          </a:ln>
        </p:spPr>
        <p:txBody>
          <a:bodyPr/>
          <a:lstStyle/>
          <a:p>
            <a:pPr algn="ctr" fontAlgn="auto">
              <a:spcAft>
                <a:spcPts val="0"/>
              </a:spcAft>
              <a:defRPr/>
            </a:pPr>
            <a:r>
              <a:rPr lang="fr-FR" sz="3600" b="1" dirty="0" smtClean="0">
                <a:solidFill>
                  <a:srgbClr val="DD8047">
                    <a:lumMod val="50000"/>
                  </a:srgbClr>
                </a:solidFill>
                <a:latin typeface="Tahoma" pitchFamily="34" charset="0"/>
                <a:cs typeface="Tahoma" pitchFamily="34" charset="0"/>
              </a:rPr>
              <a:t>PRÉSENTATION MATÉRIELLE </a:t>
            </a:r>
            <a:r>
              <a:rPr lang="fr-FR" sz="3600" b="1" dirty="0">
                <a:solidFill>
                  <a:srgbClr val="DD8047">
                    <a:lumMod val="50000"/>
                  </a:srgbClr>
                </a:solidFill>
                <a:latin typeface="Tahoma" pitchFamily="34" charset="0"/>
                <a:cs typeface="Tahoma" pitchFamily="34" charset="0"/>
              </a:rPr>
              <a:t/>
            </a:r>
            <a:br>
              <a:rPr lang="fr-FR" sz="3600" b="1" dirty="0">
                <a:solidFill>
                  <a:srgbClr val="DD8047">
                    <a:lumMod val="50000"/>
                  </a:srgbClr>
                </a:solidFill>
                <a:latin typeface="Tahoma" pitchFamily="34" charset="0"/>
                <a:cs typeface="Tahoma" pitchFamily="34" charset="0"/>
              </a:rPr>
            </a:br>
            <a:r>
              <a:rPr lang="fr-FR" sz="3600" b="1" dirty="0">
                <a:solidFill>
                  <a:srgbClr val="DD8047">
                    <a:lumMod val="50000"/>
                  </a:srgbClr>
                </a:solidFill>
                <a:latin typeface="Tahoma" pitchFamily="34" charset="0"/>
                <a:cs typeface="Tahoma" pitchFamily="34" charset="0"/>
              </a:rPr>
              <a:t>DU DOSSIER</a:t>
            </a:r>
          </a:p>
        </p:txBody>
      </p:sp>
      <p:sp>
        <p:nvSpPr>
          <p:cNvPr id="20483" name="Rectangle 3"/>
          <p:cNvSpPr txBox="1">
            <a:spLocks noChangeArrowheads="1"/>
          </p:cNvSpPr>
          <p:nvPr/>
        </p:nvSpPr>
        <p:spPr bwMode="auto">
          <a:xfrm>
            <a:off x="395288" y="1981200"/>
            <a:ext cx="849788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spcBef>
                <a:spcPct val="20000"/>
              </a:spcBef>
              <a:buFont typeface="Arial" charset="0"/>
              <a:buChar char="•"/>
            </a:pPr>
            <a:r>
              <a:rPr lang="fr-FR" altLang="fr-FR" sz="3200">
                <a:solidFill>
                  <a:srgbClr val="7B3D17"/>
                </a:solidFill>
                <a:latin typeface="Tw Cen MT" pitchFamily="34" charset="0"/>
              </a:rPr>
              <a:t>Relié de préférence, sobre </a:t>
            </a:r>
            <a:r>
              <a:rPr lang="fr-FR" altLang="fr-FR" sz="2400">
                <a:solidFill>
                  <a:srgbClr val="7B3D17"/>
                </a:solidFill>
                <a:latin typeface="Tw Cen MT" pitchFamily="34" charset="0"/>
              </a:rPr>
              <a:t>(sans trop de couleurs)</a:t>
            </a:r>
          </a:p>
          <a:p>
            <a:pPr eaLnBrk="1" hangingPunct="1">
              <a:spcBef>
                <a:spcPct val="20000"/>
              </a:spcBef>
              <a:buFont typeface="Arial" charset="0"/>
              <a:buChar char="•"/>
            </a:pPr>
            <a:r>
              <a:rPr lang="fr-FR" altLang="fr-FR" sz="3200">
                <a:solidFill>
                  <a:srgbClr val="7B3D17"/>
                </a:solidFill>
                <a:latin typeface="Tw Cen MT" pitchFamily="34" charset="0"/>
              </a:rPr>
              <a:t>Personnalisé</a:t>
            </a:r>
          </a:p>
          <a:p>
            <a:pPr eaLnBrk="1" hangingPunct="1">
              <a:spcBef>
                <a:spcPct val="20000"/>
              </a:spcBef>
              <a:buFont typeface="Arial" charset="0"/>
              <a:buChar char="•"/>
            </a:pPr>
            <a:r>
              <a:rPr lang="fr-FR" altLang="fr-FR" sz="3200">
                <a:solidFill>
                  <a:srgbClr val="7B3D17"/>
                </a:solidFill>
                <a:latin typeface="Tw Cen MT" pitchFamily="34" charset="0"/>
              </a:rPr>
              <a:t>Présence d’une page d’identification </a:t>
            </a:r>
            <a:r>
              <a:rPr lang="fr-FR" altLang="fr-FR" sz="2800">
                <a:solidFill>
                  <a:srgbClr val="7B3D17"/>
                </a:solidFill>
                <a:latin typeface="Tw Cen MT" pitchFamily="34" charset="0"/>
              </a:rPr>
              <a:t>(couverture)</a:t>
            </a:r>
          </a:p>
          <a:p>
            <a:pPr eaLnBrk="1" hangingPunct="1">
              <a:spcBef>
                <a:spcPct val="20000"/>
              </a:spcBef>
              <a:buFont typeface="Arial" charset="0"/>
              <a:buChar char="•"/>
            </a:pPr>
            <a:r>
              <a:rPr lang="fr-FR" altLang="fr-FR" sz="3200">
                <a:solidFill>
                  <a:srgbClr val="7B3D17"/>
                </a:solidFill>
                <a:latin typeface="Tw Cen MT" pitchFamily="34" charset="0"/>
              </a:rPr>
              <a:t>Insertion d’un sommaire et d’une pagination</a:t>
            </a:r>
          </a:p>
          <a:p>
            <a:pPr eaLnBrk="1" hangingPunct="1">
              <a:spcBef>
                <a:spcPct val="20000"/>
              </a:spcBef>
              <a:buFont typeface="Arial" charset="0"/>
              <a:buChar char="•"/>
            </a:pPr>
            <a:r>
              <a:rPr lang="fr-FR" altLang="fr-FR" sz="3200">
                <a:solidFill>
                  <a:srgbClr val="7B3D17"/>
                </a:solidFill>
                <a:latin typeface="Tw Cen MT" pitchFamily="34" charset="0"/>
              </a:rPr>
              <a:t>Présentation de l’entreprise (ou de deux)</a:t>
            </a:r>
          </a:p>
          <a:p>
            <a:pPr eaLnBrk="1" hangingPunct="1">
              <a:spcBef>
                <a:spcPct val="20000"/>
              </a:spcBef>
              <a:buFont typeface="Arial" charset="0"/>
              <a:buChar char="•"/>
            </a:pPr>
            <a:r>
              <a:rPr lang="fr-FR" altLang="fr-FR" sz="3200">
                <a:solidFill>
                  <a:srgbClr val="7B3D17"/>
                </a:solidFill>
                <a:latin typeface="Tw Cen MT" pitchFamily="34" charset="0"/>
              </a:rPr>
              <a:t>Présentation de trois fiches de négociation vente</a:t>
            </a:r>
          </a:p>
        </p:txBody>
      </p:sp>
      <p:pic>
        <p:nvPicPr>
          <p:cNvPr id="20484" name="Picture 4" descr="j0299125"/>
          <p:cNvPicPr>
            <a:picLocks noChangeAspect="1" noChangeArrowheads="1"/>
          </p:cNvPicPr>
          <p:nvPr/>
        </p:nvPicPr>
        <p:blipFill>
          <a:blip r:embed="rId2"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7740650" y="260350"/>
            <a:ext cx="1100138" cy="180498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609600"/>
            <a:ext cx="7772400" cy="1143000"/>
          </a:xfrm>
          <a:prstGeom prst="rect">
            <a:avLst/>
          </a:prstGeom>
          <a:ln w="38100">
            <a:solidFill>
              <a:schemeClr val="accent6">
                <a:lumMod val="50000"/>
              </a:schemeClr>
            </a:solidFill>
          </a:ln>
        </p:spPr>
        <p:txBody>
          <a:bodyPr/>
          <a:lstStyle/>
          <a:p>
            <a:pPr algn="ctr" fontAlgn="auto">
              <a:spcAft>
                <a:spcPts val="0"/>
              </a:spcAft>
              <a:defRPr/>
            </a:pPr>
            <a:r>
              <a:rPr lang="fr-FR" sz="4000" b="1" dirty="0">
                <a:solidFill>
                  <a:srgbClr val="DD8047">
                    <a:lumMod val="50000"/>
                  </a:srgbClr>
                </a:solidFill>
                <a:latin typeface="Tw Cen MT"/>
              </a:rPr>
              <a:t>PRESENTATION DE L’ENTREPRISE</a:t>
            </a:r>
          </a:p>
        </p:txBody>
      </p:sp>
      <p:sp>
        <p:nvSpPr>
          <p:cNvPr id="3" name="Rectangle 3"/>
          <p:cNvSpPr txBox="1">
            <a:spLocks noChangeArrowheads="1"/>
          </p:cNvSpPr>
          <p:nvPr/>
        </p:nvSpPr>
        <p:spPr>
          <a:xfrm>
            <a:off x="642938" y="2071688"/>
            <a:ext cx="7772400" cy="4583112"/>
          </a:xfrm>
          <a:prstGeom prst="rect">
            <a:avLst/>
          </a:prstGeom>
          <a:ln>
            <a:solidFill>
              <a:schemeClr val="accent6">
                <a:lumMod val="75000"/>
              </a:schemeClr>
            </a:solidFill>
            <a:prstDash val="sysDot"/>
          </a:ln>
        </p:spPr>
        <p:txBody>
          <a:bodyPr anchor="ctr"/>
          <a:lstStyle/>
          <a:p>
            <a:pPr marL="342900" indent="-342900" fontAlgn="auto">
              <a:lnSpc>
                <a:spcPct val="80000"/>
              </a:lnSpc>
              <a:spcBef>
                <a:spcPct val="20000"/>
              </a:spcBef>
              <a:spcAft>
                <a:spcPts val="0"/>
              </a:spcAft>
              <a:buFont typeface="Arial" pitchFamily="34" charset="0"/>
              <a:buChar char="•"/>
              <a:defRPr/>
            </a:pPr>
            <a:r>
              <a:rPr lang="fr-FR" sz="2800" dirty="0">
                <a:solidFill>
                  <a:srgbClr val="DD8047">
                    <a:lumMod val="50000"/>
                  </a:srgbClr>
                </a:solidFill>
                <a:latin typeface="Tw Cen MT"/>
              </a:rPr>
              <a:t>Identification</a:t>
            </a:r>
          </a:p>
          <a:p>
            <a:pPr marL="342900" indent="-342900" fontAlgn="auto">
              <a:lnSpc>
                <a:spcPct val="80000"/>
              </a:lnSpc>
              <a:spcBef>
                <a:spcPct val="20000"/>
              </a:spcBef>
              <a:spcAft>
                <a:spcPts val="0"/>
              </a:spcAft>
              <a:buFont typeface="Arial" pitchFamily="34" charset="0"/>
              <a:buChar char="•"/>
              <a:defRPr/>
            </a:pPr>
            <a:r>
              <a:rPr lang="fr-FR" sz="2800" dirty="0">
                <a:solidFill>
                  <a:srgbClr val="DD8047">
                    <a:lumMod val="50000"/>
                  </a:srgbClr>
                </a:solidFill>
                <a:latin typeface="Tw Cen MT"/>
              </a:rPr>
              <a:t>Produits vendus</a:t>
            </a:r>
          </a:p>
          <a:p>
            <a:pPr marL="342900" indent="-342900" fontAlgn="auto">
              <a:lnSpc>
                <a:spcPct val="80000"/>
              </a:lnSpc>
              <a:spcBef>
                <a:spcPct val="20000"/>
              </a:spcBef>
              <a:spcAft>
                <a:spcPts val="0"/>
              </a:spcAft>
              <a:buFont typeface="Arial" pitchFamily="34" charset="0"/>
              <a:buChar char="•"/>
              <a:defRPr/>
            </a:pPr>
            <a:r>
              <a:rPr lang="fr-FR" sz="2800" dirty="0">
                <a:solidFill>
                  <a:srgbClr val="DD8047">
                    <a:lumMod val="50000"/>
                  </a:srgbClr>
                </a:solidFill>
                <a:latin typeface="Tw Cen MT"/>
              </a:rPr>
              <a:t>Zone de chalandise</a:t>
            </a:r>
          </a:p>
          <a:p>
            <a:pPr marL="342900" indent="-342900" fontAlgn="auto">
              <a:lnSpc>
                <a:spcPct val="80000"/>
              </a:lnSpc>
              <a:spcBef>
                <a:spcPct val="20000"/>
              </a:spcBef>
              <a:spcAft>
                <a:spcPts val="0"/>
              </a:spcAft>
              <a:buFont typeface="Arial" pitchFamily="34" charset="0"/>
              <a:buChar char="•"/>
              <a:defRPr/>
            </a:pPr>
            <a:r>
              <a:rPr lang="fr-FR" sz="2800" dirty="0">
                <a:solidFill>
                  <a:srgbClr val="DD8047">
                    <a:lumMod val="50000"/>
                  </a:srgbClr>
                </a:solidFill>
                <a:latin typeface="Tw Cen MT"/>
              </a:rPr>
              <a:t>Clientèle actuelle</a:t>
            </a:r>
          </a:p>
          <a:p>
            <a:pPr marL="342900" indent="-342900" fontAlgn="auto">
              <a:lnSpc>
                <a:spcPct val="80000"/>
              </a:lnSpc>
              <a:spcBef>
                <a:spcPct val="20000"/>
              </a:spcBef>
              <a:spcAft>
                <a:spcPts val="0"/>
              </a:spcAft>
              <a:buFont typeface="Arial" pitchFamily="34" charset="0"/>
              <a:buChar char="•"/>
              <a:defRPr/>
            </a:pPr>
            <a:r>
              <a:rPr lang="fr-FR" sz="2800" dirty="0">
                <a:solidFill>
                  <a:srgbClr val="DD8047">
                    <a:lumMod val="50000"/>
                  </a:srgbClr>
                </a:solidFill>
                <a:latin typeface="Tw Cen MT"/>
              </a:rPr>
              <a:t>Services proposés à la clientèle</a:t>
            </a:r>
          </a:p>
          <a:p>
            <a:pPr marL="342900" indent="-342900" fontAlgn="auto">
              <a:lnSpc>
                <a:spcPct val="80000"/>
              </a:lnSpc>
              <a:spcBef>
                <a:spcPct val="20000"/>
              </a:spcBef>
              <a:spcAft>
                <a:spcPts val="0"/>
              </a:spcAft>
              <a:buFont typeface="Arial" pitchFamily="34" charset="0"/>
              <a:buChar char="•"/>
              <a:defRPr/>
            </a:pPr>
            <a:r>
              <a:rPr lang="fr-FR" sz="2800" dirty="0">
                <a:solidFill>
                  <a:srgbClr val="DD8047">
                    <a:lumMod val="50000"/>
                  </a:srgbClr>
                </a:solidFill>
                <a:latin typeface="Tw Cen MT"/>
              </a:rPr>
              <a:t>Image de marque</a:t>
            </a:r>
          </a:p>
          <a:p>
            <a:pPr marL="342900" indent="-342900" fontAlgn="auto">
              <a:lnSpc>
                <a:spcPct val="80000"/>
              </a:lnSpc>
              <a:spcBef>
                <a:spcPct val="20000"/>
              </a:spcBef>
              <a:spcAft>
                <a:spcPts val="0"/>
              </a:spcAft>
              <a:buFont typeface="Arial" pitchFamily="34" charset="0"/>
              <a:buChar char="•"/>
              <a:defRPr/>
            </a:pPr>
            <a:r>
              <a:rPr lang="fr-FR" sz="2800" dirty="0">
                <a:solidFill>
                  <a:srgbClr val="DD8047">
                    <a:lumMod val="50000"/>
                  </a:srgbClr>
                </a:solidFill>
                <a:latin typeface="Tw Cen MT"/>
              </a:rPr>
              <a:t>Méthodes de vente</a:t>
            </a:r>
          </a:p>
          <a:p>
            <a:pPr marL="342900" indent="-342900" fontAlgn="auto">
              <a:lnSpc>
                <a:spcPct val="80000"/>
              </a:lnSpc>
              <a:spcBef>
                <a:spcPct val="20000"/>
              </a:spcBef>
              <a:spcAft>
                <a:spcPts val="0"/>
              </a:spcAft>
              <a:buFont typeface="Arial" pitchFamily="34" charset="0"/>
              <a:buChar char="•"/>
              <a:defRPr/>
            </a:pPr>
            <a:r>
              <a:rPr lang="fr-FR" sz="2800" dirty="0">
                <a:solidFill>
                  <a:srgbClr val="DD8047">
                    <a:lumMod val="50000"/>
                  </a:srgbClr>
                </a:solidFill>
                <a:latin typeface="Tw Cen MT"/>
              </a:rPr>
              <a:t>Force de vente</a:t>
            </a:r>
          </a:p>
          <a:p>
            <a:pPr marL="342900" indent="-342900" fontAlgn="auto">
              <a:lnSpc>
                <a:spcPct val="80000"/>
              </a:lnSpc>
              <a:spcBef>
                <a:spcPct val="20000"/>
              </a:spcBef>
              <a:spcAft>
                <a:spcPts val="0"/>
              </a:spcAft>
              <a:buFont typeface="Arial" pitchFamily="34" charset="0"/>
              <a:buChar char="•"/>
              <a:defRPr/>
            </a:pPr>
            <a:r>
              <a:rPr lang="fr-FR" sz="2800" dirty="0">
                <a:solidFill>
                  <a:srgbClr val="DD8047">
                    <a:lumMod val="50000"/>
                  </a:srgbClr>
                </a:solidFill>
                <a:latin typeface="Tw Cen MT"/>
              </a:rPr>
              <a:t>Communication publicitaire</a:t>
            </a:r>
          </a:p>
          <a:p>
            <a:pPr marL="342900" indent="-342900" fontAlgn="auto">
              <a:lnSpc>
                <a:spcPct val="80000"/>
              </a:lnSpc>
              <a:spcBef>
                <a:spcPct val="20000"/>
              </a:spcBef>
              <a:spcAft>
                <a:spcPts val="0"/>
              </a:spcAft>
              <a:buFont typeface="Arial" pitchFamily="34" charset="0"/>
              <a:buChar char="•"/>
              <a:defRPr/>
            </a:pPr>
            <a:r>
              <a:rPr lang="fr-FR" sz="2800" dirty="0">
                <a:solidFill>
                  <a:srgbClr val="DD8047">
                    <a:lumMod val="50000"/>
                  </a:srgbClr>
                </a:solidFill>
                <a:latin typeface="Tw Cen MT"/>
              </a:rPr>
              <a:t>Concurrence</a:t>
            </a:r>
          </a:p>
        </p:txBody>
      </p:sp>
      <p:pic>
        <p:nvPicPr>
          <p:cNvPr id="4" name="Picture 4" descr="j0205462"/>
          <p:cNvPicPr>
            <a:picLocks noChangeAspect="1" noChangeArrowheads="1"/>
          </p:cNvPicPr>
          <p:nvPr/>
        </p:nvPicPr>
        <p:blipFill>
          <a:blip r:embed="rId2">
            <a:duotone>
              <a:prstClr val="black"/>
              <a:schemeClr val="tx2">
                <a:tint val="45000"/>
                <a:satMod val="400000"/>
              </a:schemeClr>
            </a:duotone>
          </a:blip>
          <a:srcRect/>
          <a:stretch>
            <a:fillRect/>
          </a:stretch>
        </p:blipFill>
        <p:spPr bwMode="auto">
          <a:xfrm>
            <a:off x="6572250" y="2071688"/>
            <a:ext cx="1819275" cy="18097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style>
          <a:lnRef idx="3">
            <a:schemeClr val="lt1"/>
          </a:lnRef>
          <a:fillRef idx="1">
            <a:schemeClr val="accent2"/>
          </a:fillRef>
          <a:effectRef idx="1">
            <a:schemeClr val="accent2"/>
          </a:effectRef>
          <a:fontRef idx="minor">
            <a:schemeClr val="lt1"/>
          </a:fontRef>
        </p:style>
      </p:pic>
    </p:spTree>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txBox="1">
            <a:spLocks noChangeArrowheads="1"/>
          </p:cNvSpPr>
          <p:nvPr/>
        </p:nvSpPr>
        <p:spPr bwMode="auto">
          <a:xfrm>
            <a:off x="755650" y="2852738"/>
            <a:ext cx="7772400" cy="3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spcBef>
                <a:spcPct val="20000"/>
              </a:spcBef>
              <a:buFont typeface="Arial" charset="0"/>
              <a:buChar char="•"/>
            </a:pPr>
            <a:endParaRPr lang="fr-FR" altLang="fr-FR" sz="2800">
              <a:solidFill>
                <a:srgbClr val="000000"/>
              </a:solidFill>
              <a:latin typeface="Tw Cen MT" pitchFamily="34" charset="0"/>
            </a:endParaRPr>
          </a:p>
        </p:txBody>
      </p:sp>
      <p:sp>
        <p:nvSpPr>
          <p:cNvPr id="11" name="Titre 1"/>
          <p:cNvSpPr txBox="1">
            <a:spLocks/>
          </p:cNvSpPr>
          <p:nvPr/>
        </p:nvSpPr>
        <p:spPr>
          <a:xfrm>
            <a:off x="428596" y="428604"/>
            <a:ext cx="8286808" cy="1214437"/>
          </a:xfrm>
          <a:prstGeom prst="rect">
            <a:avLst/>
          </a:prstGeom>
          <a:ln w="38100">
            <a:solidFill>
              <a:schemeClr val="accent6">
                <a:lumMod val="75000"/>
              </a:schemeClr>
            </a:solidFill>
          </a:ln>
        </p:spPr>
        <p:txBody>
          <a:bodyPr/>
          <a:lstStyle/>
          <a:p>
            <a:pPr algn="ctr" fontAlgn="auto">
              <a:spcAft>
                <a:spcPts val="0"/>
              </a:spcAft>
              <a:defRPr/>
            </a:pPr>
            <a:r>
              <a:rPr lang="fr-FR" sz="4800" cap="all" dirty="0">
                <a:solidFill>
                  <a:srgbClr val="775F55"/>
                </a:solidFill>
                <a:effectLst>
                  <a:reflection blurRad="12700" stA="48000" endA="300" endPos="55000" dir="5400000" sy="-90000" algn="bl" rotWithShape="0"/>
                </a:effectLst>
                <a:latin typeface="Tw Cen MT"/>
              </a:rPr>
              <a:t>FICHE DE </a:t>
            </a:r>
            <a:r>
              <a:rPr lang="fr-FR" sz="4800" cap="all" dirty="0" smtClean="0">
                <a:solidFill>
                  <a:srgbClr val="775F55"/>
                </a:solidFill>
                <a:effectLst>
                  <a:reflection blurRad="12700" stA="48000" endA="300" endPos="55000" dir="5400000" sy="-90000" algn="bl" rotWithShape="0"/>
                </a:effectLst>
                <a:latin typeface="Tw Cen MT"/>
              </a:rPr>
              <a:t>NÉGOCIATION</a:t>
            </a:r>
            <a:endParaRPr lang="fr-FR" sz="4800" cap="all" dirty="0">
              <a:solidFill>
                <a:srgbClr val="775F55"/>
              </a:solidFill>
              <a:effectLst>
                <a:reflection blurRad="12700" stA="48000" endA="300" endPos="55000" dir="5400000" sy="-90000" algn="bl" rotWithShape="0"/>
              </a:effectLst>
              <a:latin typeface="Tw Cen MT"/>
            </a:endParaRPr>
          </a:p>
        </p:txBody>
      </p:sp>
      <p:sp>
        <p:nvSpPr>
          <p:cNvPr id="12" name="Espace réservé du contenu 2"/>
          <p:cNvSpPr txBox="1">
            <a:spLocks/>
          </p:cNvSpPr>
          <p:nvPr/>
        </p:nvSpPr>
        <p:spPr>
          <a:xfrm>
            <a:off x="428625" y="2000250"/>
            <a:ext cx="8301038" cy="4643438"/>
          </a:xfrm>
          <a:prstGeom prst="rect">
            <a:avLst/>
          </a:prstGeom>
          <a:ln w="38100" cap="sq">
            <a:solidFill>
              <a:schemeClr val="accent6">
                <a:lumMod val="75000"/>
              </a:schemeClr>
            </a:solidFill>
          </a:ln>
        </p:spPr>
        <p:txBody>
          <a:bodyPr/>
          <a:lstStyle/>
          <a:p>
            <a:pPr marL="342900" indent="-342900" fontAlgn="auto">
              <a:spcBef>
                <a:spcPct val="20000"/>
              </a:spcBef>
              <a:spcAft>
                <a:spcPts val="0"/>
              </a:spcAft>
              <a:buClr>
                <a:srgbClr val="94B6D2"/>
              </a:buClr>
              <a:buSzPct val="70000"/>
              <a:buFont typeface="Wingdings 2"/>
              <a:buChar char=""/>
              <a:defRPr/>
            </a:pPr>
            <a:endParaRPr lang="fr-FR" sz="1600" b="1" dirty="0">
              <a:solidFill>
                <a:srgbClr val="C00000"/>
              </a:solidFill>
              <a:latin typeface="Tw Cen MT"/>
            </a:endParaRPr>
          </a:p>
          <a:p>
            <a:pPr marL="342900" indent="-342900" fontAlgn="auto">
              <a:spcBef>
                <a:spcPct val="20000"/>
              </a:spcBef>
              <a:spcAft>
                <a:spcPts val="0"/>
              </a:spcAft>
              <a:buClr>
                <a:srgbClr val="94B6D2"/>
              </a:buClr>
              <a:buSzPct val="70000"/>
              <a:buFont typeface="Wingdings 2"/>
              <a:buChar char=""/>
              <a:defRPr/>
            </a:pPr>
            <a:r>
              <a:rPr lang="fr-FR" sz="1600" b="1" dirty="0">
                <a:solidFill>
                  <a:srgbClr val="968C8C">
                    <a:lumMod val="50000"/>
                  </a:srgbClr>
                </a:solidFill>
                <a:latin typeface="Tw Cen MT"/>
              </a:rPr>
              <a:t>Le contexte de la situation : </a:t>
            </a:r>
            <a:r>
              <a:rPr lang="fr-FR" sz="1200" dirty="0">
                <a:solidFill>
                  <a:srgbClr val="775F55"/>
                </a:solidFill>
                <a:latin typeface="Tw Cen MT"/>
              </a:rPr>
              <a:t>premier, deuxième contact, le lieu, les conditions,…</a:t>
            </a:r>
          </a:p>
          <a:p>
            <a:pPr marL="342900" indent="-342900" fontAlgn="auto">
              <a:spcBef>
                <a:spcPct val="20000"/>
              </a:spcBef>
              <a:spcAft>
                <a:spcPts val="0"/>
              </a:spcAft>
              <a:buClr>
                <a:srgbClr val="94B6D2"/>
              </a:buClr>
              <a:buSzPct val="70000"/>
              <a:buFont typeface="Wingdings 2"/>
              <a:buChar char=""/>
              <a:defRPr/>
            </a:pPr>
            <a:endParaRPr lang="fr-FR" sz="1200" dirty="0">
              <a:solidFill>
                <a:srgbClr val="775F55"/>
              </a:solidFill>
              <a:latin typeface="Tw Cen MT"/>
            </a:endParaRPr>
          </a:p>
          <a:p>
            <a:pPr marL="342900" indent="-342900" fontAlgn="auto">
              <a:spcBef>
                <a:spcPct val="20000"/>
              </a:spcBef>
              <a:spcAft>
                <a:spcPts val="0"/>
              </a:spcAft>
              <a:buClr>
                <a:srgbClr val="94B6D2"/>
              </a:buClr>
              <a:buSzPct val="70000"/>
              <a:buFont typeface="Wingdings 2"/>
              <a:buChar char=""/>
              <a:defRPr/>
            </a:pPr>
            <a:r>
              <a:rPr lang="fr-FR" sz="1600" b="1" dirty="0">
                <a:solidFill>
                  <a:srgbClr val="968C8C">
                    <a:lumMod val="50000"/>
                  </a:srgbClr>
                </a:solidFill>
                <a:latin typeface="Tw Cen MT"/>
              </a:rPr>
              <a:t>L’objectif commercial de l’action : </a:t>
            </a:r>
            <a:r>
              <a:rPr lang="fr-FR" sz="1200" dirty="0">
                <a:solidFill>
                  <a:srgbClr val="775F55"/>
                </a:solidFill>
                <a:latin typeface="Tw Cen MT"/>
              </a:rPr>
              <a:t>découvrir des besoins, présenter les produits, obtenir un rendez-vous, un référencement, établir une proposition commerciale, établir un devis,…</a:t>
            </a:r>
          </a:p>
          <a:p>
            <a:pPr marL="342900" indent="-342900" fontAlgn="auto">
              <a:spcBef>
                <a:spcPct val="20000"/>
              </a:spcBef>
              <a:spcAft>
                <a:spcPts val="0"/>
              </a:spcAft>
              <a:buClr>
                <a:srgbClr val="94B6D2"/>
              </a:buClr>
              <a:buSzPct val="70000"/>
              <a:defRPr/>
            </a:pPr>
            <a:endParaRPr lang="fr-FR" sz="1200" dirty="0">
              <a:solidFill>
                <a:srgbClr val="775F55"/>
              </a:solidFill>
              <a:latin typeface="Tw Cen MT"/>
            </a:endParaRPr>
          </a:p>
          <a:p>
            <a:pPr marL="342900" indent="-342900" fontAlgn="auto">
              <a:spcBef>
                <a:spcPct val="20000"/>
              </a:spcBef>
              <a:spcAft>
                <a:spcPts val="0"/>
              </a:spcAft>
              <a:buClr>
                <a:srgbClr val="94B6D2"/>
              </a:buClr>
              <a:buSzPct val="70000"/>
              <a:buFont typeface="Wingdings 2"/>
              <a:buChar char=""/>
              <a:defRPr/>
            </a:pPr>
            <a:r>
              <a:rPr lang="fr-FR" sz="1600" b="1" dirty="0">
                <a:solidFill>
                  <a:srgbClr val="968C8C">
                    <a:lumMod val="50000"/>
                  </a:srgbClr>
                </a:solidFill>
                <a:latin typeface="Tw Cen MT"/>
              </a:rPr>
              <a:t>Type de clients concernés :  </a:t>
            </a:r>
            <a:r>
              <a:rPr lang="fr-FR" sz="1200" dirty="0">
                <a:solidFill>
                  <a:srgbClr val="775F55"/>
                </a:solidFill>
                <a:latin typeface="Tw Cen MT"/>
              </a:rPr>
              <a:t>particuliers ,professionnels, prospects, revendeurs</a:t>
            </a:r>
          </a:p>
          <a:p>
            <a:pPr marL="342900" indent="-342900" fontAlgn="auto">
              <a:spcBef>
                <a:spcPct val="20000"/>
              </a:spcBef>
              <a:spcAft>
                <a:spcPts val="0"/>
              </a:spcAft>
              <a:buClr>
                <a:srgbClr val="94B6D2"/>
              </a:buClr>
              <a:buSzPct val="70000"/>
              <a:buFont typeface="Wingdings 2"/>
              <a:buChar char=""/>
              <a:defRPr/>
            </a:pPr>
            <a:endParaRPr lang="fr-FR" sz="1200" dirty="0">
              <a:solidFill>
                <a:srgbClr val="775F55"/>
              </a:solidFill>
              <a:latin typeface="Tw Cen MT"/>
            </a:endParaRPr>
          </a:p>
          <a:p>
            <a:pPr marL="342900" indent="-342900" fontAlgn="auto">
              <a:spcBef>
                <a:spcPct val="20000"/>
              </a:spcBef>
              <a:spcAft>
                <a:spcPts val="0"/>
              </a:spcAft>
              <a:buClr>
                <a:srgbClr val="94B6D2"/>
              </a:buClr>
              <a:buSzPct val="70000"/>
              <a:buFont typeface="Wingdings 2"/>
              <a:buChar char=""/>
              <a:defRPr/>
            </a:pPr>
            <a:r>
              <a:rPr lang="fr-FR" sz="1600" b="1" dirty="0">
                <a:solidFill>
                  <a:srgbClr val="968C8C">
                    <a:lumMod val="50000"/>
                  </a:srgbClr>
                </a:solidFill>
                <a:latin typeface="Tw Cen MT"/>
              </a:rPr>
              <a:t>Description de la gamme ou de la ligne de produits proposée par l’entreprise :  </a:t>
            </a:r>
            <a:r>
              <a:rPr lang="fr-FR" sz="1200" dirty="0">
                <a:solidFill>
                  <a:srgbClr val="775F55"/>
                </a:solidFill>
                <a:latin typeface="Tw Cen MT"/>
              </a:rPr>
              <a:t>liste + visuels</a:t>
            </a:r>
          </a:p>
          <a:p>
            <a:pPr marL="342900" indent="-342900" fontAlgn="auto">
              <a:spcBef>
                <a:spcPct val="20000"/>
              </a:spcBef>
              <a:spcAft>
                <a:spcPts val="0"/>
              </a:spcAft>
              <a:buClr>
                <a:srgbClr val="94B6D2"/>
              </a:buClr>
              <a:buSzPct val="70000"/>
              <a:buFont typeface="Wingdings 2"/>
              <a:buChar char=""/>
              <a:defRPr/>
            </a:pPr>
            <a:endParaRPr lang="fr-FR" sz="1200" dirty="0">
              <a:solidFill>
                <a:srgbClr val="775F55"/>
              </a:solidFill>
              <a:latin typeface="Tw Cen MT"/>
            </a:endParaRPr>
          </a:p>
          <a:p>
            <a:pPr marL="342900" indent="-342900" fontAlgn="auto">
              <a:spcBef>
                <a:spcPct val="20000"/>
              </a:spcBef>
              <a:spcAft>
                <a:spcPts val="0"/>
              </a:spcAft>
              <a:buClr>
                <a:srgbClr val="94B6D2"/>
              </a:buClr>
              <a:buSzPct val="70000"/>
              <a:buFont typeface="Wingdings 2"/>
              <a:buChar char=""/>
              <a:defRPr/>
            </a:pPr>
            <a:r>
              <a:rPr lang="fr-FR" sz="1600" b="1" dirty="0">
                <a:solidFill>
                  <a:srgbClr val="968C8C">
                    <a:lumMod val="50000"/>
                  </a:srgbClr>
                </a:solidFill>
                <a:latin typeface="Tw Cen MT"/>
              </a:rPr>
              <a:t>Services associés à la vente du produit : </a:t>
            </a:r>
            <a:r>
              <a:rPr lang="fr-FR" sz="1200" dirty="0">
                <a:solidFill>
                  <a:srgbClr val="775F55"/>
                </a:solidFill>
                <a:latin typeface="Tw Cen MT"/>
              </a:rPr>
              <a:t>pose, livraison, financement, garantie, SAV,…</a:t>
            </a:r>
          </a:p>
          <a:p>
            <a:pPr marL="342900" indent="-342900" fontAlgn="auto">
              <a:spcBef>
                <a:spcPct val="20000"/>
              </a:spcBef>
              <a:spcAft>
                <a:spcPts val="0"/>
              </a:spcAft>
              <a:buClr>
                <a:srgbClr val="94B6D2"/>
              </a:buClr>
              <a:buSzPct val="70000"/>
              <a:buFont typeface="Wingdings 2"/>
              <a:buChar char=""/>
              <a:defRPr/>
            </a:pPr>
            <a:endParaRPr lang="fr-FR" sz="1200" dirty="0">
              <a:solidFill>
                <a:srgbClr val="775F55"/>
              </a:solidFill>
              <a:latin typeface="Tw Cen MT"/>
            </a:endParaRPr>
          </a:p>
          <a:p>
            <a:pPr marL="342900" indent="-342900" fontAlgn="auto">
              <a:spcBef>
                <a:spcPct val="20000"/>
              </a:spcBef>
              <a:spcAft>
                <a:spcPts val="0"/>
              </a:spcAft>
              <a:buClr>
                <a:srgbClr val="94B6D2"/>
              </a:buClr>
              <a:buSzPct val="70000"/>
              <a:buFont typeface="Wingdings 2"/>
              <a:buChar char=""/>
              <a:defRPr/>
            </a:pPr>
            <a:r>
              <a:rPr lang="fr-FR" sz="1600" b="1" dirty="0">
                <a:solidFill>
                  <a:srgbClr val="968C8C">
                    <a:lumMod val="50000"/>
                  </a:srgbClr>
                </a:solidFill>
                <a:latin typeface="Tw Cen MT"/>
              </a:rPr>
              <a:t>L’image de marque, la notoriété des produits : </a:t>
            </a:r>
            <a:r>
              <a:rPr lang="fr-FR" sz="1200" dirty="0">
                <a:solidFill>
                  <a:srgbClr val="775F55"/>
                </a:solidFill>
                <a:latin typeface="Tw Cen MT"/>
              </a:rPr>
              <a:t>haut de gamme, marque nationale, leader, spécialiste, entreprise ancienne et réputée,…</a:t>
            </a:r>
          </a:p>
          <a:p>
            <a:pPr marL="342900" indent="-342900" fontAlgn="auto">
              <a:spcBef>
                <a:spcPct val="20000"/>
              </a:spcBef>
              <a:spcAft>
                <a:spcPts val="0"/>
              </a:spcAft>
              <a:buClr>
                <a:srgbClr val="94B6D2"/>
              </a:buClr>
              <a:buSzPct val="70000"/>
              <a:buFont typeface="Wingdings 2"/>
              <a:buChar char=""/>
              <a:defRPr/>
            </a:pPr>
            <a:endParaRPr lang="fr-FR" sz="1200" dirty="0">
              <a:solidFill>
                <a:srgbClr val="775F55"/>
              </a:solidFill>
              <a:latin typeface="Tw Cen MT"/>
            </a:endParaRPr>
          </a:p>
          <a:p>
            <a:pPr marL="342900" indent="-342900" fontAlgn="auto">
              <a:spcBef>
                <a:spcPct val="20000"/>
              </a:spcBef>
              <a:spcAft>
                <a:spcPts val="0"/>
              </a:spcAft>
              <a:buClr>
                <a:srgbClr val="94B6D2"/>
              </a:buClr>
              <a:buSzPct val="70000"/>
              <a:buFont typeface="Wingdings 2"/>
              <a:buChar char=""/>
              <a:defRPr/>
            </a:pPr>
            <a:r>
              <a:rPr lang="fr-FR" sz="1600" b="1" dirty="0">
                <a:solidFill>
                  <a:srgbClr val="968C8C">
                    <a:lumMod val="50000"/>
                  </a:srgbClr>
                </a:solidFill>
                <a:latin typeface="Tw Cen MT"/>
              </a:rPr>
              <a:t>Outils d’aide à la vente :  </a:t>
            </a:r>
            <a:r>
              <a:rPr lang="fr-FR" sz="1200" dirty="0">
                <a:solidFill>
                  <a:srgbClr val="775F55"/>
                </a:solidFill>
                <a:latin typeface="Tw Cen MT"/>
              </a:rPr>
              <a:t>catalogues, échantillons, PAO, DAO, publicité,…</a:t>
            </a:r>
          </a:p>
          <a:p>
            <a:pPr marL="342900" indent="-342900" fontAlgn="auto">
              <a:spcBef>
                <a:spcPct val="20000"/>
              </a:spcBef>
              <a:spcAft>
                <a:spcPts val="0"/>
              </a:spcAft>
              <a:buClr>
                <a:srgbClr val="94B6D2"/>
              </a:buClr>
              <a:buSzPct val="70000"/>
              <a:buFont typeface="Wingdings 2"/>
              <a:buChar char=""/>
              <a:defRPr/>
            </a:pPr>
            <a:endParaRPr lang="fr-FR" sz="1200" dirty="0">
              <a:solidFill>
                <a:srgbClr val="775F55"/>
              </a:solidFill>
              <a:latin typeface="Tw Cen MT"/>
            </a:endParaRPr>
          </a:p>
        </p:txBody>
      </p:sp>
    </p:spTree>
  </p:cSld>
  <p:clrMapOvr>
    <a:masterClrMapping/>
  </p:clrMapOvr>
  <p:transition spd="slow">
    <p:blinds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TotalTime>
  <Words>1716</Words>
  <Application>Microsoft Office PowerPoint</Application>
  <PresentationFormat>Affichage à l'écran (4:3)</PresentationFormat>
  <Paragraphs>354</Paragraphs>
  <Slides>30</Slides>
  <Notes>4</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30</vt:i4>
      </vt:variant>
    </vt:vector>
  </HeadingPairs>
  <TitlesOfParts>
    <vt:vector size="43" baseType="lpstr">
      <vt:lpstr>Arial</vt:lpstr>
      <vt:lpstr>Arial Black</vt:lpstr>
      <vt:lpstr>Arial Narrow</vt:lpstr>
      <vt:lpstr>Comic Sans MS</vt:lpstr>
      <vt:lpstr>Lucida Console</vt:lpstr>
      <vt:lpstr>Pristina</vt:lpstr>
      <vt:lpstr>Tahoma</vt:lpstr>
      <vt:lpstr>Times New Roman</vt:lpstr>
      <vt:lpstr>Tw Cen MT</vt:lpstr>
      <vt:lpstr>Webdings</vt:lpstr>
      <vt:lpstr>Wingdings</vt:lpstr>
      <vt:lpstr>Wingdings 2</vt:lpstr>
      <vt:lpstr>Médian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CONSEILS POUR LA PRÉPARATION  ÉPREUVE E2 Baccalauréat Professionnel Vente</vt:lpstr>
      <vt:lpstr>Pour chaque fiche de négociation, il convient de connaître chaque élément cité ci-dessous à partir d’une documentation d’entreprise.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MÉTHODE D’ANALYSE DE L’ÉPREUVE DE NÉGOCIATION</vt:lpstr>
      <vt:lpstr>MÉTHODE D’ANALYSE DE L’ÉPREUVE DE NÉGOCIATION</vt:lpstr>
      <vt:lpstr>MÉTHODE D’ANALYSE DE L’ÉPREUVE DE NÉGOCIATION</vt:lpstr>
      <vt:lpstr>MÉTHODE D’ANALYSE DE L’ÉPREUVE DE NÉGOCIATION</vt:lpstr>
      <vt:lpstr>MÉTHODE D’ANALYSE DE L’ÉPREUVE DE NÉGOCIATION</vt:lpstr>
      <vt:lpstr>MÉTHODE D’ANALYSE DE L’ÉPREUVE DE NÉGOCIATION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marieanne</dc:creator>
  <cp:lastModifiedBy>Lycée Lomet</cp:lastModifiedBy>
  <cp:revision>11</cp:revision>
  <cp:lastPrinted>1601-01-01T00:00:00Z</cp:lastPrinted>
  <dcterms:created xsi:type="dcterms:W3CDTF">1601-01-01T00:00:00Z</dcterms:created>
  <dcterms:modified xsi:type="dcterms:W3CDTF">2019-05-24T09:03:42Z</dcterms:modified>
</cp:coreProperties>
</file>