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61" r:id="rId4"/>
    <p:sldId id="258" r:id="rId5"/>
    <p:sldId id="256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82" r:id="rId15"/>
    <p:sldId id="279" r:id="rId16"/>
    <p:sldId id="270" r:id="rId17"/>
    <p:sldId id="271" r:id="rId18"/>
    <p:sldId id="272" r:id="rId19"/>
    <p:sldId id="273" r:id="rId20"/>
    <p:sldId id="274" r:id="rId21"/>
    <p:sldId id="281" r:id="rId22"/>
    <p:sldId id="276" r:id="rId23"/>
    <p:sldId id="275" r:id="rId24"/>
    <p:sldId id="283" r:id="rId25"/>
    <p:sldId id="277" r:id="rId26"/>
    <p:sldId id="280" r:id="rId2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5F00"/>
    <a:srgbClr val="582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917" autoAdjust="0"/>
    <p:restoredTop sz="94660"/>
  </p:normalViewPr>
  <p:slideViewPr>
    <p:cSldViewPr snapToGrid="0">
      <p:cViewPr varScale="1">
        <p:scale>
          <a:sx n="71" d="100"/>
          <a:sy n="71" d="100"/>
        </p:scale>
        <p:origin x="25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79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F3D0-5608-46D2-86EB-5041524ED651}" type="datetimeFigureOut">
              <a:rPr lang="fr-FR" smtClean="0"/>
              <a:t>15/10/2018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E5AF-1AFC-4299-BE98-25FC8BFF47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2669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F3D0-5608-46D2-86EB-5041524ED651}" type="datetimeFigureOut">
              <a:rPr lang="fr-FR" smtClean="0"/>
              <a:t>15/10/2018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E5AF-1AFC-4299-BE98-25FC8BFF47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2049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F3D0-5608-46D2-86EB-5041524ED651}" type="datetimeFigureOut">
              <a:rPr lang="fr-FR" smtClean="0"/>
              <a:t>15/10/2018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E5AF-1AFC-4299-BE98-25FC8BFF47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1924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F3D0-5608-46D2-86EB-5041524ED651}" type="datetimeFigureOut">
              <a:rPr lang="fr-FR" smtClean="0"/>
              <a:t>15/10/2018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E5AF-1AFC-4299-BE98-25FC8BFF47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2989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F3D0-5608-46D2-86EB-5041524ED651}" type="datetimeFigureOut">
              <a:rPr lang="fr-FR" smtClean="0"/>
              <a:t>15/10/2018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E5AF-1AFC-4299-BE98-25FC8BFF47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657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F3D0-5608-46D2-86EB-5041524ED651}" type="datetimeFigureOut">
              <a:rPr lang="fr-FR" smtClean="0"/>
              <a:t>15/10/2018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E5AF-1AFC-4299-BE98-25FC8BFF47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2243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F3D0-5608-46D2-86EB-5041524ED651}" type="datetimeFigureOut">
              <a:rPr lang="fr-FR" smtClean="0"/>
              <a:t>15/10/2018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E5AF-1AFC-4299-BE98-25FC8BFF47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7718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F3D0-5608-46D2-86EB-5041524ED651}" type="datetimeFigureOut">
              <a:rPr lang="fr-FR" smtClean="0"/>
              <a:t>15/10/2018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E5AF-1AFC-4299-BE98-25FC8BFF47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707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F3D0-5608-46D2-86EB-5041524ED651}" type="datetimeFigureOut">
              <a:rPr lang="fr-FR" smtClean="0"/>
              <a:t>15/10/2018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E5AF-1AFC-4299-BE98-25FC8BFF47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6536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F3D0-5608-46D2-86EB-5041524ED651}" type="datetimeFigureOut">
              <a:rPr lang="fr-FR" smtClean="0"/>
              <a:t>15/10/2018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E5AF-1AFC-4299-BE98-25FC8BFF47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0661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F3D0-5608-46D2-86EB-5041524ED651}" type="datetimeFigureOut">
              <a:rPr lang="fr-FR" smtClean="0"/>
              <a:t>15/10/2018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E5AF-1AFC-4299-BE98-25FC8BFF47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822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2F3D0-5608-46D2-86EB-5041524ED651}" type="datetimeFigureOut">
              <a:rPr lang="fr-FR" smtClean="0"/>
              <a:t>15/10/2018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CE5AF-1AFC-4299-BE98-25FC8BFF47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4450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r-FR" sz="8800" b="1" dirty="0" smtClean="0"/>
              <a:t>CLASSE CP</a:t>
            </a:r>
            <a:br>
              <a:rPr lang="fr-FR" sz="8800" b="1" dirty="0" smtClean="0"/>
            </a:br>
            <a:endParaRPr lang="fr-FR" sz="88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sz="4000" dirty="0" smtClean="0"/>
              <a:t>Comparaison directe</a:t>
            </a:r>
          </a:p>
          <a:p>
            <a:r>
              <a:rPr lang="fr-FR" sz="4000" dirty="0" smtClean="0"/>
              <a:t>CHERCHER MODELISER REPRESENTER RAISONNER CALCULER COMMUNIQUER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7242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5640207" y="4385095"/>
            <a:ext cx="6551793" cy="24729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Réponse :</a:t>
            </a:r>
            <a:endParaRPr lang="fr-FR" sz="2800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20" name="Rectangle 19"/>
          <p:cNvSpPr/>
          <p:nvPr/>
        </p:nvSpPr>
        <p:spPr>
          <a:xfrm>
            <a:off x="0" y="4401233"/>
            <a:ext cx="12192000" cy="247021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Trapèze 11"/>
          <p:cNvSpPr/>
          <p:nvPr/>
        </p:nvSpPr>
        <p:spPr>
          <a:xfrm>
            <a:off x="5473622" y="2460812"/>
            <a:ext cx="489476" cy="591671"/>
          </a:xfrm>
          <a:prstGeom prst="trapezoid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3" name="Picture 2" descr="RÃ©sultat de recherche d'images pour &quot;ballon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3127" y="-296521"/>
            <a:ext cx="2852816" cy="285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Ã©sultat de recherche d'images pour &quot;ballon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1303" y="170376"/>
            <a:ext cx="1922463" cy="1922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e 1"/>
          <p:cNvGrpSpPr/>
          <p:nvPr/>
        </p:nvGrpSpPr>
        <p:grpSpPr>
          <a:xfrm>
            <a:off x="0" y="1547766"/>
            <a:ext cx="12192000" cy="5323681"/>
            <a:chOff x="0" y="1547766"/>
            <a:chExt cx="12192000" cy="5323681"/>
          </a:xfrm>
        </p:grpSpPr>
        <p:grpSp>
          <p:nvGrpSpPr>
            <p:cNvPr id="17" name="Groupe 16"/>
            <p:cNvGrpSpPr/>
            <p:nvPr/>
          </p:nvGrpSpPr>
          <p:grpSpPr>
            <a:xfrm>
              <a:off x="2026134" y="1547766"/>
              <a:ext cx="7384452" cy="2823882"/>
              <a:chOff x="2019410" y="1344706"/>
              <a:chExt cx="7384452" cy="2823882"/>
            </a:xfrm>
          </p:grpSpPr>
          <p:sp>
            <p:nvSpPr>
              <p:cNvPr id="4" name="Trapèze 3"/>
              <p:cNvSpPr/>
              <p:nvPr/>
            </p:nvSpPr>
            <p:spPr>
              <a:xfrm>
                <a:off x="2487706" y="3039035"/>
                <a:ext cx="6508376" cy="1129553"/>
              </a:xfrm>
              <a:prstGeom prst="trapezoid">
                <a:avLst/>
              </a:prstGeom>
              <a:solidFill>
                <a:srgbClr val="582808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" name="Flèche vers le haut 4"/>
              <p:cNvSpPr/>
              <p:nvPr/>
            </p:nvSpPr>
            <p:spPr>
              <a:xfrm>
                <a:off x="5597337" y="1344706"/>
                <a:ext cx="228600" cy="1761565"/>
              </a:xfrm>
              <a:prstGeom prst="upArrow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3146612" y="2225489"/>
                <a:ext cx="5130051" cy="275664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3201744" y="2040591"/>
                <a:ext cx="45719" cy="1021976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8175812" y="2030506"/>
                <a:ext cx="45719" cy="1021976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3063239" y="2040591"/>
                <a:ext cx="322730" cy="645459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8037306" y="2030506"/>
                <a:ext cx="322730" cy="645459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" name="Organigramme : Délai 12"/>
              <p:cNvSpPr/>
              <p:nvPr/>
            </p:nvSpPr>
            <p:spPr>
              <a:xfrm rot="5400000">
                <a:off x="3101898" y="695888"/>
                <a:ext cx="245408" cy="2410383"/>
              </a:xfrm>
              <a:prstGeom prst="flowChartDelay">
                <a:avLst/>
              </a:prstGeom>
              <a:solidFill>
                <a:schemeClr val="accent4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" name="Organigramme : Délai 15"/>
              <p:cNvSpPr/>
              <p:nvPr/>
            </p:nvSpPr>
            <p:spPr>
              <a:xfrm rot="5400000">
                <a:off x="8075967" y="682441"/>
                <a:ext cx="245408" cy="2410383"/>
              </a:xfrm>
              <a:prstGeom prst="flowChartDelay">
                <a:avLst/>
              </a:prstGeom>
              <a:solidFill>
                <a:schemeClr val="accent4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4" name="Rectangle 13"/>
            <p:cNvSpPr/>
            <p:nvPr/>
          </p:nvSpPr>
          <p:spPr>
            <a:xfrm>
              <a:off x="0" y="4401233"/>
              <a:ext cx="12192000" cy="247021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640207" y="4401233"/>
              <a:ext cx="6551793" cy="24567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800" dirty="0" smtClean="0">
                  <a:solidFill>
                    <a:schemeClr val="tx1"/>
                  </a:solidFill>
                </a:rPr>
                <a:t>Réponse :</a:t>
              </a:r>
              <a:endParaRPr lang="fr-FR" sz="2800" dirty="0" smtClean="0"/>
            </a:p>
            <a:p>
              <a:pPr algn="ctr"/>
              <a:endParaRPr lang="fr-FR" dirty="0"/>
            </a:p>
            <a:p>
              <a:pPr algn="ctr"/>
              <a:endParaRPr lang="fr-FR" dirty="0" smtClean="0"/>
            </a:p>
            <a:p>
              <a:pPr algn="ctr"/>
              <a:endParaRPr lang="fr-FR" dirty="0"/>
            </a:p>
            <a:p>
              <a:pPr algn="ctr"/>
              <a:endParaRPr lang="fr-FR" dirty="0" smtClean="0"/>
            </a:p>
            <a:p>
              <a:pPr algn="ctr"/>
              <a:endParaRPr lang="fr-FR" dirty="0"/>
            </a:p>
            <a:p>
              <a:pPr algn="ctr"/>
              <a:endParaRPr lang="fr-FR" dirty="0"/>
            </a:p>
          </p:txBody>
        </p:sp>
        <p:sp>
          <p:nvSpPr>
            <p:cNvPr id="22" name="ZoneTexte 21"/>
            <p:cNvSpPr txBox="1"/>
            <p:nvPr/>
          </p:nvSpPr>
          <p:spPr>
            <a:xfrm>
              <a:off x="118199" y="5038118"/>
              <a:ext cx="510988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dirty="0" smtClean="0"/>
                <a:t>Quel objet est le plus lourd ?</a:t>
              </a:r>
              <a:endParaRPr lang="fr-FR" sz="3200" dirty="0"/>
            </a:p>
          </p:txBody>
        </p:sp>
      </p:grpSp>
      <p:sp>
        <p:nvSpPr>
          <p:cNvPr id="3" name="ZoneTexte 2"/>
          <p:cNvSpPr txBox="1"/>
          <p:nvPr/>
        </p:nvSpPr>
        <p:spPr>
          <a:xfrm>
            <a:off x="6858000" y="5181600"/>
            <a:ext cx="457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Aucun des deux, ils ont la même masse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06361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e 24"/>
          <p:cNvGrpSpPr/>
          <p:nvPr/>
        </p:nvGrpSpPr>
        <p:grpSpPr>
          <a:xfrm>
            <a:off x="0" y="1552817"/>
            <a:ext cx="12192000" cy="5318630"/>
            <a:chOff x="0" y="1552817"/>
            <a:chExt cx="12192000" cy="5318630"/>
          </a:xfrm>
        </p:grpSpPr>
        <p:grpSp>
          <p:nvGrpSpPr>
            <p:cNvPr id="20" name="Groupe 19"/>
            <p:cNvGrpSpPr/>
            <p:nvPr/>
          </p:nvGrpSpPr>
          <p:grpSpPr>
            <a:xfrm>
              <a:off x="2059751" y="1552817"/>
              <a:ext cx="7384452" cy="2818831"/>
              <a:chOff x="2019410" y="1363205"/>
              <a:chExt cx="7384452" cy="2818831"/>
            </a:xfrm>
          </p:grpSpPr>
          <p:sp>
            <p:nvSpPr>
              <p:cNvPr id="4" name="Trapèze 3"/>
              <p:cNvSpPr/>
              <p:nvPr/>
            </p:nvSpPr>
            <p:spPr>
              <a:xfrm>
                <a:off x="2487706" y="3052483"/>
                <a:ext cx="6508376" cy="1129553"/>
              </a:xfrm>
              <a:prstGeom prst="trapezoid">
                <a:avLst/>
              </a:prstGeom>
              <a:solidFill>
                <a:srgbClr val="582808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" name="Flèche vers le haut 4"/>
              <p:cNvSpPr/>
              <p:nvPr/>
            </p:nvSpPr>
            <p:spPr>
              <a:xfrm rot="855991">
                <a:off x="5720543" y="1523303"/>
                <a:ext cx="218098" cy="781493"/>
              </a:xfrm>
              <a:prstGeom prst="upArrow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" name="Rectangle 5"/>
              <p:cNvSpPr/>
              <p:nvPr/>
            </p:nvSpPr>
            <p:spPr>
              <a:xfrm rot="606156">
                <a:off x="3084173" y="2255067"/>
                <a:ext cx="5130051" cy="275664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3201744" y="2054039"/>
                <a:ext cx="45719" cy="1021976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8175812" y="2141444"/>
                <a:ext cx="45719" cy="924485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3063238" y="1495986"/>
                <a:ext cx="322730" cy="645459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8050752" y="2319620"/>
                <a:ext cx="322730" cy="645459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" name="Organigramme : Délai 12"/>
              <p:cNvSpPr/>
              <p:nvPr/>
            </p:nvSpPr>
            <p:spPr>
              <a:xfrm rot="5400000">
                <a:off x="3101898" y="280717"/>
                <a:ext cx="245408" cy="2410383"/>
              </a:xfrm>
              <a:prstGeom prst="flowChartDelay">
                <a:avLst/>
              </a:prstGeom>
              <a:solidFill>
                <a:schemeClr val="accent4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" name="Organigramme : Délai 15"/>
              <p:cNvSpPr/>
              <p:nvPr/>
            </p:nvSpPr>
            <p:spPr>
              <a:xfrm rot="5400000">
                <a:off x="8075967" y="1000130"/>
                <a:ext cx="245408" cy="2410383"/>
              </a:xfrm>
              <a:prstGeom prst="flowChartDelay">
                <a:avLst/>
              </a:prstGeom>
              <a:solidFill>
                <a:schemeClr val="accent4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" name="Trapèze 17"/>
              <p:cNvSpPr/>
              <p:nvPr/>
            </p:nvSpPr>
            <p:spPr>
              <a:xfrm>
                <a:off x="5473622" y="2460812"/>
                <a:ext cx="489476" cy="591671"/>
              </a:xfrm>
              <a:prstGeom prst="trapezoid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21" name="Rectangle 20"/>
            <p:cNvSpPr/>
            <p:nvPr/>
          </p:nvSpPr>
          <p:spPr>
            <a:xfrm>
              <a:off x="0" y="4401233"/>
              <a:ext cx="12192000" cy="247021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640207" y="4401233"/>
              <a:ext cx="6551793" cy="24567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800" dirty="0" smtClean="0">
                  <a:solidFill>
                    <a:schemeClr val="tx1"/>
                  </a:solidFill>
                </a:rPr>
                <a:t>Réponse :</a:t>
              </a:r>
              <a:endParaRPr lang="fr-FR" sz="2800" dirty="0" smtClean="0"/>
            </a:p>
            <a:p>
              <a:pPr algn="ctr"/>
              <a:endParaRPr lang="fr-FR" dirty="0"/>
            </a:p>
            <a:p>
              <a:pPr algn="ctr"/>
              <a:endParaRPr lang="fr-FR" dirty="0" smtClean="0"/>
            </a:p>
            <a:p>
              <a:pPr algn="ctr"/>
              <a:endParaRPr lang="fr-FR" dirty="0"/>
            </a:p>
            <a:p>
              <a:pPr algn="ctr"/>
              <a:endParaRPr lang="fr-FR" dirty="0" smtClean="0"/>
            </a:p>
            <a:p>
              <a:pPr algn="ctr"/>
              <a:endParaRPr lang="fr-FR" dirty="0"/>
            </a:p>
            <a:p>
              <a:pPr algn="ctr"/>
              <a:endParaRPr lang="fr-FR" dirty="0"/>
            </a:p>
          </p:txBody>
        </p:sp>
        <p:sp>
          <p:nvSpPr>
            <p:cNvPr id="23" name="ZoneTexte 22"/>
            <p:cNvSpPr txBox="1"/>
            <p:nvPr/>
          </p:nvSpPr>
          <p:spPr>
            <a:xfrm>
              <a:off x="118199" y="5038118"/>
              <a:ext cx="5109882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dirty="0" smtClean="0"/>
                <a:t>Peut-on savoir quel est l’objet le plus lourd ?</a:t>
              </a:r>
              <a:endParaRPr lang="fr-FR" sz="3200" dirty="0"/>
            </a:p>
          </p:txBody>
        </p:sp>
      </p:grpSp>
      <p:sp>
        <p:nvSpPr>
          <p:cNvPr id="26" name="Rectangle à coins arrondis 25"/>
          <p:cNvSpPr/>
          <p:nvPr/>
        </p:nvSpPr>
        <p:spPr>
          <a:xfrm>
            <a:off x="3426309" y="841479"/>
            <a:ext cx="737347" cy="7239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à coins arrondis 30"/>
          <p:cNvSpPr/>
          <p:nvPr/>
        </p:nvSpPr>
        <p:spPr>
          <a:xfrm>
            <a:off x="3057636" y="115515"/>
            <a:ext cx="737347" cy="7239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à coins arrondis 31"/>
          <p:cNvSpPr/>
          <p:nvPr/>
        </p:nvSpPr>
        <p:spPr>
          <a:xfrm>
            <a:off x="2612762" y="839693"/>
            <a:ext cx="737347" cy="7239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7374128" y="1353439"/>
            <a:ext cx="920003" cy="90201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8340952" y="1353439"/>
            <a:ext cx="941432" cy="90201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7880950" y="592710"/>
            <a:ext cx="920003" cy="90201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9846663" y="4525607"/>
            <a:ext cx="2043250" cy="210223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/>
          <p:cNvSpPr txBox="1"/>
          <p:nvPr/>
        </p:nvSpPr>
        <p:spPr>
          <a:xfrm>
            <a:off x="6681816" y="5286656"/>
            <a:ext cx="14997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/>
              <a:t>OUI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680437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5640207" y="4385095"/>
            <a:ext cx="6551793" cy="24729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Réponse :</a:t>
            </a:r>
            <a:endParaRPr lang="fr-FR" sz="2800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20" name="Rectangle 19"/>
          <p:cNvSpPr/>
          <p:nvPr/>
        </p:nvSpPr>
        <p:spPr>
          <a:xfrm>
            <a:off x="0" y="4401233"/>
            <a:ext cx="12192000" cy="247021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Trapèze 11"/>
          <p:cNvSpPr/>
          <p:nvPr/>
        </p:nvSpPr>
        <p:spPr>
          <a:xfrm>
            <a:off x="5473622" y="2460812"/>
            <a:ext cx="489476" cy="591671"/>
          </a:xfrm>
          <a:prstGeom prst="trapezoid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0" y="1547766"/>
            <a:ext cx="12192000" cy="5323681"/>
            <a:chOff x="0" y="1547766"/>
            <a:chExt cx="12192000" cy="5323681"/>
          </a:xfrm>
        </p:grpSpPr>
        <p:grpSp>
          <p:nvGrpSpPr>
            <p:cNvPr id="17" name="Groupe 16"/>
            <p:cNvGrpSpPr/>
            <p:nvPr/>
          </p:nvGrpSpPr>
          <p:grpSpPr>
            <a:xfrm>
              <a:off x="2026134" y="1547766"/>
              <a:ext cx="7384452" cy="2823882"/>
              <a:chOff x="2019410" y="1344706"/>
              <a:chExt cx="7384452" cy="2823882"/>
            </a:xfrm>
          </p:grpSpPr>
          <p:sp>
            <p:nvSpPr>
              <p:cNvPr id="4" name="Trapèze 3"/>
              <p:cNvSpPr/>
              <p:nvPr/>
            </p:nvSpPr>
            <p:spPr>
              <a:xfrm>
                <a:off x="2487706" y="3039035"/>
                <a:ext cx="6508376" cy="1129553"/>
              </a:xfrm>
              <a:prstGeom prst="trapezoid">
                <a:avLst/>
              </a:prstGeom>
              <a:solidFill>
                <a:srgbClr val="582808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" name="Flèche vers le haut 4"/>
              <p:cNvSpPr/>
              <p:nvPr/>
            </p:nvSpPr>
            <p:spPr>
              <a:xfrm>
                <a:off x="5597337" y="1344706"/>
                <a:ext cx="228600" cy="1761565"/>
              </a:xfrm>
              <a:prstGeom prst="upArrow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3146612" y="2225489"/>
                <a:ext cx="5130051" cy="275664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3201744" y="2040591"/>
                <a:ext cx="45719" cy="1021976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8175812" y="2030506"/>
                <a:ext cx="45719" cy="1021976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3063239" y="2040591"/>
                <a:ext cx="322730" cy="645459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8037306" y="2030506"/>
                <a:ext cx="322730" cy="645459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" name="Organigramme : Délai 12"/>
              <p:cNvSpPr/>
              <p:nvPr/>
            </p:nvSpPr>
            <p:spPr>
              <a:xfrm rot="5400000">
                <a:off x="3101898" y="695888"/>
                <a:ext cx="245408" cy="2410383"/>
              </a:xfrm>
              <a:prstGeom prst="flowChartDelay">
                <a:avLst/>
              </a:prstGeom>
              <a:solidFill>
                <a:schemeClr val="accent4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" name="Organigramme : Délai 15"/>
              <p:cNvSpPr/>
              <p:nvPr/>
            </p:nvSpPr>
            <p:spPr>
              <a:xfrm rot="5400000">
                <a:off x="8075967" y="682441"/>
                <a:ext cx="245408" cy="2410383"/>
              </a:xfrm>
              <a:prstGeom prst="flowChartDelay">
                <a:avLst/>
              </a:prstGeom>
              <a:solidFill>
                <a:schemeClr val="accent4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4" name="Rectangle 13"/>
            <p:cNvSpPr/>
            <p:nvPr/>
          </p:nvSpPr>
          <p:spPr>
            <a:xfrm>
              <a:off x="0" y="4401233"/>
              <a:ext cx="12192000" cy="247021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640207" y="4401233"/>
              <a:ext cx="6551793" cy="24567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800" dirty="0" smtClean="0">
                  <a:solidFill>
                    <a:schemeClr val="tx1"/>
                  </a:solidFill>
                </a:rPr>
                <a:t>Réponse :</a:t>
              </a:r>
              <a:endParaRPr lang="fr-FR" sz="2800" dirty="0" smtClean="0"/>
            </a:p>
            <a:p>
              <a:pPr algn="ctr"/>
              <a:endParaRPr lang="fr-FR" dirty="0"/>
            </a:p>
            <a:p>
              <a:pPr algn="ctr"/>
              <a:endParaRPr lang="fr-FR" dirty="0" smtClean="0"/>
            </a:p>
            <a:p>
              <a:pPr algn="ctr"/>
              <a:endParaRPr lang="fr-FR" dirty="0"/>
            </a:p>
            <a:p>
              <a:pPr algn="ctr"/>
              <a:endParaRPr lang="fr-FR" dirty="0" smtClean="0"/>
            </a:p>
            <a:p>
              <a:pPr algn="ctr"/>
              <a:endParaRPr lang="fr-FR" dirty="0"/>
            </a:p>
            <a:p>
              <a:pPr algn="ctr"/>
              <a:endParaRPr lang="fr-FR" dirty="0"/>
            </a:p>
          </p:txBody>
        </p:sp>
        <p:sp>
          <p:nvSpPr>
            <p:cNvPr id="22" name="ZoneTexte 21"/>
            <p:cNvSpPr txBox="1"/>
            <p:nvPr/>
          </p:nvSpPr>
          <p:spPr>
            <a:xfrm>
              <a:off x="118199" y="5038118"/>
              <a:ext cx="5109882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dirty="0" smtClean="0"/>
                <a:t>Peut-on savoir quel est l’objet le plus </a:t>
              </a:r>
              <a:r>
                <a:rPr lang="fr-FR" sz="3200" dirty="0" smtClean="0"/>
                <a:t>lourd </a:t>
              </a:r>
              <a:r>
                <a:rPr lang="fr-FR" sz="3200" dirty="0" smtClean="0"/>
                <a:t>?</a:t>
              </a:r>
              <a:endParaRPr lang="fr-FR" sz="3200" dirty="0"/>
            </a:p>
          </p:txBody>
        </p:sp>
      </p:grpSp>
      <p:sp>
        <p:nvSpPr>
          <p:cNvPr id="3" name="ZoneTexte 2"/>
          <p:cNvSpPr txBox="1"/>
          <p:nvPr/>
        </p:nvSpPr>
        <p:spPr>
          <a:xfrm>
            <a:off x="6858000" y="5181600"/>
            <a:ext cx="14253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OUI</a:t>
            </a:r>
            <a:endParaRPr lang="fr-FR" dirty="0"/>
          </a:p>
        </p:txBody>
      </p:sp>
      <p:sp>
        <p:nvSpPr>
          <p:cNvPr id="11" name="Triangle isocèle 10"/>
          <p:cNvSpPr/>
          <p:nvPr/>
        </p:nvSpPr>
        <p:spPr>
          <a:xfrm>
            <a:off x="2286000" y="1219200"/>
            <a:ext cx="552450" cy="74878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Triangle isocèle 23"/>
          <p:cNvSpPr/>
          <p:nvPr/>
        </p:nvSpPr>
        <p:spPr>
          <a:xfrm>
            <a:off x="2742584" y="1219200"/>
            <a:ext cx="552450" cy="74878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Triangle isocèle 24"/>
          <p:cNvSpPr/>
          <p:nvPr/>
        </p:nvSpPr>
        <p:spPr>
          <a:xfrm>
            <a:off x="3280631" y="1219200"/>
            <a:ext cx="552450" cy="74878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Triangle isocèle 25"/>
          <p:cNvSpPr/>
          <p:nvPr/>
        </p:nvSpPr>
        <p:spPr>
          <a:xfrm>
            <a:off x="3792630" y="1219200"/>
            <a:ext cx="552450" cy="74878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Croix 17"/>
          <p:cNvSpPr/>
          <p:nvPr/>
        </p:nvSpPr>
        <p:spPr>
          <a:xfrm>
            <a:off x="7209752" y="1219200"/>
            <a:ext cx="867335" cy="748788"/>
          </a:xfrm>
          <a:prstGeom prst="plus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Croix 26"/>
          <p:cNvSpPr/>
          <p:nvPr/>
        </p:nvSpPr>
        <p:spPr>
          <a:xfrm>
            <a:off x="7902554" y="648937"/>
            <a:ext cx="867335" cy="748788"/>
          </a:xfrm>
          <a:prstGeom prst="plus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Croix 27"/>
          <p:cNvSpPr/>
          <p:nvPr/>
        </p:nvSpPr>
        <p:spPr>
          <a:xfrm>
            <a:off x="8585498" y="1219200"/>
            <a:ext cx="867335" cy="748788"/>
          </a:xfrm>
          <a:prstGeom prst="plus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Croix 28"/>
          <p:cNvSpPr/>
          <p:nvPr/>
        </p:nvSpPr>
        <p:spPr>
          <a:xfrm>
            <a:off x="9848553" y="4895850"/>
            <a:ext cx="1676697" cy="1400634"/>
          </a:xfrm>
          <a:prstGeom prst="plus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8259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5640207" y="4385095"/>
            <a:ext cx="6551793" cy="24729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Réponse :</a:t>
            </a:r>
            <a:endParaRPr lang="fr-FR" sz="2800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20" name="Rectangle 19"/>
          <p:cNvSpPr/>
          <p:nvPr/>
        </p:nvSpPr>
        <p:spPr>
          <a:xfrm>
            <a:off x="0" y="4401233"/>
            <a:ext cx="12192000" cy="247021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Trapèze 11"/>
          <p:cNvSpPr/>
          <p:nvPr/>
        </p:nvSpPr>
        <p:spPr>
          <a:xfrm>
            <a:off x="5473622" y="2460812"/>
            <a:ext cx="489476" cy="591671"/>
          </a:xfrm>
          <a:prstGeom prst="trapezoid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0" y="1547766"/>
            <a:ext cx="12192000" cy="5323681"/>
            <a:chOff x="0" y="1547766"/>
            <a:chExt cx="12192000" cy="5323681"/>
          </a:xfrm>
        </p:grpSpPr>
        <p:grpSp>
          <p:nvGrpSpPr>
            <p:cNvPr id="17" name="Groupe 16"/>
            <p:cNvGrpSpPr/>
            <p:nvPr/>
          </p:nvGrpSpPr>
          <p:grpSpPr>
            <a:xfrm>
              <a:off x="2026134" y="1547766"/>
              <a:ext cx="7384452" cy="2823882"/>
              <a:chOff x="2019410" y="1344706"/>
              <a:chExt cx="7384452" cy="2823882"/>
            </a:xfrm>
          </p:grpSpPr>
          <p:sp>
            <p:nvSpPr>
              <p:cNvPr id="4" name="Trapèze 3"/>
              <p:cNvSpPr/>
              <p:nvPr/>
            </p:nvSpPr>
            <p:spPr>
              <a:xfrm>
                <a:off x="2487706" y="3039035"/>
                <a:ext cx="6508376" cy="1129553"/>
              </a:xfrm>
              <a:prstGeom prst="trapezoid">
                <a:avLst/>
              </a:prstGeom>
              <a:solidFill>
                <a:srgbClr val="582808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" name="Flèche vers le haut 4"/>
              <p:cNvSpPr/>
              <p:nvPr/>
            </p:nvSpPr>
            <p:spPr>
              <a:xfrm>
                <a:off x="5597337" y="1344706"/>
                <a:ext cx="228600" cy="1761565"/>
              </a:xfrm>
              <a:prstGeom prst="upArrow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3146612" y="2225489"/>
                <a:ext cx="5130051" cy="275664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3201744" y="2040591"/>
                <a:ext cx="45719" cy="1021976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8175812" y="2030506"/>
                <a:ext cx="45719" cy="1021976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3063239" y="2040591"/>
                <a:ext cx="322730" cy="645459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8037306" y="2030506"/>
                <a:ext cx="322730" cy="645459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" name="Organigramme : Délai 12"/>
              <p:cNvSpPr/>
              <p:nvPr/>
            </p:nvSpPr>
            <p:spPr>
              <a:xfrm rot="5400000">
                <a:off x="3101898" y="695888"/>
                <a:ext cx="245408" cy="2410383"/>
              </a:xfrm>
              <a:prstGeom prst="flowChartDelay">
                <a:avLst/>
              </a:prstGeom>
              <a:solidFill>
                <a:schemeClr val="accent4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" name="Organigramme : Délai 15"/>
              <p:cNvSpPr/>
              <p:nvPr/>
            </p:nvSpPr>
            <p:spPr>
              <a:xfrm rot="5400000">
                <a:off x="8075967" y="682441"/>
                <a:ext cx="245408" cy="2410383"/>
              </a:xfrm>
              <a:prstGeom prst="flowChartDelay">
                <a:avLst/>
              </a:prstGeom>
              <a:solidFill>
                <a:schemeClr val="accent4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4" name="Rectangle 13"/>
            <p:cNvSpPr/>
            <p:nvPr/>
          </p:nvSpPr>
          <p:spPr>
            <a:xfrm>
              <a:off x="0" y="4401233"/>
              <a:ext cx="12192000" cy="247021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640207" y="4401233"/>
              <a:ext cx="6551793" cy="24567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800" dirty="0" smtClean="0">
                  <a:solidFill>
                    <a:schemeClr val="tx1"/>
                  </a:solidFill>
                </a:rPr>
                <a:t>Réponse :</a:t>
              </a:r>
              <a:endParaRPr lang="fr-FR" sz="2800" dirty="0" smtClean="0"/>
            </a:p>
            <a:p>
              <a:pPr algn="ctr"/>
              <a:endParaRPr lang="fr-FR" dirty="0"/>
            </a:p>
            <a:p>
              <a:pPr algn="ctr"/>
              <a:endParaRPr lang="fr-FR" dirty="0" smtClean="0"/>
            </a:p>
            <a:p>
              <a:pPr algn="ctr"/>
              <a:endParaRPr lang="fr-FR" dirty="0"/>
            </a:p>
            <a:p>
              <a:pPr algn="ctr"/>
              <a:endParaRPr lang="fr-FR" dirty="0" smtClean="0"/>
            </a:p>
            <a:p>
              <a:pPr algn="ctr"/>
              <a:endParaRPr lang="fr-FR" dirty="0"/>
            </a:p>
            <a:p>
              <a:pPr algn="ctr"/>
              <a:endParaRPr lang="fr-FR" dirty="0"/>
            </a:p>
          </p:txBody>
        </p:sp>
        <p:sp>
          <p:nvSpPr>
            <p:cNvPr id="22" name="ZoneTexte 21"/>
            <p:cNvSpPr txBox="1"/>
            <p:nvPr/>
          </p:nvSpPr>
          <p:spPr>
            <a:xfrm>
              <a:off x="118199" y="5038118"/>
              <a:ext cx="510988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dirty="0" smtClean="0"/>
                <a:t>Est-ce possible ?</a:t>
              </a:r>
              <a:endParaRPr lang="fr-FR" sz="3200" dirty="0"/>
            </a:p>
          </p:txBody>
        </p:sp>
      </p:grpSp>
      <p:sp>
        <p:nvSpPr>
          <p:cNvPr id="3" name="ZoneTexte 2"/>
          <p:cNvSpPr txBox="1"/>
          <p:nvPr/>
        </p:nvSpPr>
        <p:spPr>
          <a:xfrm>
            <a:off x="6858000" y="5134852"/>
            <a:ext cx="14253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NON</a:t>
            </a:r>
            <a:endParaRPr lang="fr-FR" dirty="0"/>
          </a:p>
        </p:txBody>
      </p:sp>
      <p:sp>
        <p:nvSpPr>
          <p:cNvPr id="11" name="Triangle isocèle 10"/>
          <p:cNvSpPr/>
          <p:nvPr/>
        </p:nvSpPr>
        <p:spPr>
          <a:xfrm>
            <a:off x="2125501" y="1219200"/>
            <a:ext cx="552450" cy="74878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Triangle isocèle 23"/>
          <p:cNvSpPr/>
          <p:nvPr/>
        </p:nvSpPr>
        <p:spPr>
          <a:xfrm>
            <a:off x="3820251" y="1219200"/>
            <a:ext cx="552450" cy="74878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à coins arrondis 29"/>
          <p:cNvSpPr/>
          <p:nvPr/>
        </p:nvSpPr>
        <p:spPr>
          <a:xfrm>
            <a:off x="2900020" y="1241847"/>
            <a:ext cx="737347" cy="7239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à coins arrondis 30"/>
          <p:cNvSpPr/>
          <p:nvPr/>
        </p:nvSpPr>
        <p:spPr>
          <a:xfrm>
            <a:off x="2900020" y="495300"/>
            <a:ext cx="737347" cy="7239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à coins arrondis 31"/>
          <p:cNvSpPr/>
          <p:nvPr/>
        </p:nvSpPr>
        <p:spPr>
          <a:xfrm>
            <a:off x="7675355" y="1236019"/>
            <a:ext cx="737347" cy="7239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à coins arrondis 32"/>
          <p:cNvSpPr/>
          <p:nvPr/>
        </p:nvSpPr>
        <p:spPr>
          <a:xfrm>
            <a:off x="7675354" y="495300"/>
            <a:ext cx="737347" cy="7239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Triangle isocèle 33"/>
          <p:cNvSpPr/>
          <p:nvPr/>
        </p:nvSpPr>
        <p:spPr>
          <a:xfrm>
            <a:off x="8758771" y="1197791"/>
            <a:ext cx="552450" cy="74878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9723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5640207" y="4385095"/>
            <a:ext cx="6551793" cy="24729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Réponse :</a:t>
            </a:r>
            <a:endParaRPr lang="fr-FR" sz="2800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20" name="Rectangle 19"/>
          <p:cNvSpPr/>
          <p:nvPr/>
        </p:nvSpPr>
        <p:spPr>
          <a:xfrm>
            <a:off x="0" y="4401233"/>
            <a:ext cx="12192000" cy="247021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Trapèze 11"/>
          <p:cNvSpPr/>
          <p:nvPr/>
        </p:nvSpPr>
        <p:spPr>
          <a:xfrm>
            <a:off x="5473622" y="2460812"/>
            <a:ext cx="489476" cy="591671"/>
          </a:xfrm>
          <a:prstGeom prst="trapezoid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0" y="1547766"/>
            <a:ext cx="12192000" cy="5323681"/>
            <a:chOff x="0" y="1547766"/>
            <a:chExt cx="12192000" cy="5323681"/>
          </a:xfrm>
        </p:grpSpPr>
        <p:grpSp>
          <p:nvGrpSpPr>
            <p:cNvPr id="17" name="Groupe 16"/>
            <p:cNvGrpSpPr/>
            <p:nvPr/>
          </p:nvGrpSpPr>
          <p:grpSpPr>
            <a:xfrm>
              <a:off x="2026134" y="1547766"/>
              <a:ext cx="7384452" cy="2823882"/>
              <a:chOff x="2019410" y="1344706"/>
              <a:chExt cx="7384452" cy="2823882"/>
            </a:xfrm>
          </p:grpSpPr>
          <p:sp>
            <p:nvSpPr>
              <p:cNvPr id="4" name="Trapèze 3"/>
              <p:cNvSpPr/>
              <p:nvPr/>
            </p:nvSpPr>
            <p:spPr>
              <a:xfrm>
                <a:off x="2487706" y="3039035"/>
                <a:ext cx="6508376" cy="1129553"/>
              </a:xfrm>
              <a:prstGeom prst="trapezoid">
                <a:avLst/>
              </a:prstGeom>
              <a:solidFill>
                <a:srgbClr val="582808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" name="Flèche vers le haut 4"/>
              <p:cNvSpPr/>
              <p:nvPr/>
            </p:nvSpPr>
            <p:spPr>
              <a:xfrm>
                <a:off x="5597337" y="1344706"/>
                <a:ext cx="228600" cy="1761565"/>
              </a:xfrm>
              <a:prstGeom prst="upArrow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3146612" y="2225489"/>
                <a:ext cx="5130051" cy="275664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3201744" y="2040591"/>
                <a:ext cx="45719" cy="1021976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8175812" y="2030506"/>
                <a:ext cx="45719" cy="1021976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3063239" y="2040591"/>
                <a:ext cx="322730" cy="645459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8037306" y="2030506"/>
                <a:ext cx="322730" cy="645459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" name="Organigramme : Délai 12"/>
              <p:cNvSpPr/>
              <p:nvPr/>
            </p:nvSpPr>
            <p:spPr>
              <a:xfrm rot="5400000">
                <a:off x="3101898" y="695888"/>
                <a:ext cx="245408" cy="2410383"/>
              </a:xfrm>
              <a:prstGeom prst="flowChartDelay">
                <a:avLst/>
              </a:prstGeom>
              <a:solidFill>
                <a:schemeClr val="accent4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" name="Organigramme : Délai 15"/>
              <p:cNvSpPr/>
              <p:nvPr/>
            </p:nvSpPr>
            <p:spPr>
              <a:xfrm rot="5400000">
                <a:off x="8075967" y="682441"/>
                <a:ext cx="245408" cy="2410383"/>
              </a:xfrm>
              <a:prstGeom prst="flowChartDelay">
                <a:avLst/>
              </a:prstGeom>
              <a:solidFill>
                <a:schemeClr val="accent4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4" name="Rectangle 13"/>
            <p:cNvSpPr/>
            <p:nvPr/>
          </p:nvSpPr>
          <p:spPr>
            <a:xfrm>
              <a:off x="0" y="4401233"/>
              <a:ext cx="12192000" cy="247021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640207" y="4371648"/>
              <a:ext cx="6551793" cy="24567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800" dirty="0" smtClean="0"/>
            </a:p>
            <a:p>
              <a:pPr algn="ctr"/>
              <a:endParaRPr lang="fr-FR" dirty="0"/>
            </a:p>
            <a:p>
              <a:pPr algn="ctr"/>
              <a:endParaRPr lang="fr-FR" dirty="0" smtClean="0"/>
            </a:p>
            <a:p>
              <a:pPr algn="ctr"/>
              <a:endParaRPr lang="fr-FR" dirty="0"/>
            </a:p>
            <a:p>
              <a:pPr algn="ctr"/>
              <a:endParaRPr lang="fr-FR" dirty="0" smtClean="0"/>
            </a:p>
            <a:p>
              <a:pPr algn="ctr"/>
              <a:endParaRPr lang="fr-FR" dirty="0"/>
            </a:p>
            <a:p>
              <a:pPr algn="ctr"/>
              <a:endParaRPr lang="fr-FR" dirty="0"/>
            </a:p>
          </p:txBody>
        </p:sp>
        <p:sp>
          <p:nvSpPr>
            <p:cNvPr id="22" name="ZoneTexte 21"/>
            <p:cNvSpPr txBox="1"/>
            <p:nvPr/>
          </p:nvSpPr>
          <p:spPr>
            <a:xfrm>
              <a:off x="118199" y="5038118"/>
              <a:ext cx="5109882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dirty="0" smtClean="0"/>
                <a:t>Que peux-tu dire de la masse de ces 2 objets ?</a:t>
              </a:r>
              <a:endParaRPr lang="fr-FR" sz="3200" dirty="0"/>
            </a:p>
          </p:txBody>
        </p:sp>
      </p:grpSp>
      <p:sp>
        <p:nvSpPr>
          <p:cNvPr id="3" name="ZoneTexte 2"/>
          <p:cNvSpPr txBox="1"/>
          <p:nvPr/>
        </p:nvSpPr>
        <p:spPr>
          <a:xfrm>
            <a:off x="5897806" y="4408405"/>
            <a:ext cx="622890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L’objet jaune a une masse qui est le double de celle du triangle bleu.</a:t>
            </a:r>
          </a:p>
          <a:p>
            <a:r>
              <a:rPr lang="fr-FR" sz="3200" dirty="0" smtClean="0"/>
              <a:t>Et inversement, le triangle bleu a une masse qui est la moitié de la masse de la forme jaune.</a:t>
            </a:r>
            <a:endParaRPr lang="fr-FR" dirty="0"/>
          </a:p>
        </p:txBody>
      </p:sp>
      <p:sp>
        <p:nvSpPr>
          <p:cNvPr id="24" name="Triangle isocèle 23"/>
          <p:cNvSpPr/>
          <p:nvPr/>
        </p:nvSpPr>
        <p:spPr>
          <a:xfrm>
            <a:off x="3453542" y="648937"/>
            <a:ext cx="773428" cy="131905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Croix 17"/>
          <p:cNvSpPr/>
          <p:nvPr/>
        </p:nvSpPr>
        <p:spPr>
          <a:xfrm>
            <a:off x="7649750" y="895350"/>
            <a:ext cx="1157008" cy="1072638"/>
          </a:xfrm>
          <a:prstGeom prst="plus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Triangle isocèle 30"/>
          <p:cNvSpPr/>
          <p:nvPr/>
        </p:nvSpPr>
        <p:spPr>
          <a:xfrm>
            <a:off x="2435040" y="648937"/>
            <a:ext cx="773428" cy="131905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6536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e 24"/>
          <p:cNvGrpSpPr/>
          <p:nvPr/>
        </p:nvGrpSpPr>
        <p:grpSpPr>
          <a:xfrm>
            <a:off x="0" y="1552817"/>
            <a:ext cx="12192000" cy="5318630"/>
            <a:chOff x="0" y="1552817"/>
            <a:chExt cx="12192000" cy="5318630"/>
          </a:xfrm>
        </p:grpSpPr>
        <p:grpSp>
          <p:nvGrpSpPr>
            <p:cNvPr id="20" name="Groupe 19"/>
            <p:cNvGrpSpPr/>
            <p:nvPr/>
          </p:nvGrpSpPr>
          <p:grpSpPr>
            <a:xfrm>
              <a:off x="2059751" y="1552817"/>
              <a:ext cx="7384452" cy="2818831"/>
              <a:chOff x="2019410" y="1363205"/>
              <a:chExt cx="7384452" cy="2818831"/>
            </a:xfrm>
          </p:grpSpPr>
          <p:sp>
            <p:nvSpPr>
              <p:cNvPr id="4" name="Trapèze 3"/>
              <p:cNvSpPr/>
              <p:nvPr/>
            </p:nvSpPr>
            <p:spPr>
              <a:xfrm>
                <a:off x="2487706" y="3052483"/>
                <a:ext cx="6508376" cy="1129553"/>
              </a:xfrm>
              <a:prstGeom prst="trapezoid">
                <a:avLst/>
              </a:prstGeom>
              <a:solidFill>
                <a:srgbClr val="582808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" name="Flèche vers le haut 4"/>
              <p:cNvSpPr/>
              <p:nvPr/>
            </p:nvSpPr>
            <p:spPr>
              <a:xfrm rot="855991">
                <a:off x="5720543" y="1523303"/>
                <a:ext cx="218098" cy="781493"/>
              </a:xfrm>
              <a:prstGeom prst="upArrow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" name="Rectangle 5"/>
              <p:cNvSpPr/>
              <p:nvPr/>
            </p:nvSpPr>
            <p:spPr>
              <a:xfrm rot="606156">
                <a:off x="3084173" y="2255067"/>
                <a:ext cx="5130051" cy="275664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3201744" y="2054039"/>
                <a:ext cx="45719" cy="1021976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8175812" y="2141444"/>
                <a:ext cx="45719" cy="924485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3063238" y="1495986"/>
                <a:ext cx="322730" cy="645459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8050752" y="2319620"/>
                <a:ext cx="322730" cy="645459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" name="Organigramme : Délai 12"/>
              <p:cNvSpPr/>
              <p:nvPr/>
            </p:nvSpPr>
            <p:spPr>
              <a:xfrm rot="5400000">
                <a:off x="3101898" y="280717"/>
                <a:ext cx="245408" cy="2410383"/>
              </a:xfrm>
              <a:prstGeom prst="flowChartDelay">
                <a:avLst/>
              </a:prstGeom>
              <a:solidFill>
                <a:schemeClr val="accent4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" name="Organigramme : Délai 15"/>
              <p:cNvSpPr/>
              <p:nvPr/>
            </p:nvSpPr>
            <p:spPr>
              <a:xfrm rot="5400000">
                <a:off x="8075967" y="1000130"/>
                <a:ext cx="245408" cy="2410383"/>
              </a:xfrm>
              <a:prstGeom prst="flowChartDelay">
                <a:avLst/>
              </a:prstGeom>
              <a:solidFill>
                <a:schemeClr val="accent4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" name="Trapèze 17"/>
              <p:cNvSpPr/>
              <p:nvPr/>
            </p:nvSpPr>
            <p:spPr>
              <a:xfrm>
                <a:off x="5473622" y="2460812"/>
                <a:ext cx="489476" cy="591671"/>
              </a:xfrm>
              <a:prstGeom prst="trapezoid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21" name="Rectangle 20"/>
            <p:cNvSpPr/>
            <p:nvPr/>
          </p:nvSpPr>
          <p:spPr>
            <a:xfrm>
              <a:off x="0" y="4401233"/>
              <a:ext cx="12192000" cy="247021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640207" y="4401233"/>
              <a:ext cx="6551793" cy="24567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800" dirty="0" smtClean="0">
                  <a:solidFill>
                    <a:schemeClr val="tx1"/>
                  </a:solidFill>
                </a:rPr>
                <a:t>Réponse :</a:t>
              </a:r>
              <a:endParaRPr lang="fr-FR" sz="2800" dirty="0" smtClean="0"/>
            </a:p>
            <a:p>
              <a:pPr algn="ctr"/>
              <a:endParaRPr lang="fr-FR" dirty="0"/>
            </a:p>
            <a:p>
              <a:pPr algn="ctr"/>
              <a:endParaRPr lang="fr-FR" dirty="0" smtClean="0"/>
            </a:p>
            <a:p>
              <a:pPr algn="ctr"/>
              <a:endParaRPr lang="fr-FR" dirty="0"/>
            </a:p>
            <a:p>
              <a:pPr algn="ctr"/>
              <a:endParaRPr lang="fr-FR" dirty="0" smtClean="0"/>
            </a:p>
            <a:p>
              <a:pPr algn="ctr"/>
              <a:endParaRPr lang="fr-FR" dirty="0"/>
            </a:p>
            <a:p>
              <a:pPr algn="ctr"/>
              <a:endParaRPr lang="fr-FR" dirty="0"/>
            </a:p>
          </p:txBody>
        </p:sp>
        <p:sp>
          <p:nvSpPr>
            <p:cNvPr id="23" name="ZoneTexte 22"/>
            <p:cNvSpPr txBox="1"/>
            <p:nvPr/>
          </p:nvSpPr>
          <p:spPr>
            <a:xfrm>
              <a:off x="118199" y="5038118"/>
              <a:ext cx="5109882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dirty="0" smtClean="0"/>
                <a:t>Compare la masse du triangle bleu et du pentagone.</a:t>
              </a:r>
              <a:endParaRPr lang="fr-FR" sz="3200" dirty="0"/>
            </a:p>
          </p:txBody>
        </p:sp>
      </p:grpSp>
      <p:sp>
        <p:nvSpPr>
          <p:cNvPr id="26" name="Rectangle à coins arrondis 25"/>
          <p:cNvSpPr/>
          <p:nvPr/>
        </p:nvSpPr>
        <p:spPr>
          <a:xfrm>
            <a:off x="7241846" y="1541430"/>
            <a:ext cx="737347" cy="7239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à coins arrondis 31"/>
          <p:cNvSpPr/>
          <p:nvPr/>
        </p:nvSpPr>
        <p:spPr>
          <a:xfrm>
            <a:off x="2612762" y="839693"/>
            <a:ext cx="737347" cy="7239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3592167" y="663068"/>
            <a:ext cx="920003" cy="90201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8340952" y="1353439"/>
            <a:ext cx="941432" cy="90201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/>
          <p:cNvSpPr txBox="1"/>
          <p:nvPr/>
        </p:nvSpPr>
        <p:spPr>
          <a:xfrm>
            <a:off x="6071912" y="4981386"/>
            <a:ext cx="562838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/>
              <a:t>Je peux dire que le pentagone orange est plus lourd que le triangle bleu.</a:t>
            </a:r>
          </a:p>
        </p:txBody>
      </p:sp>
      <p:sp>
        <p:nvSpPr>
          <p:cNvPr id="2" name="Triangle rectangle 1"/>
          <p:cNvSpPr/>
          <p:nvPr/>
        </p:nvSpPr>
        <p:spPr>
          <a:xfrm>
            <a:off x="2673140" y="0"/>
            <a:ext cx="1060660" cy="83969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Pentagone régulier 2"/>
          <p:cNvSpPr/>
          <p:nvPr/>
        </p:nvSpPr>
        <p:spPr>
          <a:xfrm>
            <a:off x="7610519" y="601393"/>
            <a:ext cx="1000081" cy="920464"/>
          </a:xfrm>
          <a:prstGeom prst="pentagon">
            <a:avLst/>
          </a:prstGeom>
          <a:solidFill>
            <a:srgbClr val="FA5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8652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r-FR" sz="8800" b="1" dirty="0" smtClean="0"/>
              <a:t>CLASSE CE2</a:t>
            </a:r>
            <a:br>
              <a:rPr lang="fr-FR" sz="8800" b="1" dirty="0" smtClean="0"/>
            </a:br>
            <a:endParaRPr lang="fr-FR" sz="88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r-FR" sz="4000" dirty="0" smtClean="0"/>
              <a:t>Comparaison directe</a:t>
            </a:r>
          </a:p>
          <a:p>
            <a:r>
              <a:rPr lang="fr-FR" sz="3600" dirty="0"/>
              <a:t>CHERCHER MODELISER REPRESENTER RAISONNER CALCULER COMMUNIQUER</a:t>
            </a:r>
          </a:p>
          <a:p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243240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6269" y="667133"/>
            <a:ext cx="1255799" cy="940637"/>
          </a:xfrm>
          <a:prstGeom prst="rect">
            <a:avLst/>
          </a:prstGeom>
        </p:spPr>
      </p:pic>
      <p:pic>
        <p:nvPicPr>
          <p:cNvPr id="1026" name="Picture 2" descr="RÃ©sultat de recherche d'images pour &quot;ballon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7453" y="9582"/>
            <a:ext cx="2852816" cy="285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Groupe 11"/>
          <p:cNvGrpSpPr/>
          <p:nvPr/>
        </p:nvGrpSpPr>
        <p:grpSpPr>
          <a:xfrm>
            <a:off x="2151527" y="1566264"/>
            <a:ext cx="7207622" cy="2818831"/>
            <a:chOff x="2151527" y="1566264"/>
            <a:chExt cx="7207622" cy="2818831"/>
          </a:xfrm>
        </p:grpSpPr>
        <p:sp>
          <p:nvSpPr>
            <p:cNvPr id="4" name="Trapèze 3"/>
            <p:cNvSpPr/>
            <p:nvPr/>
          </p:nvSpPr>
          <p:spPr>
            <a:xfrm flipH="1">
              <a:off x="2549543" y="3255542"/>
              <a:ext cx="6352525" cy="1129553"/>
            </a:xfrm>
            <a:prstGeom prst="trapezoid">
              <a:avLst/>
            </a:prstGeom>
            <a:solidFill>
              <a:srgbClr val="582808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Flèche vers le haut 4"/>
            <p:cNvSpPr/>
            <p:nvPr/>
          </p:nvSpPr>
          <p:spPr>
            <a:xfrm rot="20744009" flipH="1">
              <a:off x="5533770" y="1726362"/>
              <a:ext cx="212875" cy="781493"/>
            </a:xfrm>
            <a:prstGeom prst="upArrow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Rectangle 5"/>
            <p:cNvSpPr/>
            <p:nvPr/>
          </p:nvSpPr>
          <p:spPr>
            <a:xfrm rot="20993844" flipH="1">
              <a:off x="3312679" y="2458126"/>
              <a:ext cx="5007205" cy="275664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Rectangle 6"/>
            <p:cNvSpPr/>
            <p:nvPr/>
          </p:nvSpPr>
          <p:spPr>
            <a:xfrm flipH="1">
              <a:off x="8160504" y="2257098"/>
              <a:ext cx="44624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Rectangle 7"/>
            <p:cNvSpPr/>
            <p:nvPr/>
          </p:nvSpPr>
          <p:spPr>
            <a:xfrm flipH="1">
              <a:off x="3305546" y="2285675"/>
              <a:ext cx="45719" cy="983313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9" name="Rectangle 8"/>
            <p:cNvSpPr/>
            <p:nvPr/>
          </p:nvSpPr>
          <p:spPr>
            <a:xfrm flipH="1">
              <a:off x="8025316" y="1699045"/>
              <a:ext cx="315002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Rectangle 9"/>
            <p:cNvSpPr/>
            <p:nvPr/>
          </p:nvSpPr>
          <p:spPr>
            <a:xfrm flipH="1">
              <a:off x="3157234" y="2522679"/>
              <a:ext cx="315002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Organigramme : Délai 12"/>
            <p:cNvSpPr/>
            <p:nvPr/>
          </p:nvSpPr>
          <p:spPr>
            <a:xfrm rot="16200000" flipH="1">
              <a:off x="8060114" y="512636"/>
              <a:ext cx="245408" cy="235266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Organigramme : Délai 15"/>
            <p:cNvSpPr/>
            <p:nvPr/>
          </p:nvSpPr>
          <p:spPr>
            <a:xfrm rot="16200000" flipH="1">
              <a:off x="3205155" y="1232049"/>
              <a:ext cx="245408" cy="235266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Trapèze 17"/>
            <p:cNvSpPr/>
            <p:nvPr/>
          </p:nvSpPr>
          <p:spPr>
            <a:xfrm flipH="1">
              <a:off x="5509899" y="2663871"/>
              <a:ext cx="477755" cy="591671"/>
            </a:xfrm>
            <a:prstGeom prst="trapezoid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" name="Rectangle 2"/>
          <p:cNvSpPr/>
          <p:nvPr/>
        </p:nvSpPr>
        <p:spPr>
          <a:xfrm>
            <a:off x="0" y="4401233"/>
            <a:ext cx="12192000" cy="247021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118199" y="5038118"/>
            <a:ext cx="51098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Quel objet est le plus lourd ?</a:t>
            </a:r>
            <a:endParaRPr lang="fr-FR" sz="3200" dirty="0"/>
          </a:p>
        </p:txBody>
      </p:sp>
      <p:sp>
        <p:nvSpPr>
          <p:cNvPr id="11" name="Rectangle 10"/>
          <p:cNvSpPr/>
          <p:nvPr/>
        </p:nvSpPr>
        <p:spPr>
          <a:xfrm>
            <a:off x="5640207" y="4401233"/>
            <a:ext cx="6551793" cy="2456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Réponse :</a:t>
            </a:r>
            <a:endParaRPr lang="fr-FR" sz="2800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14" name="AutoShape 4" descr="RÃ©sultat de recherche d'images pour &quot;ball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1193330" cy="1193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2" name="Picture 2" descr="RÃ©sultat de recherche d'images pour &quot;ballon&quot;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8479" y="4593277"/>
            <a:ext cx="2207178" cy="2207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7314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6269" y="667133"/>
            <a:ext cx="1255799" cy="940637"/>
          </a:xfrm>
          <a:prstGeom prst="rect">
            <a:avLst/>
          </a:prstGeom>
        </p:spPr>
      </p:pic>
      <p:pic>
        <p:nvPicPr>
          <p:cNvPr id="1026" name="Picture 2" descr="RÃ©sultat de recherche d'images pour &quot;ballon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7453" y="9582"/>
            <a:ext cx="2852816" cy="285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Groupe 11"/>
          <p:cNvGrpSpPr/>
          <p:nvPr/>
        </p:nvGrpSpPr>
        <p:grpSpPr>
          <a:xfrm>
            <a:off x="2151527" y="1566264"/>
            <a:ext cx="7207622" cy="2818831"/>
            <a:chOff x="2151527" y="1566264"/>
            <a:chExt cx="7207622" cy="2818831"/>
          </a:xfrm>
        </p:grpSpPr>
        <p:sp>
          <p:nvSpPr>
            <p:cNvPr id="4" name="Trapèze 3"/>
            <p:cNvSpPr/>
            <p:nvPr/>
          </p:nvSpPr>
          <p:spPr>
            <a:xfrm flipH="1">
              <a:off x="2549543" y="3255542"/>
              <a:ext cx="6352525" cy="1129553"/>
            </a:xfrm>
            <a:prstGeom prst="trapezoid">
              <a:avLst/>
            </a:prstGeom>
            <a:solidFill>
              <a:srgbClr val="582808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Flèche vers le haut 4"/>
            <p:cNvSpPr/>
            <p:nvPr/>
          </p:nvSpPr>
          <p:spPr>
            <a:xfrm rot="20744009" flipH="1">
              <a:off x="5533770" y="1726362"/>
              <a:ext cx="212875" cy="781493"/>
            </a:xfrm>
            <a:prstGeom prst="upArrow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Rectangle 5"/>
            <p:cNvSpPr/>
            <p:nvPr/>
          </p:nvSpPr>
          <p:spPr>
            <a:xfrm rot="20993844" flipH="1">
              <a:off x="3312679" y="2458126"/>
              <a:ext cx="5007205" cy="275664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Rectangle 6"/>
            <p:cNvSpPr/>
            <p:nvPr/>
          </p:nvSpPr>
          <p:spPr>
            <a:xfrm flipH="1">
              <a:off x="8160504" y="2257098"/>
              <a:ext cx="44624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Rectangle 7"/>
            <p:cNvSpPr/>
            <p:nvPr/>
          </p:nvSpPr>
          <p:spPr>
            <a:xfrm flipH="1">
              <a:off x="3305546" y="2285675"/>
              <a:ext cx="45719" cy="983313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9" name="Rectangle 8"/>
            <p:cNvSpPr/>
            <p:nvPr/>
          </p:nvSpPr>
          <p:spPr>
            <a:xfrm flipH="1">
              <a:off x="8025316" y="1699045"/>
              <a:ext cx="315002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Rectangle 9"/>
            <p:cNvSpPr/>
            <p:nvPr/>
          </p:nvSpPr>
          <p:spPr>
            <a:xfrm flipH="1">
              <a:off x="3157234" y="2522679"/>
              <a:ext cx="315002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Organigramme : Délai 12"/>
            <p:cNvSpPr/>
            <p:nvPr/>
          </p:nvSpPr>
          <p:spPr>
            <a:xfrm rot="16200000" flipH="1">
              <a:off x="8060114" y="512636"/>
              <a:ext cx="245408" cy="235266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Organigramme : Délai 15"/>
            <p:cNvSpPr/>
            <p:nvPr/>
          </p:nvSpPr>
          <p:spPr>
            <a:xfrm rot="16200000" flipH="1">
              <a:off x="3205155" y="1232049"/>
              <a:ext cx="245408" cy="235266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Trapèze 17"/>
            <p:cNvSpPr/>
            <p:nvPr/>
          </p:nvSpPr>
          <p:spPr>
            <a:xfrm flipH="1">
              <a:off x="5509899" y="2663871"/>
              <a:ext cx="477755" cy="591671"/>
            </a:xfrm>
            <a:prstGeom prst="trapezoid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" name="Rectangle 2"/>
          <p:cNvSpPr/>
          <p:nvPr/>
        </p:nvSpPr>
        <p:spPr>
          <a:xfrm>
            <a:off x="0" y="4401233"/>
            <a:ext cx="12192000" cy="247021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118199" y="5038118"/>
            <a:ext cx="51098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Quel objet est le plus léger ?</a:t>
            </a:r>
            <a:endParaRPr lang="fr-FR" sz="3200" dirty="0"/>
          </a:p>
        </p:txBody>
      </p:sp>
      <p:sp>
        <p:nvSpPr>
          <p:cNvPr id="11" name="Rectangle 10"/>
          <p:cNvSpPr/>
          <p:nvPr/>
        </p:nvSpPr>
        <p:spPr>
          <a:xfrm>
            <a:off x="5640207" y="4401233"/>
            <a:ext cx="6551793" cy="2456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Réponse :</a:t>
            </a:r>
            <a:endParaRPr lang="fr-FR" sz="2800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14" name="AutoShape 4" descr="RÃ©sultat de recherche d'images pour &quot;ball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1193330" cy="1193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0087" y="4650338"/>
            <a:ext cx="2547935" cy="1908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812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5640207" y="4385095"/>
            <a:ext cx="6551793" cy="24729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Réponse :</a:t>
            </a:r>
            <a:endParaRPr lang="fr-FR" sz="2800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20" name="Rectangle 19"/>
          <p:cNvSpPr/>
          <p:nvPr/>
        </p:nvSpPr>
        <p:spPr>
          <a:xfrm>
            <a:off x="0" y="4401233"/>
            <a:ext cx="12192000" cy="247021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Trapèze 11"/>
          <p:cNvSpPr/>
          <p:nvPr/>
        </p:nvSpPr>
        <p:spPr>
          <a:xfrm>
            <a:off x="5473622" y="2460812"/>
            <a:ext cx="489476" cy="591671"/>
          </a:xfrm>
          <a:prstGeom prst="trapezoid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3" name="Picture 2" descr="RÃ©sultat de recherche d'images pour &quot;ballon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3127" y="-296521"/>
            <a:ext cx="2852816" cy="285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Ã©sultat de recherche d'images pour &quot;ballon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1303" y="170376"/>
            <a:ext cx="1922463" cy="1922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e 1"/>
          <p:cNvGrpSpPr/>
          <p:nvPr/>
        </p:nvGrpSpPr>
        <p:grpSpPr>
          <a:xfrm>
            <a:off x="0" y="1547766"/>
            <a:ext cx="12192000" cy="5323681"/>
            <a:chOff x="0" y="1547766"/>
            <a:chExt cx="12192000" cy="5323681"/>
          </a:xfrm>
        </p:grpSpPr>
        <p:grpSp>
          <p:nvGrpSpPr>
            <p:cNvPr id="17" name="Groupe 16"/>
            <p:cNvGrpSpPr/>
            <p:nvPr/>
          </p:nvGrpSpPr>
          <p:grpSpPr>
            <a:xfrm>
              <a:off x="2026134" y="1547766"/>
              <a:ext cx="7384452" cy="2823882"/>
              <a:chOff x="2019410" y="1344706"/>
              <a:chExt cx="7384452" cy="2823882"/>
            </a:xfrm>
          </p:grpSpPr>
          <p:sp>
            <p:nvSpPr>
              <p:cNvPr id="4" name="Trapèze 3"/>
              <p:cNvSpPr/>
              <p:nvPr/>
            </p:nvSpPr>
            <p:spPr>
              <a:xfrm>
                <a:off x="2487706" y="3039035"/>
                <a:ext cx="6508376" cy="1129553"/>
              </a:xfrm>
              <a:prstGeom prst="trapezoid">
                <a:avLst/>
              </a:prstGeom>
              <a:solidFill>
                <a:srgbClr val="582808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" name="Flèche vers le haut 4"/>
              <p:cNvSpPr/>
              <p:nvPr/>
            </p:nvSpPr>
            <p:spPr>
              <a:xfrm>
                <a:off x="5597337" y="1344706"/>
                <a:ext cx="228600" cy="1761565"/>
              </a:xfrm>
              <a:prstGeom prst="upArrow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3146612" y="2225489"/>
                <a:ext cx="5130051" cy="275664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3201744" y="2040591"/>
                <a:ext cx="45719" cy="1021976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8175812" y="2030506"/>
                <a:ext cx="45719" cy="1021976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3063239" y="2040591"/>
                <a:ext cx="322730" cy="645459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8037306" y="2030506"/>
                <a:ext cx="322730" cy="645459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" name="Organigramme : Délai 12"/>
              <p:cNvSpPr/>
              <p:nvPr/>
            </p:nvSpPr>
            <p:spPr>
              <a:xfrm rot="5400000">
                <a:off x="3101898" y="695888"/>
                <a:ext cx="245408" cy="2410383"/>
              </a:xfrm>
              <a:prstGeom prst="flowChartDelay">
                <a:avLst/>
              </a:prstGeom>
              <a:solidFill>
                <a:schemeClr val="accent4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" name="Organigramme : Délai 15"/>
              <p:cNvSpPr/>
              <p:nvPr/>
            </p:nvSpPr>
            <p:spPr>
              <a:xfrm rot="5400000">
                <a:off x="8075967" y="682441"/>
                <a:ext cx="245408" cy="2410383"/>
              </a:xfrm>
              <a:prstGeom prst="flowChartDelay">
                <a:avLst/>
              </a:prstGeom>
              <a:solidFill>
                <a:schemeClr val="accent4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4" name="Rectangle 13"/>
            <p:cNvSpPr/>
            <p:nvPr/>
          </p:nvSpPr>
          <p:spPr>
            <a:xfrm>
              <a:off x="0" y="4401233"/>
              <a:ext cx="12192000" cy="247021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640207" y="4401233"/>
              <a:ext cx="6551793" cy="24567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800" dirty="0" smtClean="0">
                  <a:solidFill>
                    <a:schemeClr val="tx1"/>
                  </a:solidFill>
                </a:rPr>
                <a:t>Réponse :</a:t>
              </a:r>
              <a:endParaRPr lang="fr-FR" sz="2800" dirty="0" smtClean="0"/>
            </a:p>
            <a:p>
              <a:pPr algn="ctr"/>
              <a:endParaRPr lang="fr-FR" dirty="0"/>
            </a:p>
            <a:p>
              <a:pPr algn="ctr"/>
              <a:endParaRPr lang="fr-FR" dirty="0" smtClean="0"/>
            </a:p>
            <a:p>
              <a:pPr algn="ctr"/>
              <a:endParaRPr lang="fr-FR" dirty="0"/>
            </a:p>
            <a:p>
              <a:pPr algn="ctr"/>
              <a:endParaRPr lang="fr-FR" dirty="0" smtClean="0"/>
            </a:p>
            <a:p>
              <a:pPr algn="ctr"/>
              <a:endParaRPr lang="fr-FR" dirty="0"/>
            </a:p>
            <a:p>
              <a:pPr algn="ctr"/>
              <a:endParaRPr lang="fr-FR" dirty="0"/>
            </a:p>
          </p:txBody>
        </p:sp>
        <p:sp>
          <p:nvSpPr>
            <p:cNvPr id="22" name="ZoneTexte 21"/>
            <p:cNvSpPr txBox="1"/>
            <p:nvPr/>
          </p:nvSpPr>
          <p:spPr>
            <a:xfrm>
              <a:off x="118199" y="5038118"/>
              <a:ext cx="510988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dirty="0" smtClean="0"/>
                <a:t>Quel objet est le plus lourd ?</a:t>
              </a:r>
              <a:endParaRPr lang="fr-FR" sz="3200" dirty="0"/>
            </a:p>
          </p:txBody>
        </p:sp>
      </p:grpSp>
      <p:sp>
        <p:nvSpPr>
          <p:cNvPr id="3" name="ZoneTexte 2"/>
          <p:cNvSpPr txBox="1"/>
          <p:nvPr/>
        </p:nvSpPr>
        <p:spPr>
          <a:xfrm>
            <a:off x="6858000" y="5181600"/>
            <a:ext cx="457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Aucun des deux, ils ont la même masse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30124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6269" y="667133"/>
            <a:ext cx="1255799" cy="940637"/>
          </a:xfrm>
          <a:prstGeom prst="rect">
            <a:avLst/>
          </a:prstGeom>
        </p:spPr>
      </p:pic>
      <p:pic>
        <p:nvPicPr>
          <p:cNvPr id="1026" name="Picture 2" descr="RÃ©sultat de recherche d'images pour &quot;ballon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7453" y="9582"/>
            <a:ext cx="2852816" cy="285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Groupe 11"/>
          <p:cNvGrpSpPr/>
          <p:nvPr/>
        </p:nvGrpSpPr>
        <p:grpSpPr>
          <a:xfrm>
            <a:off x="2151527" y="1566264"/>
            <a:ext cx="7207622" cy="2818831"/>
            <a:chOff x="2151527" y="1566264"/>
            <a:chExt cx="7207622" cy="2818831"/>
          </a:xfrm>
        </p:grpSpPr>
        <p:sp>
          <p:nvSpPr>
            <p:cNvPr id="4" name="Trapèze 3"/>
            <p:cNvSpPr/>
            <p:nvPr/>
          </p:nvSpPr>
          <p:spPr>
            <a:xfrm flipH="1">
              <a:off x="2549543" y="3255542"/>
              <a:ext cx="6352525" cy="1129553"/>
            </a:xfrm>
            <a:prstGeom prst="trapezoid">
              <a:avLst/>
            </a:prstGeom>
            <a:solidFill>
              <a:srgbClr val="582808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Flèche vers le haut 4"/>
            <p:cNvSpPr/>
            <p:nvPr/>
          </p:nvSpPr>
          <p:spPr>
            <a:xfrm rot="20744009" flipH="1">
              <a:off x="5533770" y="1726362"/>
              <a:ext cx="212875" cy="781493"/>
            </a:xfrm>
            <a:prstGeom prst="upArrow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Rectangle 5"/>
            <p:cNvSpPr/>
            <p:nvPr/>
          </p:nvSpPr>
          <p:spPr>
            <a:xfrm rot="20993844" flipH="1">
              <a:off x="3312679" y="2458126"/>
              <a:ext cx="5007205" cy="275664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Rectangle 6"/>
            <p:cNvSpPr/>
            <p:nvPr/>
          </p:nvSpPr>
          <p:spPr>
            <a:xfrm flipH="1">
              <a:off x="8160504" y="2257098"/>
              <a:ext cx="44624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Rectangle 7"/>
            <p:cNvSpPr/>
            <p:nvPr/>
          </p:nvSpPr>
          <p:spPr>
            <a:xfrm flipH="1">
              <a:off x="3305546" y="2285675"/>
              <a:ext cx="45719" cy="983313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9" name="Rectangle 8"/>
            <p:cNvSpPr/>
            <p:nvPr/>
          </p:nvSpPr>
          <p:spPr>
            <a:xfrm flipH="1">
              <a:off x="8025316" y="1699045"/>
              <a:ext cx="315002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Rectangle 9"/>
            <p:cNvSpPr/>
            <p:nvPr/>
          </p:nvSpPr>
          <p:spPr>
            <a:xfrm flipH="1">
              <a:off x="3157234" y="2522679"/>
              <a:ext cx="315002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Organigramme : Délai 12"/>
            <p:cNvSpPr/>
            <p:nvPr/>
          </p:nvSpPr>
          <p:spPr>
            <a:xfrm rot="16200000" flipH="1">
              <a:off x="8060114" y="512636"/>
              <a:ext cx="245408" cy="235266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Organigramme : Délai 15"/>
            <p:cNvSpPr/>
            <p:nvPr/>
          </p:nvSpPr>
          <p:spPr>
            <a:xfrm rot="16200000" flipH="1">
              <a:off x="3205155" y="1232049"/>
              <a:ext cx="245408" cy="235266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Trapèze 17"/>
            <p:cNvSpPr/>
            <p:nvPr/>
          </p:nvSpPr>
          <p:spPr>
            <a:xfrm flipH="1">
              <a:off x="5509899" y="2663871"/>
              <a:ext cx="477755" cy="591671"/>
            </a:xfrm>
            <a:prstGeom prst="trapezoid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" name="Rectangle 2"/>
          <p:cNvSpPr/>
          <p:nvPr/>
        </p:nvSpPr>
        <p:spPr>
          <a:xfrm>
            <a:off x="0" y="4401233"/>
            <a:ext cx="12192000" cy="247021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118199" y="5038118"/>
            <a:ext cx="51098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Quel objet est le plus lourd ?</a:t>
            </a:r>
            <a:endParaRPr lang="fr-FR" sz="3200" dirty="0"/>
          </a:p>
        </p:txBody>
      </p:sp>
      <p:sp>
        <p:nvSpPr>
          <p:cNvPr id="11" name="Rectangle 10"/>
          <p:cNvSpPr/>
          <p:nvPr/>
        </p:nvSpPr>
        <p:spPr>
          <a:xfrm>
            <a:off x="5640207" y="4401233"/>
            <a:ext cx="6551793" cy="2456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Réponse :</a:t>
            </a:r>
            <a:endParaRPr lang="fr-FR" sz="2800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14" name="AutoShape 4" descr="RÃ©sultat de recherche d'images pour &quot;ball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1193330" cy="1193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2" name="Picture 2" descr="RÃ©sultat de recherche d'images pour &quot;ballon&quot;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8479" y="4593277"/>
            <a:ext cx="2207178" cy="2207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2854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e 24"/>
          <p:cNvGrpSpPr/>
          <p:nvPr/>
        </p:nvGrpSpPr>
        <p:grpSpPr>
          <a:xfrm>
            <a:off x="0" y="1552817"/>
            <a:ext cx="12192000" cy="5318630"/>
            <a:chOff x="0" y="1552817"/>
            <a:chExt cx="12192000" cy="5318630"/>
          </a:xfrm>
        </p:grpSpPr>
        <p:grpSp>
          <p:nvGrpSpPr>
            <p:cNvPr id="20" name="Groupe 19"/>
            <p:cNvGrpSpPr/>
            <p:nvPr/>
          </p:nvGrpSpPr>
          <p:grpSpPr>
            <a:xfrm>
              <a:off x="2059751" y="1552817"/>
              <a:ext cx="7384452" cy="2818831"/>
              <a:chOff x="2019410" y="1363205"/>
              <a:chExt cx="7384452" cy="2818831"/>
            </a:xfrm>
          </p:grpSpPr>
          <p:sp>
            <p:nvSpPr>
              <p:cNvPr id="4" name="Trapèze 3"/>
              <p:cNvSpPr/>
              <p:nvPr/>
            </p:nvSpPr>
            <p:spPr>
              <a:xfrm>
                <a:off x="2487706" y="3052483"/>
                <a:ext cx="6508376" cy="1129553"/>
              </a:xfrm>
              <a:prstGeom prst="trapezoid">
                <a:avLst/>
              </a:prstGeom>
              <a:solidFill>
                <a:srgbClr val="582808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" name="Flèche vers le haut 4"/>
              <p:cNvSpPr/>
              <p:nvPr/>
            </p:nvSpPr>
            <p:spPr>
              <a:xfrm rot="855991">
                <a:off x="5720543" y="1523303"/>
                <a:ext cx="218098" cy="781493"/>
              </a:xfrm>
              <a:prstGeom prst="upArrow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" name="Rectangle 5"/>
              <p:cNvSpPr/>
              <p:nvPr/>
            </p:nvSpPr>
            <p:spPr>
              <a:xfrm rot="606156">
                <a:off x="3084173" y="2255067"/>
                <a:ext cx="5130051" cy="275664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3201744" y="2054039"/>
                <a:ext cx="45719" cy="1021976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8175812" y="2141444"/>
                <a:ext cx="45719" cy="924485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3063238" y="1495986"/>
                <a:ext cx="322730" cy="645459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8050752" y="2319620"/>
                <a:ext cx="322730" cy="645459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" name="Organigramme : Délai 12"/>
              <p:cNvSpPr/>
              <p:nvPr/>
            </p:nvSpPr>
            <p:spPr>
              <a:xfrm rot="5400000">
                <a:off x="3101898" y="280717"/>
                <a:ext cx="245408" cy="2410383"/>
              </a:xfrm>
              <a:prstGeom prst="flowChartDelay">
                <a:avLst/>
              </a:prstGeom>
              <a:solidFill>
                <a:schemeClr val="accent4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" name="Organigramme : Délai 15"/>
              <p:cNvSpPr/>
              <p:nvPr/>
            </p:nvSpPr>
            <p:spPr>
              <a:xfrm rot="5400000">
                <a:off x="8075967" y="1000130"/>
                <a:ext cx="245408" cy="2410383"/>
              </a:xfrm>
              <a:prstGeom prst="flowChartDelay">
                <a:avLst/>
              </a:prstGeom>
              <a:solidFill>
                <a:schemeClr val="accent4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" name="Trapèze 17"/>
              <p:cNvSpPr/>
              <p:nvPr/>
            </p:nvSpPr>
            <p:spPr>
              <a:xfrm>
                <a:off x="5473622" y="2460812"/>
                <a:ext cx="489476" cy="591671"/>
              </a:xfrm>
              <a:prstGeom prst="trapezoid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21" name="Rectangle 20"/>
            <p:cNvSpPr/>
            <p:nvPr/>
          </p:nvSpPr>
          <p:spPr>
            <a:xfrm>
              <a:off x="0" y="4401233"/>
              <a:ext cx="12192000" cy="247021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640207" y="4401233"/>
              <a:ext cx="6551793" cy="24567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800" dirty="0" smtClean="0">
                  <a:solidFill>
                    <a:schemeClr val="tx1"/>
                  </a:solidFill>
                </a:rPr>
                <a:t>Réponse :</a:t>
              </a:r>
              <a:endParaRPr lang="fr-FR" sz="2800" dirty="0" smtClean="0"/>
            </a:p>
            <a:p>
              <a:pPr algn="ctr"/>
              <a:endParaRPr lang="fr-FR" dirty="0"/>
            </a:p>
            <a:p>
              <a:pPr algn="ctr"/>
              <a:endParaRPr lang="fr-FR" dirty="0" smtClean="0"/>
            </a:p>
            <a:p>
              <a:pPr algn="ctr"/>
              <a:endParaRPr lang="fr-FR" dirty="0"/>
            </a:p>
            <a:p>
              <a:pPr algn="ctr"/>
              <a:endParaRPr lang="fr-FR" dirty="0" smtClean="0"/>
            </a:p>
            <a:p>
              <a:pPr algn="ctr"/>
              <a:endParaRPr lang="fr-FR" dirty="0"/>
            </a:p>
            <a:p>
              <a:pPr algn="ctr"/>
              <a:endParaRPr lang="fr-FR" dirty="0"/>
            </a:p>
          </p:txBody>
        </p:sp>
        <p:sp>
          <p:nvSpPr>
            <p:cNvPr id="23" name="ZoneTexte 22"/>
            <p:cNvSpPr txBox="1"/>
            <p:nvPr/>
          </p:nvSpPr>
          <p:spPr>
            <a:xfrm>
              <a:off x="118199" y="5038118"/>
              <a:ext cx="5109882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dirty="0" smtClean="0"/>
                <a:t>Peut-on savoir quel est l’objet le plus lourd ?</a:t>
              </a:r>
              <a:endParaRPr lang="fr-FR" sz="3200" dirty="0"/>
            </a:p>
          </p:txBody>
        </p:sp>
      </p:grpSp>
      <p:sp>
        <p:nvSpPr>
          <p:cNvPr id="26" name="Rectangle à coins arrondis 25"/>
          <p:cNvSpPr/>
          <p:nvPr/>
        </p:nvSpPr>
        <p:spPr>
          <a:xfrm>
            <a:off x="3426309" y="841479"/>
            <a:ext cx="737347" cy="7239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à coins arrondis 30"/>
          <p:cNvSpPr/>
          <p:nvPr/>
        </p:nvSpPr>
        <p:spPr>
          <a:xfrm>
            <a:off x="3057636" y="115515"/>
            <a:ext cx="737347" cy="7239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à coins arrondis 31"/>
          <p:cNvSpPr/>
          <p:nvPr/>
        </p:nvSpPr>
        <p:spPr>
          <a:xfrm>
            <a:off x="2612762" y="839693"/>
            <a:ext cx="737347" cy="7239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7374128" y="1353439"/>
            <a:ext cx="920003" cy="90201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8340952" y="1353439"/>
            <a:ext cx="941432" cy="90201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7880950" y="592710"/>
            <a:ext cx="920003" cy="90201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9846663" y="4525607"/>
            <a:ext cx="2043250" cy="210223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/>
          <p:cNvSpPr txBox="1"/>
          <p:nvPr/>
        </p:nvSpPr>
        <p:spPr>
          <a:xfrm>
            <a:off x="6681816" y="5286656"/>
            <a:ext cx="14997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/>
              <a:t>OUI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3278371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5640207" y="4385095"/>
            <a:ext cx="6551793" cy="24729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Réponse :</a:t>
            </a:r>
            <a:endParaRPr lang="fr-FR" sz="2800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20" name="Rectangle 19"/>
          <p:cNvSpPr/>
          <p:nvPr/>
        </p:nvSpPr>
        <p:spPr>
          <a:xfrm>
            <a:off x="0" y="4401233"/>
            <a:ext cx="12192000" cy="247021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Trapèze 11"/>
          <p:cNvSpPr/>
          <p:nvPr/>
        </p:nvSpPr>
        <p:spPr>
          <a:xfrm>
            <a:off x="5473622" y="2460812"/>
            <a:ext cx="489476" cy="591671"/>
          </a:xfrm>
          <a:prstGeom prst="trapezoid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0" y="1547766"/>
            <a:ext cx="12192000" cy="5323681"/>
            <a:chOff x="0" y="1547766"/>
            <a:chExt cx="12192000" cy="5323681"/>
          </a:xfrm>
        </p:grpSpPr>
        <p:grpSp>
          <p:nvGrpSpPr>
            <p:cNvPr id="17" name="Groupe 16"/>
            <p:cNvGrpSpPr/>
            <p:nvPr/>
          </p:nvGrpSpPr>
          <p:grpSpPr>
            <a:xfrm>
              <a:off x="2026134" y="1547766"/>
              <a:ext cx="7384452" cy="2823882"/>
              <a:chOff x="2019410" y="1344706"/>
              <a:chExt cx="7384452" cy="2823882"/>
            </a:xfrm>
          </p:grpSpPr>
          <p:sp>
            <p:nvSpPr>
              <p:cNvPr id="4" name="Trapèze 3"/>
              <p:cNvSpPr/>
              <p:nvPr/>
            </p:nvSpPr>
            <p:spPr>
              <a:xfrm>
                <a:off x="2487706" y="3039035"/>
                <a:ext cx="6508376" cy="1129553"/>
              </a:xfrm>
              <a:prstGeom prst="trapezoid">
                <a:avLst/>
              </a:prstGeom>
              <a:solidFill>
                <a:srgbClr val="582808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" name="Flèche vers le haut 4"/>
              <p:cNvSpPr/>
              <p:nvPr/>
            </p:nvSpPr>
            <p:spPr>
              <a:xfrm>
                <a:off x="5597337" y="1344706"/>
                <a:ext cx="228600" cy="1761565"/>
              </a:xfrm>
              <a:prstGeom prst="upArrow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3146612" y="2225489"/>
                <a:ext cx="5130051" cy="275664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3201744" y="2040591"/>
                <a:ext cx="45719" cy="1021976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8175812" y="2030506"/>
                <a:ext cx="45719" cy="1021976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3063239" y="2040591"/>
                <a:ext cx="322730" cy="645459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8037306" y="2030506"/>
                <a:ext cx="322730" cy="645459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" name="Organigramme : Délai 12"/>
              <p:cNvSpPr/>
              <p:nvPr/>
            </p:nvSpPr>
            <p:spPr>
              <a:xfrm rot="5400000">
                <a:off x="3101898" y="695888"/>
                <a:ext cx="245408" cy="2410383"/>
              </a:xfrm>
              <a:prstGeom prst="flowChartDelay">
                <a:avLst/>
              </a:prstGeom>
              <a:solidFill>
                <a:schemeClr val="accent4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" name="Organigramme : Délai 15"/>
              <p:cNvSpPr/>
              <p:nvPr/>
            </p:nvSpPr>
            <p:spPr>
              <a:xfrm rot="5400000">
                <a:off x="8075967" y="682441"/>
                <a:ext cx="245408" cy="2410383"/>
              </a:xfrm>
              <a:prstGeom prst="flowChartDelay">
                <a:avLst/>
              </a:prstGeom>
              <a:solidFill>
                <a:schemeClr val="accent4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4" name="Rectangle 13"/>
            <p:cNvSpPr/>
            <p:nvPr/>
          </p:nvSpPr>
          <p:spPr>
            <a:xfrm>
              <a:off x="0" y="4401233"/>
              <a:ext cx="12192000" cy="247021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640207" y="4401233"/>
              <a:ext cx="6551793" cy="24567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800" dirty="0" smtClean="0">
                  <a:solidFill>
                    <a:schemeClr val="tx1"/>
                  </a:solidFill>
                </a:rPr>
                <a:t>Réponse :</a:t>
              </a:r>
              <a:endParaRPr lang="fr-FR" sz="2800" dirty="0" smtClean="0"/>
            </a:p>
            <a:p>
              <a:pPr algn="ctr"/>
              <a:endParaRPr lang="fr-FR" dirty="0"/>
            </a:p>
            <a:p>
              <a:pPr algn="ctr"/>
              <a:endParaRPr lang="fr-FR" dirty="0" smtClean="0"/>
            </a:p>
            <a:p>
              <a:pPr algn="ctr"/>
              <a:endParaRPr lang="fr-FR" dirty="0"/>
            </a:p>
            <a:p>
              <a:pPr algn="ctr"/>
              <a:endParaRPr lang="fr-FR" dirty="0" smtClean="0"/>
            </a:p>
            <a:p>
              <a:pPr algn="ctr"/>
              <a:endParaRPr lang="fr-FR" dirty="0"/>
            </a:p>
            <a:p>
              <a:pPr algn="ctr"/>
              <a:endParaRPr lang="fr-FR" dirty="0"/>
            </a:p>
          </p:txBody>
        </p:sp>
        <p:sp>
          <p:nvSpPr>
            <p:cNvPr id="22" name="ZoneTexte 21"/>
            <p:cNvSpPr txBox="1"/>
            <p:nvPr/>
          </p:nvSpPr>
          <p:spPr>
            <a:xfrm>
              <a:off x="118199" y="5038118"/>
              <a:ext cx="5109882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dirty="0" smtClean="0"/>
                <a:t>Peut-on savoir quel est l’objet le plus lourd ?</a:t>
              </a:r>
              <a:endParaRPr lang="fr-FR" sz="3200" dirty="0"/>
            </a:p>
          </p:txBody>
        </p:sp>
      </p:grpSp>
      <p:sp>
        <p:nvSpPr>
          <p:cNvPr id="3" name="ZoneTexte 2"/>
          <p:cNvSpPr txBox="1"/>
          <p:nvPr/>
        </p:nvSpPr>
        <p:spPr>
          <a:xfrm>
            <a:off x="6858000" y="5181600"/>
            <a:ext cx="14253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OUI</a:t>
            </a:r>
            <a:endParaRPr lang="fr-FR" dirty="0"/>
          </a:p>
        </p:txBody>
      </p:sp>
      <p:sp>
        <p:nvSpPr>
          <p:cNvPr id="11" name="Triangle isocèle 10"/>
          <p:cNvSpPr/>
          <p:nvPr/>
        </p:nvSpPr>
        <p:spPr>
          <a:xfrm>
            <a:off x="2286000" y="1219200"/>
            <a:ext cx="552450" cy="74878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Triangle isocèle 23"/>
          <p:cNvSpPr/>
          <p:nvPr/>
        </p:nvSpPr>
        <p:spPr>
          <a:xfrm>
            <a:off x="2742584" y="1219200"/>
            <a:ext cx="552450" cy="74878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Triangle isocèle 24"/>
          <p:cNvSpPr/>
          <p:nvPr/>
        </p:nvSpPr>
        <p:spPr>
          <a:xfrm>
            <a:off x="3280631" y="1219200"/>
            <a:ext cx="552450" cy="74878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Triangle isocèle 25"/>
          <p:cNvSpPr/>
          <p:nvPr/>
        </p:nvSpPr>
        <p:spPr>
          <a:xfrm>
            <a:off x="3792630" y="1219200"/>
            <a:ext cx="552450" cy="74878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Croix 17"/>
          <p:cNvSpPr/>
          <p:nvPr/>
        </p:nvSpPr>
        <p:spPr>
          <a:xfrm>
            <a:off x="7209752" y="1219200"/>
            <a:ext cx="867335" cy="748788"/>
          </a:xfrm>
          <a:prstGeom prst="plus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Croix 26"/>
          <p:cNvSpPr/>
          <p:nvPr/>
        </p:nvSpPr>
        <p:spPr>
          <a:xfrm>
            <a:off x="7902554" y="648937"/>
            <a:ext cx="867335" cy="748788"/>
          </a:xfrm>
          <a:prstGeom prst="plus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Croix 27"/>
          <p:cNvSpPr/>
          <p:nvPr/>
        </p:nvSpPr>
        <p:spPr>
          <a:xfrm>
            <a:off x="8585498" y="1219200"/>
            <a:ext cx="867335" cy="748788"/>
          </a:xfrm>
          <a:prstGeom prst="plus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Croix 28"/>
          <p:cNvSpPr/>
          <p:nvPr/>
        </p:nvSpPr>
        <p:spPr>
          <a:xfrm>
            <a:off x="9848553" y="4895850"/>
            <a:ext cx="1676697" cy="1400634"/>
          </a:xfrm>
          <a:prstGeom prst="plus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3791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5640207" y="4385095"/>
            <a:ext cx="6551793" cy="24729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Réponse :</a:t>
            </a:r>
            <a:endParaRPr lang="fr-FR" sz="2800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20" name="Rectangle 19"/>
          <p:cNvSpPr/>
          <p:nvPr/>
        </p:nvSpPr>
        <p:spPr>
          <a:xfrm>
            <a:off x="0" y="4401233"/>
            <a:ext cx="12192000" cy="247021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Trapèze 11"/>
          <p:cNvSpPr/>
          <p:nvPr/>
        </p:nvSpPr>
        <p:spPr>
          <a:xfrm>
            <a:off x="5473622" y="2460812"/>
            <a:ext cx="489476" cy="591671"/>
          </a:xfrm>
          <a:prstGeom prst="trapezoid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0" y="1547766"/>
            <a:ext cx="12192000" cy="5323681"/>
            <a:chOff x="0" y="1547766"/>
            <a:chExt cx="12192000" cy="5323681"/>
          </a:xfrm>
        </p:grpSpPr>
        <p:grpSp>
          <p:nvGrpSpPr>
            <p:cNvPr id="17" name="Groupe 16"/>
            <p:cNvGrpSpPr/>
            <p:nvPr/>
          </p:nvGrpSpPr>
          <p:grpSpPr>
            <a:xfrm>
              <a:off x="2026134" y="1547766"/>
              <a:ext cx="7384452" cy="2823882"/>
              <a:chOff x="2019410" y="1344706"/>
              <a:chExt cx="7384452" cy="2823882"/>
            </a:xfrm>
          </p:grpSpPr>
          <p:sp>
            <p:nvSpPr>
              <p:cNvPr id="4" name="Trapèze 3"/>
              <p:cNvSpPr/>
              <p:nvPr/>
            </p:nvSpPr>
            <p:spPr>
              <a:xfrm>
                <a:off x="2487706" y="3039035"/>
                <a:ext cx="6508376" cy="1129553"/>
              </a:xfrm>
              <a:prstGeom prst="trapezoid">
                <a:avLst/>
              </a:prstGeom>
              <a:solidFill>
                <a:srgbClr val="582808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" name="Flèche vers le haut 4"/>
              <p:cNvSpPr/>
              <p:nvPr/>
            </p:nvSpPr>
            <p:spPr>
              <a:xfrm>
                <a:off x="5597337" y="1344706"/>
                <a:ext cx="228600" cy="1761565"/>
              </a:xfrm>
              <a:prstGeom prst="upArrow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3146612" y="2225489"/>
                <a:ext cx="5130051" cy="275664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3201744" y="2040591"/>
                <a:ext cx="45719" cy="1021976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8175812" y="2030506"/>
                <a:ext cx="45719" cy="1021976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3063239" y="2040591"/>
                <a:ext cx="322730" cy="645459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8037306" y="2030506"/>
                <a:ext cx="322730" cy="645459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" name="Organigramme : Délai 12"/>
              <p:cNvSpPr/>
              <p:nvPr/>
            </p:nvSpPr>
            <p:spPr>
              <a:xfrm rot="5400000">
                <a:off x="3101898" y="695888"/>
                <a:ext cx="245408" cy="2410383"/>
              </a:xfrm>
              <a:prstGeom prst="flowChartDelay">
                <a:avLst/>
              </a:prstGeom>
              <a:solidFill>
                <a:schemeClr val="accent4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" name="Organigramme : Délai 15"/>
              <p:cNvSpPr/>
              <p:nvPr/>
            </p:nvSpPr>
            <p:spPr>
              <a:xfrm rot="5400000">
                <a:off x="8075967" y="682441"/>
                <a:ext cx="245408" cy="2410383"/>
              </a:xfrm>
              <a:prstGeom prst="flowChartDelay">
                <a:avLst/>
              </a:prstGeom>
              <a:solidFill>
                <a:schemeClr val="accent4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4" name="Rectangle 13"/>
            <p:cNvSpPr/>
            <p:nvPr/>
          </p:nvSpPr>
          <p:spPr>
            <a:xfrm>
              <a:off x="0" y="4401233"/>
              <a:ext cx="12192000" cy="247021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640207" y="4401233"/>
              <a:ext cx="6551793" cy="24567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800" dirty="0" smtClean="0">
                  <a:solidFill>
                    <a:schemeClr val="tx1"/>
                  </a:solidFill>
                </a:rPr>
                <a:t>Réponse :</a:t>
              </a:r>
              <a:endParaRPr lang="fr-FR" sz="2800" dirty="0" smtClean="0"/>
            </a:p>
            <a:p>
              <a:pPr algn="ctr"/>
              <a:endParaRPr lang="fr-FR" dirty="0"/>
            </a:p>
            <a:p>
              <a:pPr algn="ctr"/>
              <a:endParaRPr lang="fr-FR" dirty="0" smtClean="0"/>
            </a:p>
            <a:p>
              <a:pPr algn="ctr"/>
              <a:endParaRPr lang="fr-FR" dirty="0"/>
            </a:p>
            <a:p>
              <a:pPr algn="ctr"/>
              <a:endParaRPr lang="fr-FR" dirty="0" smtClean="0"/>
            </a:p>
            <a:p>
              <a:pPr algn="ctr"/>
              <a:endParaRPr lang="fr-FR" dirty="0"/>
            </a:p>
            <a:p>
              <a:pPr algn="ctr"/>
              <a:endParaRPr lang="fr-FR" dirty="0"/>
            </a:p>
          </p:txBody>
        </p:sp>
        <p:sp>
          <p:nvSpPr>
            <p:cNvPr id="22" name="ZoneTexte 21"/>
            <p:cNvSpPr txBox="1"/>
            <p:nvPr/>
          </p:nvSpPr>
          <p:spPr>
            <a:xfrm>
              <a:off x="118199" y="5038118"/>
              <a:ext cx="510988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dirty="0" smtClean="0"/>
                <a:t>Est-ce possible ?</a:t>
              </a:r>
              <a:endParaRPr lang="fr-FR" sz="3200" dirty="0"/>
            </a:p>
          </p:txBody>
        </p:sp>
      </p:grpSp>
      <p:sp>
        <p:nvSpPr>
          <p:cNvPr id="3" name="ZoneTexte 2"/>
          <p:cNvSpPr txBox="1"/>
          <p:nvPr/>
        </p:nvSpPr>
        <p:spPr>
          <a:xfrm>
            <a:off x="6858000" y="5134852"/>
            <a:ext cx="14253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NON</a:t>
            </a:r>
            <a:endParaRPr lang="fr-FR" dirty="0"/>
          </a:p>
        </p:txBody>
      </p:sp>
      <p:sp>
        <p:nvSpPr>
          <p:cNvPr id="11" name="Triangle isocèle 10"/>
          <p:cNvSpPr/>
          <p:nvPr/>
        </p:nvSpPr>
        <p:spPr>
          <a:xfrm>
            <a:off x="2125501" y="1219200"/>
            <a:ext cx="552450" cy="74878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Triangle isocèle 23"/>
          <p:cNvSpPr/>
          <p:nvPr/>
        </p:nvSpPr>
        <p:spPr>
          <a:xfrm>
            <a:off x="3820251" y="1219200"/>
            <a:ext cx="552450" cy="74878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à coins arrondis 29"/>
          <p:cNvSpPr/>
          <p:nvPr/>
        </p:nvSpPr>
        <p:spPr>
          <a:xfrm>
            <a:off x="2900020" y="1241847"/>
            <a:ext cx="737347" cy="7239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à coins arrondis 30"/>
          <p:cNvSpPr/>
          <p:nvPr/>
        </p:nvSpPr>
        <p:spPr>
          <a:xfrm>
            <a:off x="2900020" y="495300"/>
            <a:ext cx="737347" cy="7239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à coins arrondis 31"/>
          <p:cNvSpPr/>
          <p:nvPr/>
        </p:nvSpPr>
        <p:spPr>
          <a:xfrm>
            <a:off x="7675355" y="1236019"/>
            <a:ext cx="737347" cy="7239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à coins arrondis 32"/>
          <p:cNvSpPr/>
          <p:nvPr/>
        </p:nvSpPr>
        <p:spPr>
          <a:xfrm>
            <a:off x="7675354" y="495300"/>
            <a:ext cx="737347" cy="7239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Triangle isocèle 33"/>
          <p:cNvSpPr/>
          <p:nvPr/>
        </p:nvSpPr>
        <p:spPr>
          <a:xfrm>
            <a:off x="8758771" y="1197791"/>
            <a:ext cx="552450" cy="74878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3747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5640207" y="4385095"/>
            <a:ext cx="6551793" cy="24729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Réponse :</a:t>
            </a:r>
            <a:endParaRPr lang="fr-FR" sz="2800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20" name="Rectangle 19"/>
          <p:cNvSpPr/>
          <p:nvPr/>
        </p:nvSpPr>
        <p:spPr>
          <a:xfrm>
            <a:off x="0" y="4401233"/>
            <a:ext cx="12192000" cy="247021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Trapèze 11"/>
          <p:cNvSpPr/>
          <p:nvPr/>
        </p:nvSpPr>
        <p:spPr>
          <a:xfrm>
            <a:off x="5473622" y="2460812"/>
            <a:ext cx="489476" cy="591671"/>
          </a:xfrm>
          <a:prstGeom prst="trapezoid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0" y="1547766"/>
            <a:ext cx="12192000" cy="5323681"/>
            <a:chOff x="0" y="1547766"/>
            <a:chExt cx="12192000" cy="5323681"/>
          </a:xfrm>
        </p:grpSpPr>
        <p:grpSp>
          <p:nvGrpSpPr>
            <p:cNvPr id="17" name="Groupe 16"/>
            <p:cNvGrpSpPr/>
            <p:nvPr/>
          </p:nvGrpSpPr>
          <p:grpSpPr>
            <a:xfrm>
              <a:off x="2026134" y="1547766"/>
              <a:ext cx="7384452" cy="2823882"/>
              <a:chOff x="2019410" y="1344706"/>
              <a:chExt cx="7384452" cy="2823882"/>
            </a:xfrm>
          </p:grpSpPr>
          <p:sp>
            <p:nvSpPr>
              <p:cNvPr id="4" name="Trapèze 3"/>
              <p:cNvSpPr/>
              <p:nvPr/>
            </p:nvSpPr>
            <p:spPr>
              <a:xfrm>
                <a:off x="2487706" y="3039035"/>
                <a:ext cx="6508376" cy="1129553"/>
              </a:xfrm>
              <a:prstGeom prst="trapezoid">
                <a:avLst/>
              </a:prstGeom>
              <a:solidFill>
                <a:srgbClr val="582808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" name="Flèche vers le haut 4"/>
              <p:cNvSpPr/>
              <p:nvPr/>
            </p:nvSpPr>
            <p:spPr>
              <a:xfrm>
                <a:off x="5597337" y="1344706"/>
                <a:ext cx="228600" cy="1761565"/>
              </a:xfrm>
              <a:prstGeom prst="upArrow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3146612" y="2225489"/>
                <a:ext cx="5130051" cy="275664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3201744" y="2040591"/>
                <a:ext cx="45719" cy="1021976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8175812" y="2030506"/>
                <a:ext cx="45719" cy="1021976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3063239" y="2040591"/>
                <a:ext cx="322730" cy="645459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8037306" y="2030506"/>
                <a:ext cx="322730" cy="645459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" name="Organigramme : Délai 12"/>
              <p:cNvSpPr/>
              <p:nvPr/>
            </p:nvSpPr>
            <p:spPr>
              <a:xfrm rot="5400000">
                <a:off x="3101898" y="695888"/>
                <a:ext cx="245408" cy="2410383"/>
              </a:xfrm>
              <a:prstGeom prst="flowChartDelay">
                <a:avLst/>
              </a:prstGeom>
              <a:solidFill>
                <a:schemeClr val="accent4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" name="Organigramme : Délai 15"/>
              <p:cNvSpPr/>
              <p:nvPr/>
            </p:nvSpPr>
            <p:spPr>
              <a:xfrm rot="5400000">
                <a:off x="8075967" y="682441"/>
                <a:ext cx="245408" cy="2410383"/>
              </a:xfrm>
              <a:prstGeom prst="flowChartDelay">
                <a:avLst/>
              </a:prstGeom>
              <a:solidFill>
                <a:schemeClr val="accent4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4" name="Rectangle 13"/>
            <p:cNvSpPr/>
            <p:nvPr/>
          </p:nvSpPr>
          <p:spPr>
            <a:xfrm>
              <a:off x="0" y="4401233"/>
              <a:ext cx="12192000" cy="247021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640207" y="4371648"/>
              <a:ext cx="6551793" cy="24567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800" dirty="0" smtClean="0"/>
            </a:p>
            <a:p>
              <a:pPr algn="ctr"/>
              <a:endParaRPr lang="fr-FR" dirty="0"/>
            </a:p>
            <a:p>
              <a:pPr algn="ctr"/>
              <a:endParaRPr lang="fr-FR" dirty="0" smtClean="0"/>
            </a:p>
            <a:p>
              <a:pPr algn="ctr"/>
              <a:endParaRPr lang="fr-FR" dirty="0"/>
            </a:p>
            <a:p>
              <a:pPr algn="ctr"/>
              <a:endParaRPr lang="fr-FR" dirty="0" smtClean="0"/>
            </a:p>
            <a:p>
              <a:pPr algn="ctr"/>
              <a:endParaRPr lang="fr-FR" dirty="0"/>
            </a:p>
            <a:p>
              <a:pPr algn="ctr"/>
              <a:endParaRPr lang="fr-FR" dirty="0"/>
            </a:p>
          </p:txBody>
        </p:sp>
        <p:sp>
          <p:nvSpPr>
            <p:cNvPr id="22" name="ZoneTexte 21"/>
            <p:cNvSpPr txBox="1"/>
            <p:nvPr/>
          </p:nvSpPr>
          <p:spPr>
            <a:xfrm>
              <a:off x="118199" y="5038118"/>
              <a:ext cx="5109882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dirty="0" smtClean="0"/>
                <a:t>Que peux-tu dire de la masse de ces 2 objets (triangle bleu et polygone jaune) ?</a:t>
              </a:r>
              <a:endParaRPr lang="fr-FR" sz="3200" dirty="0"/>
            </a:p>
          </p:txBody>
        </p:sp>
      </p:grpSp>
      <p:sp>
        <p:nvSpPr>
          <p:cNvPr id="3" name="ZoneTexte 2"/>
          <p:cNvSpPr txBox="1"/>
          <p:nvPr/>
        </p:nvSpPr>
        <p:spPr>
          <a:xfrm>
            <a:off x="5897806" y="4408405"/>
            <a:ext cx="622890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L’objet jaune a une masse qui est le double de celle du triangle bleu.</a:t>
            </a:r>
          </a:p>
          <a:p>
            <a:r>
              <a:rPr lang="fr-FR" sz="3200" dirty="0" smtClean="0"/>
              <a:t>Et inversement, le triangle bleu a une masse qui est la moitié de la masse de la forme jaune.</a:t>
            </a:r>
            <a:endParaRPr lang="fr-FR" dirty="0"/>
          </a:p>
        </p:txBody>
      </p:sp>
      <p:sp>
        <p:nvSpPr>
          <p:cNvPr id="24" name="Triangle isocèle 23"/>
          <p:cNvSpPr/>
          <p:nvPr/>
        </p:nvSpPr>
        <p:spPr>
          <a:xfrm>
            <a:off x="3453542" y="648937"/>
            <a:ext cx="773428" cy="131905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Croix 17"/>
          <p:cNvSpPr/>
          <p:nvPr/>
        </p:nvSpPr>
        <p:spPr>
          <a:xfrm>
            <a:off x="7649750" y="895350"/>
            <a:ext cx="1157008" cy="1072638"/>
          </a:xfrm>
          <a:prstGeom prst="plus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Triangle isocèle 30"/>
          <p:cNvSpPr/>
          <p:nvPr/>
        </p:nvSpPr>
        <p:spPr>
          <a:xfrm>
            <a:off x="2435040" y="648937"/>
            <a:ext cx="773428" cy="131905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7457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e 24"/>
          <p:cNvGrpSpPr/>
          <p:nvPr/>
        </p:nvGrpSpPr>
        <p:grpSpPr>
          <a:xfrm>
            <a:off x="0" y="1552817"/>
            <a:ext cx="12192000" cy="5318630"/>
            <a:chOff x="0" y="1552817"/>
            <a:chExt cx="12192000" cy="5318630"/>
          </a:xfrm>
        </p:grpSpPr>
        <p:grpSp>
          <p:nvGrpSpPr>
            <p:cNvPr id="20" name="Groupe 19"/>
            <p:cNvGrpSpPr/>
            <p:nvPr/>
          </p:nvGrpSpPr>
          <p:grpSpPr>
            <a:xfrm>
              <a:off x="2059751" y="1552817"/>
              <a:ext cx="7384452" cy="2818831"/>
              <a:chOff x="2019410" y="1363205"/>
              <a:chExt cx="7384452" cy="2818831"/>
            </a:xfrm>
          </p:grpSpPr>
          <p:sp>
            <p:nvSpPr>
              <p:cNvPr id="4" name="Trapèze 3"/>
              <p:cNvSpPr/>
              <p:nvPr/>
            </p:nvSpPr>
            <p:spPr>
              <a:xfrm>
                <a:off x="2487706" y="3052483"/>
                <a:ext cx="6508376" cy="1129553"/>
              </a:xfrm>
              <a:prstGeom prst="trapezoid">
                <a:avLst/>
              </a:prstGeom>
              <a:solidFill>
                <a:srgbClr val="582808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" name="Flèche vers le haut 4"/>
              <p:cNvSpPr/>
              <p:nvPr/>
            </p:nvSpPr>
            <p:spPr>
              <a:xfrm rot="855991">
                <a:off x="5720543" y="1523303"/>
                <a:ext cx="218098" cy="781493"/>
              </a:xfrm>
              <a:prstGeom prst="upArrow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" name="Rectangle 5"/>
              <p:cNvSpPr/>
              <p:nvPr/>
            </p:nvSpPr>
            <p:spPr>
              <a:xfrm rot="606156">
                <a:off x="3084173" y="2255067"/>
                <a:ext cx="5130051" cy="275664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3201744" y="2054039"/>
                <a:ext cx="45719" cy="1021976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8175812" y="2141444"/>
                <a:ext cx="45719" cy="924485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3063238" y="1495986"/>
                <a:ext cx="322730" cy="645459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8050752" y="2319620"/>
                <a:ext cx="322730" cy="645459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" name="Organigramme : Délai 12"/>
              <p:cNvSpPr/>
              <p:nvPr/>
            </p:nvSpPr>
            <p:spPr>
              <a:xfrm rot="5400000">
                <a:off x="3101898" y="280717"/>
                <a:ext cx="245408" cy="2410383"/>
              </a:xfrm>
              <a:prstGeom prst="flowChartDelay">
                <a:avLst/>
              </a:prstGeom>
              <a:solidFill>
                <a:schemeClr val="accent4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" name="Organigramme : Délai 15"/>
              <p:cNvSpPr/>
              <p:nvPr/>
            </p:nvSpPr>
            <p:spPr>
              <a:xfrm rot="5400000">
                <a:off x="8075967" y="1000130"/>
                <a:ext cx="245408" cy="2410383"/>
              </a:xfrm>
              <a:prstGeom prst="flowChartDelay">
                <a:avLst/>
              </a:prstGeom>
              <a:solidFill>
                <a:schemeClr val="accent4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" name="Trapèze 17"/>
              <p:cNvSpPr/>
              <p:nvPr/>
            </p:nvSpPr>
            <p:spPr>
              <a:xfrm>
                <a:off x="5473622" y="2460812"/>
                <a:ext cx="489476" cy="591671"/>
              </a:xfrm>
              <a:prstGeom prst="trapezoid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21" name="Rectangle 20"/>
            <p:cNvSpPr/>
            <p:nvPr/>
          </p:nvSpPr>
          <p:spPr>
            <a:xfrm>
              <a:off x="0" y="4401233"/>
              <a:ext cx="12192000" cy="247021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640207" y="4401233"/>
              <a:ext cx="6551793" cy="24567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800" dirty="0" smtClean="0">
                  <a:solidFill>
                    <a:schemeClr val="tx1"/>
                  </a:solidFill>
                </a:rPr>
                <a:t>Réponse :</a:t>
              </a:r>
              <a:endParaRPr lang="fr-FR" sz="2800" dirty="0" smtClean="0"/>
            </a:p>
            <a:p>
              <a:pPr algn="ctr"/>
              <a:endParaRPr lang="fr-FR" dirty="0"/>
            </a:p>
            <a:p>
              <a:pPr algn="ctr"/>
              <a:endParaRPr lang="fr-FR" dirty="0" smtClean="0"/>
            </a:p>
            <a:p>
              <a:pPr algn="ctr"/>
              <a:endParaRPr lang="fr-FR" dirty="0"/>
            </a:p>
            <a:p>
              <a:pPr algn="ctr"/>
              <a:endParaRPr lang="fr-FR" dirty="0" smtClean="0"/>
            </a:p>
            <a:p>
              <a:pPr algn="ctr"/>
              <a:endParaRPr lang="fr-FR" dirty="0"/>
            </a:p>
            <a:p>
              <a:pPr algn="ctr"/>
              <a:endParaRPr lang="fr-FR" dirty="0"/>
            </a:p>
          </p:txBody>
        </p:sp>
        <p:sp>
          <p:nvSpPr>
            <p:cNvPr id="23" name="ZoneTexte 22"/>
            <p:cNvSpPr txBox="1"/>
            <p:nvPr/>
          </p:nvSpPr>
          <p:spPr>
            <a:xfrm>
              <a:off x="118199" y="5038118"/>
              <a:ext cx="5109882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dirty="0" smtClean="0"/>
                <a:t>Compare la masse du triangle bleu et du pentagone.</a:t>
              </a:r>
              <a:endParaRPr lang="fr-FR" sz="3200" dirty="0"/>
            </a:p>
          </p:txBody>
        </p:sp>
      </p:grpSp>
      <p:sp>
        <p:nvSpPr>
          <p:cNvPr id="26" name="Rectangle à coins arrondis 25"/>
          <p:cNvSpPr/>
          <p:nvPr/>
        </p:nvSpPr>
        <p:spPr>
          <a:xfrm>
            <a:off x="7241846" y="1541430"/>
            <a:ext cx="737347" cy="7239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à coins arrondis 31"/>
          <p:cNvSpPr/>
          <p:nvPr/>
        </p:nvSpPr>
        <p:spPr>
          <a:xfrm>
            <a:off x="2612762" y="839693"/>
            <a:ext cx="737347" cy="7239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3592167" y="663068"/>
            <a:ext cx="920003" cy="90201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8340952" y="1353439"/>
            <a:ext cx="941432" cy="90201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/>
          <p:cNvSpPr txBox="1"/>
          <p:nvPr/>
        </p:nvSpPr>
        <p:spPr>
          <a:xfrm>
            <a:off x="6071912" y="4981386"/>
            <a:ext cx="562838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/>
              <a:t>Je peux dire que le pentagone orange est plus lourd que le triangle bleu.</a:t>
            </a:r>
          </a:p>
        </p:txBody>
      </p:sp>
      <p:sp>
        <p:nvSpPr>
          <p:cNvPr id="2" name="Triangle rectangle 1"/>
          <p:cNvSpPr/>
          <p:nvPr/>
        </p:nvSpPr>
        <p:spPr>
          <a:xfrm>
            <a:off x="2673140" y="0"/>
            <a:ext cx="1060660" cy="83969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Pentagone régulier 2"/>
          <p:cNvSpPr/>
          <p:nvPr/>
        </p:nvSpPr>
        <p:spPr>
          <a:xfrm>
            <a:off x="7610519" y="601393"/>
            <a:ext cx="1000081" cy="920464"/>
          </a:xfrm>
          <a:prstGeom prst="pentagon">
            <a:avLst/>
          </a:prstGeom>
          <a:solidFill>
            <a:srgbClr val="FA5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6205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5640207" y="4385095"/>
            <a:ext cx="6551793" cy="24729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Réponse :</a:t>
            </a:r>
            <a:endParaRPr lang="fr-FR" sz="2800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20" name="Rectangle 19"/>
          <p:cNvSpPr/>
          <p:nvPr/>
        </p:nvSpPr>
        <p:spPr>
          <a:xfrm>
            <a:off x="0" y="4401233"/>
            <a:ext cx="12192000" cy="247021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Trapèze 11"/>
          <p:cNvSpPr/>
          <p:nvPr/>
        </p:nvSpPr>
        <p:spPr>
          <a:xfrm>
            <a:off x="5473622" y="2460812"/>
            <a:ext cx="489476" cy="591671"/>
          </a:xfrm>
          <a:prstGeom prst="trapezoid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0" y="1547766"/>
            <a:ext cx="12192000" cy="5323681"/>
            <a:chOff x="0" y="1547766"/>
            <a:chExt cx="12192000" cy="5323681"/>
          </a:xfrm>
        </p:grpSpPr>
        <p:grpSp>
          <p:nvGrpSpPr>
            <p:cNvPr id="17" name="Groupe 16"/>
            <p:cNvGrpSpPr/>
            <p:nvPr/>
          </p:nvGrpSpPr>
          <p:grpSpPr>
            <a:xfrm>
              <a:off x="2026134" y="1547766"/>
              <a:ext cx="7384452" cy="2823882"/>
              <a:chOff x="2019410" y="1344706"/>
              <a:chExt cx="7384452" cy="2823882"/>
            </a:xfrm>
          </p:grpSpPr>
          <p:sp>
            <p:nvSpPr>
              <p:cNvPr id="4" name="Trapèze 3"/>
              <p:cNvSpPr/>
              <p:nvPr/>
            </p:nvSpPr>
            <p:spPr>
              <a:xfrm>
                <a:off x="2487706" y="3039035"/>
                <a:ext cx="6508376" cy="1129553"/>
              </a:xfrm>
              <a:prstGeom prst="trapezoid">
                <a:avLst/>
              </a:prstGeom>
              <a:solidFill>
                <a:srgbClr val="582808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" name="Flèche vers le haut 4"/>
              <p:cNvSpPr/>
              <p:nvPr/>
            </p:nvSpPr>
            <p:spPr>
              <a:xfrm>
                <a:off x="5597337" y="1344706"/>
                <a:ext cx="228600" cy="1761565"/>
              </a:xfrm>
              <a:prstGeom prst="upArrow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3146612" y="2225489"/>
                <a:ext cx="5130051" cy="275664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3201744" y="2040591"/>
                <a:ext cx="45719" cy="1021976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8175812" y="2030506"/>
                <a:ext cx="45719" cy="1021976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3063239" y="2040591"/>
                <a:ext cx="322730" cy="645459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8037306" y="2030506"/>
                <a:ext cx="322730" cy="645459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" name="Organigramme : Délai 12"/>
              <p:cNvSpPr/>
              <p:nvPr/>
            </p:nvSpPr>
            <p:spPr>
              <a:xfrm rot="5400000">
                <a:off x="3101898" y="695888"/>
                <a:ext cx="245408" cy="2410383"/>
              </a:xfrm>
              <a:prstGeom prst="flowChartDelay">
                <a:avLst/>
              </a:prstGeom>
              <a:solidFill>
                <a:schemeClr val="accent4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" name="Organigramme : Délai 15"/>
              <p:cNvSpPr/>
              <p:nvPr/>
            </p:nvSpPr>
            <p:spPr>
              <a:xfrm rot="5400000">
                <a:off x="8075967" y="682441"/>
                <a:ext cx="245408" cy="2410383"/>
              </a:xfrm>
              <a:prstGeom prst="flowChartDelay">
                <a:avLst/>
              </a:prstGeom>
              <a:solidFill>
                <a:schemeClr val="accent4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4" name="Rectangle 13"/>
            <p:cNvSpPr/>
            <p:nvPr/>
          </p:nvSpPr>
          <p:spPr>
            <a:xfrm>
              <a:off x="0" y="4401233"/>
              <a:ext cx="12192000" cy="247021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640207" y="4401233"/>
              <a:ext cx="6551793" cy="24567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800" dirty="0" smtClean="0">
                  <a:solidFill>
                    <a:schemeClr val="tx1"/>
                  </a:solidFill>
                </a:rPr>
                <a:t>Réponse :</a:t>
              </a:r>
              <a:endParaRPr lang="fr-FR" sz="2800" dirty="0" smtClean="0"/>
            </a:p>
            <a:p>
              <a:pPr algn="ctr"/>
              <a:endParaRPr lang="fr-FR" dirty="0"/>
            </a:p>
            <a:p>
              <a:pPr algn="ctr"/>
              <a:endParaRPr lang="fr-FR" dirty="0" smtClean="0"/>
            </a:p>
            <a:p>
              <a:pPr algn="ctr"/>
              <a:endParaRPr lang="fr-FR" dirty="0"/>
            </a:p>
            <a:p>
              <a:pPr algn="ctr"/>
              <a:endParaRPr lang="fr-FR" dirty="0" smtClean="0"/>
            </a:p>
            <a:p>
              <a:pPr algn="ctr"/>
              <a:endParaRPr lang="fr-FR" dirty="0"/>
            </a:p>
            <a:p>
              <a:pPr algn="ctr"/>
              <a:endParaRPr lang="fr-FR" dirty="0"/>
            </a:p>
          </p:txBody>
        </p:sp>
        <p:sp>
          <p:nvSpPr>
            <p:cNvPr id="22" name="ZoneTexte 21"/>
            <p:cNvSpPr txBox="1"/>
            <p:nvPr/>
          </p:nvSpPr>
          <p:spPr>
            <a:xfrm>
              <a:off x="118199" y="5038118"/>
              <a:ext cx="548586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dirty="0" smtClean="0"/>
                <a:t>Dans quel cas est-ce possible ?</a:t>
              </a:r>
              <a:endParaRPr lang="fr-FR" sz="3200" dirty="0"/>
            </a:p>
          </p:txBody>
        </p:sp>
      </p:grpSp>
      <p:sp>
        <p:nvSpPr>
          <p:cNvPr id="3" name="ZoneTexte 2"/>
          <p:cNvSpPr txBox="1"/>
          <p:nvPr/>
        </p:nvSpPr>
        <p:spPr>
          <a:xfrm>
            <a:off x="6858000" y="5134852"/>
            <a:ext cx="50101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C’est possible si le cylindre vert et le sablier ont la même masse.</a:t>
            </a:r>
            <a:endParaRPr lang="fr-FR" dirty="0"/>
          </a:p>
        </p:txBody>
      </p:sp>
      <p:sp>
        <p:nvSpPr>
          <p:cNvPr id="18" name="Organigramme : Disque magnétique 17"/>
          <p:cNvSpPr/>
          <p:nvPr/>
        </p:nvSpPr>
        <p:spPr>
          <a:xfrm>
            <a:off x="2026134" y="1547766"/>
            <a:ext cx="1201943" cy="420222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Organigramme : Disque magnétique 27"/>
          <p:cNvSpPr/>
          <p:nvPr/>
        </p:nvSpPr>
        <p:spPr>
          <a:xfrm>
            <a:off x="2026134" y="1183774"/>
            <a:ext cx="1201943" cy="420222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Organigramme : Disque magnétique 28"/>
          <p:cNvSpPr/>
          <p:nvPr/>
        </p:nvSpPr>
        <p:spPr>
          <a:xfrm>
            <a:off x="6969721" y="1547766"/>
            <a:ext cx="1201943" cy="420222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Organigramme : Disque magnétique 34"/>
          <p:cNvSpPr/>
          <p:nvPr/>
        </p:nvSpPr>
        <p:spPr>
          <a:xfrm>
            <a:off x="6968042" y="1186252"/>
            <a:ext cx="1201943" cy="420222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Organigramme : Joindre 18"/>
          <p:cNvSpPr/>
          <p:nvPr/>
        </p:nvSpPr>
        <p:spPr>
          <a:xfrm>
            <a:off x="3358516" y="806833"/>
            <a:ext cx="538890" cy="1190740"/>
          </a:xfrm>
          <a:prstGeom prst="flowChartCollat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5" name="Cylindre 24"/>
          <p:cNvSpPr/>
          <p:nvPr/>
        </p:nvSpPr>
        <p:spPr>
          <a:xfrm>
            <a:off x="8366760" y="806833"/>
            <a:ext cx="415290" cy="1161155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Triangle isocèle 25"/>
          <p:cNvSpPr/>
          <p:nvPr/>
        </p:nvSpPr>
        <p:spPr>
          <a:xfrm>
            <a:off x="4017759" y="989255"/>
            <a:ext cx="359818" cy="977388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Triangle isocèle 35"/>
          <p:cNvSpPr/>
          <p:nvPr/>
        </p:nvSpPr>
        <p:spPr>
          <a:xfrm>
            <a:off x="8967062" y="989255"/>
            <a:ext cx="359818" cy="977388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4012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e 24"/>
          <p:cNvGrpSpPr/>
          <p:nvPr/>
        </p:nvGrpSpPr>
        <p:grpSpPr>
          <a:xfrm>
            <a:off x="0" y="1552817"/>
            <a:ext cx="12192000" cy="5318630"/>
            <a:chOff x="0" y="1552817"/>
            <a:chExt cx="12192000" cy="5318630"/>
          </a:xfrm>
        </p:grpSpPr>
        <p:grpSp>
          <p:nvGrpSpPr>
            <p:cNvPr id="20" name="Groupe 19"/>
            <p:cNvGrpSpPr/>
            <p:nvPr/>
          </p:nvGrpSpPr>
          <p:grpSpPr>
            <a:xfrm>
              <a:off x="2059751" y="1552817"/>
              <a:ext cx="7384452" cy="2818831"/>
              <a:chOff x="2019410" y="1363205"/>
              <a:chExt cx="7384452" cy="2818831"/>
            </a:xfrm>
          </p:grpSpPr>
          <p:sp>
            <p:nvSpPr>
              <p:cNvPr id="4" name="Trapèze 3"/>
              <p:cNvSpPr/>
              <p:nvPr/>
            </p:nvSpPr>
            <p:spPr>
              <a:xfrm>
                <a:off x="2487706" y="3052483"/>
                <a:ext cx="6508376" cy="1129553"/>
              </a:xfrm>
              <a:prstGeom prst="trapezoid">
                <a:avLst/>
              </a:prstGeom>
              <a:solidFill>
                <a:srgbClr val="582808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" name="Flèche vers le haut 4"/>
              <p:cNvSpPr/>
              <p:nvPr/>
            </p:nvSpPr>
            <p:spPr>
              <a:xfrm rot="855991">
                <a:off x="5720543" y="1523303"/>
                <a:ext cx="218098" cy="781493"/>
              </a:xfrm>
              <a:prstGeom prst="upArrow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" name="Rectangle 5"/>
              <p:cNvSpPr/>
              <p:nvPr/>
            </p:nvSpPr>
            <p:spPr>
              <a:xfrm rot="606156">
                <a:off x="3084173" y="2255067"/>
                <a:ext cx="5130051" cy="275664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3201744" y="2054039"/>
                <a:ext cx="45719" cy="1021976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8175812" y="2141444"/>
                <a:ext cx="45719" cy="924485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3063238" y="1495986"/>
                <a:ext cx="322730" cy="645459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8050752" y="2319620"/>
                <a:ext cx="322730" cy="645459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" name="Organigramme : Délai 12"/>
              <p:cNvSpPr/>
              <p:nvPr/>
            </p:nvSpPr>
            <p:spPr>
              <a:xfrm rot="5400000">
                <a:off x="3101898" y="280717"/>
                <a:ext cx="245408" cy="2410383"/>
              </a:xfrm>
              <a:prstGeom prst="flowChartDelay">
                <a:avLst/>
              </a:prstGeom>
              <a:solidFill>
                <a:schemeClr val="accent4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" name="Organigramme : Délai 15"/>
              <p:cNvSpPr/>
              <p:nvPr/>
            </p:nvSpPr>
            <p:spPr>
              <a:xfrm rot="5400000">
                <a:off x="8075967" y="1000130"/>
                <a:ext cx="245408" cy="2410383"/>
              </a:xfrm>
              <a:prstGeom prst="flowChartDelay">
                <a:avLst/>
              </a:prstGeom>
              <a:solidFill>
                <a:schemeClr val="accent4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" name="Trapèze 17"/>
              <p:cNvSpPr/>
              <p:nvPr/>
            </p:nvSpPr>
            <p:spPr>
              <a:xfrm>
                <a:off x="5473622" y="2460812"/>
                <a:ext cx="489476" cy="591671"/>
              </a:xfrm>
              <a:prstGeom prst="trapezoid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21" name="Rectangle 20"/>
            <p:cNvSpPr/>
            <p:nvPr/>
          </p:nvSpPr>
          <p:spPr>
            <a:xfrm>
              <a:off x="0" y="4401233"/>
              <a:ext cx="12192000" cy="247021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640207" y="4401233"/>
              <a:ext cx="6551793" cy="24567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  <a:p>
              <a:pPr algn="ctr"/>
              <a:endParaRPr lang="fr-FR" dirty="0" smtClean="0"/>
            </a:p>
            <a:p>
              <a:pPr algn="ctr"/>
              <a:endParaRPr lang="fr-FR" dirty="0"/>
            </a:p>
            <a:p>
              <a:pPr algn="ctr"/>
              <a:endParaRPr lang="fr-FR" dirty="0" smtClean="0"/>
            </a:p>
            <a:p>
              <a:pPr algn="ctr"/>
              <a:endParaRPr lang="fr-FR" dirty="0"/>
            </a:p>
            <a:p>
              <a:pPr algn="ctr"/>
              <a:endParaRPr lang="fr-FR" dirty="0"/>
            </a:p>
          </p:txBody>
        </p:sp>
        <p:sp>
          <p:nvSpPr>
            <p:cNvPr id="23" name="ZoneTexte 22"/>
            <p:cNvSpPr txBox="1"/>
            <p:nvPr/>
          </p:nvSpPr>
          <p:spPr>
            <a:xfrm>
              <a:off x="118199" y="5038118"/>
              <a:ext cx="552200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dirty="0" smtClean="0"/>
                <a:t>Dans quel cas est-ce possible ?</a:t>
              </a:r>
              <a:endParaRPr lang="fr-FR" sz="3200" dirty="0"/>
            </a:p>
          </p:txBody>
        </p:sp>
      </p:grpSp>
      <p:sp>
        <p:nvSpPr>
          <p:cNvPr id="33" name="ZoneTexte 32"/>
          <p:cNvSpPr txBox="1"/>
          <p:nvPr/>
        </p:nvSpPr>
        <p:spPr>
          <a:xfrm>
            <a:off x="5640207" y="4459052"/>
            <a:ext cx="655179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/>
              <a:t>C’est possible si la boule bleue est plus légère qu’un cube orange ou inversement, si un cube orange est plus lourd que la boule bleue.</a:t>
            </a:r>
          </a:p>
        </p:txBody>
      </p:sp>
      <p:sp>
        <p:nvSpPr>
          <p:cNvPr id="11" name="Cube 10"/>
          <p:cNvSpPr/>
          <p:nvPr/>
        </p:nvSpPr>
        <p:spPr>
          <a:xfrm>
            <a:off x="2101625" y="974593"/>
            <a:ext cx="777578" cy="578223"/>
          </a:xfrm>
          <a:prstGeom prst="cube">
            <a:avLst/>
          </a:prstGeom>
          <a:solidFill>
            <a:srgbClr val="FA5F00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Cube 26"/>
          <p:cNvSpPr/>
          <p:nvPr/>
        </p:nvSpPr>
        <p:spPr>
          <a:xfrm>
            <a:off x="2853296" y="951898"/>
            <a:ext cx="777578" cy="578223"/>
          </a:xfrm>
          <a:prstGeom prst="cube">
            <a:avLst/>
          </a:prstGeom>
          <a:solidFill>
            <a:srgbClr val="FA5F00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Cube 27"/>
          <p:cNvSpPr/>
          <p:nvPr/>
        </p:nvSpPr>
        <p:spPr>
          <a:xfrm>
            <a:off x="2101625" y="486825"/>
            <a:ext cx="777578" cy="578223"/>
          </a:xfrm>
          <a:prstGeom prst="cube">
            <a:avLst/>
          </a:prstGeom>
          <a:solidFill>
            <a:srgbClr val="FA5F00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Cube 29"/>
          <p:cNvSpPr/>
          <p:nvPr/>
        </p:nvSpPr>
        <p:spPr>
          <a:xfrm>
            <a:off x="8647634" y="1716388"/>
            <a:ext cx="777578" cy="578223"/>
          </a:xfrm>
          <a:prstGeom prst="cube">
            <a:avLst/>
          </a:prstGeom>
          <a:solidFill>
            <a:srgbClr val="FA5F00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Cube 30"/>
          <p:cNvSpPr/>
          <p:nvPr/>
        </p:nvSpPr>
        <p:spPr>
          <a:xfrm>
            <a:off x="7915775" y="1694321"/>
            <a:ext cx="777578" cy="578223"/>
          </a:xfrm>
          <a:prstGeom prst="cube">
            <a:avLst/>
          </a:prstGeom>
          <a:solidFill>
            <a:srgbClr val="FA5F00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Cube 34"/>
          <p:cNvSpPr/>
          <p:nvPr/>
        </p:nvSpPr>
        <p:spPr>
          <a:xfrm>
            <a:off x="8647634" y="1204249"/>
            <a:ext cx="777578" cy="578223"/>
          </a:xfrm>
          <a:prstGeom prst="cube">
            <a:avLst/>
          </a:prstGeom>
          <a:solidFill>
            <a:srgbClr val="FA5F00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Cube 35"/>
          <p:cNvSpPr/>
          <p:nvPr/>
        </p:nvSpPr>
        <p:spPr>
          <a:xfrm>
            <a:off x="7924768" y="1179968"/>
            <a:ext cx="777578" cy="578223"/>
          </a:xfrm>
          <a:prstGeom prst="cube">
            <a:avLst/>
          </a:prstGeom>
          <a:solidFill>
            <a:srgbClr val="FA5F00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3479686" y="294512"/>
            <a:ext cx="1252373" cy="12435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4206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6269" y="667133"/>
            <a:ext cx="1255799" cy="940637"/>
          </a:xfrm>
          <a:prstGeom prst="rect">
            <a:avLst/>
          </a:prstGeom>
        </p:spPr>
      </p:pic>
      <p:pic>
        <p:nvPicPr>
          <p:cNvPr id="1026" name="Picture 2" descr="RÃ©sultat de recherche d'images pour &quot;ballon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7453" y="9582"/>
            <a:ext cx="2852816" cy="285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Groupe 11"/>
          <p:cNvGrpSpPr/>
          <p:nvPr/>
        </p:nvGrpSpPr>
        <p:grpSpPr>
          <a:xfrm>
            <a:off x="2151527" y="1566264"/>
            <a:ext cx="7207622" cy="2818831"/>
            <a:chOff x="2151527" y="1566264"/>
            <a:chExt cx="7207622" cy="2818831"/>
          </a:xfrm>
        </p:grpSpPr>
        <p:sp>
          <p:nvSpPr>
            <p:cNvPr id="4" name="Trapèze 3"/>
            <p:cNvSpPr/>
            <p:nvPr/>
          </p:nvSpPr>
          <p:spPr>
            <a:xfrm flipH="1">
              <a:off x="2549543" y="3255542"/>
              <a:ext cx="6352525" cy="1129553"/>
            </a:xfrm>
            <a:prstGeom prst="trapezoid">
              <a:avLst/>
            </a:prstGeom>
            <a:solidFill>
              <a:srgbClr val="582808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Flèche vers le haut 4"/>
            <p:cNvSpPr/>
            <p:nvPr/>
          </p:nvSpPr>
          <p:spPr>
            <a:xfrm rot="20744009" flipH="1">
              <a:off x="5533770" y="1726362"/>
              <a:ext cx="212875" cy="781493"/>
            </a:xfrm>
            <a:prstGeom prst="upArrow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Rectangle 5"/>
            <p:cNvSpPr/>
            <p:nvPr/>
          </p:nvSpPr>
          <p:spPr>
            <a:xfrm rot="20993844" flipH="1">
              <a:off x="3312679" y="2458126"/>
              <a:ext cx="5007205" cy="275664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Rectangle 6"/>
            <p:cNvSpPr/>
            <p:nvPr/>
          </p:nvSpPr>
          <p:spPr>
            <a:xfrm flipH="1">
              <a:off x="8160504" y="2257098"/>
              <a:ext cx="44624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Rectangle 7"/>
            <p:cNvSpPr/>
            <p:nvPr/>
          </p:nvSpPr>
          <p:spPr>
            <a:xfrm flipH="1">
              <a:off x="3305546" y="2285675"/>
              <a:ext cx="45719" cy="983313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9" name="Rectangle 8"/>
            <p:cNvSpPr/>
            <p:nvPr/>
          </p:nvSpPr>
          <p:spPr>
            <a:xfrm flipH="1">
              <a:off x="8025316" y="1699045"/>
              <a:ext cx="315002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Rectangle 9"/>
            <p:cNvSpPr/>
            <p:nvPr/>
          </p:nvSpPr>
          <p:spPr>
            <a:xfrm flipH="1">
              <a:off x="3157234" y="2522679"/>
              <a:ext cx="315002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Organigramme : Délai 12"/>
            <p:cNvSpPr/>
            <p:nvPr/>
          </p:nvSpPr>
          <p:spPr>
            <a:xfrm rot="16200000" flipH="1">
              <a:off x="8060114" y="512636"/>
              <a:ext cx="245408" cy="235266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Organigramme : Délai 15"/>
            <p:cNvSpPr/>
            <p:nvPr/>
          </p:nvSpPr>
          <p:spPr>
            <a:xfrm rot="16200000" flipH="1">
              <a:off x="3205155" y="1232049"/>
              <a:ext cx="245408" cy="235266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Trapèze 17"/>
            <p:cNvSpPr/>
            <p:nvPr/>
          </p:nvSpPr>
          <p:spPr>
            <a:xfrm flipH="1">
              <a:off x="5509899" y="2663871"/>
              <a:ext cx="477755" cy="591671"/>
            </a:xfrm>
            <a:prstGeom prst="trapezoid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" name="Rectangle 2"/>
          <p:cNvSpPr/>
          <p:nvPr/>
        </p:nvSpPr>
        <p:spPr>
          <a:xfrm>
            <a:off x="0" y="4401233"/>
            <a:ext cx="12192000" cy="247021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118199" y="5038118"/>
            <a:ext cx="51098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Quel objet est le plus léger ?</a:t>
            </a:r>
            <a:endParaRPr lang="fr-FR" sz="3200" dirty="0"/>
          </a:p>
        </p:txBody>
      </p:sp>
      <p:sp>
        <p:nvSpPr>
          <p:cNvPr id="11" name="Rectangle 10"/>
          <p:cNvSpPr/>
          <p:nvPr/>
        </p:nvSpPr>
        <p:spPr>
          <a:xfrm>
            <a:off x="5640207" y="4401233"/>
            <a:ext cx="6551793" cy="2456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Réponse :</a:t>
            </a:r>
            <a:endParaRPr lang="fr-FR" sz="2800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14" name="AutoShape 4" descr="RÃ©sultat de recherche d'images pour &quot;ball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1193330" cy="1193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0087" y="4650338"/>
            <a:ext cx="2547935" cy="1908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467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5640207" y="4385095"/>
            <a:ext cx="6551793" cy="24729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Réponse :</a:t>
            </a:r>
            <a:endParaRPr lang="fr-FR" sz="2800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20" name="Rectangle 19"/>
          <p:cNvSpPr/>
          <p:nvPr/>
        </p:nvSpPr>
        <p:spPr>
          <a:xfrm>
            <a:off x="0" y="4401233"/>
            <a:ext cx="12192000" cy="247021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Trapèze 11"/>
          <p:cNvSpPr/>
          <p:nvPr/>
        </p:nvSpPr>
        <p:spPr>
          <a:xfrm>
            <a:off x="5473622" y="2460812"/>
            <a:ext cx="489476" cy="591671"/>
          </a:xfrm>
          <a:prstGeom prst="trapezoid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3" name="Picture 2" descr="RÃ©sultat de recherche d'images pour &quot;ballon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3127" y="-296521"/>
            <a:ext cx="2852816" cy="285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Ã©sultat de recherche d'images pour &quot;ballon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1303" y="170376"/>
            <a:ext cx="1922463" cy="1922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e 1"/>
          <p:cNvGrpSpPr/>
          <p:nvPr/>
        </p:nvGrpSpPr>
        <p:grpSpPr>
          <a:xfrm>
            <a:off x="0" y="1547766"/>
            <a:ext cx="12192000" cy="5323681"/>
            <a:chOff x="0" y="1547766"/>
            <a:chExt cx="12192000" cy="5323681"/>
          </a:xfrm>
        </p:grpSpPr>
        <p:grpSp>
          <p:nvGrpSpPr>
            <p:cNvPr id="17" name="Groupe 16"/>
            <p:cNvGrpSpPr/>
            <p:nvPr/>
          </p:nvGrpSpPr>
          <p:grpSpPr>
            <a:xfrm>
              <a:off x="2026134" y="1547766"/>
              <a:ext cx="7384452" cy="2823882"/>
              <a:chOff x="2019410" y="1344706"/>
              <a:chExt cx="7384452" cy="2823882"/>
            </a:xfrm>
          </p:grpSpPr>
          <p:sp>
            <p:nvSpPr>
              <p:cNvPr id="4" name="Trapèze 3"/>
              <p:cNvSpPr/>
              <p:nvPr/>
            </p:nvSpPr>
            <p:spPr>
              <a:xfrm>
                <a:off x="2487706" y="3039035"/>
                <a:ext cx="6508376" cy="1129553"/>
              </a:xfrm>
              <a:prstGeom prst="trapezoid">
                <a:avLst/>
              </a:prstGeom>
              <a:solidFill>
                <a:srgbClr val="582808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" name="Flèche vers le haut 4"/>
              <p:cNvSpPr/>
              <p:nvPr/>
            </p:nvSpPr>
            <p:spPr>
              <a:xfrm>
                <a:off x="5597337" y="1344706"/>
                <a:ext cx="228600" cy="1761565"/>
              </a:xfrm>
              <a:prstGeom prst="upArrow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3146612" y="2225489"/>
                <a:ext cx="5130051" cy="275664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3201744" y="2040591"/>
                <a:ext cx="45719" cy="1021976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8175812" y="2030506"/>
                <a:ext cx="45719" cy="1021976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3063239" y="2040591"/>
                <a:ext cx="322730" cy="645459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8037306" y="2030506"/>
                <a:ext cx="322730" cy="645459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" name="Organigramme : Délai 12"/>
              <p:cNvSpPr/>
              <p:nvPr/>
            </p:nvSpPr>
            <p:spPr>
              <a:xfrm rot="5400000">
                <a:off x="3101898" y="695888"/>
                <a:ext cx="245408" cy="2410383"/>
              </a:xfrm>
              <a:prstGeom prst="flowChartDelay">
                <a:avLst/>
              </a:prstGeom>
              <a:solidFill>
                <a:schemeClr val="accent4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" name="Organigramme : Délai 15"/>
              <p:cNvSpPr/>
              <p:nvPr/>
            </p:nvSpPr>
            <p:spPr>
              <a:xfrm rot="5400000">
                <a:off x="8075967" y="682441"/>
                <a:ext cx="245408" cy="2410383"/>
              </a:xfrm>
              <a:prstGeom prst="flowChartDelay">
                <a:avLst/>
              </a:prstGeom>
              <a:solidFill>
                <a:schemeClr val="accent4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4" name="Rectangle 13"/>
            <p:cNvSpPr/>
            <p:nvPr/>
          </p:nvSpPr>
          <p:spPr>
            <a:xfrm>
              <a:off x="0" y="4401233"/>
              <a:ext cx="12192000" cy="247021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640207" y="4401233"/>
              <a:ext cx="6551793" cy="24567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800" dirty="0" smtClean="0">
                  <a:solidFill>
                    <a:schemeClr val="tx1"/>
                  </a:solidFill>
                </a:rPr>
                <a:t>Réponse :</a:t>
              </a:r>
              <a:endParaRPr lang="fr-FR" sz="2800" dirty="0" smtClean="0"/>
            </a:p>
            <a:p>
              <a:pPr algn="ctr"/>
              <a:endParaRPr lang="fr-FR" dirty="0"/>
            </a:p>
            <a:p>
              <a:pPr algn="ctr"/>
              <a:endParaRPr lang="fr-FR" dirty="0" smtClean="0"/>
            </a:p>
            <a:p>
              <a:pPr algn="ctr"/>
              <a:endParaRPr lang="fr-FR" dirty="0"/>
            </a:p>
            <a:p>
              <a:pPr algn="ctr"/>
              <a:endParaRPr lang="fr-FR" dirty="0" smtClean="0"/>
            </a:p>
            <a:p>
              <a:pPr algn="ctr"/>
              <a:endParaRPr lang="fr-FR" dirty="0"/>
            </a:p>
            <a:p>
              <a:pPr algn="ctr"/>
              <a:endParaRPr lang="fr-FR" dirty="0"/>
            </a:p>
          </p:txBody>
        </p:sp>
        <p:sp>
          <p:nvSpPr>
            <p:cNvPr id="22" name="ZoneTexte 21"/>
            <p:cNvSpPr txBox="1"/>
            <p:nvPr/>
          </p:nvSpPr>
          <p:spPr>
            <a:xfrm>
              <a:off x="118199" y="5038118"/>
              <a:ext cx="510988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dirty="0" smtClean="0"/>
                <a:t>Quel objet est le plus lourd ?</a:t>
              </a:r>
              <a:endParaRPr lang="fr-FR" sz="3200" dirty="0"/>
            </a:p>
          </p:txBody>
        </p:sp>
      </p:grpSp>
      <p:sp>
        <p:nvSpPr>
          <p:cNvPr id="3" name="ZoneTexte 2"/>
          <p:cNvSpPr txBox="1"/>
          <p:nvPr/>
        </p:nvSpPr>
        <p:spPr>
          <a:xfrm>
            <a:off x="6858000" y="5181600"/>
            <a:ext cx="457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Aucun des deux, ils ont la même masse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1395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e 24"/>
          <p:cNvGrpSpPr/>
          <p:nvPr/>
        </p:nvGrpSpPr>
        <p:grpSpPr>
          <a:xfrm>
            <a:off x="0" y="1552817"/>
            <a:ext cx="12192000" cy="5318630"/>
            <a:chOff x="0" y="1552817"/>
            <a:chExt cx="12192000" cy="5318630"/>
          </a:xfrm>
        </p:grpSpPr>
        <p:grpSp>
          <p:nvGrpSpPr>
            <p:cNvPr id="20" name="Groupe 19"/>
            <p:cNvGrpSpPr/>
            <p:nvPr/>
          </p:nvGrpSpPr>
          <p:grpSpPr>
            <a:xfrm>
              <a:off x="2059751" y="1552817"/>
              <a:ext cx="7384452" cy="2818831"/>
              <a:chOff x="2019410" y="1363205"/>
              <a:chExt cx="7384452" cy="2818831"/>
            </a:xfrm>
          </p:grpSpPr>
          <p:sp>
            <p:nvSpPr>
              <p:cNvPr id="4" name="Trapèze 3"/>
              <p:cNvSpPr/>
              <p:nvPr/>
            </p:nvSpPr>
            <p:spPr>
              <a:xfrm>
                <a:off x="2487706" y="3052483"/>
                <a:ext cx="6508376" cy="1129553"/>
              </a:xfrm>
              <a:prstGeom prst="trapezoid">
                <a:avLst/>
              </a:prstGeom>
              <a:solidFill>
                <a:srgbClr val="582808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" name="Flèche vers le haut 4"/>
              <p:cNvSpPr/>
              <p:nvPr/>
            </p:nvSpPr>
            <p:spPr>
              <a:xfrm rot="855991">
                <a:off x="5720543" y="1523303"/>
                <a:ext cx="218098" cy="781493"/>
              </a:xfrm>
              <a:prstGeom prst="upArrow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" name="Rectangle 5"/>
              <p:cNvSpPr/>
              <p:nvPr/>
            </p:nvSpPr>
            <p:spPr>
              <a:xfrm rot="606156">
                <a:off x="3084173" y="2255067"/>
                <a:ext cx="5130051" cy="275664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3201744" y="2054039"/>
                <a:ext cx="45719" cy="1021976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8175812" y="2141444"/>
                <a:ext cx="45719" cy="924485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3063238" y="1495986"/>
                <a:ext cx="322730" cy="645459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8050752" y="2319620"/>
                <a:ext cx="322730" cy="645459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" name="Organigramme : Délai 12"/>
              <p:cNvSpPr/>
              <p:nvPr/>
            </p:nvSpPr>
            <p:spPr>
              <a:xfrm rot="5400000">
                <a:off x="3101898" y="280717"/>
                <a:ext cx="245408" cy="2410383"/>
              </a:xfrm>
              <a:prstGeom prst="flowChartDelay">
                <a:avLst/>
              </a:prstGeom>
              <a:solidFill>
                <a:schemeClr val="accent4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" name="Organigramme : Délai 15"/>
              <p:cNvSpPr/>
              <p:nvPr/>
            </p:nvSpPr>
            <p:spPr>
              <a:xfrm rot="5400000">
                <a:off x="8075967" y="1000130"/>
                <a:ext cx="245408" cy="2410383"/>
              </a:xfrm>
              <a:prstGeom prst="flowChartDelay">
                <a:avLst/>
              </a:prstGeom>
              <a:solidFill>
                <a:schemeClr val="accent4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" name="Trapèze 17"/>
              <p:cNvSpPr/>
              <p:nvPr/>
            </p:nvSpPr>
            <p:spPr>
              <a:xfrm>
                <a:off x="5473622" y="2460812"/>
                <a:ext cx="489476" cy="591671"/>
              </a:xfrm>
              <a:prstGeom prst="trapezoid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21" name="Rectangle 20"/>
            <p:cNvSpPr/>
            <p:nvPr/>
          </p:nvSpPr>
          <p:spPr>
            <a:xfrm>
              <a:off x="0" y="4401233"/>
              <a:ext cx="12192000" cy="247021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640207" y="4401233"/>
              <a:ext cx="6551793" cy="24567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800" dirty="0" smtClean="0">
                  <a:solidFill>
                    <a:schemeClr val="tx1"/>
                  </a:solidFill>
                </a:rPr>
                <a:t>Réponse :</a:t>
              </a:r>
              <a:endParaRPr lang="fr-FR" sz="2800" dirty="0" smtClean="0"/>
            </a:p>
            <a:p>
              <a:pPr algn="ctr"/>
              <a:endParaRPr lang="fr-FR" dirty="0"/>
            </a:p>
            <a:p>
              <a:pPr algn="ctr"/>
              <a:endParaRPr lang="fr-FR" dirty="0" smtClean="0"/>
            </a:p>
            <a:p>
              <a:pPr algn="ctr"/>
              <a:endParaRPr lang="fr-FR" dirty="0"/>
            </a:p>
            <a:p>
              <a:pPr algn="ctr"/>
              <a:endParaRPr lang="fr-FR" dirty="0" smtClean="0"/>
            </a:p>
            <a:p>
              <a:pPr algn="ctr"/>
              <a:endParaRPr lang="fr-FR" dirty="0"/>
            </a:p>
            <a:p>
              <a:pPr algn="ctr"/>
              <a:endParaRPr lang="fr-FR" dirty="0"/>
            </a:p>
          </p:txBody>
        </p:sp>
        <p:sp>
          <p:nvSpPr>
            <p:cNvPr id="23" name="ZoneTexte 22"/>
            <p:cNvSpPr txBox="1"/>
            <p:nvPr/>
          </p:nvSpPr>
          <p:spPr>
            <a:xfrm>
              <a:off x="118199" y="5038118"/>
              <a:ext cx="5109882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dirty="0" smtClean="0"/>
                <a:t>Peut-on savoir quel est l’objet le plus lourd ?</a:t>
              </a:r>
              <a:endParaRPr lang="fr-FR" sz="3200" dirty="0"/>
            </a:p>
          </p:txBody>
        </p:sp>
      </p:grpSp>
      <p:sp>
        <p:nvSpPr>
          <p:cNvPr id="26" name="Rectangle à coins arrondis 25"/>
          <p:cNvSpPr/>
          <p:nvPr/>
        </p:nvSpPr>
        <p:spPr>
          <a:xfrm>
            <a:off x="3426309" y="841479"/>
            <a:ext cx="737347" cy="7239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à coins arrondis 30"/>
          <p:cNvSpPr/>
          <p:nvPr/>
        </p:nvSpPr>
        <p:spPr>
          <a:xfrm>
            <a:off x="3057636" y="115515"/>
            <a:ext cx="737347" cy="7239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à coins arrondis 31"/>
          <p:cNvSpPr/>
          <p:nvPr/>
        </p:nvSpPr>
        <p:spPr>
          <a:xfrm>
            <a:off x="2612762" y="839693"/>
            <a:ext cx="737347" cy="7239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7374128" y="1353439"/>
            <a:ext cx="920003" cy="90201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8340952" y="1353439"/>
            <a:ext cx="941432" cy="90201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7880950" y="592710"/>
            <a:ext cx="920003" cy="90201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9846663" y="4525607"/>
            <a:ext cx="2043250" cy="210223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/>
          <p:cNvSpPr txBox="1"/>
          <p:nvPr/>
        </p:nvSpPr>
        <p:spPr>
          <a:xfrm>
            <a:off x="6681816" y="5286656"/>
            <a:ext cx="14997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/>
              <a:t>OUI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884365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5640207" y="4385095"/>
            <a:ext cx="6551793" cy="24729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Réponse :</a:t>
            </a:r>
            <a:endParaRPr lang="fr-FR" sz="2800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20" name="Rectangle 19"/>
          <p:cNvSpPr/>
          <p:nvPr/>
        </p:nvSpPr>
        <p:spPr>
          <a:xfrm>
            <a:off x="0" y="4401233"/>
            <a:ext cx="12192000" cy="247021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Trapèze 11"/>
          <p:cNvSpPr/>
          <p:nvPr/>
        </p:nvSpPr>
        <p:spPr>
          <a:xfrm>
            <a:off x="5473622" y="2460812"/>
            <a:ext cx="489476" cy="591671"/>
          </a:xfrm>
          <a:prstGeom prst="trapezoid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0" y="1547766"/>
            <a:ext cx="12192000" cy="5323681"/>
            <a:chOff x="0" y="1547766"/>
            <a:chExt cx="12192000" cy="5323681"/>
          </a:xfrm>
        </p:grpSpPr>
        <p:grpSp>
          <p:nvGrpSpPr>
            <p:cNvPr id="17" name="Groupe 16"/>
            <p:cNvGrpSpPr/>
            <p:nvPr/>
          </p:nvGrpSpPr>
          <p:grpSpPr>
            <a:xfrm>
              <a:off x="2026134" y="1547766"/>
              <a:ext cx="7384452" cy="2823882"/>
              <a:chOff x="2019410" y="1344706"/>
              <a:chExt cx="7384452" cy="2823882"/>
            </a:xfrm>
          </p:grpSpPr>
          <p:sp>
            <p:nvSpPr>
              <p:cNvPr id="4" name="Trapèze 3"/>
              <p:cNvSpPr/>
              <p:nvPr/>
            </p:nvSpPr>
            <p:spPr>
              <a:xfrm>
                <a:off x="2487706" y="3039035"/>
                <a:ext cx="6508376" cy="1129553"/>
              </a:xfrm>
              <a:prstGeom prst="trapezoid">
                <a:avLst/>
              </a:prstGeom>
              <a:solidFill>
                <a:srgbClr val="582808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" name="Flèche vers le haut 4"/>
              <p:cNvSpPr/>
              <p:nvPr/>
            </p:nvSpPr>
            <p:spPr>
              <a:xfrm>
                <a:off x="5597337" y="1344706"/>
                <a:ext cx="228600" cy="1761565"/>
              </a:xfrm>
              <a:prstGeom prst="upArrow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3146612" y="2225489"/>
                <a:ext cx="5130051" cy="275664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3201744" y="2040591"/>
                <a:ext cx="45719" cy="1021976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8175812" y="2030506"/>
                <a:ext cx="45719" cy="1021976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3063239" y="2040591"/>
                <a:ext cx="322730" cy="645459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8037306" y="2030506"/>
                <a:ext cx="322730" cy="645459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" name="Organigramme : Délai 12"/>
              <p:cNvSpPr/>
              <p:nvPr/>
            </p:nvSpPr>
            <p:spPr>
              <a:xfrm rot="5400000">
                <a:off x="3101898" y="695888"/>
                <a:ext cx="245408" cy="2410383"/>
              </a:xfrm>
              <a:prstGeom prst="flowChartDelay">
                <a:avLst/>
              </a:prstGeom>
              <a:solidFill>
                <a:schemeClr val="accent4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" name="Organigramme : Délai 15"/>
              <p:cNvSpPr/>
              <p:nvPr/>
            </p:nvSpPr>
            <p:spPr>
              <a:xfrm rot="5400000">
                <a:off x="8075967" y="682441"/>
                <a:ext cx="245408" cy="2410383"/>
              </a:xfrm>
              <a:prstGeom prst="flowChartDelay">
                <a:avLst/>
              </a:prstGeom>
              <a:solidFill>
                <a:schemeClr val="accent4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4" name="Rectangle 13"/>
            <p:cNvSpPr/>
            <p:nvPr/>
          </p:nvSpPr>
          <p:spPr>
            <a:xfrm>
              <a:off x="0" y="4401233"/>
              <a:ext cx="12192000" cy="247021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640207" y="4401233"/>
              <a:ext cx="6551793" cy="24567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800" dirty="0" smtClean="0">
                  <a:solidFill>
                    <a:schemeClr val="tx1"/>
                  </a:solidFill>
                </a:rPr>
                <a:t>Réponse :</a:t>
              </a:r>
              <a:endParaRPr lang="fr-FR" sz="2800" dirty="0" smtClean="0"/>
            </a:p>
            <a:p>
              <a:pPr algn="ctr"/>
              <a:endParaRPr lang="fr-FR" dirty="0"/>
            </a:p>
            <a:p>
              <a:pPr algn="ctr"/>
              <a:endParaRPr lang="fr-FR" dirty="0" smtClean="0"/>
            </a:p>
            <a:p>
              <a:pPr algn="ctr"/>
              <a:endParaRPr lang="fr-FR" dirty="0"/>
            </a:p>
            <a:p>
              <a:pPr algn="ctr"/>
              <a:endParaRPr lang="fr-FR" dirty="0" smtClean="0"/>
            </a:p>
            <a:p>
              <a:pPr algn="ctr"/>
              <a:endParaRPr lang="fr-FR" dirty="0"/>
            </a:p>
            <a:p>
              <a:pPr algn="ctr"/>
              <a:endParaRPr lang="fr-FR" dirty="0"/>
            </a:p>
          </p:txBody>
        </p:sp>
        <p:sp>
          <p:nvSpPr>
            <p:cNvPr id="22" name="ZoneTexte 21"/>
            <p:cNvSpPr txBox="1"/>
            <p:nvPr/>
          </p:nvSpPr>
          <p:spPr>
            <a:xfrm>
              <a:off x="118199" y="5038118"/>
              <a:ext cx="5109882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dirty="0" smtClean="0"/>
                <a:t>Peut-on savoir quel est l’objet le plus lourd ?</a:t>
              </a:r>
              <a:endParaRPr lang="fr-FR" sz="3200" dirty="0"/>
            </a:p>
          </p:txBody>
        </p:sp>
      </p:grpSp>
      <p:sp>
        <p:nvSpPr>
          <p:cNvPr id="3" name="ZoneTexte 2"/>
          <p:cNvSpPr txBox="1"/>
          <p:nvPr/>
        </p:nvSpPr>
        <p:spPr>
          <a:xfrm>
            <a:off x="6858000" y="5181600"/>
            <a:ext cx="14253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OUI</a:t>
            </a:r>
            <a:endParaRPr lang="fr-FR" dirty="0"/>
          </a:p>
        </p:txBody>
      </p:sp>
      <p:sp>
        <p:nvSpPr>
          <p:cNvPr id="11" name="Triangle isocèle 10"/>
          <p:cNvSpPr/>
          <p:nvPr/>
        </p:nvSpPr>
        <p:spPr>
          <a:xfrm>
            <a:off x="2286000" y="1219200"/>
            <a:ext cx="552450" cy="74878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Triangle isocèle 23"/>
          <p:cNvSpPr/>
          <p:nvPr/>
        </p:nvSpPr>
        <p:spPr>
          <a:xfrm>
            <a:off x="2742584" y="1219200"/>
            <a:ext cx="552450" cy="74878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Triangle isocèle 24"/>
          <p:cNvSpPr/>
          <p:nvPr/>
        </p:nvSpPr>
        <p:spPr>
          <a:xfrm>
            <a:off x="3280631" y="1219200"/>
            <a:ext cx="552450" cy="74878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Triangle isocèle 25"/>
          <p:cNvSpPr/>
          <p:nvPr/>
        </p:nvSpPr>
        <p:spPr>
          <a:xfrm>
            <a:off x="3792630" y="1219200"/>
            <a:ext cx="552450" cy="74878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Croix 17"/>
          <p:cNvSpPr/>
          <p:nvPr/>
        </p:nvSpPr>
        <p:spPr>
          <a:xfrm>
            <a:off x="7209752" y="1219200"/>
            <a:ext cx="867335" cy="748788"/>
          </a:xfrm>
          <a:prstGeom prst="plus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Croix 26"/>
          <p:cNvSpPr/>
          <p:nvPr/>
        </p:nvSpPr>
        <p:spPr>
          <a:xfrm>
            <a:off x="7902554" y="648937"/>
            <a:ext cx="867335" cy="748788"/>
          </a:xfrm>
          <a:prstGeom prst="plus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Croix 27"/>
          <p:cNvSpPr/>
          <p:nvPr/>
        </p:nvSpPr>
        <p:spPr>
          <a:xfrm>
            <a:off x="8585498" y="1219200"/>
            <a:ext cx="867335" cy="748788"/>
          </a:xfrm>
          <a:prstGeom prst="plus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Croix 28"/>
          <p:cNvSpPr/>
          <p:nvPr/>
        </p:nvSpPr>
        <p:spPr>
          <a:xfrm>
            <a:off x="9848553" y="4895850"/>
            <a:ext cx="1676697" cy="1400634"/>
          </a:xfrm>
          <a:prstGeom prst="plus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5937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r-FR" sz="8800" b="1" dirty="0" smtClean="0"/>
              <a:t>CLASSE CE1</a:t>
            </a:r>
            <a:br>
              <a:rPr lang="fr-FR" sz="8800" b="1" dirty="0" smtClean="0"/>
            </a:br>
            <a:endParaRPr lang="fr-FR" sz="88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r-FR" sz="4000" dirty="0" smtClean="0"/>
              <a:t>Comparaison directe</a:t>
            </a:r>
          </a:p>
          <a:p>
            <a:r>
              <a:rPr lang="fr-FR" sz="3600" dirty="0"/>
              <a:t>CHERCHER MODELISER REPRESENTER RAISONNER CALCULER COMMUNIQUER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6181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6269" y="667133"/>
            <a:ext cx="1255799" cy="940637"/>
          </a:xfrm>
          <a:prstGeom prst="rect">
            <a:avLst/>
          </a:prstGeom>
        </p:spPr>
      </p:pic>
      <p:pic>
        <p:nvPicPr>
          <p:cNvPr id="1026" name="Picture 2" descr="RÃ©sultat de recherche d'images pour &quot;ballon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7453" y="9582"/>
            <a:ext cx="2852816" cy="285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Groupe 11"/>
          <p:cNvGrpSpPr/>
          <p:nvPr/>
        </p:nvGrpSpPr>
        <p:grpSpPr>
          <a:xfrm>
            <a:off x="2151527" y="1566264"/>
            <a:ext cx="7207622" cy="2818831"/>
            <a:chOff x="2151527" y="1566264"/>
            <a:chExt cx="7207622" cy="2818831"/>
          </a:xfrm>
        </p:grpSpPr>
        <p:sp>
          <p:nvSpPr>
            <p:cNvPr id="4" name="Trapèze 3"/>
            <p:cNvSpPr/>
            <p:nvPr/>
          </p:nvSpPr>
          <p:spPr>
            <a:xfrm flipH="1">
              <a:off x="2549543" y="3255542"/>
              <a:ext cx="6352525" cy="1129553"/>
            </a:xfrm>
            <a:prstGeom prst="trapezoid">
              <a:avLst/>
            </a:prstGeom>
            <a:solidFill>
              <a:srgbClr val="582808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Flèche vers le haut 4"/>
            <p:cNvSpPr/>
            <p:nvPr/>
          </p:nvSpPr>
          <p:spPr>
            <a:xfrm rot="20744009" flipH="1">
              <a:off x="5533770" y="1726362"/>
              <a:ext cx="212875" cy="781493"/>
            </a:xfrm>
            <a:prstGeom prst="upArrow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Rectangle 5"/>
            <p:cNvSpPr/>
            <p:nvPr/>
          </p:nvSpPr>
          <p:spPr>
            <a:xfrm rot="20993844" flipH="1">
              <a:off x="3312679" y="2458126"/>
              <a:ext cx="5007205" cy="275664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Rectangle 6"/>
            <p:cNvSpPr/>
            <p:nvPr/>
          </p:nvSpPr>
          <p:spPr>
            <a:xfrm flipH="1">
              <a:off x="8160504" y="2257098"/>
              <a:ext cx="44624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Rectangle 7"/>
            <p:cNvSpPr/>
            <p:nvPr/>
          </p:nvSpPr>
          <p:spPr>
            <a:xfrm flipH="1">
              <a:off x="3305546" y="2285675"/>
              <a:ext cx="45719" cy="983313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9" name="Rectangle 8"/>
            <p:cNvSpPr/>
            <p:nvPr/>
          </p:nvSpPr>
          <p:spPr>
            <a:xfrm flipH="1">
              <a:off x="8025316" y="1699045"/>
              <a:ext cx="315002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Rectangle 9"/>
            <p:cNvSpPr/>
            <p:nvPr/>
          </p:nvSpPr>
          <p:spPr>
            <a:xfrm flipH="1">
              <a:off x="3157234" y="2522679"/>
              <a:ext cx="315002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Organigramme : Délai 12"/>
            <p:cNvSpPr/>
            <p:nvPr/>
          </p:nvSpPr>
          <p:spPr>
            <a:xfrm rot="16200000" flipH="1">
              <a:off x="8060114" y="512636"/>
              <a:ext cx="245408" cy="235266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Organigramme : Délai 15"/>
            <p:cNvSpPr/>
            <p:nvPr/>
          </p:nvSpPr>
          <p:spPr>
            <a:xfrm rot="16200000" flipH="1">
              <a:off x="3205155" y="1232049"/>
              <a:ext cx="245408" cy="235266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Trapèze 17"/>
            <p:cNvSpPr/>
            <p:nvPr/>
          </p:nvSpPr>
          <p:spPr>
            <a:xfrm flipH="1">
              <a:off x="5509899" y="2663871"/>
              <a:ext cx="477755" cy="591671"/>
            </a:xfrm>
            <a:prstGeom prst="trapezoid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" name="Rectangle 2"/>
          <p:cNvSpPr/>
          <p:nvPr/>
        </p:nvSpPr>
        <p:spPr>
          <a:xfrm>
            <a:off x="0" y="4401233"/>
            <a:ext cx="12192000" cy="247021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118199" y="5038118"/>
            <a:ext cx="51098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Quel objet est le plus lourd ?</a:t>
            </a:r>
            <a:endParaRPr lang="fr-FR" sz="3200" dirty="0"/>
          </a:p>
        </p:txBody>
      </p:sp>
      <p:sp>
        <p:nvSpPr>
          <p:cNvPr id="11" name="Rectangle 10"/>
          <p:cNvSpPr/>
          <p:nvPr/>
        </p:nvSpPr>
        <p:spPr>
          <a:xfrm>
            <a:off x="5640207" y="4401233"/>
            <a:ext cx="6551793" cy="2456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Réponse :</a:t>
            </a:r>
            <a:endParaRPr lang="fr-FR" sz="2800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14" name="AutoShape 4" descr="RÃ©sultat de recherche d'images pour &quot;ball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1193330" cy="1193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2" name="Picture 2" descr="RÃ©sultat de recherche d'images pour &quot;ballon&quot;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8479" y="4593277"/>
            <a:ext cx="2207178" cy="2207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2646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6269" y="667133"/>
            <a:ext cx="1255799" cy="940637"/>
          </a:xfrm>
          <a:prstGeom prst="rect">
            <a:avLst/>
          </a:prstGeom>
        </p:spPr>
      </p:pic>
      <p:pic>
        <p:nvPicPr>
          <p:cNvPr id="1026" name="Picture 2" descr="RÃ©sultat de recherche d'images pour &quot;ballon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7453" y="9582"/>
            <a:ext cx="2852816" cy="285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Groupe 11"/>
          <p:cNvGrpSpPr/>
          <p:nvPr/>
        </p:nvGrpSpPr>
        <p:grpSpPr>
          <a:xfrm>
            <a:off x="2151527" y="1566264"/>
            <a:ext cx="7207622" cy="2818831"/>
            <a:chOff x="2151527" y="1566264"/>
            <a:chExt cx="7207622" cy="2818831"/>
          </a:xfrm>
        </p:grpSpPr>
        <p:sp>
          <p:nvSpPr>
            <p:cNvPr id="4" name="Trapèze 3"/>
            <p:cNvSpPr/>
            <p:nvPr/>
          </p:nvSpPr>
          <p:spPr>
            <a:xfrm flipH="1">
              <a:off x="2549543" y="3255542"/>
              <a:ext cx="6352525" cy="1129553"/>
            </a:xfrm>
            <a:prstGeom prst="trapezoid">
              <a:avLst/>
            </a:prstGeom>
            <a:solidFill>
              <a:srgbClr val="582808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Flèche vers le haut 4"/>
            <p:cNvSpPr/>
            <p:nvPr/>
          </p:nvSpPr>
          <p:spPr>
            <a:xfrm rot="20744009" flipH="1">
              <a:off x="5533770" y="1726362"/>
              <a:ext cx="212875" cy="781493"/>
            </a:xfrm>
            <a:prstGeom prst="upArrow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Rectangle 5"/>
            <p:cNvSpPr/>
            <p:nvPr/>
          </p:nvSpPr>
          <p:spPr>
            <a:xfrm rot="20993844" flipH="1">
              <a:off x="3312679" y="2458126"/>
              <a:ext cx="5007205" cy="275664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Rectangle 6"/>
            <p:cNvSpPr/>
            <p:nvPr/>
          </p:nvSpPr>
          <p:spPr>
            <a:xfrm flipH="1">
              <a:off x="8160504" y="2257098"/>
              <a:ext cx="44624" cy="102197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Rectangle 7"/>
            <p:cNvSpPr/>
            <p:nvPr/>
          </p:nvSpPr>
          <p:spPr>
            <a:xfrm flipH="1">
              <a:off x="3305546" y="2285675"/>
              <a:ext cx="45719" cy="983313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9" name="Rectangle 8"/>
            <p:cNvSpPr/>
            <p:nvPr/>
          </p:nvSpPr>
          <p:spPr>
            <a:xfrm flipH="1">
              <a:off x="8025316" y="1699045"/>
              <a:ext cx="315002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Rectangle 9"/>
            <p:cNvSpPr/>
            <p:nvPr/>
          </p:nvSpPr>
          <p:spPr>
            <a:xfrm flipH="1">
              <a:off x="3157234" y="2522679"/>
              <a:ext cx="315002" cy="64545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Organigramme : Délai 12"/>
            <p:cNvSpPr/>
            <p:nvPr/>
          </p:nvSpPr>
          <p:spPr>
            <a:xfrm rot="16200000" flipH="1">
              <a:off x="8060114" y="512636"/>
              <a:ext cx="245408" cy="235266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Organigramme : Délai 15"/>
            <p:cNvSpPr/>
            <p:nvPr/>
          </p:nvSpPr>
          <p:spPr>
            <a:xfrm rot="16200000" flipH="1">
              <a:off x="3205155" y="1232049"/>
              <a:ext cx="245408" cy="2352663"/>
            </a:xfrm>
            <a:prstGeom prst="flowChartDelay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Trapèze 17"/>
            <p:cNvSpPr/>
            <p:nvPr/>
          </p:nvSpPr>
          <p:spPr>
            <a:xfrm flipH="1">
              <a:off x="5509899" y="2663871"/>
              <a:ext cx="477755" cy="591671"/>
            </a:xfrm>
            <a:prstGeom prst="trapezoid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" name="Rectangle 2"/>
          <p:cNvSpPr/>
          <p:nvPr/>
        </p:nvSpPr>
        <p:spPr>
          <a:xfrm>
            <a:off x="0" y="4401233"/>
            <a:ext cx="12192000" cy="247021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118199" y="5038118"/>
            <a:ext cx="51098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Quel objet est le plus léger ?</a:t>
            </a:r>
            <a:endParaRPr lang="fr-FR" sz="3200" dirty="0"/>
          </a:p>
        </p:txBody>
      </p:sp>
      <p:sp>
        <p:nvSpPr>
          <p:cNvPr id="11" name="Rectangle 10"/>
          <p:cNvSpPr/>
          <p:nvPr/>
        </p:nvSpPr>
        <p:spPr>
          <a:xfrm>
            <a:off x="5640207" y="4401233"/>
            <a:ext cx="6551793" cy="2456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Réponse :</a:t>
            </a:r>
            <a:endParaRPr lang="fr-FR" sz="2800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14" name="AutoShape 4" descr="RÃ©sultat de recherche d'images pour &quot;ball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1193330" cy="1193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0087" y="4650338"/>
            <a:ext cx="2547935" cy="1908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172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457</Words>
  <Application>Microsoft Office PowerPoint</Application>
  <PresentationFormat>Grand écran</PresentationFormat>
  <Paragraphs>220</Paragraphs>
  <Slides>26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Thème Office</vt:lpstr>
      <vt:lpstr>CLASSE CP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CLASSE CE1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CLASSE CE2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Rectorat Nancy-Metz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admin</dc:creator>
  <cp:lastModifiedBy>admin</cp:lastModifiedBy>
  <cp:revision>15</cp:revision>
  <dcterms:created xsi:type="dcterms:W3CDTF">2018-06-27T09:01:28Z</dcterms:created>
  <dcterms:modified xsi:type="dcterms:W3CDTF">2018-10-15T19:28:29Z</dcterms:modified>
</cp:coreProperties>
</file>