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333" r:id="rId4"/>
    <p:sldId id="332" r:id="rId5"/>
    <p:sldId id="323" r:id="rId6"/>
    <p:sldId id="324" r:id="rId7"/>
    <p:sldId id="325" r:id="rId8"/>
    <p:sldId id="327" r:id="rId9"/>
    <p:sldId id="331" r:id="rId10"/>
    <p:sldId id="328" r:id="rId11"/>
    <p:sldId id="329" r:id="rId12"/>
    <p:sldId id="330" r:id="rId13"/>
    <p:sldId id="32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00"/>
    <a:srgbClr val="FC5104"/>
    <a:srgbClr val="F6BB00"/>
    <a:srgbClr val="582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66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5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4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1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7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53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6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2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3D0-5608-46D2-86EB-5041524ED65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E5AF-1AFC-4299-BE98-25FC8BFF4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/>
              <a:t>CLASSE CE1</a:t>
            </a:r>
            <a:br>
              <a:rPr lang="fr-FR" sz="8800" b="1" dirty="0" smtClean="0"/>
            </a:br>
            <a:endParaRPr lang="fr-FR" sz="8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dirty="0" smtClean="0"/>
              <a:t>Mesure de masse</a:t>
            </a:r>
          </a:p>
          <a:p>
            <a:r>
              <a:rPr lang="fr-FR" sz="4000" dirty="0" smtClean="0"/>
              <a:t>Pesées avec les unités de masse</a:t>
            </a:r>
          </a:p>
          <a:p>
            <a:r>
              <a:rPr lang="fr-FR" dirty="0"/>
              <a:t>CHERCHER MODELISER REPRESENTER RAISONNER CALCULER COMMUNIQUER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en kg de 3 cubes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55575" y="7937"/>
            <a:ext cx="4484040" cy="4203433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5"/>
              <a:ext cx="1411941" cy="633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/>
                <a:t>2 kg</a:t>
              </a:r>
              <a:endParaRPr lang="fr-FR" sz="16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190068" y="7937"/>
            <a:ext cx="4484040" cy="4203433"/>
            <a:chOff x="6190068" y="7937"/>
            <a:chExt cx="4484040" cy="420343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0068" y="7937"/>
              <a:ext cx="4484040" cy="42034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873834" y="2958603"/>
              <a:ext cx="1042269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Cube 4"/>
          <p:cNvSpPr/>
          <p:nvPr/>
        </p:nvSpPr>
        <p:spPr>
          <a:xfrm>
            <a:off x="1948182" y="833718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ube 14"/>
          <p:cNvSpPr/>
          <p:nvPr/>
        </p:nvSpPr>
        <p:spPr>
          <a:xfrm>
            <a:off x="7315580" y="1175354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ube 15"/>
          <p:cNvSpPr/>
          <p:nvPr/>
        </p:nvSpPr>
        <p:spPr>
          <a:xfrm>
            <a:off x="8432088" y="1175354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be 16"/>
          <p:cNvSpPr/>
          <p:nvPr/>
        </p:nvSpPr>
        <p:spPr>
          <a:xfrm>
            <a:off x="7873834" y="269709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810275" y="2967962"/>
            <a:ext cx="12436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6 kg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52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d’un cylindre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55575" y="7937"/>
            <a:ext cx="4484040" cy="4203433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5"/>
              <a:ext cx="1411941" cy="633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/>
                <a:t>100 g</a:t>
              </a:r>
              <a:endParaRPr lang="fr-FR" sz="1600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68" y="7937"/>
            <a:ext cx="4484040" cy="42034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73834" y="2958603"/>
            <a:ext cx="10422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73155" y="2984943"/>
            <a:ext cx="12436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50 g</a:t>
            </a:r>
            <a:endParaRPr lang="fr-FR" sz="1600" dirty="0"/>
          </a:p>
        </p:txBody>
      </p:sp>
      <p:sp>
        <p:nvSpPr>
          <p:cNvPr id="6" name="Cylindre 5"/>
          <p:cNvSpPr/>
          <p:nvPr/>
        </p:nvSpPr>
        <p:spPr>
          <a:xfrm>
            <a:off x="1061950" y="245418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ylindre 17"/>
          <p:cNvSpPr/>
          <p:nvPr/>
        </p:nvSpPr>
        <p:spPr>
          <a:xfrm>
            <a:off x="2458683" y="239217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ylindre 19"/>
          <p:cNvSpPr/>
          <p:nvPr/>
        </p:nvSpPr>
        <p:spPr>
          <a:xfrm>
            <a:off x="7810581" y="165518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9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de chacun 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de ces 3 objets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460375" y="292040"/>
            <a:ext cx="3625202" cy="3068370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8</a:t>
              </a:r>
              <a:r>
                <a:rPr lang="fr-FR" sz="2400" dirty="0" smtClean="0"/>
                <a:t>00 g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270625" y="292040"/>
            <a:ext cx="3625202" cy="3068370"/>
            <a:chOff x="0" y="7937"/>
            <a:chExt cx="5090925" cy="509092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300 g</a:t>
              </a:r>
              <a:endParaRPr lang="fr-FR" sz="14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60375" y="3789630"/>
            <a:ext cx="3625202" cy="3068370"/>
            <a:chOff x="0" y="7937"/>
            <a:chExt cx="5090925" cy="509092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100 g</a:t>
              </a:r>
              <a:endParaRPr lang="fr-FR" sz="1400" dirty="0"/>
            </a:p>
          </p:txBody>
        </p:sp>
      </p:grpSp>
      <p:sp>
        <p:nvSpPr>
          <p:cNvPr id="5" name="Triangle isocèle 4"/>
          <p:cNvSpPr/>
          <p:nvPr/>
        </p:nvSpPr>
        <p:spPr>
          <a:xfrm>
            <a:off x="1300163" y="292040"/>
            <a:ext cx="898171" cy="1322448"/>
          </a:xfrm>
          <a:prstGeom prst="triangle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371209" y="580210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796342" y="4357904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12571" y="1178460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156250" y="930874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070732" y="715733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284396" y="5536959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100 g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Triangle isocèle 31"/>
          <p:cNvSpPr/>
          <p:nvPr/>
        </p:nvSpPr>
        <p:spPr>
          <a:xfrm>
            <a:off x="8260214" y="5323815"/>
            <a:ext cx="1126674" cy="1322448"/>
          </a:xfrm>
          <a:prstGeom prst="triangle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500 g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0713015" y="5552010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200 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4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Est-ce possible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OUI</a:t>
            </a:r>
            <a:endParaRPr lang="fr-FR" sz="3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38112" y="981994"/>
            <a:ext cx="3164827" cy="2488872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0" y="3626597"/>
              <a:ext cx="1411943" cy="818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400 g</a:t>
              </a:r>
              <a:endParaRPr lang="fr-FR" sz="12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273041" y="981994"/>
            <a:ext cx="3164827" cy="2488872"/>
            <a:chOff x="0" y="7937"/>
            <a:chExt cx="5090925" cy="509092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1734670" y="3626597"/>
              <a:ext cx="1411943" cy="818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600 g</a:t>
              </a:r>
              <a:endParaRPr lang="fr-FR" sz="12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034519" y="981994"/>
            <a:ext cx="3164827" cy="2488872"/>
            <a:chOff x="0" y="7937"/>
            <a:chExt cx="5090925" cy="5090925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1734670" y="3626597"/>
              <a:ext cx="1411943" cy="818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400 g</a:t>
              </a:r>
              <a:endParaRPr lang="fr-FR" sz="1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40195" y="4292523"/>
            <a:ext cx="3164827" cy="2488872"/>
            <a:chOff x="0" y="7937"/>
            <a:chExt cx="5090925" cy="5090925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1734670" y="3626597"/>
              <a:ext cx="1411943" cy="818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400 g</a:t>
              </a:r>
              <a:endParaRPr lang="fr-FR" sz="12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376713" y="1307131"/>
            <a:ext cx="518458" cy="528637"/>
          </a:xfrm>
          <a:prstGeom prst="rect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9092188" y="1337909"/>
            <a:ext cx="518458" cy="528637"/>
          </a:xfrm>
          <a:prstGeom prst="rect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régulier 8"/>
          <p:cNvSpPr/>
          <p:nvPr/>
        </p:nvSpPr>
        <p:spPr>
          <a:xfrm>
            <a:off x="1418571" y="1866546"/>
            <a:ext cx="675666" cy="548042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entagone régulier 44"/>
          <p:cNvSpPr/>
          <p:nvPr/>
        </p:nvSpPr>
        <p:spPr>
          <a:xfrm>
            <a:off x="4853666" y="1462909"/>
            <a:ext cx="675666" cy="548042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Pentagone régulier 45"/>
          <p:cNvSpPr/>
          <p:nvPr/>
        </p:nvSpPr>
        <p:spPr>
          <a:xfrm>
            <a:off x="5728346" y="1587408"/>
            <a:ext cx="675666" cy="548042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57813" y="981994"/>
            <a:ext cx="632831" cy="6105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134738" y="4871810"/>
            <a:ext cx="632831" cy="6105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958392" y="4750752"/>
            <a:ext cx="632831" cy="6105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Pentagone régulier 48"/>
          <p:cNvSpPr/>
          <p:nvPr/>
        </p:nvSpPr>
        <p:spPr>
          <a:xfrm>
            <a:off x="9987292" y="1328206"/>
            <a:ext cx="675666" cy="548042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9539038" y="1830184"/>
            <a:ext cx="632831" cy="6105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à entaille 12"/>
          <p:cNvSpPr/>
          <p:nvPr/>
        </p:nvSpPr>
        <p:spPr>
          <a:xfrm>
            <a:off x="340195" y="4871810"/>
            <a:ext cx="1078376" cy="610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200 g</a:t>
            </a:r>
            <a:endParaRPr lang="fr-FR" dirty="0"/>
          </a:p>
        </p:txBody>
      </p:sp>
      <p:sp>
        <p:nvSpPr>
          <p:cNvPr id="51" name="Flèche droite à entaille 50"/>
          <p:cNvSpPr/>
          <p:nvPr/>
        </p:nvSpPr>
        <p:spPr>
          <a:xfrm>
            <a:off x="4055310" y="1465227"/>
            <a:ext cx="1078376" cy="610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100 g</a:t>
            </a:r>
            <a:endParaRPr lang="fr-FR" dirty="0"/>
          </a:p>
        </p:txBody>
      </p:sp>
      <p:sp>
        <p:nvSpPr>
          <p:cNvPr id="52" name="Flèche droite à entaille 51"/>
          <p:cNvSpPr/>
          <p:nvPr/>
        </p:nvSpPr>
        <p:spPr>
          <a:xfrm>
            <a:off x="307975" y="1206071"/>
            <a:ext cx="1078376" cy="610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300 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du ballon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Le ballon pèse 300 g.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2" y="450780"/>
            <a:ext cx="5090925" cy="5090925"/>
          </a:xfrm>
          <a:prstGeom prst="rect">
            <a:avLst/>
          </a:prstGeom>
        </p:spPr>
      </p:pic>
      <p:pic>
        <p:nvPicPr>
          <p:cNvPr id="1026" name="Picture 2" descr="RÃ©sultat de recherche d'images pour &quot;ball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4" y="450780"/>
            <a:ext cx="2764360" cy="2764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86000" y="4086035"/>
            <a:ext cx="14119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300 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8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de la boule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La boule pèse 1 kg.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2" y="450780"/>
            <a:ext cx="5090925" cy="5090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000" y="4086035"/>
            <a:ext cx="14119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 kg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31" y="1353738"/>
            <a:ext cx="1409710" cy="14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en kg de 3 cubes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55575" y="7937"/>
            <a:ext cx="4484040" cy="4203433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5"/>
              <a:ext cx="1411941" cy="633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/>
                <a:t>2 kg</a:t>
              </a:r>
              <a:endParaRPr lang="fr-FR" sz="16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190068" y="7937"/>
            <a:ext cx="4484040" cy="4203433"/>
            <a:chOff x="6190068" y="7937"/>
            <a:chExt cx="4484040" cy="420343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0068" y="7937"/>
              <a:ext cx="4484040" cy="42034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873834" y="2958603"/>
              <a:ext cx="1042269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Cube 4"/>
          <p:cNvSpPr/>
          <p:nvPr/>
        </p:nvSpPr>
        <p:spPr>
          <a:xfrm>
            <a:off x="1948182" y="833718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ube 14"/>
          <p:cNvSpPr/>
          <p:nvPr/>
        </p:nvSpPr>
        <p:spPr>
          <a:xfrm>
            <a:off x="7315580" y="1175354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ube 15"/>
          <p:cNvSpPr/>
          <p:nvPr/>
        </p:nvSpPr>
        <p:spPr>
          <a:xfrm>
            <a:off x="8432088" y="1175354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be 16"/>
          <p:cNvSpPr/>
          <p:nvPr/>
        </p:nvSpPr>
        <p:spPr>
          <a:xfrm>
            <a:off x="7873834" y="269709"/>
            <a:ext cx="1277471" cy="112801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810275" y="2967962"/>
            <a:ext cx="12436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6 kg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974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d’un cylindre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55575" y="7937"/>
            <a:ext cx="4484040" cy="4203433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5"/>
              <a:ext cx="1411941" cy="633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/>
                <a:t>100 g</a:t>
              </a:r>
              <a:endParaRPr lang="fr-FR" sz="1600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68" y="7937"/>
            <a:ext cx="4484040" cy="42034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72478" y="2995761"/>
            <a:ext cx="12436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50 g</a:t>
            </a:r>
            <a:endParaRPr lang="fr-FR" sz="1600" dirty="0"/>
          </a:p>
        </p:txBody>
      </p:sp>
      <p:sp>
        <p:nvSpPr>
          <p:cNvPr id="6" name="Cylindre 5"/>
          <p:cNvSpPr/>
          <p:nvPr/>
        </p:nvSpPr>
        <p:spPr>
          <a:xfrm>
            <a:off x="1061950" y="245418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ylindre 17"/>
          <p:cNvSpPr/>
          <p:nvPr/>
        </p:nvSpPr>
        <p:spPr>
          <a:xfrm>
            <a:off x="2458683" y="239217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ylindre 19"/>
          <p:cNvSpPr/>
          <p:nvPr/>
        </p:nvSpPr>
        <p:spPr>
          <a:xfrm>
            <a:off x="7810581" y="165518"/>
            <a:ext cx="1243013" cy="17827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de chacun 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de ces 3 objets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460375" y="292040"/>
            <a:ext cx="3625202" cy="3068370"/>
            <a:chOff x="0" y="7937"/>
            <a:chExt cx="5090925" cy="50909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8</a:t>
              </a:r>
              <a:r>
                <a:rPr lang="fr-FR" sz="2400" dirty="0" smtClean="0"/>
                <a:t>00 g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270625" y="292040"/>
            <a:ext cx="3625202" cy="3068370"/>
            <a:chOff x="0" y="7937"/>
            <a:chExt cx="5090925" cy="509092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300 g</a:t>
              </a:r>
              <a:endParaRPr lang="fr-FR" sz="14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60375" y="3789630"/>
            <a:ext cx="3625202" cy="3068370"/>
            <a:chOff x="0" y="7937"/>
            <a:chExt cx="5090925" cy="509092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937"/>
              <a:ext cx="5090925" cy="509092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734671" y="3626596"/>
              <a:ext cx="1411942" cy="7659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100 g</a:t>
              </a:r>
              <a:endParaRPr lang="fr-FR" sz="1400" dirty="0"/>
            </a:p>
          </p:txBody>
        </p:sp>
      </p:grpSp>
      <p:sp>
        <p:nvSpPr>
          <p:cNvPr id="5" name="Triangle isocèle 4"/>
          <p:cNvSpPr/>
          <p:nvPr/>
        </p:nvSpPr>
        <p:spPr>
          <a:xfrm>
            <a:off x="1300163" y="292040"/>
            <a:ext cx="898171" cy="1322448"/>
          </a:xfrm>
          <a:prstGeom prst="triangle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371209" y="580210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796342" y="4357904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12571" y="1178460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156250" y="930874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070732" y="715733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284396" y="5536959"/>
            <a:ext cx="870274" cy="89535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100 g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Triangle isocèle 31"/>
          <p:cNvSpPr/>
          <p:nvPr/>
        </p:nvSpPr>
        <p:spPr>
          <a:xfrm>
            <a:off x="8260214" y="5323815"/>
            <a:ext cx="1126674" cy="1322448"/>
          </a:xfrm>
          <a:prstGeom prst="triangle">
            <a:avLst/>
          </a:prstGeom>
          <a:solidFill>
            <a:srgbClr val="FC5104"/>
          </a:solidFill>
          <a:ln>
            <a:solidFill>
              <a:srgbClr val="FA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500 g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0713015" y="5552010"/>
            <a:ext cx="771525" cy="865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200 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3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/>
              <a:t>CLASSE CE2</a:t>
            </a:r>
            <a:br>
              <a:rPr lang="fr-FR" sz="8800" b="1" dirty="0" smtClean="0"/>
            </a:br>
            <a:endParaRPr lang="fr-FR" sz="8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dirty="0" smtClean="0"/>
              <a:t>Mesure de masse</a:t>
            </a:r>
          </a:p>
          <a:p>
            <a:r>
              <a:rPr lang="fr-FR" sz="4000" dirty="0" smtClean="0"/>
              <a:t>Pesées avec les unités de masse</a:t>
            </a:r>
          </a:p>
          <a:p>
            <a:r>
              <a:rPr lang="fr-FR" dirty="0"/>
              <a:t>CHERCHER MODELISER REPRESENTER RAISONNER CALCULER COMMUNIQUER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6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du ballon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Le ballon pèse 300 g.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2" y="450780"/>
            <a:ext cx="5090925" cy="5090925"/>
          </a:xfrm>
          <a:prstGeom prst="rect">
            <a:avLst/>
          </a:prstGeom>
        </p:spPr>
      </p:pic>
      <p:pic>
        <p:nvPicPr>
          <p:cNvPr id="1026" name="Picture 2" descr="RÃ©sultat de recherche d'images pour &quot;ball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4" y="450780"/>
            <a:ext cx="2764360" cy="2764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86000" y="4086035"/>
            <a:ext cx="14119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300 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7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0207" y="4401233"/>
            <a:ext cx="6551793" cy="2456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Quel est la masse de la boule ?</a:t>
            </a:r>
            <a:endParaRPr lang="fr-FR" sz="2800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La boule pèse 1 kg.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AutoShape 2" descr="RÃ©sultat de recherche d'images pour &quot;boule pÃ©tan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2" y="450780"/>
            <a:ext cx="5090925" cy="5090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000" y="4086035"/>
            <a:ext cx="14119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 kg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31" y="1353738"/>
            <a:ext cx="1409710" cy="14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210</Words>
  <Application>Microsoft Office PowerPoint</Application>
  <PresentationFormat>Grand écran</PresentationFormat>
  <Paragraphs>88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CLASSE CE1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CLASSE CE2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Nancy-Metz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28</cp:revision>
  <dcterms:created xsi:type="dcterms:W3CDTF">2018-06-27T09:01:28Z</dcterms:created>
  <dcterms:modified xsi:type="dcterms:W3CDTF">2018-10-15T19:37:41Z</dcterms:modified>
</cp:coreProperties>
</file>