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90" r:id="rId3"/>
    <p:sldId id="313" r:id="rId4"/>
    <p:sldId id="314" r:id="rId5"/>
    <p:sldId id="321" r:id="rId6"/>
    <p:sldId id="315" r:id="rId7"/>
    <p:sldId id="316" r:id="rId8"/>
    <p:sldId id="297" r:id="rId9"/>
    <p:sldId id="292" r:id="rId10"/>
    <p:sldId id="300" r:id="rId11"/>
    <p:sldId id="317" r:id="rId12"/>
    <p:sldId id="318" r:id="rId13"/>
    <p:sldId id="319" r:id="rId14"/>
    <p:sldId id="320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5F00"/>
    <a:srgbClr val="582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1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9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266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049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92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98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5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24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71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707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53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66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22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2F3D0-5608-46D2-86EB-5041524ED651}" type="datetimeFigureOut">
              <a:rPr lang="fr-FR" smtClean="0"/>
              <a:t>07/03/2019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CE5AF-1AFC-4299-BE98-25FC8BFF4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45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8800" b="1" dirty="0" smtClean="0"/>
              <a:t>Cycle 2</a:t>
            </a:r>
            <a:br>
              <a:rPr lang="fr-FR" sz="8800" b="1" dirty="0" smtClean="0"/>
            </a:br>
            <a:endParaRPr lang="fr-FR" sz="8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4000" dirty="0" smtClean="0"/>
              <a:t>Comparaison directe</a:t>
            </a:r>
          </a:p>
          <a:p>
            <a:r>
              <a:rPr lang="fr-FR" sz="4300" b="1" dirty="0" smtClean="0"/>
              <a:t>CHERCHER</a:t>
            </a:r>
            <a:r>
              <a:rPr lang="fr-FR" sz="4000" dirty="0" smtClean="0"/>
              <a:t> MODELISER REPRESENTER </a:t>
            </a:r>
            <a:r>
              <a:rPr lang="fr-FR" sz="4300" b="1" dirty="0" smtClean="0"/>
              <a:t>RAISONNER CALCULER COMMUNIQUER</a:t>
            </a:r>
            <a:endParaRPr lang="fr-FR" sz="4000" b="1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242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0" y="4519968"/>
            <a:ext cx="56402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Quelle est la longueur de 4 crayons orange en prenant comme unité le crayon violet ?</a:t>
            </a:r>
            <a:endParaRPr lang="fr-FR" sz="3200" dirty="0"/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4 crayons orange mesurent 12 crayons violets.</a:t>
            </a:r>
            <a:endParaRPr lang="fr-FR" dirty="0"/>
          </a:p>
          <a:p>
            <a:pPr algn="ctr"/>
            <a:endParaRPr lang="fr-FR" dirty="0"/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Pentagone 16"/>
          <p:cNvSpPr/>
          <p:nvPr/>
        </p:nvSpPr>
        <p:spPr>
          <a:xfrm>
            <a:off x="432046" y="414964"/>
            <a:ext cx="2735509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Pentagone 11"/>
          <p:cNvSpPr/>
          <p:nvPr/>
        </p:nvSpPr>
        <p:spPr>
          <a:xfrm>
            <a:off x="432047" y="998043"/>
            <a:ext cx="901793" cy="218002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Pentagone 12"/>
          <p:cNvSpPr/>
          <p:nvPr/>
        </p:nvSpPr>
        <p:spPr>
          <a:xfrm>
            <a:off x="1348905" y="986969"/>
            <a:ext cx="901793" cy="218002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Pentagone 14"/>
          <p:cNvSpPr/>
          <p:nvPr/>
        </p:nvSpPr>
        <p:spPr>
          <a:xfrm>
            <a:off x="2265763" y="986969"/>
            <a:ext cx="901793" cy="218002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Pentagone 15"/>
          <p:cNvSpPr/>
          <p:nvPr/>
        </p:nvSpPr>
        <p:spPr>
          <a:xfrm>
            <a:off x="432046" y="2444626"/>
            <a:ext cx="2735509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Pentagone 17"/>
          <p:cNvSpPr/>
          <p:nvPr/>
        </p:nvSpPr>
        <p:spPr>
          <a:xfrm>
            <a:off x="432047" y="3027705"/>
            <a:ext cx="901793" cy="218002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Pentagone 18"/>
          <p:cNvSpPr/>
          <p:nvPr/>
        </p:nvSpPr>
        <p:spPr>
          <a:xfrm>
            <a:off x="1348905" y="3016631"/>
            <a:ext cx="901793" cy="218002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Pentagone 19"/>
          <p:cNvSpPr/>
          <p:nvPr/>
        </p:nvSpPr>
        <p:spPr>
          <a:xfrm>
            <a:off x="2265763" y="3016631"/>
            <a:ext cx="901793" cy="218002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Pentagone 20"/>
          <p:cNvSpPr/>
          <p:nvPr/>
        </p:nvSpPr>
        <p:spPr>
          <a:xfrm>
            <a:off x="3182620" y="2444626"/>
            <a:ext cx="2735509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Pentagone 21"/>
          <p:cNvSpPr/>
          <p:nvPr/>
        </p:nvSpPr>
        <p:spPr>
          <a:xfrm>
            <a:off x="3182621" y="3027705"/>
            <a:ext cx="901793" cy="218002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Pentagone 22"/>
          <p:cNvSpPr/>
          <p:nvPr/>
        </p:nvSpPr>
        <p:spPr>
          <a:xfrm>
            <a:off x="4099479" y="3016631"/>
            <a:ext cx="901793" cy="218002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Pentagone 23"/>
          <p:cNvSpPr/>
          <p:nvPr/>
        </p:nvSpPr>
        <p:spPr>
          <a:xfrm>
            <a:off x="5016337" y="3016631"/>
            <a:ext cx="901793" cy="218002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Pentagone 24"/>
          <p:cNvSpPr/>
          <p:nvPr/>
        </p:nvSpPr>
        <p:spPr>
          <a:xfrm>
            <a:off x="5933194" y="2444626"/>
            <a:ext cx="2735509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Pentagone 25"/>
          <p:cNvSpPr/>
          <p:nvPr/>
        </p:nvSpPr>
        <p:spPr>
          <a:xfrm>
            <a:off x="5933195" y="3027705"/>
            <a:ext cx="901793" cy="218002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Pentagone 26"/>
          <p:cNvSpPr/>
          <p:nvPr/>
        </p:nvSpPr>
        <p:spPr>
          <a:xfrm>
            <a:off x="6850053" y="3016631"/>
            <a:ext cx="901793" cy="218002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Pentagone 27"/>
          <p:cNvSpPr/>
          <p:nvPr/>
        </p:nvSpPr>
        <p:spPr>
          <a:xfrm>
            <a:off x="7766911" y="3016631"/>
            <a:ext cx="901793" cy="218002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Pentagone 28"/>
          <p:cNvSpPr/>
          <p:nvPr/>
        </p:nvSpPr>
        <p:spPr>
          <a:xfrm>
            <a:off x="8683768" y="2447487"/>
            <a:ext cx="2735509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Pentagone 29"/>
          <p:cNvSpPr/>
          <p:nvPr/>
        </p:nvSpPr>
        <p:spPr>
          <a:xfrm>
            <a:off x="8683769" y="3002472"/>
            <a:ext cx="901793" cy="218002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Pentagone 30"/>
          <p:cNvSpPr/>
          <p:nvPr/>
        </p:nvSpPr>
        <p:spPr>
          <a:xfrm>
            <a:off x="9600627" y="2991398"/>
            <a:ext cx="901793" cy="218002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Pentagone 31"/>
          <p:cNvSpPr/>
          <p:nvPr/>
        </p:nvSpPr>
        <p:spPr>
          <a:xfrm>
            <a:off x="10517485" y="2991398"/>
            <a:ext cx="901793" cy="218002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55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0" y="4519968"/>
            <a:ext cx="56402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Quelle est la longueur d’un crayon rouge en prenant comme unité le crayon violet ?</a:t>
            </a:r>
            <a:endParaRPr lang="fr-FR" sz="3200" dirty="0"/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crayon rouge mesure 6 crayons violets.</a:t>
            </a:r>
            <a:endParaRPr lang="fr-FR" dirty="0"/>
          </a:p>
          <a:p>
            <a:pPr algn="ctr"/>
            <a:endParaRPr lang="fr-FR" dirty="0"/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Pentagone 15"/>
          <p:cNvSpPr/>
          <p:nvPr/>
        </p:nvSpPr>
        <p:spPr>
          <a:xfrm>
            <a:off x="8526857" y="2853425"/>
            <a:ext cx="2735509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Pentagone 17"/>
          <p:cNvSpPr/>
          <p:nvPr/>
        </p:nvSpPr>
        <p:spPr>
          <a:xfrm>
            <a:off x="8526858" y="3436504"/>
            <a:ext cx="901793" cy="218002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Pentagone 18"/>
          <p:cNvSpPr/>
          <p:nvPr/>
        </p:nvSpPr>
        <p:spPr>
          <a:xfrm>
            <a:off x="9443716" y="3425430"/>
            <a:ext cx="901793" cy="218002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Pentagone 19"/>
          <p:cNvSpPr/>
          <p:nvPr/>
        </p:nvSpPr>
        <p:spPr>
          <a:xfrm>
            <a:off x="10360574" y="3425430"/>
            <a:ext cx="901793" cy="218002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Pentagone 34"/>
          <p:cNvSpPr/>
          <p:nvPr/>
        </p:nvSpPr>
        <p:spPr>
          <a:xfrm>
            <a:off x="3040774" y="533122"/>
            <a:ext cx="5501149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Pentagone 37"/>
          <p:cNvSpPr/>
          <p:nvPr/>
        </p:nvSpPr>
        <p:spPr>
          <a:xfrm>
            <a:off x="3040774" y="1279849"/>
            <a:ext cx="2735509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Pentagone 38"/>
          <p:cNvSpPr/>
          <p:nvPr/>
        </p:nvSpPr>
        <p:spPr>
          <a:xfrm>
            <a:off x="5791348" y="1276101"/>
            <a:ext cx="2735509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Pentagone 16"/>
          <p:cNvSpPr/>
          <p:nvPr/>
        </p:nvSpPr>
        <p:spPr>
          <a:xfrm>
            <a:off x="3040774" y="664981"/>
            <a:ext cx="901793" cy="218002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Pentagone 24"/>
          <p:cNvSpPr/>
          <p:nvPr/>
        </p:nvSpPr>
        <p:spPr>
          <a:xfrm>
            <a:off x="3957632" y="653907"/>
            <a:ext cx="901793" cy="218002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Pentagone 25"/>
          <p:cNvSpPr/>
          <p:nvPr/>
        </p:nvSpPr>
        <p:spPr>
          <a:xfrm>
            <a:off x="4874490" y="653907"/>
            <a:ext cx="901793" cy="218002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Pentagone 26"/>
          <p:cNvSpPr/>
          <p:nvPr/>
        </p:nvSpPr>
        <p:spPr>
          <a:xfrm>
            <a:off x="5791348" y="664981"/>
            <a:ext cx="901793" cy="218002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Pentagone 27"/>
          <p:cNvSpPr/>
          <p:nvPr/>
        </p:nvSpPr>
        <p:spPr>
          <a:xfrm>
            <a:off x="6708206" y="653907"/>
            <a:ext cx="901793" cy="218002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Pentagone 28"/>
          <p:cNvSpPr/>
          <p:nvPr/>
        </p:nvSpPr>
        <p:spPr>
          <a:xfrm>
            <a:off x="7625064" y="653907"/>
            <a:ext cx="901793" cy="218002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92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0" y="4519968"/>
            <a:ext cx="56402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Quelle est la longueur de chaque crayon en prenant comme unité le crayon bleu ?</a:t>
            </a:r>
            <a:endParaRPr lang="fr-FR" sz="3200" dirty="0"/>
          </a:p>
        </p:txBody>
      </p:sp>
      <p:sp>
        <p:nvSpPr>
          <p:cNvPr id="11" name="Rectangle 10"/>
          <p:cNvSpPr/>
          <p:nvPr/>
        </p:nvSpPr>
        <p:spPr>
          <a:xfrm>
            <a:off x="5640207" y="441647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r>
              <a:rPr lang="fr-FR" sz="2000" dirty="0" smtClean="0">
                <a:solidFill>
                  <a:schemeClr val="tx1"/>
                </a:solidFill>
              </a:rPr>
              <a:t>La mesure de la longueur du crayon violet est </a:t>
            </a:r>
          </a:p>
          <a:p>
            <a:pPr algn="ctr"/>
            <a:r>
              <a:rPr lang="fr-FR" sz="2000" dirty="0" smtClean="0">
                <a:solidFill>
                  <a:schemeClr val="tx1"/>
                </a:solidFill>
              </a:rPr>
              <a:t>de </a:t>
            </a:r>
            <a:r>
              <a:rPr lang="fr-FR" sz="2000" dirty="0">
                <a:solidFill>
                  <a:schemeClr val="tx1"/>
                </a:solidFill>
              </a:rPr>
              <a:t>2</a:t>
            </a:r>
            <a:r>
              <a:rPr lang="fr-FR" sz="2000" dirty="0" smtClean="0">
                <a:solidFill>
                  <a:schemeClr val="tx1"/>
                </a:solidFill>
              </a:rPr>
              <a:t> crayons bleus.</a:t>
            </a:r>
          </a:p>
          <a:p>
            <a:pPr algn="ctr"/>
            <a:r>
              <a:rPr lang="fr-FR" sz="2000" dirty="0">
                <a:solidFill>
                  <a:schemeClr val="tx1"/>
                </a:solidFill>
              </a:rPr>
              <a:t>La mesure de la longueur </a:t>
            </a:r>
            <a:r>
              <a:rPr lang="fr-FR" sz="2000" dirty="0" smtClean="0">
                <a:solidFill>
                  <a:schemeClr val="tx1"/>
                </a:solidFill>
              </a:rPr>
              <a:t>du </a:t>
            </a:r>
            <a:r>
              <a:rPr lang="fr-FR" sz="2000" dirty="0">
                <a:solidFill>
                  <a:schemeClr val="tx1"/>
                </a:solidFill>
              </a:rPr>
              <a:t>crayon </a:t>
            </a:r>
            <a:r>
              <a:rPr lang="fr-FR" sz="2000" dirty="0" smtClean="0">
                <a:solidFill>
                  <a:schemeClr val="tx1"/>
                </a:solidFill>
              </a:rPr>
              <a:t>orange est </a:t>
            </a:r>
          </a:p>
          <a:p>
            <a:pPr algn="ctr"/>
            <a:r>
              <a:rPr lang="fr-FR" sz="2000" dirty="0" smtClean="0">
                <a:solidFill>
                  <a:schemeClr val="tx1"/>
                </a:solidFill>
              </a:rPr>
              <a:t>de 6 </a:t>
            </a:r>
            <a:r>
              <a:rPr lang="fr-FR" sz="2000" dirty="0">
                <a:solidFill>
                  <a:schemeClr val="tx1"/>
                </a:solidFill>
              </a:rPr>
              <a:t>crayons bleus.</a:t>
            </a:r>
          </a:p>
          <a:p>
            <a:pPr algn="ctr"/>
            <a:r>
              <a:rPr lang="fr-FR" sz="2000" dirty="0">
                <a:solidFill>
                  <a:schemeClr val="tx1"/>
                </a:solidFill>
              </a:rPr>
              <a:t>La mesure de la longueur du crayon </a:t>
            </a:r>
            <a:r>
              <a:rPr lang="fr-FR" sz="2000" dirty="0" smtClean="0">
                <a:solidFill>
                  <a:schemeClr val="tx1"/>
                </a:solidFill>
              </a:rPr>
              <a:t>rouge est </a:t>
            </a:r>
          </a:p>
          <a:p>
            <a:pPr algn="ctr"/>
            <a:r>
              <a:rPr lang="fr-FR" sz="2000" dirty="0" smtClean="0">
                <a:solidFill>
                  <a:schemeClr val="tx1"/>
                </a:solidFill>
              </a:rPr>
              <a:t>de 12 </a:t>
            </a:r>
            <a:r>
              <a:rPr lang="fr-FR" sz="2000" dirty="0">
                <a:solidFill>
                  <a:schemeClr val="tx1"/>
                </a:solidFill>
              </a:rPr>
              <a:t>crayons bleus.</a:t>
            </a:r>
          </a:p>
          <a:p>
            <a:pPr algn="ctr"/>
            <a:endParaRPr lang="fr-FR" dirty="0"/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Pentagone 17"/>
          <p:cNvSpPr/>
          <p:nvPr/>
        </p:nvSpPr>
        <p:spPr>
          <a:xfrm>
            <a:off x="432047" y="3027705"/>
            <a:ext cx="901793" cy="218002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Pentagone 34"/>
          <p:cNvSpPr/>
          <p:nvPr/>
        </p:nvSpPr>
        <p:spPr>
          <a:xfrm>
            <a:off x="3049049" y="1178221"/>
            <a:ext cx="5524490" cy="502826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Pentagone 37"/>
          <p:cNvSpPr/>
          <p:nvPr/>
        </p:nvSpPr>
        <p:spPr>
          <a:xfrm>
            <a:off x="3049049" y="1924948"/>
            <a:ext cx="2735509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Pentagone 38"/>
          <p:cNvSpPr/>
          <p:nvPr/>
        </p:nvSpPr>
        <p:spPr>
          <a:xfrm>
            <a:off x="5799623" y="1899517"/>
            <a:ext cx="2773916" cy="462684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Pentagone 16"/>
          <p:cNvSpPr/>
          <p:nvPr/>
        </p:nvSpPr>
        <p:spPr>
          <a:xfrm>
            <a:off x="3049049" y="798965"/>
            <a:ext cx="901793" cy="218002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Pentagone 24"/>
          <p:cNvSpPr/>
          <p:nvPr/>
        </p:nvSpPr>
        <p:spPr>
          <a:xfrm>
            <a:off x="3965907" y="787891"/>
            <a:ext cx="901793" cy="218002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Pentagone 25"/>
          <p:cNvSpPr/>
          <p:nvPr/>
        </p:nvSpPr>
        <p:spPr>
          <a:xfrm>
            <a:off x="4882765" y="787891"/>
            <a:ext cx="901793" cy="218002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Pentagone 26"/>
          <p:cNvSpPr/>
          <p:nvPr/>
        </p:nvSpPr>
        <p:spPr>
          <a:xfrm>
            <a:off x="5814689" y="798965"/>
            <a:ext cx="901793" cy="218002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Pentagone 27"/>
          <p:cNvSpPr/>
          <p:nvPr/>
        </p:nvSpPr>
        <p:spPr>
          <a:xfrm>
            <a:off x="6731547" y="787891"/>
            <a:ext cx="901793" cy="218002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Pentagone 28"/>
          <p:cNvSpPr/>
          <p:nvPr/>
        </p:nvSpPr>
        <p:spPr>
          <a:xfrm>
            <a:off x="7648405" y="787891"/>
            <a:ext cx="925134" cy="260980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Pentagone 23"/>
          <p:cNvSpPr/>
          <p:nvPr/>
        </p:nvSpPr>
        <p:spPr>
          <a:xfrm>
            <a:off x="878259" y="3375116"/>
            <a:ext cx="455582" cy="172058"/>
          </a:xfrm>
          <a:prstGeom prst="homePlat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Pentagone 33"/>
          <p:cNvSpPr/>
          <p:nvPr/>
        </p:nvSpPr>
        <p:spPr>
          <a:xfrm>
            <a:off x="425258" y="3378529"/>
            <a:ext cx="455582" cy="172058"/>
          </a:xfrm>
          <a:prstGeom prst="homePlat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Pentagone 18"/>
          <p:cNvSpPr/>
          <p:nvPr/>
        </p:nvSpPr>
        <p:spPr>
          <a:xfrm>
            <a:off x="3486985" y="2632336"/>
            <a:ext cx="455582" cy="172058"/>
          </a:xfrm>
          <a:prstGeom prst="homePlat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Pentagone 19"/>
          <p:cNvSpPr/>
          <p:nvPr/>
        </p:nvSpPr>
        <p:spPr>
          <a:xfrm>
            <a:off x="3033984" y="2635749"/>
            <a:ext cx="455582" cy="172058"/>
          </a:xfrm>
          <a:prstGeom prst="homePlat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Pentagone 20"/>
          <p:cNvSpPr/>
          <p:nvPr/>
        </p:nvSpPr>
        <p:spPr>
          <a:xfrm>
            <a:off x="4412118" y="2632336"/>
            <a:ext cx="455582" cy="172058"/>
          </a:xfrm>
          <a:prstGeom prst="homePlat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Pentagone 21"/>
          <p:cNvSpPr/>
          <p:nvPr/>
        </p:nvSpPr>
        <p:spPr>
          <a:xfrm>
            <a:off x="3959117" y="2635749"/>
            <a:ext cx="455582" cy="172058"/>
          </a:xfrm>
          <a:prstGeom prst="homePlat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Pentagone 22"/>
          <p:cNvSpPr/>
          <p:nvPr/>
        </p:nvSpPr>
        <p:spPr>
          <a:xfrm>
            <a:off x="5328976" y="2632336"/>
            <a:ext cx="455582" cy="172058"/>
          </a:xfrm>
          <a:prstGeom prst="homePlat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Pentagone 29"/>
          <p:cNvSpPr/>
          <p:nvPr/>
        </p:nvSpPr>
        <p:spPr>
          <a:xfrm>
            <a:off x="4875975" y="2635749"/>
            <a:ext cx="455582" cy="172058"/>
          </a:xfrm>
          <a:prstGeom prst="homePlat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Pentagone 30"/>
          <p:cNvSpPr/>
          <p:nvPr/>
        </p:nvSpPr>
        <p:spPr>
          <a:xfrm>
            <a:off x="6260900" y="2632336"/>
            <a:ext cx="455582" cy="172058"/>
          </a:xfrm>
          <a:prstGeom prst="homePlat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Pentagone 31"/>
          <p:cNvSpPr/>
          <p:nvPr/>
        </p:nvSpPr>
        <p:spPr>
          <a:xfrm>
            <a:off x="5807899" y="2635749"/>
            <a:ext cx="455582" cy="172058"/>
          </a:xfrm>
          <a:prstGeom prst="homePlat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Pentagone 32"/>
          <p:cNvSpPr/>
          <p:nvPr/>
        </p:nvSpPr>
        <p:spPr>
          <a:xfrm>
            <a:off x="7192824" y="2618152"/>
            <a:ext cx="455582" cy="172058"/>
          </a:xfrm>
          <a:prstGeom prst="homePlat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Pentagone 35"/>
          <p:cNvSpPr/>
          <p:nvPr/>
        </p:nvSpPr>
        <p:spPr>
          <a:xfrm>
            <a:off x="6739823" y="2621565"/>
            <a:ext cx="455582" cy="172058"/>
          </a:xfrm>
          <a:prstGeom prst="homePlat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Pentagone 36"/>
          <p:cNvSpPr/>
          <p:nvPr/>
        </p:nvSpPr>
        <p:spPr>
          <a:xfrm>
            <a:off x="8117956" y="2601026"/>
            <a:ext cx="463857" cy="182092"/>
          </a:xfrm>
          <a:prstGeom prst="homePlat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Pentagone 39"/>
          <p:cNvSpPr/>
          <p:nvPr/>
        </p:nvSpPr>
        <p:spPr>
          <a:xfrm>
            <a:off x="7664956" y="2614473"/>
            <a:ext cx="455582" cy="172058"/>
          </a:xfrm>
          <a:prstGeom prst="homePlat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26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30" grpId="0" animBg="1"/>
      <p:bldP spid="31" grpId="0" animBg="1"/>
      <p:bldP spid="32" grpId="0" animBg="1"/>
      <p:bldP spid="33" grpId="0" animBg="1"/>
      <p:bldP spid="36" grpId="0" animBg="1"/>
      <p:bldP spid="37" grpId="0" animBg="1"/>
      <p:bldP spid="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0" y="4519968"/>
            <a:ext cx="56402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Quelle est le crayon le plus long, le rouge ou le bleu ?</a:t>
            </a:r>
            <a:endParaRPr lang="fr-FR" sz="3200" dirty="0"/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On ne peut pas savoir, les unités ont des longueurs différentes.</a:t>
            </a:r>
            <a:endParaRPr lang="fr-FR" dirty="0"/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" name="Pentagone 34"/>
          <p:cNvSpPr/>
          <p:nvPr/>
        </p:nvSpPr>
        <p:spPr>
          <a:xfrm>
            <a:off x="594320" y="664745"/>
            <a:ext cx="6215257" cy="466152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Pentagone 38"/>
          <p:cNvSpPr/>
          <p:nvPr/>
        </p:nvSpPr>
        <p:spPr>
          <a:xfrm>
            <a:off x="3704824" y="1388414"/>
            <a:ext cx="3104753" cy="459143"/>
          </a:xfrm>
          <a:prstGeom prst="homePlate">
            <a:avLst/>
          </a:prstGeom>
          <a:solidFill>
            <a:srgbClr val="FFF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Pentagone 18"/>
          <p:cNvSpPr/>
          <p:nvPr/>
        </p:nvSpPr>
        <p:spPr>
          <a:xfrm>
            <a:off x="5776283" y="2504425"/>
            <a:ext cx="6062884" cy="523280"/>
          </a:xfrm>
          <a:prstGeom prst="homePlat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Pentagone 19"/>
          <p:cNvSpPr/>
          <p:nvPr/>
        </p:nvSpPr>
        <p:spPr>
          <a:xfrm>
            <a:off x="5806414" y="3204127"/>
            <a:ext cx="2006327" cy="343047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Pentagone 20"/>
          <p:cNvSpPr/>
          <p:nvPr/>
        </p:nvSpPr>
        <p:spPr>
          <a:xfrm>
            <a:off x="7819627" y="3203592"/>
            <a:ext cx="2006327" cy="343047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Pentagone 21"/>
          <p:cNvSpPr/>
          <p:nvPr/>
        </p:nvSpPr>
        <p:spPr>
          <a:xfrm>
            <a:off x="9832840" y="3203592"/>
            <a:ext cx="2006327" cy="343047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Pentagone 22"/>
          <p:cNvSpPr/>
          <p:nvPr/>
        </p:nvSpPr>
        <p:spPr>
          <a:xfrm>
            <a:off x="594320" y="1358517"/>
            <a:ext cx="3104753" cy="459143"/>
          </a:xfrm>
          <a:prstGeom prst="homePlate">
            <a:avLst/>
          </a:prstGeom>
          <a:solidFill>
            <a:srgbClr val="FFF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83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0" y="4418286"/>
            <a:ext cx="56402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Comparons la longueur des </a:t>
            </a:r>
            <a:r>
              <a:rPr lang="fr-FR" sz="3200" smtClean="0"/>
              <a:t>2 </a:t>
            </a:r>
            <a:r>
              <a:rPr lang="fr-FR" sz="3200" smtClean="0"/>
              <a:t>crayons: </a:t>
            </a:r>
            <a:r>
              <a:rPr lang="fr-FR" sz="3200" dirty="0" smtClean="0"/>
              <a:t>le bleu et le vert.</a:t>
            </a:r>
          </a:p>
          <a:p>
            <a:r>
              <a:rPr lang="fr-FR" sz="3200" dirty="0" smtClean="0"/>
              <a:t>Que peux-tu dire ?</a:t>
            </a:r>
          </a:p>
          <a:p>
            <a:r>
              <a:rPr lang="fr-FR" sz="2800" i="1" dirty="0" smtClean="0"/>
              <a:t>Utilise les mots : écart, de plus que, de moins que</a:t>
            </a:r>
            <a:r>
              <a:rPr lang="fr-FR" sz="3200" dirty="0" smtClean="0"/>
              <a:t>.</a:t>
            </a:r>
            <a:endParaRPr lang="fr-FR" sz="3200" dirty="0"/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Le crayon bleu mesure 1 crayon rouge de plus que le crayon vert.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Le crayon vert mesure 1 crayon rouge de moins que le crayon bleu.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L’écart de longueur entre le crayon vert et le crayon bleu est d’un crayon rouge.</a:t>
            </a:r>
            <a:endParaRPr lang="fr-FR" sz="1600" dirty="0"/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Pentagone 4"/>
          <p:cNvSpPr/>
          <p:nvPr/>
        </p:nvSpPr>
        <p:spPr>
          <a:xfrm>
            <a:off x="2254341" y="2025419"/>
            <a:ext cx="6346860" cy="470647"/>
          </a:xfrm>
          <a:prstGeom prst="homePlat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Pentagone 8"/>
          <p:cNvSpPr/>
          <p:nvPr/>
        </p:nvSpPr>
        <p:spPr>
          <a:xfrm>
            <a:off x="4981197" y="941115"/>
            <a:ext cx="905001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Pentagone 12"/>
          <p:cNvSpPr/>
          <p:nvPr/>
        </p:nvSpPr>
        <p:spPr>
          <a:xfrm>
            <a:off x="4076196" y="941115"/>
            <a:ext cx="905001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Pentagone 14"/>
          <p:cNvSpPr/>
          <p:nvPr/>
        </p:nvSpPr>
        <p:spPr>
          <a:xfrm>
            <a:off x="3171195" y="941115"/>
            <a:ext cx="905001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Pentagone 15"/>
          <p:cNvSpPr/>
          <p:nvPr/>
        </p:nvSpPr>
        <p:spPr>
          <a:xfrm>
            <a:off x="2266194" y="941116"/>
            <a:ext cx="905001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Pentagone 17"/>
          <p:cNvSpPr/>
          <p:nvPr/>
        </p:nvSpPr>
        <p:spPr>
          <a:xfrm>
            <a:off x="6803052" y="930935"/>
            <a:ext cx="905001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Pentagone 18"/>
          <p:cNvSpPr/>
          <p:nvPr/>
        </p:nvSpPr>
        <p:spPr>
          <a:xfrm>
            <a:off x="5886198" y="930935"/>
            <a:ext cx="905001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Pentagone 20"/>
          <p:cNvSpPr/>
          <p:nvPr/>
        </p:nvSpPr>
        <p:spPr>
          <a:xfrm>
            <a:off x="2254341" y="1465815"/>
            <a:ext cx="5441859" cy="470647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Pentagone 24"/>
          <p:cNvSpPr/>
          <p:nvPr/>
        </p:nvSpPr>
        <p:spPr>
          <a:xfrm>
            <a:off x="7696200" y="1478972"/>
            <a:ext cx="905001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Pentagone 26"/>
          <p:cNvSpPr/>
          <p:nvPr/>
        </p:nvSpPr>
        <p:spPr>
          <a:xfrm>
            <a:off x="4969344" y="2641012"/>
            <a:ext cx="905001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Pentagone 27"/>
          <p:cNvSpPr/>
          <p:nvPr/>
        </p:nvSpPr>
        <p:spPr>
          <a:xfrm>
            <a:off x="4064343" y="2641012"/>
            <a:ext cx="905001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Pentagone 28"/>
          <p:cNvSpPr/>
          <p:nvPr/>
        </p:nvSpPr>
        <p:spPr>
          <a:xfrm>
            <a:off x="3159342" y="2641012"/>
            <a:ext cx="905001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Pentagone 29"/>
          <p:cNvSpPr/>
          <p:nvPr/>
        </p:nvSpPr>
        <p:spPr>
          <a:xfrm>
            <a:off x="2254341" y="2641012"/>
            <a:ext cx="905001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Pentagone 30"/>
          <p:cNvSpPr/>
          <p:nvPr/>
        </p:nvSpPr>
        <p:spPr>
          <a:xfrm>
            <a:off x="5874345" y="2623959"/>
            <a:ext cx="905001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Pentagone 31"/>
          <p:cNvSpPr/>
          <p:nvPr/>
        </p:nvSpPr>
        <p:spPr>
          <a:xfrm>
            <a:off x="7708053" y="2633402"/>
            <a:ext cx="905001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Pentagone 32"/>
          <p:cNvSpPr/>
          <p:nvPr/>
        </p:nvSpPr>
        <p:spPr>
          <a:xfrm>
            <a:off x="6791199" y="2618582"/>
            <a:ext cx="905001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Pentagone 22"/>
          <p:cNvSpPr/>
          <p:nvPr/>
        </p:nvSpPr>
        <p:spPr>
          <a:xfrm>
            <a:off x="7696199" y="930935"/>
            <a:ext cx="905001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842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0" y="4519968"/>
            <a:ext cx="564020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Quelle est la mesure de la longueur du crayon bleu en utilisant le crayon vert comme unité ?</a:t>
            </a:r>
          </a:p>
          <a:p>
            <a:r>
              <a:rPr lang="fr-FR" sz="3200" dirty="0" smtClean="0"/>
              <a:t>Justifie.</a:t>
            </a:r>
            <a:endParaRPr lang="fr-FR" sz="3200" dirty="0"/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crayon bleu mesure 5 crayons verts.</a:t>
            </a:r>
            <a:endParaRPr lang="fr-FR" dirty="0"/>
          </a:p>
          <a:p>
            <a:pPr algn="ctr"/>
            <a:endParaRPr lang="fr-FR" dirty="0"/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Pentagone 4"/>
          <p:cNvSpPr/>
          <p:nvPr/>
        </p:nvSpPr>
        <p:spPr>
          <a:xfrm>
            <a:off x="403412" y="578224"/>
            <a:ext cx="6297700" cy="470647"/>
          </a:xfrm>
          <a:prstGeom prst="homePlat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Pentagone 12"/>
          <p:cNvSpPr/>
          <p:nvPr/>
        </p:nvSpPr>
        <p:spPr>
          <a:xfrm>
            <a:off x="403412" y="1167606"/>
            <a:ext cx="1250576" cy="284675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Pentagone 8"/>
          <p:cNvSpPr/>
          <p:nvPr/>
        </p:nvSpPr>
        <p:spPr>
          <a:xfrm>
            <a:off x="1662952" y="1155105"/>
            <a:ext cx="1250576" cy="284675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Pentagone 9"/>
          <p:cNvSpPr/>
          <p:nvPr/>
        </p:nvSpPr>
        <p:spPr>
          <a:xfrm>
            <a:off x="2922492" y="1150666"/>
            <a:ext cx="1250576" cy="284675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Pentagone 11"/>
          <p:cNvSpPr/>
          <p:nvPr/>
        </p:nvSpPr>
        <p:spPr>
          <a:xfrm>
            <a:off x="5450536" y="1150665"/>
            <a:ext cx="1250576" cy="284675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Pentagone 14"/>
          <p:cNvSpPr/>
          <p:nvPr/>
        </p:nvSpPr>
        <p:spPr>
          <a:xfrm>
            <a:off x="4182032" y="1150665"/>
            <a:ext cx="1250576" cy="284675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72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55575" y="4519968"/>
            <a:ext cx="510988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 est le crayon le plus long entre le crayon bleu et le crayon orange ?</a:t>
            </a:r>
          </a:p>
          <a:p>
            <a:r>
              <a:rPr lang="fr-FR" sz="3200" dirty="0" smtClean="0"/>
              <a:t>Justifie.</a:t>
            </a:r>
            <a:endParaRPr lang="fr-FR" sz="3200" dirty="0"/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Ils ont la même longueur.</a:t>
            </a:r>
            <a:endParaRPr lang="fr-FR" dirty="0"/>
          </a:p>
          <a:p>
            <a:pPr algn="ctr"/>
            <a:endParaRPr lang="fr-FR" dirty="0"/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Pentagone 4"/>
          <p:cNvSpPr/>
          <p:nvPr/>
        </p:nvSpPr>
        <p:spPr>
          <a:xfrm>
            <a:off x="4807320" y="3496911"/>
            <a:ext cx="6320110" cy="470647"/>
          </a:xfrm>
          <a:prstGeom prst="homePlat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Pentagone 12"/>
          <p:cNvSpPr/>
          <p:nvPr/>
        </p:nvSpPr>
        <p:spPr>
          <a:xfrm>
            <a:off x="403412" y="1167606"/>
            <a:ext cx="1250576" cy="284675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Pentagone 16"/>
          <p:cNvSpPr/>
          <p:nvPr/>
        </p:nvSpPr>
        <p:spPr>
          <a:xfrm>
            <a:off x="403412" y="1607867"/>
            <a:ext cx="6315628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Pentagone 8"/>
          <p:cNvSpPr/>
          <p:nvPr/>
        </p:nvSpPr>
        <p:spPr>
          <a:xfrm>
            <a:off x="1662952" y="1155105"/>
            <a:ext cx="1250576" cy="284675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Pentagone 9"/>
          <p:cNvSpPr/>
          <p:nvPr/>
        </p:nvSpPr>
        <p:spPr>
          <a:xfrm>
            <a:off x="2922492" y="1150666"/>
            <a:ext cx="1250576" cy="284675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Pentagone 11"/>
          <p:cNvSpPr/>
          <p:nvPr/>
        </p:nvSpPr>
        <p:spPr>
          <a:xfrm>
            <a:off x="5432608" y="1150665"/>
            <a:ext cx="1250576" cy="284675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Pentagone 14"/>
          <p:cNvSpPr/>
          <p:nvPr/>
        </p:nvSpPr>
        <p:spPr>
          <a:xfrm>
            <a:off x="4182032" y="1150665"/>
            <a:ext cx="1250576" cy="284675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Pentagone 15"/>
          <p:cNvSpPr/>
          <p:nvPr/>
        </p:nvSpPr>
        <p:spPr>
          <a:xfrm>
            <a:off x="4807320" y="3063236"/>
            <a:ext cx="1250576" cy="284675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Pentagone 17"/>
          <p:cNvSpPr/>
          <p:nvPr/>
        </p:nvSpPr>
        <p:spPr>
          <a:xfrm>
            <a:off x="8603868" y="3063235"/>
            <a:ext cx="1250576" cy="284675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Pentagone 18"/>
          <p:cNvSpPr/>
          <p:nvPr/>
        </p:nvSpPr>
        <p:spPr>
          <a:xfrm>
            <a:off x="7330882" y="3063235"/>
            <a:ext cx="1250576" cy="284675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Pentagone 19"/>
          <p:cNvSpPr/>
          <p:nvPr/>
        </p:nvSpPr>
        <p:spPr>
          <a:xfrm>
            <a:off x="6057896" y="3063236"/>
            <a:ext cx="1250576" cy="284675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Pentagone 20"/>
          <p:cNvSpPr/>
          <p:nvPr/>
        </p:nvSpPr>
        <p:spPr>
          <a:xfrm>
            <a:off x="9876854" y="3063235"/>
            <a:ext cx="1250576" cy="284675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14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 animBg="1"/>
      <p:bldP spid="10" grpId="0" animBg="1"/>
      <p:bldP spid="12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0" y="4519968"/>
            <a:ext cx="564020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 peux-tu dire des longueurs entre celle du crayon orange et celle du crayon rouge ?</a:t>
            </a:r>
          </a:p>
          <a:p>
            <a:r>
              <a:rPr lang="fr-FR" sz="3200" dirty="0" smtClean="0"/>
              <a:t>Justifie.</a:t>
            </a:r>
            <a:endParaRPr lang="fr-FR" sz="3200" dirty="0"/>
          </a:p>
        </p:txBody>
      </p:sp>
      <p:sp>
        <p:nvSpPr>
          <p:cNvPr id="11" name="Rectangle 10"/>
          <p:cNvSpPr/>
          <p:nvPr/>
        </p:nvSpPr>
        <p:spPr>
          <a:xfrm>
            <a:off x="5640207" y="4414680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La longueur du crayon rouge est la double de celle du crayon orange.</a:t>
            </a:r>
          </a:p>
          <a:p>
            <a:pPr algn="ctr"/>
            <a:r>
              <a:rPr lang="fr-FR" sz="2400" dirty="0">
                <a:solidFill>
                  <a:schemeClr val="tx1"/>
                </a:solidFill>
              </a:rPr>
              <a:t>La longueur du crayon </a:t>
            </a:r>
            <a:r>
              <a:rPr lang="fr-FR" sz="2400" dirty="0" smtClean="0">
                <a:solidFill>
                  <a:schemeClr val="tx1"/>
                </a:solidFill>
              </a:rPr>
              <a:t>orange est </a:t>
            </a:r>
            <a:r>
              <a:rPr lang="fr-FR" sz="2400" dirty="0">
                <a:solidFill>
                  <a:schemeClr val="tx1"/>
                </a:solidFill>
              </a:rPr>
              <a:t>la </a:t>
            </a:r>
            <a:r>
              <a:rPr lang="fr-FR" sz="2400" dirty="0" smtClean="0">
                <a:solidFill>
                  <a:schemeClr val="tx1"/>
                </a:solidFill>
              </a:rPr>
              <a:t>moitié de </a:t>
            </a:r>
            <a:r>
              <a:rPr lang="fr-FR" sz="2400" dirty="0">
                <a:solidFill>
                  <a:schemeClr val="tx1"/>
                </a:solidFill>
              </a:rPr>
              <a:t>celle du crayon </a:t>
            </a:r>
            <a:r>
              <a:rPr lang="fr-FR" sz="2400" dirty="0" smtClean="0">
                <a:solidFill>
                  <a:schemeClr val="tx1"/>
                </a:solidFill>
              </a:rPr>
              <a:t>rouge</a:t>
            </a:r>
            <a:r>
              <a:rPr lang="fr-FR" sz="24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Le crayon rouge mesure 2 crayons orange.</a:t>
            </a:r>
            <a:endParaRPr lang="fr-FR" sz="1600" dirty="0"/>
          </a:p>
          <a:p>
            <a:pPr algn="ctr"/>
            <a:endParaRPr lang="fr-FR" sz="1600" dirty="0"/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" name="Pentagone 22"/>
          <p:cNvSpPr/>
          <p:nvPr/>
        </p:nvSpPr>
        <p:spPr>
          <a:xfrm>
            <a:off x="969929" y="1669295"/>
            <a:ext cx="4462683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Pentagone 23"/>
          <p:cNvSpPr/>
          <p:nvPr/>
        </p:nvSpPr>
        <p:spPr>
          <a:xfrm>
            <a:off x="969930" y="2434633"/>
            <a:ext cx="8925366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Pentagone 27"/>
          <p:cNvSpPr/>
          <p:nvPr/>
        </p:nvSpPr>
        <p:spPr>
          <a:xfrm>
            <a:off x="5432612" y="1655848"/>
            <a:ext cx="4462683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476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0" y="4519968"/>
            <a:ext cx="564020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 peux-tu dire des longueurs entre celle du crayon orange et celle du crayon vert ?</a:t>
            </a:r>
          </a:p>
          <a:p>
            <a:r>
              <a:rPr lang="fr-FR" sz="3200" dirty="0" smtClean="0"/>
              <a:t>Justifie.</a:t>
            </a:r>
            <a:endParaRPr lang="fr-FR" sz="3200" dirty="0"/>
          </a:p>
        </p:txBody>
      </p:sp>
      <p:sp>
        <p:nvSpPr>
          <p:cNvPr id="11" name="Rectangle 10"/>
          <p:cNvSpPr/>
          <p:nvPr/>
        </p:nvSpPr>
        <p:spPr>
          <a:xfrm>
            <a:off x="5640207" y="4414680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Le crayon orange mesure 3 crayons verts.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La </a:t>
            </a:r>
            <a:r>
              <a:rPr lang="fr-FR" sz="2400" dirty="0" smtClean="0">
                <a:solidFill>
                  <a:schemeClr val="tx1"/>
                </a:solidFill>
              </a:rPr>
              <a:t>longueur du crayon orange est le triple de celle du crayon vert.</a:t>
            </a:r>
          </a:p>
          <a:p>
            <a:pPr algn="ctr"/>
            <a:r>
              <a:rPr lang="fr-FR" sz="2400" dirty="0">
                <a:solidFill>
                  <a:schemeClr val="tx1"/>
                </a:solidFill>
              </a:rPr>
              <a:t>La longueur du crayon </a:t>
            </a:r>
            <a:r>
              <a:rPr lang="fr-FR" sz="2400" dirty="0" smtClean="0">
                <a:solidFill>
                  <a:schemeClr val="tx1"/>
                </a:solidFill>
              </a:rPr>
              <a:t>vert est le tiers de </a:t>
            </a:r>
            <a:r>
              <a:rPr lang="fr-FR" sz="2400" dirty="0">
                <a:solidFill>
                  <a:schemeClr val="tx1"/>
                </a:solidFill>
              </a:rPr>
              <a:t>celle du crayon </a:t>
            </a:r>
            <a:r>
              <a:rPr lang="fr-FR" sz="2400" dirty="0" smtClean="0">
                <a:solidFill>
                  <a:schemeClr val="tx1"/>
                </a:solidFill>
              </a:rPr>
              <a:t>orange.</a:t>
            </a:r>
            <a:endParaRPr lang="fr-FR" sz="1600" dirty="0"/>
          </a:p>
          <a:p>
            <a:pPr algn="ctr"/>
            <a:endParaRPr lang="fr-FR" dirty="0"/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" name="Pentagone 22"/>
          <p:cNvSpPr/>
          <p:nvPr/>
        </p:nvSpPr>
        <p:spPr>
          <a:xfrm rot="20122080">
            <a:off x="1590469" y="2728399"/>
            <a:ext cx="1923559" cy="426835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Pentagone 27"/>
          <p:cNvSpPr/>
          <p:nvPr/>
        </p:nvSpPr>
        <p:spPr>
          <a:xfrm rot="20114579">
            <a:off x="1657250" y="2443557"/>
            <a:ext cx="5887369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Pentagone 8"/>
          <p:cNvSpPr/>
          <p:nvPr/>
        </p:nvSpPr>
        <p:spPr>
          <a:xfrm rot="20122080">
            <a:off x="3364492" y="1916778"/>
            <a:ext cx="1923559" cy="426835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Pentagone 9"/>
          <p:cNvSpPr/>
          <p:nvPr/>
        </p:nvSpPr>
        <p:spPr>
          <a:xfrm rot="20122080">
            <a:off x="5136505" y="1088069"/>
            <a:ext cx="1923559" cy="426835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382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55575" y="4519968"/>
            <a:ext cx="510988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Quelle est la longueur du crayon rouge en prenant comme unité le crayon orange ?</a:t>
            </a:r>
            <a:endParaRPr lang="fr-FR" sz="3200" dirty="0"/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crayon rouge mesure 5 crayons orange.</a:t>
            </a:r>
            <a:endParaRPr lang="fr-FR" dirty="0"/>
          </a:p>
          <a:p>
            <a:pPr algn="ctr"/>
            <a:endParaRPr lang="fr-FR" dirty="0"/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" name="Pentagone 22"/>
          <p:cNvSpPr/>
          <p:nvPr/>
        </p:nvSpPr>
        <p:spPr>
          <a:xfrm>
            <a:off x="441209" y="428173"/>
            <a:ext cx="1673351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Pentagone 23"/>
          <p:cNvSpPr/>
          <p:nvPr/>
        </p:nvSpPr>
        <p:spPr>
          <a:xfrm>
            <a:off x="1277884" y="3058350"/>
            <a:ext cx="8377566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Pentagone 24"/>
          <p:cNvSpPr/>
          <p:nvPr/>
        </p:nvSpPr>
        <p:spPr>
          <a:xfrm>
            <a:off x="441210" y="1079049"/>
            <a:ext cx="3346702" cy="470647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Pentagone 25"/>
          <p:cNvSpPr/>
          <p:nvPr/>
        </p:nvSpPr>
        <p:spPr>
          <a:xfrm>
            <a:off x="5852830" y="1079048"/>
            <a:ext cx="5030864" cy="470647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Pentagone 26"/>
          <p:cNvSpPr/>
          <p:nvPr/>
        </p:nvSpPr>
        <p:spPr>
          <a:xfrm>
            <a:off x="2114560" y="427543"/>
            <a:ext cx="1673351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Pentagone 12"/>
          <p:cNvSpPr/>
          <p:nvPr/>
        </p:nvSpPr>
        <p:spPr>
          <a:xfrm>
            <a:off x="9210343" y="414095"/>
            <a:ext cx="1673351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Pentagone 14"/>
          <p:cNvSpPr/>
          <p:nvPr/>
        </p:nvSpPr>
        <p:spPr>
          <a:xfrm>
            <a:off x="7526181" y="414096"/>
            <a:ext cx="1673351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Pentagone 15"/>
          <p:cNvSpPr/>
          <p:nvPr/>
        </p:nvSpPr>
        <p:spPr>
          <a:xfrm>
            <a:off x="5852830" y="427543"/>
            <a:ext cx="1673351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Pentagone 16"/>
          <p:cNvSpPr/>
          <p:nvPr/>
        </p:nvSpPr>
        <p:spPr>
          <a:xfrm>
            <a:off x="1277884" y="2361757"/>
            <a:ext cx="3346702" cy="470647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Pentagone 17"/>
          <p:cNvSpPr/>
          <p:nvPr/>
        </p:nvSpPr>
        <p:spPr>
          <a:xfrm>
            <a:off x="4624586" y="2348309"/>
            <a:ext cx="5030864" cy="470647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Pentagone 18"/>
          <p:cNvSpPr/>
          <p:nvPr/>
        </p:nvSpPr>
        <p:spPr>
          <a:xfrm>
            <a:off x="1277884" y="3691192"/>
            <a:ext cx="1673351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Pentagone 19"/>
          <p:cNvSpPr/>
          <p:nvPr/>
        </p:nvSpPr>
        <p:spPr>
          <a:xfrm>
            <a:off x="2951235" y="3690562"/>
            <a:ext cx="1673351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Pentagone 20"/>
          <p:cNvSpPr/>
          <p:nvPr/>
        </p:nvSpPr>
        <p:spPr>
          <a:xfrm>
            <a:off x="7982099" y="3663667"/>
            <a:ext cx="1673351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Pentagone 21"/>
          <p:cNvSpPr/>
          <p:nvPr/>
        </p:nvSpPr>
        <p:spPr>
          <a:xfrm>
            <a:off x="6297937" y="3663668"/>
            <a:ext cx="1673351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Pentagone 27"/>
          <p:cNvSpPr/>
          <p:nvPr/>
        </p:nvSpPr>
        <p:spPr>
          <a:xfrm>
            <a:off x="4624586" y="3677115"/>
            <a:ext cx="1673351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83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55575" y="4519968"/>
            <a:ext cx="510988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Quelle est la longueur de 3 crayons verts en prenant comme unité le crayon orange ?</a:t>
            </a:r>
            <a:endParaRPr lang="fr-FR" sz="3200" dirty="0"/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3 crayons verts mesurent </a:t>
            </a:r>
            <a:r>
              <a:rPr lang="fr-FR" sz="2800" dirty="0" smtClean="0">
                <a:solidFill>
                  <a:schemeClr val="tx1"/>
                </a:solidFill>
              </a:rPr>
              <a:t>6 crayons orange.</a:t>
            </a:r>
            <a:endParaRPr lang="fr-FR" dirty="0"/>
          </a:p>
          <a:p>
            <a:pPr algn="ctr"/>
            <a:endParaRPr lang="fr-FR" dirty="0"/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" name="Pentagone 22"/>
          <p:cNvSpPr/>
          <p:nvPr/>
        </p:nvSpPr>
        <p:spPr>
          <a:xfrm>
            <a:off x="441209" y="428173"/>
            <a:ext cx="1673351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Pentagone 24"/>
          <p:cNvSpPr/>
          <p:nvPr/>
        </p:nvSpPr>
        <p:spPr>
          <a:xfrm>
            <a:off x="441210" y="1079049"/>
            <a:ext cx="3346702" cy="470647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Pentagone 26"/>
          <p:cNvSpPr/>
          <p:nvPr/>
        </p:nvSpPr>
        <p:spPr>
          <a:xfrm>
            <a:off x="2114560" y="427543"/>
            <a:ext cx="1673351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Pentagone 16"/>
          <p:cNvSpPr/>
          <p:nvPr/>
        </p:nvSpPr>
        <p:spPr>
          <a:xfrm>
            <a:off x="441209" y="3216186"/>
            <a:ext cx="3346702" cy="470647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Pentagone 18"/>
          <p:cNvSpPr/>
          <p:nvPr/>
        </p:nvSpPr>
        <p:spPr>
          <a:xfrm>
            <a:off x="3794240" y="3202739"/>
            <a:ext cx="3346702" cy="470647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Pentagone 19"/>
          <p:cNvSpPr/>
          <p:nvPr/>
        </p:nvSpPr>
        <p:spPr>
          <a:xfrm>
            <a:off x="7140942" y="3189292"/>
            <a:ext cx="3346702" cy="470647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Pentagone 20"/>
          <p:cNvSpPr/>
          <p:nvPr/>
        </p:nvSpPr>
        <p:spPr>
          <a:xfrm>
            <a:off x="5461262" y="2504817"/>
            <a:ext cx="1673351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Pentagone 21"/>
          <p:cNvSpPr/>
          <p:nvPr/>
        </p:nvSpPr>
        <p:spPr>
          <a:xfrm>
            <a:off x="3787911" y="2481615"/>
            <a:ext cx="1673351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Pentagone 27"/>
          <p:cNvSpPr/>
          <p:nvPr/>
        </p:nvSpPr>
        <p:spPr>
          <a:xfrm>
            <a:off x="2114560" y="2474892"/>
            <a:ext cx="1673351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Pentagone 28"/>
          <p:cNvSpPr/>
          <p:nvPr/>
        </p:nvSpPr>
        <p:spPr>
          <a:xfrm>
            <a:off x="441209" y="2480037"/>
            <a:ext cx="1673351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Pentagone 29"/>
          <p:cNvSpPr/>
          <p:nvPr/>
        </p:nvSpPr>
        <p:spPr>
          <a:xfrm>
            <a:off x="8807964" y="2489729"/>
            <a:ext cx="1673351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Pentagone 30"/>
          <p:cNvSpPr/>
          <p:nvPr/>
        </p:nvSpPr>
        <p:spPr>
          <a:xfrm>
            <a:off x="7134613" y="2494865"/>
            <a:ext cx="1673351" cy="470647"/>
          </a:xfrm>
          <a:prstGeom prst="homePlate">
            <a:avLst/>
          </a:prstGeom>
          <a:solidFill>
            <a:srgbClr val="FA5F00"/>
          </a:solidFill>
          <a:ln>
            <a:solidFill>
              <a:srgbClr val="FA5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20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0" y="4519968"/>
            <a:ext cx="564020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Quelle est la longueur du crayon bleu en prenant comme unité le crayon rouge ?</a:t>
            </a:r>
          </a:p>
          <a:p>
            <a:r>
              <a:rPr lang="fr-FR" sz="3200" dirty="0" smtClean="0"/>
              <a:t>Justifie.</a:t>
            </a:r>
            <a:endParaRPr lang="fr-FR" sz="3200" dirty="0"/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crayon bleu mesure 6 crayons rouges.</a:t>
            </a:r>
            <a:endParaRPr lang="fr-FR" dirty="0"/>
          </a:p>
          <a:p>
            <a:pPr algn="ctr"/>
            <a:endParaRPr lang="fr-FR" dirty="0"/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Pentagone 4"/>
          <p:cNvSpPr/>
          <p:nvPr/>
        </p:nvSpPr>
        <p:spPr>
          <a:xfrm>
            <a:off x="654141" y="2832242"/>
            <a:ext cx="6346860" cy="470647"/>
          </a:xfrm>
          <a:prstGeom prst="homePlat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Pentagone 8"/>
          <p:cNvSpPr/>
          <p:nvPr/>
        </p:nvSpPr>
        <p:spPr>
          <a:xfrm>
            <a:off x="8600766" y="282623"/>
            <a:ext cx="905001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Pentagone 9"/>
          <p:cNvSpPr/>
          <p:nvPr/>
        </p:nvSpPr>
        <p:spPr>
          <a:xfrm>
            <a:off x="5885762" y="952128"/>
            <a:ext cx="5441859" cy="470647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Pentagone 12"/>
          <p:cNvSpPr/>
          <p:nvPr/>
        </p:nvSpPr>
        <p:spPr>
          <a:xfrm>
            <a:off x="7695765" y="282623"/>
            <a:ext cx="905001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Pentagone 14"/>
          <p:cNvSpPr/>
          <p:nvPr/>
        </p:nvSpPr>
        <p:spPr>
          <a:xfrm>
            <a:off x="6790764" y="282623"/>
            <a:ext cx="905001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Pentagone 15"/>
          <p:cNvSpPr/>
          <p:nvPr/>
        </p:nvSpPr>
        <p:spPr>
          <a:xfrm>
            <a:off x="5885763" y="282624"/>
            <a:ext cx="905001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Pentagone 17"/>
          <p:cNvSpPr/>
          <p:nvPr/>
        </p:nvSpPr>
        <p:spPr>
          <a:xfrm>
            <a:off x="10422621" y="272443"/>
            <a:ext cx="905001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Pentagone 18"/>
          <p:cNvSpPr/>
          <p:nvPr/>
        </p:nvSpPr>
        <p:spPr>
          <a:xfrm>
            <a:off x="9505767" y="272443"/>
            <a:ext cx="905001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Pentagone 20"/>
          <p:cNvSpPr/>
          <p:nvPr/>
        </p:nvSpPr>
        <p:spPr>
          <a:xfrm>
            <a:off x="654141" y="2272638"/>
            <a:ext cx="5441859" cy="470647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Pentagone 24"/>
          <p:cNvSpPr/>
          <p:nvPr/>
        </p:nvSpPr>
        <p:spPr>
          <a:xfrm>
            <a:off x="6096000" y="2285795"/>
            <a:ext cx="905001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Pentagone 26"/>
          <p:cNvSpPr/>
          <p:nvPr/>
        </p:nvSpPr>
        <p:spPr>
          <a:xfrm>
            <a:off x="3369144" y="3447835"/>
            <a:ext cx="905001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Pentagone 27"/>
          <p:cNvSpPr/>
          <p:nvPr/>
        </p:nvSpPr>
        <p:spPr>
          <a:xfrm>
            <a:off x="2464143" y="3447835"/>
            <a:ext cx="905001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Pentagone 28"/>
          <p:cNvSpPr/>
          <p:nvPr/>
        </p:nvSpPr>
        <p:spPr>
          <a:xfrm>
            <a:off x="1559142" y="3447835"/>
            <a:ext cx="905001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Pentagone 29"/>
          <p:cNvSpPr/>
          <p:nvPr/>
        </p:nvSpPr>
        <p:spPr>
          <a:xfrm>
            <a:off x="654141" y="3447835"/>
            <a:ext cx="905001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Pentagone 30"/>
          <p:cNvSpPr/>
          <p:nvPr/>
        </p:nvSpPr>
        <p:spPr>
          <a:xfrm>
            <a:off x="4274145" y="3430782"/>
            <a:ext cx="905001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Pentagone 31"/>
          <p:cNvSpPr/>
          <p:nvPr/>
        </p:nvSpPr>
        <p:spPr>
          <a:xfrm>
            <a:off x="6107853" y="3440225"/>
            <a:ext cx="905001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Pentagone 32"/>
          <p:cNvSpPr/>
          <p:nvPr/>
        </p:nvSpPr>
        <p:spPr>
          <a:xfrm>
            <a:off x="5190999" y="3425405"/>
            <a:ext cx="905001" cy="470647"/>
          </a:xfrm>
          <a:prstGeom prst="homePlat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7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401233"/>
            <a:ext cx="12192000" cy="24702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55575" y="4519968"/>
            <a:ext cx="54846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Quelle est la longueur du crayon violet en prenant comme unité le crayon vert ?</a:t>
            </a:r>
          </a:p>
          <a:p>
            <a:r>
              <a:rPr lang="fr-FR" sz="3200" dirty="0" smtClean="0"/>
              <a:t>Justifie.</a:t>
            </a:r>
            <a:endParaRPr lang="fr-FR" sz="3200" dirty="0"/>
          </a:p>
        </p:txBody>
      </p:sp>
      <p:sp>
        <p:nvSpPr>
          <p:cNvPr id="11" name="Rectangle 10"/>
          <p:cNvSpPr/>
          <p:nvPr/>
        </p:nvSpPr>
        <p:spPr>
          <a:xfrm>
            <a:off x="5640207" y="4401233"/>
            <a:ext cx="6551793" cy="2456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Réponse :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Le crayon violet a une longueur comprise entre 3 et 4 crayons verts.</a:t>
            </a:r>
            <a:endParaRPr lang="fr-FR" dirty="0"/>
          </a:p>
          <a:p>
            <a:pPr algn="ctr"/>
            <a:endParaRPr lang="fr-FR" dirty="0"/>
          </a:p>
        </p:txBody>
      </p:sp>
      <p:sp>
        <p:nvSpPr>
          <p:cNvPr id="14" name="AutoShape 4" descr="RÃ©sultat de recherche d'images pour &quot;bal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1193330" cy="119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Pentagone 12"/>
          <p:cNvSpPr/>
          <p:nvPr/>
        </p:nvSpPr>
        <p:spPr>
          <a:xfrm>
            <a:off x="451598" y="1263066"/>
            <a:ext cx="2681567" cy="420130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Pentagone 15"/>
          <p:cNvSpPr/>
          <p:nvPr/>
        </p:nvSpPr>
        <p:spPr>
          <a:xfrm>
            <a:off x="451598" y="679478"/>
            <a:ext cx="8678955" cy="470647"/>
          </a:xfrm>
          <a:prstGeom prst="homePlat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Pentagone 8"/>
          <p:cNvSpPr/>
          <p:nvPr/>
        </p:nvSpPr>
        <p:spPr>
          <a:xfrm>
            <a:off x="3133165" y="1275002"/>
            <a:ext cx="2681567" cy="420130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Pentagone 9"/>
          <p:cNvSpPr/>
          <p:nvPr/>
        </p:nvSpPr>
        <p:spPr>
          <a:xfrm>
            <a:off x="5814732" y="1291017"/>
            <a:ext cx="2681567" cy="420130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Pentagone 14"/>
          <p:cNvSpPr/>
          <p:nvPr/>
        </p:nvSpPr>
        <p:spPr>
          <a:xfrm>
            <a:off x="8496299" y="1278827"/>
            <a:ext cx="2681567" cy="420130"/>
          </a:xfrm>
          <a:prstGeom prst="homePlat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70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503</Words>
  <Application>Microsoft Office PowerPoint</Application>
  <PresentationFormat>Grand écran</PresentationFormat>
  <Paragraphs>68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Thème Office</vt:lpstr>
      <vt:lpstr>Cycle 2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admin</cp:lastModifiedBy>
  <cp:revision>32</cp:revision>
  <dcterms:created xsi:type="dcterms:W3CDTF">2018-06-27T09:01:28Z</dcterms:created>
  <dcterms:modified xsi:type="dcterms:W3CDTF">2019-03-07T14:46:47Z</dcterms:modified>
</cp:coreProperties>
</file>