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6"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photoAlbum/>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1" autoAdjust="0"/>
    <p:restoredTop sz="94624" autoAdjust="0"/>
  </p:normalViewPr>
  <p:slideViewPr>
    <p:cSldViewPr>
      <p:cViewPr>
        <p:scale>
          <a:sx n="60" d="100"/>
          <a:sy n="60" d="100"/>
        </p:scale>
        <p:origin x="-170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862B339F-B0EC-417E-8476-083B8FA59CF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wheel spokes="2"/>
    <p:sndAc>
      <p:stSnd>
        <p:snd r:embed="rId1" name="drumroll.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2B339F-B0EC-417E-8476-083B8FA59CF1}" type="slidenum">
              <a:rPr lang="fr-FR" smtClean="0"/>
              <a:pPr/>
              <a:t>‹N°›</a:t>
            </a:fld>
            <a:endParaRPr lang="fr-FR"/>
          </a:p>
        </p:txBody>
      </p:sp>
    </p:spTree>
  </p:cSld>
  <p:clrMapOvr>
    <a:masterClrMapping/>
  </p:clrMapOvr>
  <p:transition>
    <p:wheel spokes="2"/>
    <p:sndAc>
      <p:stSnd>
        <p:snd r:embed="rId1" name="drumroll.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2B339F-B0EC-417E-8476-083B8FA59CF1}" type="slidenum">
              <a:rPr lang="fr-FR" smtClean="0"/>
              <a:pPr/>
              <a:t>‹N°›</a:t>
            </a:fld>
            <a:endParaRPr lang="fr-FR"/>
          </a:p>
        </p:txBody>
      </p:sp>
    </p:spTree>
  </p:cSld>
  <p:clrMapOvr>
    <a:masterClrMapping/>
  </p:clrMapOvr>
  <p:transition>
    <p:wheel spokes="2"/>
    <p:sndAc>
      <p:stSnd>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2B339F-B0EC-417E-8476-083B8FA59CF1}" type="slidenum">
              <a:rPr lang="fr-FR" smtClean="0"/>
              <a:pPr/>
              <a:t>‹N°›</a:t>
            </a:fld>
            <a:endParaRPr lang="fr-FR"/>
          </a:p>
        </p:txBody>
      </p:sp>
    </p:spTree>
  </p:cSld>
  <p:clrMapOvr>
    <a:masterClrMapping/>
  </p:clrMapOvr>
  <p:transition>
    <p:wheel spokes="2"/>
    <p:sndAc>
      <p:stSnd>
        <p:snd r:embed="rId1" name="drumroll.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2B339F-B0EC-417E-8476-083B8FA59CF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wheel spokes="2"/>
    <p:sndAc>
      <p:stSnd>
        <p:snd r:embed="rId1" name="drumroll.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2B339F-B0EC-417E-8476-083B8FA59CF1}" type="slidenum">
              <a:rPr lang="fr-FR" smtClean="0"/>
              <a:pPr/>
              <a:t>‹N°›</a:t>
            </a:fld>
            <a:endParaRPr lang="fr-FR"/>
          </a:p>
        </p:txBody>
      </p:sp>
    </p:spTree>
  </p:cSld>
  <p:clrMapOvr>
    <a:masterClrMapping/>
  </p:clrMapOvr>
  <p:transition>
    <p:wheel spokes="2"/>
    <p:sndAc>
      <p:stSnd>
        <p:snd r:embed="rId1" name="drumroll.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62B339F-B0EC-417E-8476-083B8FA59CF1}" type="slidenum">
              <a:rPr lang="fr-FR" smtClean="0"/>
              <a:pPr/>
              <a:t>‹N°›</a:t>
            </a:fld>
            <a:endParaRPr lang="fr-FR"/>
          </a:p>
        </p:txBody>
      </p:sp>
    </p:spTree>
  </p:cSld>
  <p:clrMapOvr>
    <a:masterClrMapping/>
  </p:clrMapOvr>
  <p:transition>
    <p:wheel spokes="2"/>
    <p:sndAc>
      <p:stSnd>
        <p:snd r:embed="rId1" name="drumroll.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62B339F-B0EC-417E-8476-083B8FA59CF1}" type="slidenum">
              <a:rPr lang="fr-FR" smtClean="0"/>
              <a:pPr/>
              <a:t>‹N°›</a:t>
            </a:fld>
            <a:endParaRPr lang="fr-FR"/>
          </a:p>
        </p:txBody>
      </p:sp>
    </p:spTree>
  </p:cSld>
  <p:clrMapOvr>
    <a:masterClrMapping/>
  </p:clrMapOvr>
  <p:transition>
    <p:wheel spokes="2"/>
    <p:sndAc>
      <p:stSnd>
        <p:snd r:embed="rId1" name="drumroll.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62B339F-B0EC-417E-8476-083B8FA59CF1}" type="slidenum">
              <a:rPr lang="fr-FR" smtClean="0"/>
              <a:pPr/>
              <a:t>‹N°›</a:t>
            </a:fld>
            <a:endParaRPr lang="fr-FR"/>
          </a:p>
        </p:txBody>
      </p:sp>
    </p:spTree>
  </p:cSld>
  <p:clrMapOvr>
    <a:masterClrMapping/>
  </p:clrMapOvr>
  <p:transition>
    <p:wheel spokes="2"/>
    <p:sndAc>
      <p:stSnd>
        <p:snd r:embed="rId1" name="drumroll.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2B339F-B0EC-417E-8476-083B8FA59CF1}" type="slidenum">
              <a:rPr lang="fr-FR" smtClean="0"/>
              <a:pPr/>
              <a:t>‹N°›</a:t>
            </a:fld>
            <a:endParaRPr lang="fr-FR"/>
          </a:p>
        </p:txBody>
      </p:sp>
    </p:spTree>
  </p:cSld>
  <p:clrMapOvr>
    <a:masterClrMapping/>
  </p:clrMapOvr>
  <p:transition>
    <p:wheel spokes="2"/>
    <p:sndAc>
      <p:stSnd>
        <p:snd r:embed="rId1" name="drumroll.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4CAB2DA-61AE-4F9F-8BEE-247174308D6D}" type="datetimeFigureOut">
              <a:rPr lang="fr-FR" smtClean="0"/>
              <a:pPr/>
              <a:t>27/05/2014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62B339F-B0EC-417E-8476-083B8FA59CF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2"/>
    <p:sndAc>
      <p:stSnd>
        <p:snd r:embed="rId1" name="drumroll.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CAB2DA-61AE-4F9F-8BEE-247174308D6D}" type="datetimeFigureOut">
              <a:rPr lang="fr-FR" smtClean="0"/>
              <a:pPr/>
              <a:t>27/05/2014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2B339F-B0EC-417E-8476-083B8FA59CF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wheel spokes="2"/>
    <p:sndAc>
      <p:stSnd>
        <p:snd r:embed="rId13" name="drumroll.wav"/>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20.gif"/><Relationship Id="rId5" Type="http://schemas.openxmlformats.org/officeDocument/2006/relationships/image" Target="../media/image19.jpeg"/><Relationship Id="rId4" Type="http://schemas.openxmlformats.org/officeDocument/2006/relationships/image" Target="../media/image18.gif"/></Relationships>
</file>

<file path=ppt/slides/_rels/slide12.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23.gif"/><Relationship Id="rId4" Type="http://schemas.openxmlformats.org/officeDocument/2006/relationships/hyperlink" Target="http://www.dslvalley.com/adsl/dns-fai.php"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26.gif"/><Relationship Id="rId4" Type="http://schemas.openxmlformats.org/officeDocument/2006/relationships/image" Target="../media/image25.gif"/></Relationships>
</file>

<file path=ppt/slides/_rels/slide15.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hyperlink" Target="http://www.samomoi.com/reseauxinformatiques/les_topologies_des_reseaux.php" TargetMode="External"/><Relationship Id="rId4" Type="http://schemas.openxmlformats.org/officeDocument/2006/relationships/image" Target="../media/image19.jpeg"/></Relationships>
</file>

<file path=ppt/slides/_rels/slide17.xml.rels><?xml version="1.0" encoding="UTF-8" standalone="yes"?>
<Relationships xmlns="http://schemas.openxmlformats.org/package/2006/relationships"><Relationship Id="rId8" Type="http://schemas.openxmlformats.org/officeDocument/2006/relationships/image" Target="../media/image32.jpeg"/><Relationship Id="rId3" Type="http://schemas.openxmlformats.org/officeDocument/2006/relationships/image" Target="../media/image29.png"/><Relationship Id="rId7"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8.jpeg"/></Relationships>
</file>

<file path=ppt/slides/_rels/slide1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36.png"/></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32.jpeg"/></Relationships>
</file>

<file path=ppt/slides/_rels/slide2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hyperlink" Target="http://saliminformatik.canalblog.com/archives/2011/05/18/21165813.html" TargetMode="External"/><Relationship Id="rId5" Type="http://schemas.openxmlformats.org/officeDocument/2006/relationships/image" Target="../media/image7.jpeg"/><Relationship Id="rId4" Type="http://schemas.openxmlformats.org/officeDocument/2006/relationships/hyperlink" Target="http://p2.storage.canalblog.com/21/16/855942/64799666.jp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9.storage.canalblog.com/91/38/855942/64799689.jpg" TargetMode="External"/><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hyperlink" Target="http://p7.storage.canalblog.com/73/90/855942/64799705.jp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fr.wikipedia.org/wiki/Appareil_informatique" TargetMode="External"/><Relationship Id="rId13" Type="http://schemas.openxmlformats.org/officeDocument/2006/relationships/hyperlink" Target="http://fr.wikipedia.org/wiki/R%C3%A9seau_sans_fil" TargetMode="External"/><Relationship Id="rId18" Type="http://schemas.openxmlformats.org/officeDocument/2006/relationships/hyperlink" Target="http://fr.wikipedia.org/wiki/R%C3%A9seau_local" TargetMode="External"/><Relationship Id="rId3" Type="http://schemas.openxmlformats.org/officeDocument/2006/relationships/image" Target="../media/image11.jpeg"/><Relationship Id="rId7" Type="http://schemas.openxmlformats.org/officeDocument/2006/relationships/hyperlink" Target="http://fr.wikipedia.org/wiki/IEEE_802.11" TargetMode="External"/><Relationship Id="rId12" Type="http://schemas.openxmlformats.org/officeDocument/2006/relationships/hyperlink" Target="http://fr.wikipedia.org/wiki/Institute_of_electrical_and_electronics_engineers" TargetMode="External"/><Relationship Id="rId17" Type="http://schemas.openxmlformats.org/officeDocument/2006/relationships/hyperlink" Target="http://fr.wikipedia.org/wiki/Marketing" TargetMode="External"/><Relationship Id="rId2" Type="http://schemas.openxmlformats.org/officeDocument/2006/relationships/audio" Target="../media/audio2.wav"/><Relationship Id="rId16" Type="http://schemas.openxmlformats.org/officeDocument/2006/relationships/hyperlink" Target="http://fr.wikipedia.org/wiki/Interop%C3%A9rabilit%C3%A9" TargetMode="External"/><Relationship Id="rId20" Type="http://schemas.openxmlformats.org/officeDocument/2006/relationships/hyperlink" Target="http://fr.wikipedia.org/wiki/IEEE_802.11b" TargetMode="External"/><Relationship Id="rId1" Type="http://schemas.openxmlformats.org/officeDocument/2006/relationships/slideLayout" Target="../slideLayouts/slideLayout7.xml"/><Relationship Id="rId6" Type="http://schemas.openxmlformats.org/officeDocument/2006/relationships/hyperlink" Target="http://fr.wikipedia.org/wiki/Sans_fil" TargetMode="External"/><Relationship Id="rId11" Type="http://schemas.openxmlformats.org/officeDocument/2006/relationships/hyperlink" Target="http://fr.wikipedia.org/wiki/R%C3%A9seau_informatique" TargetMode="External"/><Relationship Id="rId5" Type="http://schemas.openxmlformats.org/officeDocument/2006/relationships/hyperlink" Target="http://fr.wikipedia.org/wiki/Protocoles_de_communication" TargetMode="External"/><Relationship Id="rId15" Type="http://schemas.openxmlformats.org/officeDocument/2006/relationships/hyperlink" Target="http://fr.wikipedia.org/wiki/Wi-Fi_Alliance" TargetMode="External"/><Relationship Id="rId10" Type="http://schemas.openxmlformats.org/officeDocument/2006/relationships/hyperlink" Target="http://fr.wikipedia.org/wiki/Routeur" TargetMode="External"/><Relationship Id="rId19" Type="http://schemas.openxmlformats.org/officeDocument/2006/relationships/hyperlink" Target="http://fr.wikipedia.org/wiki/Assistant_personnel" TargetMode="External"/><Relationship Id="rId4" Type="http://schemas.openxmlformats.org/officeDocument/2006/relationships/hyperlink" Target="http://fr.wikipedia.org/wiki/Wi-Fi" TargetMode="External"/><Relationship Id="rId9" Type="http://schemas.openxmlformats.org/officeDocument/2006/relationships/hyperlink" Target="http://fr.wikipedia.org/wiki/Ordinateur" TargetMode="External"/><Relationship Id="rId14" Type="http://schemas.openxmlformats.org/officeDocument/2006/relationships/hyperlink" Target="http://fr.wikipedia.org/wiki/Wi-Fi_(marqu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fr.wikipedia.org/wiki/Borne_Wi-Fi" TargetMode="External"/><Relationship Id="rId3" Type="http://schemas.openxmlformats.org/officeDocument/2006/relationships/hyperlink" Target="http://fr.wikipedia.org/wiki/IEEE_802.11a" TargetMode="External"/><Relationship Id="rId7" Type="http://schemas.openxmlformats.org/officeDocument/2006/relationships/hyperlink" Target="http://fr.wikipedia.org/wiki/Fournisseur_d'acc%C3%A8s_%C3%A0_Internet" TargetMode="External"/><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hyperlink" Target="http://fr.wikipedia.org/wiki/Wi-Fi" TargetMode="External"/><Relationship Id="rId5" Type="http://schemas.openxmlformats.org/officeDocument/2006/relationships/hyperlink" Target="http://fr.wikipedia.org/wiki/IEEE_802.11n" TargetMode="External"/><Relationship Id="rId10" Type="http://schemas.openxmlformats.org/officeDocument/2006/relationships/image" Target="../media/image13.jpeg"/><Relationship Id="rId4" Type="http://schemas.openxmlformats.org/officeDocument/2006/relationships/hyperlink" Target="http://fr.wikipedia.org/wiki/IEEE_802.11g" TargetMode="External"/><Relationship Id="rId9"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an courbé vers le haut 1"/>
          <p:cNvSpPr/>
          <p:nvPr/>
        </p:nvSpPr>
        <p:spPr>
          <a:xfrm>
            <a:off x="0" y="1143000"/>
            <a:ext cx="9144000" cy="3276600"/>
          </a:xfrm>
          <a:prstGeom prst="ellipseRibbon2">
            <a:avLst>
              <a:gd name="adj1" fmla="val 33079"/>
              <a:gd name="adj2" fmla="val 100000"/>
              <a:gd name="adj3" fmla="val 12500"/>
            </a:avLst>
          </a:prstGeom>
          <a:blipFill>
            <a:blip r:embed="rId3" cstate="print"/>
            <a:tile tx="0" ty="0" sx="100000" sy="100000" flip="none" algn="tl"/>
          </a:blipFill>
          <a:ln>
            <a:prstDash val="dash"/>
            <a:headEnd type="diamond" w="med" len="med"/>
            <a:tailEnd type="triangle" w="med" len="med"/>
          </a:ln>
        </p:spPr>
        <p:style>
          <a:lnRef idx="2">
            <a:schemeClr val="dk1"/>
          </a:lnRef>
          <a:fillRef idx="1">
            <a:schemeClr val="lt1"/>
          </a:fillRef>
          <a:effectRef idx="0">
            <a:schemeClr val="dk1"/>
          </a:effectRef>
          <a:fontRef idx="minor">
            <a:schemeClr val="dk1"/>
          </a:fontRef>
        </p:style>
        <p:txBody>
          <a:bodyPr rtlCol="0" anchor="ctr">
            <a:prstTxWarp prst="textWave1">
              <a:avLst>
                <a:gd name="adj1" fmla="val 12500"/>
                <a:gd name="adj2" fmla="val -645"/>
              </a:avLst>
            </a:prstTxWarp>
          </a:bodyPr>
          <a:lstStyle/>
          <a:p>
            <a:r>
              <a:rPr lang="fr-FR"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Réseau  Informatique</a:t>
            </a:r>
            <a:endParaRPr lang="fr-FR"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cSld>
  <p:clrMapOvr>
    <a:masterClrMapping/>
  </p:clrMapOvr>
  <p:transition>
    <p:newsflash/>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743200" cy="400110"/>
          </a:xfrm>
          <a:prstGeom prst="rect">
            <a:avLst/>
          </a:prstGeom>
        </p:spPr>
        <p:txBody>
          <a:bodyPr wrap="square">
            <a:spAutoFit/>
          </a:bodyPr>
          <a:lstStyle/>
          <a:p>
            <a:r>
              <a:rPr lang="fr-FR" sz="2000" b="1" dirty="0">
                <a:solidFill>
                  <a:srgbClr val="FF0000"/>
                </a:solidFill>
              </a:rPr>
              <a:t>Montage du </a:t>
            </a:r>
            <a:r>
              <a:rPr lang="fr-FR" b="1" dirty="0" smtClean="0">
                <a:solidFill>
                  <a:srgbClr val="FF0000"/>
                </a:solidFill>
              </a:rPr>
              <a:t>matériel</a:t>
            </a:r>
            <a:r>
              <a:rPr lang="fr-FR" b="1" dirty="0" smtClean="0"/>
              <a:t>:</a:t>
            </a:r>
            <a:endParaRPr lang="fr-FR" b="1" dirty="0"/>
          </a:p>
        </p:txBody>
      </p:sp>
      <p:sp>
        <p:nvSpPr>
          <p:cNvPr id="3" name="Rectangle 2"/>
          <p:cNvSpPr/>
          <p:nvPr/>
        </p:nvSpPr>
        <p:spPr>
          <a:xfrm>
            <a:off x="0" y="304800"/>
            <a:ext cx="8686800" cy="3416320"/>
          </a:xfrm>
          <a:prstGeom prst="rect">
            <a:avLst/>
          </a:prstGeom>
          <a:blipFill>
            <a:blip r:embed="rId3" cstate="print"/>
            <a:tile tx="0" ty="0" sx="100000" sy="100000" flip="none" algn="tl"/>
          </a:blipFill>
        </p:spPr>
        <p:txBody>
          <a:bodyPr wrap="square">
            <a:spAutoFit/>
          </a:bodyPr>
          <a:lstStyle/>
          <a:p>
            <a:r>
              <a:rPr lang="fr-FR" dirty="0"/>
              <a:t/>
            </a:r>
            <a:br>
              <a:rPr lang="fr-FR" dirty="0"/>
            </a:br>
            <a:r>
              <a:rPr lang="fr-FR" dirty="0"/>
              <a:t>Attention à l'électricité statique</a:t>
            </a:r>
          </a:p>
          <a:p>
            <a:r>
              <a:rPr lang="fr-FR" dirty="0"/>
              <a:t>Démontez le capot du PC</a:t>
            </a:r>
          </a:p>
          <a:p>
            <a:r>
              <a:rPr lang="fr-FR" dirty="0"/>
              <a:t>Repérez un port PCI de libre "les ports PCI sont blancs"</a:t>
            </a:r>
          </a:p>
          <a:p>
            <a:r>
              <a:rPr lang="fr-FR" dirty="0"/>
              <a:t>Installez la carte réseau dans le port PCI en veillant à ce qu'elle soit bien enfichée sur toute sa longueur et fixez-la.</a:t>
            </a:r>
          </a:p>
          <a:p>
            <a:r>
              <a:rPr lang="fr-FR" dirty="0"/>
              <a:t>Remontez le capot et rebranchez votre PC</a:t>
            </a:r>
          </a:p>
          <a:p>
            <a:r>
              <a:rPr lang="fr-FR" dirty="0"/>
              <a:t>Répétez ces étapes pour tous les PC à relier au réseau</a:t>
            </a:r>
          </a:p>
          <a:p>
            <a:r>
              <a:rPr lang="fr-FR" dirty="0"/>
              <a:t>Branchez les PC entre eux ou par l'intermédiaire du HUB avec les câbles adéquates</a:t>
            </a:r>
          </a:p>
          <a:p>
            <a:r>
              <a:rPr lang="fr-FR" dirty="0"/>
              <a:t>Le réseau local est physiquement prêt</a:t>
            </a:r>
          </a:p>
          <a:p>
            <a:r>
              <a:rPr lang="fr-FR" dirty="0" smtClean="0"/>
              <a:t/>
            </a:r>
            <a:br>
              <a:rPr lang="fr-FR" dirty="0" smtClean="0"/>
            </a:br>
            <a:endParaRPr lang="fr-FR" dirty="0"/>
          </a:p>
        </p:txBody>
      </p:sp>
      <p:sp>
        <p:nvSpPr>
          <p:cNvPr id="4" name="Rectangle 3"/>
          <p:cNvSpPr/>
          <p:nvPr/>
        </p:nvSpPr>
        <p:spPr>
          <a:xfrm>
            <a:off x="0" y="3810000"/>
            <a:ext cx="6858000" cy="400110"/>
          </a:xfrm>
          <a:prstGeom prst="rect">
            <a:avLst/>
          </a:prstGeom>
        </p:spPr>
        <p:txBody>
          <a:bodyPr wrap="square">
            <a:spAutoFit/>
          </a:bodyPr>
          <a:lstStyle/>
          <a:p>
            <a:r>
              <a:rPr lang="fr-FR" sz="2000" b="1" dirty="0">
                <a:solidFill>
                  <a:srgbClr val="FF0000"/>
                </a:solidFill>
              </a:rPr>
              <a:t>Configuration des postes à relier au réseau local sous </a:t>
            </a:r>
            <a:r>
              <a:rPr lang="fr-FR" sz="2000" b="1" dirty="0" smtClean="0">
                <a:solidFill>
                  <a:srgbClr val="FF0000"/>
                </a:solidFill>
              </a:rPr>
              <a:t>win98:</a:t>
            </a:r>
            <a:endParaRPr lang="fr-FR" sz="2000" b="1" dirty="0">
              <a:solidFill>
                <a:srgbClr val="FF0000"/>
              </a:solidFill>
            </a:endParaRPr>
          </a:p>
        </p:txBody>
      </p:sp>
      <p:sp>
        <p:nvSpPr>
          <p:cNvPr id="5" name="Rectangle 4"/>
          <p:cNvSpPr/>
          <p:nvPr/>
        </p:nvSpPr>
        <p:spPr>
          <a:xfrm>
            <a:off x="0" y="4572000"/>
            <a:ext cx="8991600" cy="1200329"/>
          </a:xfrm>
          <a:prstGeom prst="rect">
            <a:avLst/>
          </a:prstGeom>
          <a:blipFill>
            <a:blip r:embed="rId3" cstate="print"/>
            <a:tile tx="0" ty="0" sx="100000" sy="100000" flip="none" algn="tl"/>
          </a:blipFill>
        </p:spPr>
        <p:txBody>
          <a:bodyPr wrap="square">
            <a:spAutoFit/>
          </a:bodyPr>
          <a:lstStyle/>
          <a:p>
            <a:r>
              <a:rPr lang="fr-FR" b="1" dirty="0"/>
              <a:t>Remarque :</a:t>
            </a:r>
            <a:r>
              <a:rPr lang="fr-FR" dirty="0"/>
              <a:t> Le CD de Windows98 sera nécessaire.</a:t>
            </a:r>
          </a:p>
          <a:p>
            <a:r>
              <a:rPr lang="fr-FR" dirty="0"/>
              <a:t>Au démarrage de Windows 98, si les cartes réseau ne sont pas reconnues automatiquement, installez les pilotes fournis avec la carte réseau. Redémarrez. Allez ensuite dans le </a:t>
            </a:r>
            <a:r>
              <a:rPr lang="fr-FR" b="1" dirty="0"/>
              <a:t>panneau de configuration, </a:t>
            </a:r>
            <a:r>
              <a:rPr lang="fr-FR" dirty="0"/>
              <a:t>double-cliquez sur l'icône </a:t>
            </a:r>
            <a:r>
              <a:rPr lang="fr-FR" b="1" dirty="0"/>
              <a:t>Réseau</a:t>
            </a:r>
            <a:endParaRPr lang="fr-FR" dirty="0"/>
          </a:p>
        </p:txBody>
      </p:sp>
    </p:spTree>
  </p:cSld>
  <p:clrMapOvr>
    <a:masterClrMapping/>
  </p:clrMapOvr>
  <p:transition>
    <p:diamond/>
    <p:sndAc>
      <p:stSnd>
        <p:snd r:embed="rId2"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dslvalley.com/dossiers/reseau/configuration98.gif"/>
          <p:cNvPicPr>
            <a:picLocks noChangeAspect="1" noChangeArrowheads="1"/>
          </p:cNvPicPr>
          <p:nvPr/>
        </p:nvPicPr>
        <p:blipFill>
          <a:blip r:embed="rId3" cstate="print"/>
          <a:srcRect/>
          <a:stretch>
            <a:fillRect/>
          </a:stretch>
        </p:blipFill>
        <p:spPr bwMode="auto">
          <a:xfrm>
            <a:off x="0" y="0"/>
            <a:ext cx="3495675" cy="3048000"/>
          </a:xfrm>
          <a:prstGeom prst="rect">
            <a:avLst/>
          </a:prstGeom>
          <a:noFill/>
        </p:spPr>
      </p:pic>
      <p:sp>
        <p:nvSpPr>
          <p:cNvPr id="3" name="Rectangle 2"/>
          <p:cNvSpPr/>
          <p:nvPr/>
        </p:nvSpPr>
        <p:spPr>
          <a:xfrm>
            <a:off x="0" y="3048000"/>
            <a:ext cx="4572000" cy="1200329"/>
          </a:xfrm>
          <a:prstGeom prst="rect">
            <a:avLst/>
          </a:prstGeom>
        </p:spPr>
        <p:txBody>
          <a:bodyPr>
            <a:spAutoFit/>
          </a:bodyPr>
          <a:lstStyle/>
          <a:p>
            <a:r>
              <a:rPr lang="fr-FR" dirty="0"/>
              <a:t>Au passage contrôlez que la carte réseau soit présente "32 Bits PCI Bus </a:t>
            </a:r>
            <a:r>
              <a:rPr lang="fr-FR" dirty="0" err="1"/>
              <a:t>Fast</a:t>
            </a:r>
            <a:r>
              <a:rPr lang="fr-FR" dirty="0"/>
              <a:t> Ethernet Adapter." pour l'exemple.</a:t>
            </a:r>
            <a:r>
              <a:rPr lang="fr-FR" dirty="0" smtClean="0"/>
              <a:t/>
            </a:r>
            <a:br>
              <a:rPr lang="fr-FR" dirty="0" smtClean="0"/>
            </a:br>
            <a:r>
              <a:rPr lang="fr-FR" dirty="0"/>
              <a:t>Cliquez sur </a:t>
            </a:r>
            <a:r>
              <a:rPr lang="fr-FR" b="1" dirty="0"/>
              <a:t>Ajouter...</a:t>
            </a:r>
            <a:endParaRPr lang="fr-FR" dirty="0"/>
          </a:p>
        </p:txBody>
      </p:sp>
      <p:pic>
        <p:nvPicPr>
          <p:cNvPr id="22532" name="Picture 4" descr="http://www.dslvalley.com/dossiers/reseau/type%20composant98.gif"/>
          <p:cNvPicPr>
            <a:picLocks noChangeAspect="1" noChangeArrowheads="1"/>
          </p:cNvPicPr>
          <p:nvPr/>
        </p:nvPicPr>
        <p:blipFill>
          <a:blip r:embed="rId4" cstate="print"/>
          <a:srcRect/>
          <a:stretch>
            <a:fillRect/>
          </a:stretch>
        </p:blipFill>
        <p:spPr bwMode="auto">
          <a:xfrm>
            <a:off x="0" y="4343400"/>
            <a:ext cx="3724275" cy="2114550"/>
          </a:xfrm>
          <a:prstGeom prst="rect">
            <a:avLst/>
          </a:prstGeom>
          <a:noFill/>
        </p:spPr>
      </p:pic>
      <p:cxnSp>
        <p:nvCxnSpPr>
          <p:cNvPr id="6" name="Connecteur droit 5"/>
          <p:cNvCxnSpPr/>
          <p:nvPr/>
        </p:nvCxnSpPr>
        <p:spPr>
          <a:xfrm>
            <a:off x="4267200" y="0"/>
            <a:ext cx="76200" cy="6858000"/>
          </a:xfrm>
          <a:prstGeom prst="line">
            <a:avLst/>
          </a:prstGeom>
          <a:ln>
            <a:solidFill>
              <a:srgbClr val="FF0000"/>
            </a:solidFill>
            <a:headEnd type="triangle" w="med" len="med"/>
            <a:tailEnd type="triangl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2533" name="Rectangle 5"/>
          <p:cNvSpPr>
            <a:spLocks noChangeArrowheads="1"/>
          </p:cNvSpPr>
          <p:nvPr/>
        </p:nvSpPr>
        <p:spPr bwMode="auto">
          <a:xfrm>
            <a:off x="4343400" y="680859"/>
            <a:ext cx="4419600" cy="707886"/>
          </a:xfrm>
          <a:prstGeom prst="rect">
            <a:avLst/>
          </a:prstGeom>
          <a:blipFill>
            <a:blip r:embed="rId5" cstate="print"/>
            <a:tile tx="0" ty="0" sx="100000" sy="100000" flip="none" algn="tl"/>
          </a:blipFill>
          <a:ln w="28575">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Arial" pitchFamily="34" charset="0"/>
                <a:cs typeface="Arial" pitchFamily="34" charset="0"/>
              </a:rPr>
              <a:t>Cliquez sur </a:t>
            </a:r>
            <a:r>
              <a:rPr kumimoji="0" lang="fr-FR" sz="2000" b="1" i="0" u="none" strike="noStrike" cap="none" normalizeH="0" baseline="0" dirty="0" smtClean="0">
                <a:ln>
                  <a:noFill/>
                </a:ln>
                <a:solidFill>
                  <a:srgbClr val="333333"/>
                </a:solidFill>
                <a:effectLst/>
                <a:latin typeface="Arial" pitchFamily="34" charset="0"/>
                <a:cs typeface="Arial" pitchFamily="34" charset="0"/>
              </a:rPr>
              <a:t>Protocole </a:t>
            </a:r>
            <a:r>
              <a:rPr kumimoji="0" lang="fr-FR" sz="2000" b="0" i="0" u="none" strike="noStrike" cap="none" normalizeH="0" baseline="0" dirty="0" smtClean="0">
                <a:ln>
                  <a:noFill/>
                </a:ln>
                <a:solidFill>
                  <a:srgbClr val="333333"/>
                </a:solidFill>
                <a:effectLst/>
                <a:latin typeface="Arial" pitchFamily="34" charset="0"/>
                <a:cs typeface="Arial" pitchFamily="34" charset="0"/>
              </a:rPr>
              <a:t>puis </a:t>
            </a:r>
            <a:r>
              <a:rPr kumimoji="0" lang="fr-FR" sz="2000" b="1" i="0" u="none" strike="noStrike" cap="none" normalizeH="0" baseline="0" dirty="0" smtClean="0">
                <a:ln>
                  <a:noFill/>
                </a:ln>
                <a:solidFill>
                  <a:srgbClr val="333333"/>
                </a:solidFill>
                <a:effectLst/>
                <a:latin typeface="Arial" pitchFamily="34" charset="0"/>
                <a:cs typeface="Arial" pitchFamily="34" charset="0"/>
              </a:rPr>
              <a:t>ajouter...</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Arial" pitchFamily="34" charset="0"/>
                <a:cs typeface="Arial" pitchFamily="34" charset="0"/>
              </a:rPr>
              <a:t>  </a:t>
            </a:r>
          </a:p>
        </p:txBody>
      </p:sp>
      <p:pic>
        <p:nvPicPr>
          <p:cNvPr id="22534" name="Picture 6" descr="http://www.dslvalley.com/dossiers/reseau/protoc98.gif"/>
          <p:cNvPicPr>
            <a:picLocks noChangeAspect="1" noChangeArrowheads="1"/>
          </p:cNvPicPr>
          <p:nvPr/>
        </p:nvPicPr>
        <p:blipFill>
          <a:blip r:embed="rId6" cstate="print"/>
          <a:srcRect/>
          <a:stretch>
            <a:fillRect/>
          </a:stretch>
        </p:blipFill>
        <p:spPr bwMode="auto">
          <a:xfrm>
            <a:off x="4495800" y="1905000"/>
            <a:ext cx="4076700" cy="3505200"/>
          </a:xfrm>
          <a:prstGeom prst="rect">
            <a:avLst/>
          </a:prstGeom>
          <a:noFill/>
        </p:spPr>
      </p:pic>
    </p:spTree>
  </p:cSld>
  <p:clrMapOvr>
    <a:masterClrMapping/>
  </p:clrMapOvr>
  <p:transition>
    <p:wheel spokes="8"/>
    <p:sndAc>
      <p:stSnd>
        <p:snd r:embed="rId2" name="wind.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4038600" cy="3139321"/>
          </a:xfrm>
          <a:prstGeom prst="rect">
            <a:avLst/>
          </a:prstGeom>
        </p:spPr>
        <p:txBody>
          <a:bodyPr wrap="square">
            <a:spAutoFit/>
          </a:bodyPr>
          <a:lstStyle/>
          <a:p>
            <a:r>
              <a:rPr lang="fr-FR" dirty="0"/>
              <a:t>Sélectionnez </a:t>
            </a:r>
            <a:r>
              <a:rPr lang="fr-FR" b="1" dirty="0"/>
              <a:t>Microsoft </a:t>
            </a:r>
            <a:r>
              <a:rPr lang="fr-FR" dirty="0"/>
              <a:t>et </a:t>
            </a:r>
            <a:r>
              <a:rPr lang="fr-FR" b="1" dirty="0"/>
              <a:t>TCP/IP </a:t>
            </a:r>
            <a:r>
              <a:rPr lang="fr-FR" dirty="0"/>
              <a:t>puis </a:t>
            </a:r>
            <a:r>
              <a:rPr lang="fr-FR" b="1" dirty="0"/>
              <a:t>OK. </a:t>
            </a:r>
            <a:r>
              <a:rPr lang="fr-FR" dirty="0"/>
              <a:t>Installez par la même occasion le client (clients pour le réseaux Microsoft) et le service (Partage des fichiers et imprimantes pour les réseaux Microsoft). Redémarrez.</a:t>
            </a:r>
          </a:p>
          <a:p>
            <a:r>
              <a:rPr lang="fr-FR" dirty="0"/>
              <a:t>Ouvrir à nouveau le panneau </a:t>
            </a:r>
            <a:r>
              <a:rPr lang="fr-FR" b="1" dirty="0"/>
              <a:t>Réseau </a:t>
            </a:r>
            <a:r>
              <a:rPr lang="fr-FR" dirty="0"/>
              <a:t>onglet </a:t>
            </a:r>
            <a:r>
              <a:rPr lang="fr-FR" b="1" dirty="0"/>
              <a:t>configuration </a:t>
            </a:r>
            <a:r>
              <a:rPr lang="fr-FR" dirty="0"/>
              <a:t>puis double-cliquez sur </a:t>
            </a:r>
            <a:r>
              <a:rPr lang="fr-FR" b="1" dirty="0"/>
              <a:t>TCP/IP (domestique)</a:t>
            </a:r>
            <a:endParaRPr lang="fr-FR" dirty="0"/>
          </a:p>
          <a:p>
            <a:r>
              <a:rPr lang="fr-FR" dirty="0" smtClean="0"/>
              <a:t/>
            </a:r>
            <a:br>
              <a:rPr lang="fr-FR" dirty="0" smtClean="0"/>
            </a:br>
            <a:endParaRPr lang="fr-FR" dirty="0"/>
          </a:p>
        </p:txBody>
      </p:sp>
      <p:pic>
        <p:nvPicPr>
          <p:cNvPr id="26626" name="Picture 2" descr="http://www.dslvalley.com/dossiers/reseau/proptcp98.gif"/>
          <p:cNvPicPr>
            <a:picLocks noChangeAspect="1" noChangeArrowheads="1"/>
          </p:cNvPicPr>
          <p:nvPr/>
        </p:nvPicPr>
        <p:blipFill>
          <a:blip r:embed="rId3" cstate="print"/>
          <a:srcRect/>
          <a:stretch>
            <a:fillRect/>
          </a:stretch>
        </p:blipFill>
        <p:spPr bwMode="auto">
          <a:xfrm>
            <a:off x="0" y="2695574"/>
            <a:ext cx="4076700" cy="4162426"/>
          </a:xfrm>
          <a:prstGeom prst="rect">
            <a:avLst/>
          </a:prstGeom>
          <a:noFill/>
        </p:spPr>
      </p:pic>
      <p:cxnSp>
        <p:nvCxnSpPr>
          <p:cNvPr id="5" name="Connecteur en arc 4"/>
          <p:cNvCxnSpPr/>
          <p:nvPr/>
        </p:nvCxnSpPr>
        <p:spPr>
          <a:xfrm rot="16200000" flipH="1">
            <a:off x="838200" y="3276600"/>
            <a:ext cx="6858000" cy="304800"/>
          </a:xfrm>
          <a:prstGeom prst="curvedConnector3">
            <a:avLst>
              <a:gd name="adj1" fmla="val 50000"/>
            </a:avLst>
          </a:prstGeom>
          <a:effectLst>
            <a:glow rad="228600">
              <a:schemeClr val="accent2">
                <a:satMod val="175000"/>
                <a:alpha val="40000"/>
              </a:schemeClr>
            </a:glow>
          </a:effectLst>
          <a:scene3d>
            <a:camera prst="perspectiveLef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572000" y="0"/>
            <a:ext cx="4572000" cy="5632311"/>
          </a:xfrm>
          <a:prstGeom prst="rect">
            <a:avLst/>
          </a:prstGeom>
        </p:spPr>
        <p:txBody>
          <a:bodyPr>
            <a:spAutoFit/>
          </a:bodyPr>
          <a:lstStyle/>
          <a:p>
            <a:r>
              <a:rPr lang="fr-FR" dirty="0"/>
              <a:t>Cliquez sur l'onglet </a:t>
            </a:r>
            <a:r>
              <a:rPr lang="fr-FR" b="1" dirty="0"/>
              <a:t>Adresse IP </a:t>
            </a:r>
            <a:r>
              <a:rPr lang="fr-FR" dirty="0"/>
              <a:t>puis cochez </a:t>
            </a:r>
            <a:r>
              <a:rPr lang="fr-FR" b="1" dirty="0"/>
              <a:t>Spécifier une adresse IP </a:t>
            </a:r>
            <a:r>
              <a:rPr lang="fr-FR" dirty="0"/>
              <a:t>renseignez ensuite le champ </a:t>
            </a:r>
            <a:r>
              <a:rPr lang="fr-FR" b="1" dirty="0"/>
              <a:t>Adresse IP </a:t>
            </a:r>
            <a:r>
              <a:rPr lang="fr-FR" dirty="0"/>
              <a:t>en indiquant </a:t>
            </a:r>
            <a:r>
              <a:rPr lang="fr-FR" b="1" dirty="0"/>
              <a:t>192.168.0.1</a:t>
            </a:r>
            <a:r>
              <a:rPr lang="fr-FR" dirty="0"/>
              <a:t> sur</a:t>
            </a:r>
            <a:br>
              <a:rPr lang="fr-FR" dirty="0"/>
            </a:br>
            <a:r>
              <a:rPr lang="fr-FR" dirty="0"/>
              <a:t>l' ordinateur qui possède le modem. de cette façon il vous sera possible de partager votre connexion Internet par la suite. Le PC sur lequel est branché le modem et qui partagera la connexion sera appelé PC SERVEUR. Le </a:t>
            </a:r>
            <a:r>
              <a:rPr lang="fr-FR" b="1" dirty="0"/>
              <a:t>Masque de sous-réseau </a:t>
            </a:r>
            <a:r>
              <a:rPr lang="fr-FR" dirty="0"/>
              <a:t>sera </a:t>
            </a:r>
            <a:r>
              <a:rPr lang="fr-FR" b="1" dirty="0"/>
              <a:t>255.255.255.0</a:t>
            </a:r>
            <a:r>
              <a:rPr lang="fr-FR" dirty="0"/>
              <a:t>. pour tous les PC du réseau local.</a:t>
            </a:r>
          </a:p>
          <a:p>
            <a:r>
              <a:rPr lang="fr-FR" dirty="0"/>
              <a:t>Pour les autres PC, indiquez comme </a:t>
            </a:r>
            <a:r>
              <a:rPr lang="fr-FR" b="1" dirty="0"/>
              <a:t>Adresse </a:t>
            </a:r>
            <a:r>
              <a:rPr lang="fr-FR" b="1" dirty="0" err="1"/>
              <a:t>ip</a:t>
            </a:r>
            <a:r>
              <a:rPr lang="fr-FR" b="1" dirty="0"/>
              <a:t> : 192.168.0.2</a:t>
            </a:r>
            <a:r>
              <a:rPr lang="fr-FR" dirty="0"/>
              <a:t/>
            </a:r>
            <a:br>
              <a:rPr lang="fr-FR" dirty="0"/>
            </a:br>
            <a:r>
              <a:rPr lang="fr-FR" dirty="0"/>
              <a:t>Pour le 3ème </a:t>
            </a:r>
            <a:r>
              <a:rPr lang="fr-FR" b="1" dirty="0"/>
              <a:t>192.168.0.3 </a:t>
            </a:r>
            <a:r>
              <a:rPr lang="fr-FR" dirty="0"/>
              <a:t>et ainsi de suite. Ces PC pourront bénéficier de la connexion Internet partagée. Nous les appellerons PC CLIENTS.</a:t>
            </a:r>
          </a:p>
          <a:p>
            <a:r>
              <a:rPr lang="fr-FR" dirty="0"/>
              <a:t>Sur les </a:t>
            </a:r>
            <a:r>
              <a:rPr lang="fr-FR" b="1" dirty="0"/>
              <a:t>PC clients </a:t>
            </a:r>
            <a:r>
              <a:rPr lang="fr-FR" dirty="0"/>
              <a:t>qui veulent bénéficier du partage de connexion internet cliquez sur l'</a:t>
            </a:r>
            <a:r>
              <a:rPr lang="fr-FR" dirty="0" err="1"/>
              <a:t>onglet</a:t>
            </a:r>
            <a:r>
              <a:rPr lang="fr-FR" b="1" dirty="0" err="1"/>
              <a:t>Passerelle</a:t>
            </a:r>
            <a:endParaRPr lang="fr-FR" dirty="0"/>
          </a:p>
        </p:txBody>
      </p:sp>
    </p:spTree>
  </p:cSld>
  <p:clrMapOvr>
    <a:masterClrMapping/>
  </p:clrMapOvr>
  <p:transition>
    <p:plus/>
    <p:sndAc>
      <p:stSnd>
        <p:snd r:embed="rId2" name="wind.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dslvalley.com/dossiers/reseau/passerelle98.gif"/>
          <p:cNvPicPr>
            <a:picLocks noChangeAspect="1" noChangeArrowheads="1"/>
          </p:cNvPicPr>
          <p:nvPr/>
        </p:nvPicPr>
        <p:blipFill>
          <a:blip r:embed="rId3" cstate="print"/>
          <a:srcRect/>
          <a:stretch>
            <a:fillRect/>
          </a:stretch>
        </p:blipFill>
        <p:spPr bwMode="auto">
          <a:xfrm>
            <a:off x="0" y="0"/>
            <a:ext cx="4076700" cy="4152901"/>
          </a:xfrm>
          <a:prstGeom prst="rect">
            <a:avLst/>
          </a:prstGeom>
          <a:noFill/>
        </p:spPr>
      </p:pic>
      <p:sp>
        <p:nvSpPr>
          <p:cNvPr id="3" name="Rectangle 2"/>
          <p:cNvSpPr/>
          <p:nvPr/>
        </p:nvSpPr>
        <p:spPr>
          <a:xfrm>
            <a:off x="0" y="4267201"/>
            <a:ext cx="4038600" cy="2107526"/>
          </a:xfrm>
          <a:prstGeom prst="rect">
            <a:avLst/>
          </a:prstGeom>
        </p:spPr>
        <p:txBody>
          <a:bodyPr wrap="square">
            <a:spAutoFit/>
          </a:bodyPr>
          <a:lstStyle/>
          <a:p>
            <a:r>
              <a:rPr lang="fr-FR" dirty="0"/>
              <a:t>Entrez dans </a:t>
            </a:r>
            <a:r>
              <a:rPr lang="fr-FR" b="1" dirty="0"/>
              <a:t>Nouvelle passerelle </a:t>
            </a:r>
            <a:r>
              <a:rPr lang="fr-FR" dirty="0"/>
              <a:t>l'adresse IP (celle du serveur) </a:t>
            </a:r>
            <a:r>
              <a:rPr lang="fr-FR" b="1" dirty="0"/>
              <a:t>192.168.0.1 </a:t>
            </a:r>
            <a:r>
              <a:rPr lang="fr-FR" dirty="0"/>
              <a:t>puis cliquez </a:t>
            </a:r>
            <a:r>
              <a:rPr lang="fr-FR" dirty="0" err="1"/>
              <a:t>sur</a:t>
            </a:r>
            <a:r>
              <a:rPr lang="fr-FR" b="1" dirty="0" err="1"/>
              <a:t>Ajouter</a:t>
            </a:r>
            <a:r>
              <a:rPr lang="fr-FR" dirty="0"/>
              <a:t>.</a:t>
            </a:r>
            <a:br>
              <a:rPr lang="fr-FR" dirty="0"/>
            </a:br>
            <a:r>
              <a:rPr lang="fr-FR" dirty="0"/>
              <a:t>Cliquez maintenant sur l'onglet </a:t>
            </a:r>
            <a:r>
              <a:rPr lang="fr-FR" b="1" dirty="0">
                <a:hlinkClick r:id="rId4"/>
              </a:rPr>
              <a:t>Configuration DNS</a:t>
            </a:r>
            <a:endParaRPr lang="fr-FR" dirty="0"/>
          </a:p>
          <a:p>
            <a:r>
              <a:rPr lang="fr-FR" dirty="0" smtClean="0"/>
              <a:t/>
            </a:r>
            <a:br>
              <a:rPr lang="fr-FR" dirty="0" smtClean="0"/>
            </a:br>
            <a:endParaRPr lang="fr-FR" dirty="0"/>
          </a:p>
        </p:txBody>
      </p:sp>
      <p:cxnSp>
        <p:nvCxnSpPr>
          <p:cNvPr id="5" name="Connecteur droit avec flèche 4"/>
          <p:cNvCxnSpPr/>
          <p:nvPr/>
        </p:nvCxnSpPr>
        <p:spPr>
          <a:xfrm>
            <a:off x="4191000" y="0"/>
            <a:ext cx="0" cy="6858000"/>
          </a:xfrm>
          <a:prstGeom prst="straightConnector1">
            <a:avLst/>
          </a:prstGeom>
          <a:ln>
            <a:tailEnd type="arrow"/>
          </a:ln>
          <a:effectLst>
            <a:glow rad="1016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7652" name="Picture 4" descr="http://www.dslvalley.com/dossiers/reseau/dns98.gif"/>
          <p:cNvPicPr>
            <a:picLocks noChangeAspect="1" noChangeArrowheads="1"/>
          </p:cNvPicPr>
          <p:nvPr/>
        </p:nvPicPr>
        <p:blipFill>
          <a:blip r:embed="rId5" cstate="print"/>
          <a:srcRect/>
          <a:stretch>
            <a:fillRect/>
          </a:stretch>
        </p:blipFill>
        <p:spPr bwMode="auto">
          <a:xfrm>
            <a:off x="4343400" y="0"/>
            <a:ext cx="4076700" cy="4152901"/>
          </a:xfrm>
          <a:prstGeom prst="rect">
            <a:avLst/>
          </a:prstGeom>
          <a:noFill/>
        </p:spPr>
      </p:pic>
      <p:sp>
        <p:nvSpPr>
          <p:cNvPr id="7" name="Rectangle 6"/>
          <p:cNvSpPr/>
          <p:nvPr/>
        </p:nvSpPr>
        <p:spPr>
          <a:xfrm>
            <a:off x="4191000" y="4343400"/>
            <a:ext cx="4572000" cy="2031325"/>
          </a:xfrm>
          <a:prstGeom prst="rect">
            <a:avLst/>
          </a:prstGeom>
        </p:spPr>
        <p:txBody>
          <a:bodyPr>
            <a:spAutoFit/>
          </a:bodyPr>
          <a:lstStyle/>
          <a:p>
            <a:r>
              <a:rPr lang="fr-FR" dirty="0"/>
              <a:t>Sélectionnez </a:t>
            </a:r>
            <a:r>
              <a:rPr lang="fr-FR" b="1" dirty="0"/>
              <a:t>Activer DNS </a:t>
            </a:r>
            <a:r>
              <a:rPr lang="fr-FR" dirty="0"/>
              <a:t>allez dans </a:t>
            </a:r>
            <a:r>
              <a:rPr lang="fr-FR" b="1" dirty="0"/>
              <a:t>Ordre de recherche DNS </a:t>
            </a:r>
            <a:r>
              <a:rPr lang="fr-FR" dirty="0"/>
              <a:t>entrez l'IP (celle du PC serveur)</a:t>
            </a:r>
            <a:r>
              <a:rPr lang="fr-FR" b="1" dirty="0"/>
              <a:t>192.168.0.1 </a:t>
            </a:r>
            <a:r>
              <a:rPr lang="fr-FR" dirty="0"/>
              <a:t>cliquez ensuite sur </a:t>
            </a:r>
            <a:r>
              <a:rPr lang="fr-FR" b="1" dirty="0"/>
              <a:t>Ajouter </a:t>
            </a:r>
            <a:r>
              <a:rPr lang="fr-FR" dirty="0"/>
              <a:t>puis </a:t>
            </a:r>
            <a:r>
              <a:rPr lang="fr-FR" b="1" dirty="0"/>
              <a:t>OK</a:t>
            </a:r>
            <a:endParaRPr lang="fr-FR" dirty="0"/>
          </a:p>
          <a:p>
            <a:r>
              <a:rPr lang="fr-FR" dirty="0"/>
              <a:t>Une fois le Protocole configuré, cliquez sur la commande </a:t>
            </a:r>
            <a:r>
              <a:rPr lang="fr-FR" b="1" dirty="0"/>
              <a:t>Partages de fichiers et d'imprimantes...</a:t>
            </a:r>
            <a:endParaRPr lang="fr-FR" dirty="0"/>
          </a:p>
        </p:txBody>
      </p:sp>
    </p:spTree>
  </p:cSld>
  <p:clrMapOvr>
    <a:masterClrMapping/>
  </p:clrMapOvr>
  <p:transition>
    <p:pull dir="d"/>
    <p:sndAc>
      <p:stSnd>
        <p:snd r:embed="rId2" name="wind.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752601"/>
            <a:ext cx="3276600" cy="1200329"/>
          </a:xfrm>
          <a:prstGeom prst="rect">
            <a:avLst/>
          </a:prstGeom>
        </p:spPr>
        <p:txBody>
          <a:bodyPr wrap="square">
            <a:spAutoFit/>
          </a:bodyPr>
          <a:lstStyle/>
          <a:p>
            <a:r>
              <a:rPr lang="fr-FR" dirty="0"/>
              <a:t>Cochez les cases puis </a:t>
            </a:r>
            <a:r>
              <a:rPr lang="fr-FR" b="1" dirty="0"/>
              <a:t>OK</a:t>
            </a:r>
            <a:endParaRPr lang="fr-FR" dirty="0"/>
          </a:p>
          <a:p>
            <a:r>
              <a:rPr lang="fr-FR" dirty="0"/>
              <a:t>Cliquez sur l'onglet </a:t>
            </a:r>
            <a:r>
              <a:rPr lang="fr-FR" b="1" dirty="0"/>
              <a:t>Identification</a:t>
            </a:r>
            <a:endParaRPr lang="fr-FR" dirty="0"/>
          </a:p>
          <a:p>
            <a:r>
              <a:rPr lang="fr-FR" dirty="0" smtClean="0"/>
              <a:t/>
            </a:r>
            <a:br>
              <a:rPr lang="fr-FR" dirty="0" smtClean="0"/>
            </a:br>
            <a:endParaRPr lang="fr-FR" dirty="0"/>
          </a:p>
        </p:txBody>
      </p:sp>
      <p:pic>
        <p:nvPicPr>
          <p:cNvPr id="28676" name="Picture 4" descr="http://www.dslvalley.com/dossiers/reseau/identification98.gif"/>
          <p:cNvPicPr>
            <a:picLocks noChangeAspect="1" noChangeArrowheads="1"/>
          </p:cNvPicPr>
          <p:nvPr/>
        </p:nvPicPr>
        <p:blipFill>
          <a:blip r:embed="rId3" cstate="print"/>
          <a:srcRect/>
          <a:stretch>
            <a:fillRect/>
          </a:stretch>
        </p:blipFill>
        <p:spPr bwMode="auto">
          <a:xfrm>
            <a:off x="0" y="2505074"/>
            <a:ext cx="3457575" cy="4352926"/>
          </a:xfrm>
          <a:prstGeom prst="rect">
            <a:avLst/>
          </a:prstGeom>
          <a:noFill/>
        </p:spPr>
      </p:pic>
      <p:cxnSp>
        <p:nvCxnSpPr>
          <p:cNvPr id="6" name="Connecteur droit 5"/>
          <p:cNvCxnSpPr/>
          <p:nvPr/>
        </p:nvCxnSpPr>
        <p:spPr>
          <a:xfrm>
            <a:off x="3733800"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28677" name="Rectangle 5"/>
          <p:cNvSpPr>
            <a:spLocks noChangeArrowheads="1"/>
          </p:cNvSpPr>
          <p:nvPr/>
        </p:nvSpPr>
        <p:spPr bwMode="auto">
          <a:xfrm>
            <a:off x="3733800" y="228600"/>
            <a:ext cx="5410200" cy="224676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Arial" pitchFamily="34" charset="0"/>
                <a:cs typeface="Arial" pitchFamily="34" charset="0"/>
              </a:rPr>
              <a:t>Renseignez le </a:t>
            </a:r>
            <a:r>
              <a:rPr kumimoji="0" lang="fr-FR" sz="2000" b="1" i="0" u="none" strike="noStrike" cap="none" normalizeH="0" baseline="0" dirty="0" smtClean="0">
                <a:ln>
                  <a:noFill/>
                </a:ln>
                <a:solidFill>
                  <a:srgbClr val="333333"/>
                </a:solidFill>
                <a:effectLst/>
                <a:latin typeface="Arial" pitchFamily="34" charset="0"/>
                <a:cs typeface="Arial" pitchFamily="34" charset="0"/>
              </a:rPr>
              <a:t>Nom de l'ordinateur </a:t>
            </a:r>
            <a:r>
              <a:rPr kumimoji="0" lang="fr-FR" sz="2000" b="0" i="0" u="none" strike="noStrike" cap="none" normalizeH="0" baseline="0" dirty="0" smtClean="0">
                <a:ln>
                  <a:noFill/>
                </a:ln>
                <a:solidFill>
                  <a:srgbClr val="333333"/>
                </a:solidFill>
                <a:effectLst/>
                <a:latin typeface="Arial" pitchFamily="34" charset="0"/>
                <a:cs typeface="Arial" pitchFamily="34" charset="0"/>
              </a:rPr>
              <a:t>(celui qui apparaîtra dans le réseau). Le </a:t>
            </a:r>
            <a:r>
              <a:rPr kumimoji="0" lang="fr-FR" sz="2000" b="1" i="0" u="none" strike="noStrike" cap="none" normalizeH="0" baseline="0" dirty="0" smtClean="0">
                <a:ln>
                  <a:noFill/>
                </a:ln>
                <a:solidFill>
                  <a:srgbClr val="333333"/>
                </a:solidFill>
                <a:effectLst/>
                <a:latin typeface="Arial" pitchFamily="34" charset="0"/>
                <a:cs typeface="Arial" pitchFamily="34" charset="0"/>
              </a:rPr>
              <a:t>Groupe de </a:t>
            </a:r>
            <a:r>
              <a:rPr kumimoji="0" lang="fr-FR" sz="2000" b="1" i="0" u="none" strike="noStrike" cap="none" normalizeH="0" baseline="0" dirty="0" err="1" smtClean="0">
                <a:ln>
                  <a:noFill/>
                </a:ln>
                <a:solidFill>
                  <a:srgbClr val="333333"/>
                </a:solidFill>
                <a:effectLst/>
                <a:latin typeface="Arial" pitchFamily="34" charset="0"/>
                <a:cs typeface="Arial" pitchFamily="34" charset="0"/>
              </a:rPr>
              <a:t>travail</a:t>
            </a:r>
            <a:r>
              <a:rPr kumimoji="0" lang="fr-FR" sz="2000" b="0" i="0" u="none" strike="noStrike" cap="none" normalizeH="0" baseline="0" dirty="0" err="1" smtClean="0">
                <a:ln>
                  <a:noFill/>
                </a:ln>
                <a:solidFill>
                  <a:srgbClr val="333333"/>
                </a:solidFill>
                <a:effectLst/>
                <a:latin typeface="Arial" pitchFamily="34" charset="0"/>
                <a:cs typeface="Arial" pitchFamily="34" charset="0"/>
              </a:rPr>
              <a:t>doit</a:t>
            </a:r>
            <a:r>
              <a:rPr kumimoji="0" lang="fr-FR" sz="2000" b="0" i="0" u="none" strike="noStrike" cap="none" normalizeH="0" baseline="0" dirty="0" smtClean="0">
                <a:ln>
                  <a:noFill/>
                </a:ln>
                <a:solidFill>
                  <a:srgbClr val="333333"/>
                </a:solidFill>
                <a:effectLst/>
                <a:latin typeface="Arial" pitchFamily="34" charset="0"/>
                <a:cs typeface="Arial" pitchFamily="34" charset="0"/>
              </a:rPr>
              <a:t> être LE MEME pour TOUS les ordinateurs du réseau afin de pouvoir communiquer entre eux. Redémarrez.</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Arial" pitchFamily="34" charset="0"/>
                <a:cs typeface="Arial" pitchFamily="34" charset="0"/>
              </a:rPr>
              <a:t>Double-cliquez sur l'icône </a:t>
            </a:r>
            <a:r>
              <a:rPr kumimoji="0" lang="fr-FR" sz="2000" b="1" i="0" u="none" strike="noStrike" cap="none" normalizeH="0" baseline="0" dirty="0" smtClean="0">
                <a:ln>
                  <a:noFill/>
                </a:ln>
                <a:solidFill>
                  <a:srgbClr val="333333"/>
                </a:solidFill>
                <a:effectLst/>
                <a:latin typeface="Arial" pitchFamily="34" charset="0"/>
                <a:cs typeface="Arial" pitchFamily="34" charset="0"/>
              </a:rPr>
              <a:t>Voisinage Réseau</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Arial" pitchFamily="34" charset="0"/>
                <a:cs typeface="Arial" pitchFamily="34" charset="0"/>
              </a:rPr>
              <a:t>  </a:t>
            </a:r>
          </a:p>
        </p:txBody>
      </p:sp>
      <p:pic>
        <p:nvPicPr>
          <p:cNvPr id="28678" name="Picture 6" descr="http://www.dslvalley.com/dossiers/reseau/voisinageres98.gif"/>
          <p:cNvPicPr>
            <a:picLocks noChangeAspect="1" noChangeArrowheads="1"/>
          </p:cNvPicPr>
          <p:nvPr/>
        </p:nvPicPr>
        <p:blipFill>
          <a:blip r:embed="rId4" cstate="print"/>
          <a:srcRect/>
          <a:stretch>
            <a:fillRect/>
          </a:stretch>
        </p:blipFill>
        <p:spPr bwMode="auto">
          <a:xfrm rot="10800000" flipV="1">
            <a:off x="4038600" y="2590800"/>
            <a:ext cx="2818130" cy="1447800"/>
          </a:xfrm>
          <a:prstGeom prst="rect">
            <a:avLst/>
          </a:prstGeom>
          <a:noFill/>
        </p:spPr>
      </p:pic>
      <p:pic>
        <p:nvPicPr>
          <p:cNvPr id="11" name="Picture 2" descr="http://www.dslvalley.com/dossiers/reseau/parta98.gif"/>
          <p:cNvPicPr>
            <a:picLocks noChangeAspect="1" noChangeArrowheads="1"/>
          </p:cNvPicPr>
          <p:nvPr/>
        </p:nvPicPr>
        <p:blipFill>
          <a:blip r:embed="rId5" cstate="print"/>
          <a:srcRect/>
          <a:stretch>
            <a:fillRect/>
          </a:stretch>
        </p:blipFill>
        <p:spPr bwMode="auto">
          <a:xfrm>
            <a:off x="0" y="0"/>
            <a:ext cx="3190875" cy="1581151"/>
          </a:xfrm>
          <a:prstGeom prst="rect">
            <a:avLst/>
          </a:prstGeom>
          <a:noFill/>
        </p:spPr>
      </p:pic>
    </p:spTree>
  </p:cSld>
  <p:clrMapOvr>
    <a:masterClrMapping/>
  </p:clrMapOvr>
  <p:transition>
    <p:cut thruBlk="1"/>
    <p:sndAc>
      <p:stSnd>
        <p:snd r:embed="rId2" name="wind.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dslvalley.com/dossiers/reseau/vosi98.gif"/>
          <p:cNvPicPr>
            <a:picLocks noChangeAspect="1" noChangeArrowheads="1"/>
          </p:cNvPicPr>
          <p:nvPr/>
        </p:nvPicPr>
        <p:blipFill>
          <a:blip r:embed="rId3" cstate="print"/>
          <a:srcRect/>
          <a:stretch>
            <a:fillRect/>
          </a:stretch>
        </p:blipFill>
        <p:spPr bwMode="auto">
          <a:xfrm>
            <a:off x="0" y="762000"/>
            <a:ext cx="4147245" cy="2819400"/>
          </a:xfrm>
          <a:prstGeom prst="rect">
            <a:avLst/>
          </a:prstGeom>
          <a:noFill/>
        </p:spPr>
      </p:pic>
      <p:sp>
        <p:nvSpPr>
          <p:cNvPr id="4" name="Rectangle 3"/>
          <p:cNvSpPr/>
          <p:nvPr/>
        </p:nvSpPr>
        <p:spPr>
          <a:xfrm>
            <a:off x="0" y="3810000"/>
            <a:ext cx="4572000" cy="1200329"/>
          </a:xfrm>
          <a:prstGeom prst="rect">
            <a:avLst/>
          </a:prstGeom>
          <a:blipFill>
            <a:blip r:embed="rId4" cstate="print"/>
            <a:tile tx="0" ty="0" sx="100000" sy="100000" flip="none" algn="tl"/>
          </a:blipFill>
        </p:spPr>
        <p:txBody>
          <a:bodyPr>
            <a:spAutoFit/>
          </a:bodyPr>
          <a:lstStyle/>
          <a:p>
            <a:r>
              <a:rPr lang="fr-FR" sz="2400" dirty="0">
                <a:solidFill>
                  <a:srgbClr val="FFFF00"/>
                </a:solidFill>
              </a:rPr>
              <a:t>Normalement vous devriez apercevoir les PC reliés au réseau local (les pc doivent être allumés).</a:t>
            </a:r>
          </a:p>
        </p:txBody>
      </p:sp>
      <p:sp>
        <p:nvSpPr>
          <p:cNvPr id="6" name="Rectangle 5"/>
          <p:cNvSpPr/>
          <p:nvPr/>
        </p:nvSpPr>
        <p:spPr>
          <a:xfrm>
            <a:off x="0" y="0"/>
            <a:ext cx="2658292" cy="461665"/>
          </a:xfrm>
          <a:prstGeom prst="rect">
            <a:avLst/>
          </a:prstGeom>
        </p:spPr>
        <p:txBody>
          <a:bodyPr wrap="none">
            <a:spAutoFit/>
          </a:bodyPr>
          <a:lstStyle/>
          <a:p>
            <a:r>
              <a:rPr lang="fr-FR" sz="2400" dirty="0"/>
              <a:t>Une fenêtre s'ouvre</a:t>
            </a:r>
          </a:p>
        </p:txBody>
      </p:sp>
    </p:spTree>
  </p:cSld>
  <p:clrMapOvr>
    <a:masterClrMapping/>
  </p:clrMapOvr>
  <p:transition>
    <p:pull dir="r"/>
    <p:sndAc>
      <p:stSnd>
        <p:snd r:embed="rId2" name="wind.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vague 1"/>
          <p:cNvSpPr/>
          <p:nvPr/>
        </p:nvSpPr>
        <p:spPr>
          <a:xfrm>
            <a:off x="762000" y="0"/>
            <a:ext cx="6248400" cy="1295400"/>
          </a:xfrm>
          <a:prstGeom prst="doubleWave">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t>                             Les </a:t>
            </a:r>
            <a:r>
              <a:rPr lang="fr-FR" b="1" dirty="0"/>
              <a:t>topologies des réseaux</a:t>
            </a:r>
          </a:p>
        </p:txBody>
      </p:sp>
      <p:sp>
        <p:nvSpPr>
          <p:cNvPr id="3" name="Rectangle 2"/>
          <p:cNvSpPr/>
          <p:nvPr/>
        </p:nvSpPr>
        <p:spPr>
          <a:xfrm>
            <a:off x="609600" y="1676400"/>
            <a:ext cx="5715000" cy="4524315"/>
          </a:xfrm>
          <a:prstGeom prst="rect">
            <a:avLst/>
          </a:prstGeom>
          <a:blipFill>
            <a:blip r:embed="rId4" cstate="print"/>
            <a:tile tx="0" ty="0" sx="100000" sy="100000" flip="none" algn="tl"/>
          </a:blipFill>
        </p:spPr>
        <p:txBody>
          <a:bodyPr wrap="square">
            <a:spAutoFit/>
          </a:bodyPr>
          <a:lstStyle/>
          <a:p>
            <a:r>
              <a:rPr lang="fr-FR" dirty="0"/>
              <a:t>Etudier la topologie d’un réseau informatique, c’est étudier la manière dont les ordinateurs sont câblés (Topologie physique) et/ ou la manière dont les données transitent sur les supports de communication (Topologie logique).</a:t>
            </a:r>
          </a:p>
          <a:p>
            <a:r>
              <a:rPr lang="fr-FR" dirty="0"/>
              <a:t>Dans ce cours nous allons voir :</a:t>
            </a:r>
          </a:p>
          <a:p>
            <a:r>
              <a:rPr lang="fr-FR" dirty="0">
                <a:solidFill>
                  <a:srgbClr val="FF0000"/>
                </a:solidFill>
                <a:hlinkClick r:id="rId5"/>
              </a:rPr>
              <a:t>Les différentes topologies physiques</a:t>
            </a:r>
            <a:endParaRPr lang="fr-FR" dirty="0">
              <a:solidFill>
                <a:srgbClr val="FF0000"/>
              </a:solidFill>
            </a:endParaRPr>
          </a:p>
          <a:p>
            <a:r>
              <a:rPr lang="fr-FR" dirty="0"/>
              <a:t>a) </a:t>
            </a:r>
            <a:r>
              <a:rPr lang="fr-FR" dirty="0">
                <a:hlinkClick r:id="rId5"/>
              </a:rPr>
              <a:t>Topologie en bus</a:t>
            </a:r>
            <a:r>
              <a:rPr lang="fr-FR" dirty="0"/>
              <a:t/>
            </a:r>
            <a:br>
              <a:rPr lang="fr-FR" dirty="0"/>
            </a:br>
            <a:r>
              <a:rPr lang="fr-FR" dirty="0"/>
              <a:t>b) </a:t>
            </a:r>
            <a:r>
              <a:rPr lang="fr-FR" dirty="0">
                <a:hlinkClick r:id="rId5"/>
              </a:rPr>
              <a:t>Topologie en étoile</a:t>
            </a:r>
            <a:r>
              <a:rPr lang="fr-FR" dirty="0"/>
              <a:t/>
            </a:r>
            <a:br>
              <a:rPr lang="fr-FR" dirty="0"/>
            </a:br>
            <a:r>
              <a:rPr lang="fr-FR" dirty="0"/>
              <a:t>c) </a:t>
            </a:r>
            <a:r>
              <a:rPr lang="fr-FR" dirty="0">
                <a:hlinkClick r:id="rId5"/>
              </a:rPr>
              <a:t>Topologie en anneau</a:t>
            </a:r>
            <a:r>
              <a:rPr lang="fr-FR" dirty="0"/>
              <a:t/>
            </a:r>
            <a:br>
              <a:rPr lang="fr-FR" dirty="0"/>
            </a:br>
            <a:r>
              <a:rPr lang="fr-FR" dirty="0"/>
              <a:t>d) </a:t>
            </a:r>
            <a:r>
              <a:rPr lang="fr-FR" dirty="0">
                <a:hlinkClick r:id="rId5"/>
              </a:rPr>
              <a:t>Topologie maillée</a:t>
            </a:r>
            <a:r>
              <a:rPr lang="fr-FR" dirty="0"/>
              <a:t/>
            </a:r>
            <a:br>
              <a:rPr lang="fr-FR" dirty="0"/>
            </a:br>
            <a:r>
              <a:rPr lang="fr-FR" dirty="0"/>
              <a:t>e) </a:t>
            </a:r>
            <a:r>
              <a:rPr lang="fr-FR" dirty="0">
                <a:hlinkClick r:id="rId5"/>
              </a:rPr>
              <a:t>Topologie en arbre</a:t>
            </a:r>
            <a:r>
              <a:rPr lang="fr-FR" dirty="0"/>
              <a:t/>
            </a:r>
            <a:br>
              <a:rPr lang="fr-FR" dirty="0"/>
            </a:br>
            <a:r>
              <a:rPr lang="fr-FR" dirty="0"/>
              <a:t>f) </a:t>
            </a:r>
            <a:r>
              <a:rPr lang="fr-FR" dirty="0">
                <a:hlinkClick r:id="rId5"/>
              </a:rPr>
              <a:t>Topologie </a:t>
            </a:r>
            <a:r>
              <a:rPr lang="fr-FR" dirty="0" err="1">
                <a:hlinkClick r:id="rId5"/>
              </a:rPr>
              <a:t>mixteLes</a:t>
            </a:r>
            <a:r>
              <a:rPr lang="fr-FR" dirty="0">
                <a:hlinkClick r:id="rId5"/>
              </a:rPr>
              <a:t> différentes topologies logiques</a:t>
            </a:r>
            <a:endParaRPr lang="fr-FR" dirty="0"/>
          </a:p>
          <a:p>
            <a:r>
              <a:rPr lang="fr-FR" dirty="0"/>
              <a:t>a) </a:t>
            </a:r>
            <a:r>
              <a:rPr lang="fr-FR" dirty="0">
                <a:hlinkClick r:id="rId5"/>
              </a:rPr>
              <a:t>Ethernet</a:t>
            </a:r>
            <a:r>
              <a:rPr lang="fr-FR" dirty="0"/>
              <a:t/>
            </a:r>
            <a:br>
              <a:rPr lang="fr-FR" dirty="0"/>
            </a:br>
            <a:r>
              <a:rPr lang="fr-FR" dirty="0"/>
              <a:t>b) </a:t>
            </a:r>
            <a:r>
              <a:rPr lang="fr-FR" dirty="0" err="1">
                <a:hlinkClick r:id="rId5"/>
              </a:rPr>
              <a:t>Token</a:t>
            </a:r>
            <a:r>
              <a:rPr lang="fr-FR" dirty="0">
                <a:hlinkClick r:id="rId5"/>
              </a:rPr>
              <a:t> ring</a:t>
            </a:r>
            <a:r>
              <a:rPr lang="fr-FR" dirty="0"/>
              <a:t/>
            </a:r>
            <a:br>
              <a:rPr lang="fr-FR" dirty="0"/>
            </a:br>
            <a:r>
              <a:rPr lang="fr-FR" dirty="0"/>
              <a:t>c) </a:t>
            </a:r>
            <a:r>
              <a:rPr lang="fr-FR" dirty="0">
                <a:hlinkClick r:id="rId5"/>
              </a:rPr>
              <a:t>FDDI</a:t>
            </a:r>
            <a:r>
              <a:rPr lang="fr-FR" dirty="0"/>
              <a:t/>
            </a:r>
            <a:br>
              <a:rPr lang="fr-FR" dirty="0"/>
            </a:br>
            <a:r>
              <a:rPr lang="fr-FR" dirty="0"/>
              <a:t>d)</a:t>
            </a:r>
            <a:r>
              <a:rPr lang="fr-FR" dirty="0">
                <a:hlinkClick r:id="rId5"/>
              </a:rPr>
              <a:t> ATM</a:t>
            </a:r>
            <a:endParaRPr lang="fr-FR" dirty="0"/>
          </a:p>
        </p:txBody>
      </p:sp>
    </p:spTree>
  </p:cSld>
  <p:clrMapOvr>
    <a:masterClrMapping/>
  </p:clrMapOvr>
  <p:transition>
    <p:split dir="in"/>
    <p:sndAc>
      <p:stSnd>
        <p:snd r:embed="rId2" name="wind.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1535906"/>
            <a:ext cx="9144000" cy="3385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quattrocento_sansregular"/>
              <a:cs typeface="Arial" pitchFamily="34" charset="0"/>
            </a:endParaRPr>
          </a:p>
        </p:txBody>
      </p:sp>
      <p:pic>
        <p:nvPicPr>
          <p:cNvPr id="30722" name="Picture 2" descr="http://www.samomoi.com/reseauxinformatiques/images/bus.png"/>
          <p:cNvPicPr>
            <a:picLocks noChangeAspect="1" noChangeArrowheads="1"/>
          </p:cNvPicPr>
          <p:nvPr/>
        </p:nvPicPr>
        <p:blipFill>
          <a:blip r:embed="rId3" cstate="print"/>
          <a:srcRect/>
          <a:stretch>
            <a:fillRect/>
          </a:stretch>
        </p:blipFill>
        <p:spPr bwMode="auto">
          <a:xfrm>
            <a:off x="155575" y="-3057525"/>
            <a:ext cx="3057525" cy="809625"/>
          </a:xfrm>
          <a:prstGeom prst="rect">
            <a:avLst/>
          </a:prstGeom>
          <a:noFill/>
        </p:spPr>
      </p:pic>
      <p:sp>
        <p:nvSpPr>
          <p:cNvPr id="4" name="Rectangle 3"/>
          <p:cNvSpPr/>
          <p:nvPr/>
        </p:nvSpPr>
        <p:spPr>
          <a:xfrm>
            <a:off x="0" y="0"/>
            <a:ext cx="5486400" cy="369332"/>
          </a:xfrm>
          <a:prstGeom prst="rect">
            <a:avLst/>
          </a:prstGeom>
          <a:solidFill>
            <a:srgbClr val="FFFF00"/>
          </a:solidFill>
        </p:spPr>
        <p:txBody>
          <a:bodyPr wrap="square">
            <a:spAutoFit/>
          </a:bodyPr>
          <a:lstStyle/>
          <a:p>
            <a:r>
              <a:rPr lang="fr-FR" b="1" dirty="0">
                <a:solidFill>
                  <a:srgbClr val="FF0000"/>
                </a:solidFill>
              </a:rPr>
              <a:t>1) Les différentes topologies physiques</a:t>
            </a:r>
          </a:p>
        </p:txBody>
      </p:sp>
      <p:sp>
        <p:nvSpPr>
          <p:cNvPr id="5" name="Rectangle 4"/>
          <p:cNvSpPr/>
          <p:nvPr/>
        </p:nvSpPr>
        <p:spPr>
          <a:xfrm>
            <a:off x="381000" y="533400"/>
            <a:ext cx="2014654" cy="369332"/>
          </a:xfrm>
          <a:prstGeom prst="rect">
            <a:avLst/>
          </a:prstGeom>
        </p:spPr>
        <p:txBody>
          <a:bodyPr wrap="none">
            <a:spAutoFit/>
          </a:bodyPr>
          <a:lstStyle/>
          <a:p>
            <a:r>
              <a:rPr lang="fr-FR" b="1" dirty="0"/>
              <a:t>a) </a:t>
            </a:r>
            <a:r>
              <a:rPr lang="fr-FR" b="1" dirty="0">
                <a:solidFill>
                  <a:srgbClr val="92D050"/>
                </a:solidFill>
              </a:rPr>
              <a:t>topologie</a:t>
            </a:r>
            <a:r>
              <a:rPr lang="fr-FR" b="1" dirty="0"/>
              <a:t> </a:t>
            </a:r>
            <a:r>
              <a:rPr lang="fr-FR" b="1" dirty="0">
                <a:solidFill>
                  <a:srgbClr val="92D050"/>
                </a:solidFill>
              </a:rPr>
              <a:t>en bus</a:t>
            </a:r>
          </a:p>
        </p:txBody>
      </p:sp>
      <p:sp>
        <p:nvSpPr>
          <p:cNvPr id="6" name="Rectangle 5"/>
          <p:cNvSpPr/>
          <p:nvPr/>
        </p:nvSpPr>
        <p:spPr>
          <a:xfrm>
            <a:off x="0" y="914400"/>
            <a:ext cx="8915400" cy="646331"/>
          </a:xfrm>
          <a:prstGeom prst="rect">
            <a:avLst/>
          </a:prstGeom>
          <a:blipFill>
            <a:blip r:embed="rId4" cstate="print"/>
            <a:tile tx="0" ty="0" sx="100000" sy="100000" flip="none" algn="tl"/>
          </a:blipFill>
        </p:spPr>
        <p:txBody>
          <a:bodyPr wrap="square">
            <a:spAutoFit/>
          </a:bodyPr>
          <a:lstStyle/>
          <a:p>
            <a:r>
              <a:rPr lang="fr-FR" dirty="0"/>
              <a:t>Dans une topologie en bus, tous les ordinateurs sont connectés à un seul câble continu ou segment</a:t>
            </a:r>
          </a:p>
        </p:txBody>
      </p:sp>
      <p:pic>
        <p:nvPicPr>
          <p:cNvPr id="30724" name="Picture 4" descr="http://www.samomoi.com/reseauxinformatiques/images/bus.png"/>
          <p:cNvPicPr>
            <a:picLocks noChangeAspect="1" noChangeArrowheads="1"/>
          </p:cNvPicPr>
          <p:nvPr/>
        </p:nvPicPr>
        <p:blipFill>
          <a:blip r:embed="rId3" cstate="print"/>
          <a:srcRect/>
          <a:stretch>
            <a:fillRect/>
          </a:stretch>
        </p:blipFill>
        <p:spPr bwMode="auto">
          <a:xfrm>
            <a:off x="381000" y="1676400"/>
            <a:ext cx="5638800" cy="1266826"/>
          </a:xfrm>
          <a:prstGeom prst="rect">
            <a:avLst/>
          </a:prstGeom>
          <a:blipFill>
            <a:blip r:embed="rId5" cstate="print"/>
            <a:tile tx="0" ty="0" sx="100000" sy="100000" flip="none" algn="tl"/>
          </a:blipFill>
        </p:spPr>
      </p:pic>
      <p:sp>
        <p:nvSpPr>
          <p:cNvPr id="9" name="Rectangle 8"/>
          <p:cNvSpPr/>
          <p:nvPr/>
        </p:nvSpPr>
        <p:spPr>
          <a:xfrm>
            <a:off x="0" y="2971800"/>
            <a:ext cx="9144000" cy="923330"/>
          </a:xfrm>
          <a:prstGeom prst="rect">
            <a:avLst/>
          </a:prstGeom>
          <a:blipFill>
            <a:blip r:embed="rId6" cstate="print"/>
            <a:tile tx="0" ty="0" sx="100000" sy="100000" flip="none" algn="tl"/>
          </a:blipFill>
        </p:spPr>
        <p:txBody>
          <a:bodyPr wrap="square">
            <a:spAutoFit/>
          </a:bodyPr>
          <a:lstStyle/>
          <a:p>
            <a:r>
              <a:rPr lang="fr-FR" dirty="0"/>
              <a:t>Les avantages de ce réseau : coût faible, faciliter de mise en place, distance maximale de 500m pour les câbles 10 base 5 et 200m pour les câbles 10 base 2. La panne d’une machine ne cause pas une panne du réseau</a:t>
            </a:r>
          </a:p>
        </p:txBody>
      </p:sp>
      <p:sp>
        <p:nvSpPr>
          <p:cNvPr id="10" name="Rectangle 9"/>
          <p:cNvSpPr/>
          <p:nvPr/>
        </p:nvSpPr>
        <p:spPr>
          <a:xfrm>
            <a:off x="0" y="3962400"/>
            <a:ext cx="9144000" cy="923330"/>
          </a:xfrm>
          <a:prstGeom prst="rect">
            <a:avLst/>
          </a:prstGeom>
          <a:blipFill>
            <a:blip r:embed="rId7" cstate="print"/>
            <a:tile tx="0" ty="0" sx="100000" sy="100000" flip="none" algn="tl"/>
          </a:blipFill>
        </p:spPr>
        <p:txBody>
          <a:bodyPr wrap="square">
            <a:spAutoFit/>
          </a:bodyPr>
          <a:lstStyle/>
          <a:p>
            <a:r>
              <a:rPr lang="fr-FR" dirty="0"/>
              <a:t>Les inconvénients : s’il y a une rupture d’un bus sur le réseau, la totalité du réseau tombe en panne. Le signal n’est jamais régénéré, ce qui limite la longueur des câbles, il faut mettre un répéteur au-delà de 185 m.</a:t>
            </a:r>
          </a:p>
        </p:txBody>
      </p:sp>
      <p:sp>
        <p:nvSpPr>
          <p:cNvPr id="11" name="Rectangle 10"/>
          <p:cNvSpPr/>
          <p:nvPr/>
        </p:nvSpPr>
        <p:spPr>
          <a:xfrm>
            <a:off x="0" y="5029200"/>
            <a:ext cx="5791200" cy="381000"/>
          </a:xfrm>
          <a:prstGeom prst="rect">
            <a:avLst/>
          </a:prstGeom>
          <a:blipFill>
            <a:blip r:embed="rId8" cstate="print"/>
            <a:tile tx="0" ty="0" sx="100000" sy="100000" flip="none" algn="tl"/>
          </a:blipFill>
        </p:spPr>
        <p:txBody>
          <a:bodyPr wrap="square">
            <a:spAutoFit/>
          </a:bodyPr>
          <a:lstStyle/>
          <a:p>
            <a:r>
              <a:rPr lang="fr-FR" dirty="0"/>
              <a:t>La technologie utilisé est Ethernet 10 base 2.</a:t>
            </a:r>
          </a:p>
        </p:txBody>
      </p:sp>
    </p:spTree>
  </p:cSld>
  <p:clrMapOvr>
    <a:masterClrMapping/>
  </p:clrMapOvr>
  <p:transition>
    <p:strips dir="rd"/>
    <p:sndAc>
      <p:stSnd>
        <p:snd r:embed="rId2" name="wind.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2244782" cy="369332"/>
          </a:xfrm>
          <a:prstGeom prst="rect">
            <a:avLst/>
          </a:prstGeom>
        </p:spPr>
        <p:txBody>
          <a:bodyPr wrap="none">
            <a:spAutoFit/>
          </a:bodyPr>
          <a:lstStyle/>
          <a:p>
            <a:r>
              <a:rPr lang="fr-FR" b="1" dirty="0">
                <a:solidFill>
                  <a:srgbClr val="92D050"/>
                </a:solidFill>
              </a:rPr>
              <a:t>b) Topologie en étoile</a:t>
            </a:r>
          </a:p>
        </p:txBody>
      </p:sp>
      <p:sp>
        <p:nvSpPr>
          <p:cNvPr id="3" name="Rectangle 2"/>
          <p:cNvSpPr/>
          <p:nvPr/>
        </p:nvSpPr>
        <p:spPr>
          <a:xfrm>
            <a:off x="0" y="609600"/>
            <a:ext cx="9144000" cy="923330"/>
          </a:xfrm>
          <a:prstGeom prst="rect">
            <a:avLst/>
          </a:prstGeom>
          <a:solidFill>
            <a:schemeClr val="accent5">
              <a:lumMod val="60000"/>
              <a:lumOff val="40000"/>
            </a:schemeClr>
          </a:solidFill>
        </p:spPr>
        <p:txBody>
          <a:bodyPr wrap="square">
            <a:spAutoFit/>
          </a:bodyPr>
          <a:lstStyle/>
          <a:p>
            <a:r>
              <a:rPr lang="fr-FR" dirty="0"/>
              <a:t>La topologie en étoile est la plus utilisée. Dans la topologie en étoile, tous les ordinateurs sont reliés à un seul équipement central : le concentrateur réseau. Ici le concentrateur réseau peut être un concentrateur, un commutateur, un routeur…</a:t>
            </a:r>
          </a:p>
        </p:txBody>
      </p:sp>
      <p:pic>
        <p:nvPicPr>
          <p:cNvPr id="32770" name="Picture 2" descr="http://www.samomoi.com/reseauxinformatiques/images/etoile.png"/>
          <p:cNvPicPr>
            <a:picLocks noChangeAspect="1" noChangeArrowheads="1"/>
          </p:cNvPicPr>
          <p:nvPr/>
        </p:nvPicPr>
        <p:blipFill>
          <a:blip r:embed="rId3" cstate="print"/>
          <a:srcRect/>
          <a:stretch>
            <a:fillRect/>
          </a:stretch>
        </p:blipFill>
        <p:spPr bwMode="auto">
          <a:xfrm>
            <a:off x="304800" y="1600200"/>
            <a:ext cx="5791200" cy="1524000"/>
          </a:xfrm>
          <a:prstGeom prst="rect">
            <a:avLst/>
          </a:prstGeom>
          <a:noFill/>
        </p:spPr>
      </p:pic>
      <p:sp>
        <p:nvSpPr>
          <p:cNvPr id="5" name="Rectangle 4"/>
          <p:cNvSpPr/>
          <p:nvPr/>
        </p:nvSpPr>
        <p:spPr>
          <a:xfrm>
            <a:off x="0" y="3429000"/>
            <a:ext cx="8686800" cy="2862322"/>
          </a:xfrm>
          <a:prstGeom prst="rect">
            <a:avLst/>
          </a:prstGeom>
          <a:blipFill>
            <a:blip r:embed="rId4" cstate="print"/>
            <a:tile tx="0" ty="0" sx="100000" sy="100000" flip="none" algn="tl"/>
          </a:blipFill>
        </p:spPr>
        <p:txBody>
          <a:bodyPr wrap="square">
            <a:spAutoFit/>
          </a:bodyPr>
          <a:lstStyle/>
          <a:p>
            <a:r>
              <a:rPr lang="fr-FR" dirty="0"/>
              <a:t>Les avantages de ce réseau ce que la panne d’une station ne cause pas la panne du réseau et qu’on peut retirer ou ajouter facilement une station sans perturber le réseau. Il est aussi très facile à mettre en place.</a:t>
            </a:r>
          </a:p>
          <a:p>
            <a:endParaRPr lang="fr-FR" dirty="0" smtClean="0"/>
          </a:p>
          <a:p>
            <a:r>
              <a:rPr lang="fr-FR" dirty="0" smtClean="0"/>
              <a:t>Les </a:t>
            </a:r>
            <a:r>
              <a:rPr lang="fr-FR" dirty="0"/>
              <a:t>inconvénients sont que le coût est un peu élevé, la panne du concentrateur centrale entraine le disfonctionnement du réseau.</a:t>
            </a:r>
          </a:p>
          <a:p>
            <a:endParaRPr lang="fr-FR" dirty="0" smtClean="0"/>
          </a:p>
          <a:p>
            <a:r>
              <a:rPr lang="fr-FR" dirty="0" smtClean="0"/>
              <a:t>La </a:t>
            </a:r>
            <a:r>
              <a:rPr lang="fr-FR" dirty="0"/>
              <a:t>technologie utilisé est Ethernet 10 base T, 100 base T</a:t>
            </a:r>
          </a:p>
          <a:p>
            <a:r>
              <a:rPr lang="fr-FR" dirty="0" smtClean="0"/>
              <a:t/>
            </a:r>
            <a:br>
              <a:rPr lang="fr-FR" dirty="0" smtClean="0"/>
            </a:br>
            <a:endParaRPr lang="fr-FR" dirty="0"/>
          </a:p>
        </p:txBody>
      </p:sp>
    </p:spTree>
  </p:cSld>
  <p:clrMapOvr>
    <a:masterClrMapping/>
  </p:clrMapOvr>
  <p:transition>
    <p:split orient="vert"/>
    <p:sndAc>
      <p:stSnd>
        <p:snd r:embed="rId2" name="wind.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2388090" cy="369332"/>
          </a:xfrm>
          <a:prstGeom prst="rect">
            <a:avLst/>
          </a:prstGeom>
        </p:spPr>
        <p:txBody>
          <a:bodyPr wrap="none">
            <a:spAutoFit/>
          </a:bodyPr>
          <a:lstStyle/>
          <a:p>
            <a:r>
              <a:rPr lang="fr-FR" b="1" dirty="0">
                <a:solidFill>
                  <a:srgbClr val="92D050"/>
                </a:solidFill>
              </a:rPr>
              <a:t>c) Topologie en anneau</a:t>
            </a:r>
          </a:p>
        </p:txBody>
      </p:sp>
      <p:sp>
        <p:nvSpPr>
          <p:cNvPr id="3" name="Rectangle 2"/>
          <p:cNvSpPr/>
          <p:nvPr/>
        </p:nvSpPr>
        <p:spPr>
          <a:xfrm>
            <a:off x="0" y="685800"/>
            <a:ext cx="9144000" cy="1569660"/>
          </a:xfrm>
          <a:prstGeom prst="rect">
            <a:avLst/>
          </a:prstGeom>
          <a:blipFill>
            <a:blip r:embed="rId3" cstate="print"/>
            <a:tile tx="0" ty="0" sx="100000" sy="100000" flip="none" algn="tl"/>
          </a:blipFill>
        </p:spPr>
        <p:txBody>
          <a:bodyPr wrap="square">
            <a:spAutoFit/>
          </a:bodyPr>
          <a:lstStyle/>
          <a:p>
            <a:r>
              <a:rPr lang="fr-FR" sz="2400" dirty="0"/>
              <a:t>Dans un réseau possédant une topologie en anneau, les stations sont reliées en boucle et communiquent entre elles avec la méthode « chacun à son tour de communiquer ». Elle est utilisée pour le réseau </a:t>
            </a:r>
            <a:r>
              <a:rPr lang="fr-FR" sz="2400" dirty="0" err="1"/>
              <a:t>token</a:t>
            </a:r>
            <a:r>
              <a:rPr lang="fr-FR" sz="2400" dirty="0"/>
              <a:t> ring ou FDDI.</a:t>
            </a:r>
          </a:p>
        </p:txBody>
      </p:sp>
      <p:pic>
        <p:nvPicPr>
          <p:cNvPr id="33794" name="Picture 2" descr="http://www.samomoi.com/reseauxinformatiques/images/anneau.png"/>
          <p:cNvPicPr>
            <a:picLocks noChangeAspect="1" noChangeArrowheads="1"/>
          </p:cNvPicPr>
          <p:nvPr/>
        </p:nvPicPr>
        <p:blipFill>
          <a:blip r:embed="rId4" cstate="print"/>
          <a:srcRect/>
          <a:stretch>
            <a:fillRect/>
          </a:stretch>
        </p:blipFill>
        <p:spPr bwMode="auto">
          <a:xfrm>
            <a:off x="0" y="2514600"/>
            <a:ext cx="7772400" cy="3505200"/>
          </a:xfrm>
          <a:prstGeom prst="rect">
            <a:avLst/>
          </a:prstGeom>
          <a:noFill/>
        </p:spPr>
      </p:pic>
    </p:spTree>
  </p:cSld>
  <p:clrMapOvr>
    <a:masterClrMapping/>
  </p:clrMapOvr>
  <p:transition>
    <p:cover dir="ld"/>
    <p:sndAc>
      <p:stSnd>
        <p:snd r:embed="rId2" name="wind.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Schema_du_reseau1.jpg"/>
          <p:cNvPicPr>
            <a:picLocks noGrp="1" noChangeAspect="1"/>
          </p:cNvPicPr>
          <p:nvPr isPhoto="1"/>
        </p:nvPicPr>
        <p:blipFill>
          <a:blip r:embed="rId3" cstate="print">
            <a:lum/>
          </a:blip>
          <a:stretch>
            <a:fillRect/>
          </a:stretch>
        </p:blipFill>
        <p:spPr>
          <a:xfrm>
            <a:off x="0" y="212725"/>
            <a:ext cx="9144000" cy="6432550"/>
          </a:xfrm>
          <a:prstGeom prst="rect">
            <a:avLst/>
          </a:prstGeom>
          <a:noFill/>
          <a:ln>
            <a:noFill/>
          </a:ln>
        </p:spPr>
      </p:pic>
    </p:spTree>
  </p:cSld>
  <p:clrMapOvr>
    <a:masterClrMapping/>
  </p:clrMapOvr>
  <p:transition>
    <p:wheel spokes="1"/>
    <p:sndAc>
      <p:stSnd>
        <p:snd r:embed="rId2" name="wind.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2359300" cy="369332"/>
          </a:xfrm>
          <a:prstGeom prst="rect">
            <a:avLst/>
          </a:prstGeom>
          <a:solidFill>
            <a:srgbClr val="FF0000"/>
          </a:solidFill>
        </p:spPr>
        <p:txBody>
          <a:bodyPr wrap="none">
            <a:spAutoFit/>
          </a:bodyPr>
          <a:lstStyle/>
          <a:p>
            <a:r>
              <a:rPr lang="fr-FR" b="1" dirty="0">
                <a:solidFill>
                  <a:srgbClr val="92D050"/>
                </a:solidFill>
              </a:rPr>
              <a:t>d) La topologie maillée</a:t>
            </a:r>
          </a:p>
        </p:txBody>
      </p:sp>
      <p:sp>
        <p:nvSpPr>
          <p:cNvPr id="3" name="Rectangle 2"/>
          <p:cNvSpPr/>
          <p:nvPr/>
        </p:nvSpPr>
        <p:spPr>
          <a:xfrm>
            <a:off x="0" y="762000"/>
            <a:ext cx="9144000" cy="369332"/>
          </a:xfrm>
          <a:prstGeom prst="rect">
            <a:avLst/>
          </a:prstGeom>
        </p:spPr>
        <p:txBody>
          <a:bodyPr wrap="square">
            <a:spAutoFit/>
          </a:bodyPr>
          <a:lstStyle/>
          <a:p>
            <a:r>
              <a:rPr lang="fr-FR" dirty="0"/>
              <a:t>Avec cette topologie, chaque poste est reliée directement à tous les postes du réseau. </a:t>
            </a:r>
          </a:p>
        </p:txBody>
      </p:sp>
      <p:pic>
        <p:nvPicPr>
          <p:cNvPr id="34818" name="Picture 2" descr="http://www.samomoi.com/reseauxinformatiques/images/maille.png"/>
          <p:cNvPicPr>
            <a:picLocks noChangeAspect="1" noChangeArrowheads="1"/>
          </p:cNvPicPr>
          <p:nvPr/>
        </p:nvPicPr>
        <p:blipFill>
          <a:blip r:embed="rId3" cstate="print"/>
          <a:srcRect/>
          <a:stretch>
            <a:fillRect/>
          </a:stretch>
        </p:blipFill>
        <p:spPr bwMode="auto">
          <a:xfrm>
            <a:off x="0" y="1371600"/>
            <a:ext cx="7010400" cy="3105150"/>
          </a:xfrm>
          <a:prstGeom prst="rect">
            <a:avLst/>
          </a:prstGeom>
          <a:noFill/>
        </p:spPr>
      </p:pic>
      <p:sp>
        <p:nvSpPr>
          <p:cNvPr id="5" name="Rectangle 4"/>
          <p:cNvSpPr/>
          <p:nvPr/>
        </p:nvSpPr>
        <p:spPr>
          <a:xfrm>
            <a:off x="0" y="4648200"/>
            <a:ext cx="9144000" cy="923330"/>
          </a:xfrm>
          <a:prstGeom prst="rect">
            <a:avLst/>
          </a:prstGeom>
          <a:blipFill>
            <a:blip r:embed="rId4" cstate="print"/>
            <a:tile tx="0" ty="0" sx="100000" sy="100000" flip="none" algn="tl"/>
          </a:blipFill>
        </p:spPr>
        <p:txBody>
          <a:bodyPr wrap="square">
            <a:spAutoFit/>
          </a:bodyPr>
          <a:lstStyle/>
          <a:p>
            <a:r>
              <a:rPr lang="fr-FR" dirty="0"/>
              <a:t>Avantages : garantie d’une meilleure stabilité du réseau en cas d’une panne du nœud.</a:t>
            </a:r>
            <a:r>
              <a:rPr lang="fr-FR" dirty="0" smtClean="0"/>
              <a:t/>
            </a:r>
            <a:br>
              <a:rPr lang="fr-FR" dirty="0" smtClean="0"/>
            </a:br>
            <a:r>
              <a:rPr lang="fr-FR" dirty="0"/>
              <a:t>Inconvénients : difficile à mettre en œuvre et ne peut pas être utilisé dans les réseaux internes Ethernet. Il peut facilement devenir très coûteux.</a:t>
            </a:r>
          </a:p>
        </p:txBody>
      </p:sp>
    </p:spTree>
  </p:cSld>
  <p:clrMapOvr>
    <a:masterClrMapping/>
  </p:clrMapOvr>
  <p:transition>
    <p:comb/>
    <p:sndAc>
      <p:stSnd>
        <p:snd r:embed="rId2" name="wind.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2456122" cy="369332"/>
          </a:xfrm>
          <a:prstGeom prst="rect">
            <a:avLst/>
          </a:prstGeom>
        </p:spPr>
        <p:txBody>
          <a:bodyPr wrap="none">
            <a:spAutoFit/>
          </a:bodyPr>
          <a:lstStyle/>
          <a:p>
            <a:r>
              <a:rPr lang="fr-FR" b="1" dirty="0">
                <a:solidFill>
                  <a:srgbClr val="92D050"/>
                </a:solidFill>
              </a:rPr>
              <a:t>e) La topologie en arbre</a:t>
            </a:r>
          </a:p>
        </p:txBody>
      </p:sp>
      <p:sp>
        <p:nvSpPr>
          <p:cNvPr id="3" name="Rectangle 2"/>
          <p:cNvSpPr/>
          <p:nvPr/>
        </p:nvSpPr>
        <p:spPr>
          <a:xfrm>
            <a:off x="0" y="609600"/>
            <a:ext cx="9144000" cy="1569660"/>
          </a:xfrm>
          <a:prstGeom prst="rect">
            <a:avLst/>
          </a:prstGeom>
          <a:blipFill>
            <a:blip r:embed="rId3" cstate="print"/>
            <a:tile tx="0" ty="0" sx="100000" sy="100000" flip="none" algn="tl"/>
          </a:blipFill>
        </p:spPr>
        <p:txBody>
          <a:bodyPr wrap="square">
            <a:spAutoFit/>
          </a:bodyPr>
          <a:lstStyle/>
          <a:p>
            <a:r>
              <a:rPr lang="fr-FR" sz="2400" dirty="0"/>
              <a:t>Dans une topologie en arbre appelée aussi topologie hiérarchique, le réseau est divisé en niveau et on a tendance à voir qu’on est en face d’un arbre généalogique. </a:t>
            </a:r>
            <a:r>
              <a:rPr lang="fr-FR" sz="2400" dirty="0" smtClean="0"/>
              <a:t/>
            </a:r>
            <a:br>
              <a:rPr lang="fr-FR" sz="2400" dirty="0" smtClean="0"/>
            </a:br>
            <a:endParaRPr lang="fr-FR" sz="2400" dirty="0"/>
          </a:p>
        </p:txBody>
      </p:sp>
      <p:pic>
        <p:nvPicPr>
          <p:cNvPr id="35842" name="Picture 2" descr="http://www.samomoi.com/reseauxinformatiques/images/arbre.png"/>
          <p:cNvPicPr>
            <a:picLocks noChangeAspect="1" noChangeArrowheads="1"/>
          </p:cNvPicPr>
          <p:nvPr/>
        </p:nvPicPr>
        <p:blipFill>
          <a:blip r:embed="rId4" cstate="print"/>
          <a:srcRect/>
          <a:stretch>
            <a:fillRect/>
          </a:stretch>
        </p:blipFill>
        <p:spPr bwMode="auto">
          <a:xfrm>
            <a:off x="0" y="2362200"/>
            <a:ext cx="8915400" cy="2486026"/>
          </a:xfrm>
          <a:prstGeom prst="rect">
            <a:avLst/>
          </a:prstGeom>
          <a:noFill/>
        </p:spPr>
      </p:pic>
    </p:spTree>
  </p:cSld>
  <p:clrMapOvr>
    <a:masterClrMapping/>
  </p:clrMapOvr>
  <p:transition>
    <p:checker dir="vert"/>
    <p:sndAc>
      <p:stSnd>
        <p:snd r:embed="rId2" name="wind.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2154692" cy="369332"/>
          </a:xfrm>
          <a:prstGeom prst="rect">
            <a:avLst/>
          </a:prstGeom>
        </p:spPr>
        <p:txBody>
          <a:bodyPr wrap="none">
            <a:spAutoFit/>
          </a:bodyPr>
          <a:lstStyle/>
          <a:p>
            <a:r>
              <a:rPr lang="fr-FR" b="1" dirty="0">
                <a:solidFill>
                  <a:srgbClr val="92D050"/>
                </a:solidFill>
              </a:rPr>
              <a:t>f) La topologie mixte</a:t>
            </a:r>
          </a:p>
        </p:txBody>
      </p:sp>
      <p:sp>
        <p:nvSpPr>
          <p:cNvPr id="3" name="Rectangle 2"/>
          <p:cNvSpPr/>
          <p:nvPr/>
        </p:nvSpPr>
        <p:spPr>
          <a:xfrm>
            <a:off x="0" y="609600"/>
            <a:ext cx="9144000" cy="369332"/>
          </a:xfrm>
          <a:prstGeom prst="rect">
            <a:avLst/>
          </a:prstGeom>
        </p:spPr>
        <p:txBody>
          <a:bodyPr wrap="square">
            <a:spAutoFit/>
          </a:bodyPr>
          <a:lstStyle/>
          <a:p>
            <a:r>
              <a:rPr lang="fr-FR" dirty="0"/>
              <a:t>La topologie mixte est une topologie qui mélange deux ou plusieurs topologies différentes. </a:t>
            </a:r>
          </a:p>
        </p:txBody>
      </p:sp>
      <p:pic>
        <p:nvPicPr>
          <p:cNvPr id="36866" name="Picture 2" descr="http://www.samomoi.com/reseauxinformatiques/images/mixte.png"/>
          <p:cNvPicPr>
            <a:picLocks noChangeAspect="1" noChangeArrowheads="1"/>
          </p:cNvPicPr>
          <p:nvPr/>
        </p:nvPicPr>
        <p:blipFill>
          <a:blip r:embed="rId3" cstate="print"/>
          <a:srcRect/>
          <a:stretch>
            <a:fillRect/>
          </a:stretch>
        </p:blipFill>
        <p:spPr bwMode="auto">
          <a:xfrm>
            <a:off x="0" y="1371600"/>
            <a:ext cx="8686800" cy="2400301"/>
          </a:xfrm>
          <a:prstGeom prst="rect">
            <a:avLst/>
          </a:prstGeom>
          <a:noFill/>
        </p:spPr>
      </p:pic>
      <p:sp>
        <p:nvSpPr>
          <p:cNvPr id="5" name="Rectangle 4"/>
          <p:cNvSpPr/>
          <p:nvPr/>
        </p:nvSpPr>
        <p:spPr>
          <a:xfrm>
            <a:off x="228600" y="3962400"/>
            <a:ext cx="4724400" cy="369332"/>
          </a:xfrm>
          <a:prstGeom prst="rect">
            <a:avLst/>
          </a:prstGeom>
        </p:spPr>
        <p:txBody>
          <a:bodyPr wrap="square">
            <a:spAutoFit/>
          </a:bodyPr>
          <a:lstStyle/>
          <a:p>
            <a:r>
              <a:rPr lang="fr-FR" b="1" dirty="0">
                <a:solidFill>
                  <a:srgbClr val="FF0000"/>
                </a:solidFill>
              </a:rPr>
              <a:t>2) les différentes topologies logiques</a:t>
            </a:r>
          </a:p>
        </p:txBody>
      </p:sp>
      <p:sp>
        <p:nvSpPr>
          <p:cNvPr id="6" name="Rectangle 5"/>
          <p:cNvSpPr/>
          <p:nvPr/>
        </p:nvSpPr>
        <p:spPr>
          <a:xfrm>
            <a:off x="685800" y="4419600"/>
            <a:ext cx="2227597" cy="369332"/>
          </a:xfrm>
          <a:prstGeom prst="rect">
            <a:avLst/>
          </a:prstGeom>
        </p:spPr>
        <p:txBody>
          <a:bodyPr wrap="none">
            <a:spAutoFit/>
          </a:bodyPr>
          <a:lstStyle/>
          <a:p>
            <a:r>
              <a:rPr lang="fr-FR" b="1" dirty="0">
                <a:solidFill>
                  <a:srgbClr val="92D050"/>
                </a:solidFill>
              </a:rPr>
              <a:t>a) Topologie Ethernet</a:t>
            </a:r>
          </a:p>
        </p:txBody>
      </p:sp>
      <p:sp>
        <p:nvSpPr>
          <p:cNvPr id="7" name="Rectangle 6"/>
          <p:cNvSpPr/>
          <p:nvPr/>
        </p:nvSpPr>
        <p:spPr>
          <a:xfrm>
            <a:off x="0" y="4800600"/>
            <a:ext cx="9144000" cy="1754326"/>
          </a:xfrm>
          <a:prstGeom prst="rect">
            <a:avLst/>
          </a:prstGeom>
          <a:blipFill>
            <a:blip r:embed="rId4" cstate="print"/>
            <a:tile tx="0" ty="0" sx="100000" sy="100000" flip="none" algn="tl"/>
          </a:blipFill>
        </p:spPr>
        <p:txBody>
          <a:bodyPr wrap="square">
            <a:spAutoFit/>
          </a:bodyPr>
          <a:lstStyle/>
          <a:p>
            <a:r>
              <a:rPr lang="fr-FR" dirty="0"/>
              <a:t>Ethernet est aujourd’hui l’un des réseaux les plus utilisés en local. Il repose sur une topologie physique de type bus linéaire, c'est-à-dire tous les ordinateurs sont reliés à un seul support de transmission. Dans un réseau Ethernet, la communication se fait à l’aide d'un protocole appelé CSMA/CD (Carrier </a:t>
            </a:r>
            <a:r>
              <a:rPr lang="fr-FR" dirty="0" err="1"/>
              <a:t>Sense</a:t>
            </a:r>
            <a:r>
              <a:rPr lang="fr-FR" dirty="0"/>
              <a:t> Multiple Access </a:t>
            </a:r>
            <a:r>
              <a:rPr lang="fr-FR" dirty="0" err="1"/>
              <a:t>with</a:t>
            </a:r>
            <a:r>
              <a:rPr lang="fr-FR" dirty="0"/>
              <a:t> Collision </a:t>
            </a:r>
            <a:r>
              <a:rPr lang="fr-FR" dirty="0" err="1"/>
              <a:t>Detect</a:t>
            </a:r>
            <a:r>
              <a:rPr lang="fr-FR" dirty="0"/>
              <a:t>), ce qui fait qu’il aura une très grande surveillance des données à transmettre pour éviter toute sorte de collision. Par un conséquent un poste qui veut émettre doit vérifier si le canal est libre avant d’y émettre.</a:t>
            </a:r>
          </a:p>
        </p:txBody>
      </p:sp>
    </p:spTree>
  </p:cSld>
  <p:clrMapOvr>
    <a:masterClrMapping/>
  </p:clrMapOvr>
  <p:transition>
    <p:split orient="vert"/>
    <p:sndAc>
      <p:stSnd>
        <p:snd r:embed="rId2" name="wind.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1730987" cy="369332"/>
          </a:xfrm>
          <a:prstGeom prst="rect">
            <a:avLst/>
          </a:prstGeom>
        </p:spPr>
        <p:txBody>
          <a:bodyPr wrap="none">
            <a:spAutoFit/>
          </a:bodyPr>
          <a:lstStyle/>
          <a:p>
            <a:r>
              <a:rPr lang="fr-FR" b="1" dirty="0">
                <a:solidFill>
                  <a:srgbClr val="92D050"/>
                </a:solidFill>
              </a:rPr>
              <a:t>b) Le </a:t>
            </a:r>
            <a:r>
              <a:rPr lang="fr-FR" b="1" dirty="0" err="1">
                <a:solidFill>
                  <a:srgbClr val="92D050"/>
                </a:solidFill>
              </a:rPr>
              <a:t>Token</a:t>
            </a:r>
            <a:r>
              <a:rPr lang="fr-FR" b="1" dirty="0">
                <a:solidFill>
                  <a:srgbClr val="92D050"/>
                </a:solidFill>
              </a:rPr>
              <a:t> Ring</a:t>
            </a:r>
          </a:p>
        </p:txBody>
      </p:sp>
      <p:sp>
        <p:nvSpPr>
          <p:cNvPr id="3" name="Rectangle 2"/>
          <p:cNvSpPr/>
          <p:nvPr/>
        </p:nvSpPr>
        <p:spPr>
          <a:xfrm>
            <a:off x="0" y="609600"/>
            <a:ext cx="9144000" cy="2031325"/>
          </a:xfrm>
          <a:prstGeom prst="rect">
            <a:avLst/>
          </a:prstGeom>
          <a:blipFill>
            <a:blip r:embed="rId3" cstate="print"/>
            <a:tile tx="0" ty="0" sx="100000" sy="100000" flip="none" algn="tl"/>
          </a:blipFill>
        </p:spPr>
        <p:txBody>
          <a:bodyPr wrap="square">
            <a:spAutoFit/>
          </a:bodyPr>
          <a:lstStyle/>
          <a:p>
            <a:r>
              <a:rPr lang="fr-FR" dirty="0" err="1"/>
              <a:t>Token</a:t>
            </a:r>
            <a:r>
              <a:rPr lang="fr-FR" dirty="0"/>
              <a:t> Ring repose sur une topologie en anneau (ring). Il utilise la méthode d’accès par jeton (</a:t>
            </a:r>
            <a:r>
              <a:rPr lang="fr-FR" dirty="0" err="1"/>
              <a:t>token</a:t>
            </a:r>
            <a:r>
              <a:rPr lang="fr-FR" dirty="0"/>
              <a:t>). Dans cette technologie, seul le poste ayant le jeton a le droit de transmettre. Si un poste veut émettre, il doit attendre jusqu’à ce qu’il ait le jeton. Dans un réseau </a:t>
            </a:r>
            <a:r>
              <a:rPr lang="fr-FR" dirty="0" err="1"/>
              <a:t>Token</a:t>
            </a:r>
            <a:r>
              <a:rPr lang="fr-FR" dirty="0"/>
              <a:t> ring, chaque nœud du réseau comprend un MAU (Multi station Access Unit) qui peut recevoir les connexions des postes. Le signal qui circule est régénéré par chaque MAU. </a:t>
            </a:r>
            <a:r>
              <a:rPr lang="fr-FR" dirty="0" smtClean="0"/>
              <a:t/>
            </a:r>
            <a:br>
              <a:rPr lang="fr-FR" dirty="0" smtClean="0"/>
            </a:br>
            <a:r>
              <a:rPr lang="fr-FR" dirty="0"/>
              <a:t>Mettre en place un réseau </a:t>
            </a:r>
            <a:r>
              <a:rPr lang="fr-FR" dirty="0" err="1"/>
              <a:t>token</a:t>
            </a:r>
            <a:r>
              <a:rPr lang="fr-FR" dirty="0"/>
              <a:t> ring coûte chers, malgré que la panne d’une station MAU provoque le disfonctionnement du réseau.</a:t>
            </a:r>
          </a:p>
        </p:txBody>
      </p:sp>
      <p:sp>
        <p:nvSpPr>
          <p:cNvPr id="4" name="Rectangle 3"/>
          <p:cNvSpPr/>
          <p:nvPr/>
        </p:nvSpPr>
        <p:spPr>
          <a:xfrm>
            <a:off x="457200" y="2667000"/>
            <a:ext cx="1295400" cy="369332"/>
          </a:xfrm>
          <a:prstGeom prst="rect">
            <a:avLst/>
          </a:prstGeom>
        </p:spPr>
        <p:txBody>
          <a:bodyPr wrap="square">
            <a:spAutoFit/>
          </a:bodyPr>
          <a:lstStyle/>
          <a:p>
            <a:r>
              <a:rPr lang="fr-FR" b="1" dirty="0">
                <a:solidFill>
                  <a:srgbClr val="92D050"/>
                </a:solidFill>
              </a:rPr>
              <a:t>c) le FDDI</a:t>
            </a:r>
          </a:p>
        </p:txBody>
      </p:sp>
      <p:sp>
        <p:nvSpPr>
          <p:cNvPr id="5" name="Rectangle 4"/>
          <p:cNvSpPr/>
          <p:nvPr/>
        </p:nvSpPr>
        <p:spPr>
          <a:xfrm>
            <a:off x="0" y="3048000"/>
            <a:ext cx="9144000" cy="1477328"/>
          </a:xfrm>
          <a:prstGeom prst="rect">
            <a:avLst/>
          </a:prstGeom>
          <a:blipFill>
            <a:blip r:embed="rId4" cstate="print"/>
            <a:tile tx="0" ty="0" sx="100000" sy="100000" flip="none" algn="tl"/>
          </a:blipFill>
        </p:spPr>
        <p:txBody>
          <a:bodyPr wrap="square">
            <a:spAutoFit/>
          </a:bodyPr>
          <a:lstStyle/>
          <a:p>
            <a:r>
              <a:rPr lang="fr-FR" dirty="0"/>
              <a:t>La technologie LAN FDDI (</a:t>
            </a:r>
            <a:r>
              <a:rPr lang="fr-FR" dirty="0" err="1"/>
              <a:t>Fiber</a:t>
            </a:r>
            <a:r>
              <a:rPr lang="fr-FR" dirty="0"/>
              <a:t> </a:t>
            </a:r>
            <a:r>
              <a:rPr lang="fr-FR" dirty="0" err="1"/>
              <a:t>Distributed</a:t>
            </a:r>
            <a:r>
              <a:rPr lang="fr-FR" dirty="0"/>
              <a:t> Data Interface) est une technologie d'accès réseau utilisant des câbles fibres optiques. Le FDDI est constitué de deux anneaux : un anneau primaire et anneau secondaire. L’anneau secondaire sert à rattraper les erreurs de l’anneau primaire. Le FDDI utilise un anneau à jeton qui sert à détecter et à corriger les erreurs. Ce qui fait que si une station MAU tombe en panne, le réseau continuera de fonctionner.</a:t>
            </a:r>
          </a:p>
        </p:txBody>
      </p:sp>
    </p:spTree>
  </p:cSld>
  <p:clrMapOvr>
    <a:masterClrMapping/>
  </p:clrMapOvr>
  <p:transition>
    <p:randomBar dir="vert"/>
    <p:sndAc>
      <p:stSnd>
        <p:snd r:embed="rId2" name="wind.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7086600" cy="2308324"/>
          </a:xfrm>
          <a:prstGeom prst="rect">
            <a:avLst/>
          </a:prstGeom>
          <a:blipFill>
            <a:blip r:embed="rId3" cstate="print"/>
            <a:tile tx="0" ty="0" sx="100000" sy="100000" flip="none" algn="tl"/>
          </a:blipFill>
        </p:spPr>
        <p:txBody>
          <a:bodyPr wrap="square">
            <a:spAutoFit/>
          </a:bodyPr>
          <a:lstStyle/>
          <a:p>
            <a:r>
              <a:rPr lang="fr-FR" dirty="0"/>
              <a:t>L’ATM (</a:t>
            </a:r>
            <a:r>
              <a:rPr lang="fr-FR" dirty="0" err="1"/>
              <a:t>Asynchronous</a:t>
            </a:r>
            <a:r>
              <a:rPr lang="fr-FR" dirty="0"/>
              <a:t> Transfer Mode, c'est-à-dire mode de transfert asynchrone) est une technologie très récente qu’Ethernet, </a:t>
            </a:r>
            <a:r>
              <a:rPr lang="fr-FR" dirty="0" err="1"/>
              <a:t>Token</a:t>
            </a:r>
            <a:r>
              <a:rPr lang="fr-FR" dirty="0"/>
              <a:t> Ring et FDDI. Il s’agit d’un protocole de niveau 2, qui a pour objectif de segmenter les données en cellules de taille unique. L’en-tête de chaque cellule comprend des informations qui permettent à la cellule d’emprunter son chemin. Les cellules ATM sont envoyées de manière asynchrone, en fonction des données à transmettre , mais sont insérées dans le flux de donnée synchrone d'un protocole de niveau inferieur pour leur transport.</a:t>
            </a:r>
          </a:p>
        </p:txBody>
      </p:sp>
      <p:sp>
        <p:nvSpPr>
          <p:cNvPr id="3" name="Rectangle 2"/>
          <p:cNvSpPr/>
          <p:nvPr/>
        </p:nvSpPr>
        <p:spPr>
          <a:xfrm>
            <a:off x="0" y="3352800"/>
            <a:ext cx="7086600" cy="923330"/>
          </a:xfrm>
          <a:prstGeom prst="rect">
            <a:avLst/>
          </a:prstGeom>
          <a:blipFill>
            <a:blip r:embed="rId4" cstate="print"/>
            <a:tile tx="0" ty="0" sx="100000" sy="100000" flip="none" algn="tl"/>
          </a:blipFill>
        </p:spPr>
        <p:txBody>
          <a:bodyPr wrap="square">
            <a:spAutoFit/>
          </a:bodyPr>
          <a:lstStyle/>
          <a:p>
            <a:r>
              <a:rPr lang="fr-FR" dirty="0"/>
              <a:t>Avec le réseau ATM, deux technologies existent pour le moment :</a:t>
            </a:r>
          </a:p>
          <a:p>
            <a:r>
              <a:rPr lang="fr-FR" dirty="0" smtClean="0"/>
              <a:t>                * La </a:t>
            </a:r>
            <a:r>
              <a:rPr lang="fr-FR" dirty="0"/>
              <a:t>commutation des paquets</a:t>
            </a:r>
          </a:p>
          <a:p>
            <a:r>
              <a:rPr lang="fr-FR" dirty="0" smtClean="0"/>
              <a:t>                * La </a:t>
            </a:r>
            <a:r>
              <a:rPr lang="fr-FR" dirty="0"/>
              <a:t>commutation des circuits</a:t>
            </a:r>
          </a:p>
        </p:txBody>
      </p:sp>
      <p:sp>
        <p:nvSpPr>
          <p:cNvPr id="4" name="Rectangle 3"/>
          <p:cNvSpPr/>
          <p:nvPr/>
        </p:nvSpPr>
        <p:spPr>
          <a:xfrm>
            <a:off x="381000" y="152400"/>
            <a:ext cx="1447800" cy="369332"/>
          </a:xfrm>
          <a:prstGeom prst="rect">
            <a:avLst/>
          </a:prstGeom>
        </p:spPr>
        <p:txBody>
          <a:bodyPr wrap="square">
            <a:spAutoFit/>
          </a:bodyPr>
          <a:lstStyle/>
          <a:p>
            <a:r>
              <a:rPr lang="fr-FR" b="1" dirty="0" smtClean="0">
                <a:solidFill>
                  <a:srgbClr val="92D050"/>
                </a:solidFill>
              </a:rPr>
              <a:t>d) L’ATM</a:t>
            </a:r>
            <a:endParaRPr lang="fr-FR" b="1" dirty="0">
              <a:solidFill>
                <a:srgbClr val="92D050"/>
              </a:solidFill>
            </a:endParaRPr>
          </a:p>
        </p:txBody>
      </p:sp>
    </p:spTree>
  </p:cSld>
  <p:clrMapOvr>
    <a:masterClrMapping/>
  </p:clrMapOvr>
  <p:transition spd="med">
    <p:zoom/>
    <p:sndAc>
      <p:stSnd>
        <p:snd r:embed="rId2" name="wind.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9200"/>
            <a:ext cx="8686800" cy="147732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r>
              <a:rPr lang="fr-FR" dirty="0"/>
              <a:t>réseau informatique</a:t>
            </a:r>
          </a:p>
          <a:p>
            <a:r>
              <a:rPr lang="fr-FR" dirty="0"/>
              <a:t>Définitions Web</a:t>
            </a:r>
          </a:p>
          <a:p>
            <a:r>
              <a:rPr lang="fr-FR" dirty="0"/>
              <a:t>Un réseau informatique est un ensemble d'équipements reliés entre eux pour échanger des informations. Par analogie avec un filet, on appelle nœud l'extrémité d'une connexion, qui peut être une intersection de plusieurs connexions ou équipements. ...</a:t>
            </a:r>
          </a:p>
        </p:txBody>
      </p:sp>
      <p:pic>
        <p:nvPicPr>
          <p:cNvPr id="1026" name="Picture 2" descr="C:\Users\User-cti\Desktop\reseauinformatique.png"/>
          <p:cNvPicPr>
            <a:picLocks noChangeAspect="1" noChangeArrowheads="1"/>
          </p:cNvPicPr>
          <p:nvPr/>
        </p:nvPicPr>
        <p:blipFill>
          <a:blip r:embed="rId3" cstate="print"/>
          <a:srcRect/>
          <a:stretch>
            <a:fillRect/>
          </a:stretch>
        </p:blipFill>
        <p:spPr bwMode="auto">
          <a:xfrm>
            <a:off x="228600" y="3036842"/>
            <a:ext cx="8305800" cy="3821158"/>
          </a:xfrm>
          <a:prstGeom prst="rect">
            <a:avLst/>
          </a:prstGeom>
          <a:noFill/>
        </p:spPr>
      </p:pic>
      <p:sp>
        <p:nvSpPr>
          <p:cNvPr id="4" name="Étoile à 6 branches 3"/>
          <p:cNvSpPr/>
          <p:nvPr/>
        </p:nvSpPr>
        <p:spPr>
          <a:xfrm>
            <a:off x="0" y="0"/>
            <a:ext cx="9144000" cy="1143000"/>
          </a:xfrm>
          <a:prstGeom prst="star6">
            <a:avLst/>
          </a:prstGeom>
          <a:blipFill>
            <a:blip r:embed="rId4" cstate="print"/>
            <a:tile tx="0" ty="0" sx="100000" sy="100000" flip="none" algn="tl"/>
          </a:blipFill>
          <a:ln w="38100">
            <a:solidFill>
              <a:schemeClr val="tx2">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lang="fr-FR" dirty="0"/>
              <a:t> </a:t>
            </a:r>
            <a:r>
              <a:rPr lang="fr-FR" dirty="0" smtClean="0"/>
              <a:t>                              un réseau  informatique</a:t>
            </a:r>
            <a:endParaRPr lang="fr-FR" dirty="0"/>
          </a:p>
        </p:txBody>
      </p:sp>
    </p:spTree>
  </p:cSld>
  <p:clrMapOvr>
    <a:masterClrMapping/>
  </p:clrMapOvr>
  <p:transition>
    <p:zoom/>
    <p:sndAc>
      <p:stSnd>
        <p:snd r:embed="rId2" name="wind.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rot="447570">
            <a:off x="1011372" y="1348906"/>
            <a:ext cx="7772400" cy="2123658"/>
          </a:xfrm>
          <a:prstGeom prst="rect">
            <a:avLst/>
          </a:prstGeom>
          <a:blipFill>
            <a:blip r:embed="rId3" cstate="print"/>
            <a:tile tx="0" ty="0" sx="100000" sy="100000" flip="none" algn="tl"/>
          </a:blipFill>
          <a:ln w="9525">
            <a:noFill/>
            <a:prstDash val="solid"/>
            <a:miter lim="800000"/>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FF0000"/>
                </a:solidFill>
                <a:effectLst/>
                <a:latin typeface="Arial" pitchFamily="34" charset="0"/>
                <a:cs typeface="Arial" pitchFamily="34" charset="0"/>
              </a:rPr>
              <a:t>• </a:t>
            </a:r>
            <a:r>
              <a:rPr kumimoji="0" lang="fr-FR" sz="1200" b="0" i="0" u="sng" strike="noStrike" cap="none" normalizeH="0" baseline="0" dirty="0" smtClean="0">
                <a:ln>
                  <a:noFill/>
                </a:ln>
                <a:solidFill>
                  <a:srgbClr val="FF0000"/>
                </a:solidFill>
                <a:effectLst/>
                <a:latin typeface="Arial" pitchFamily="34" charset="0"/>
                <a:cs typeface="Arial" pitchFamily="34" charset="0"/>
              </a:rPr>
              <a:t> </a:t>
            </a:r>
            <a:r>
              <a:rPr kumimoji="0" lang="fr-FR" sz="1200" b="1" i="0" u="sng" strike="noStrike" cap="none" normalizeH="0" baseline="0" dirty="0" smtClean="0">
                <a:ln>
                  <a:noFill/>
                </a:ln>
                <a:solidFill>
                  <a:srgbClr val="FF0000"/>
                </a:solidFill>
                <a:effectLst/>
                <a:latin typeface="Arial" pitchFamily="34" charset="0"/>
                <a:cs typeface="Arial" pitchFamily="34" charset="0"/>
              </a:rPr>
              <a:t>Les LAN :</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FF"/>
                </a:solidFill>
                <a:effectLst/>
                <a:latin typeface="Arial" pitchFamily="34" charset="0"/>
                <a:cs typeface="Arial" pitchFamily="34" charset="0"/>
              </a:rPr>
              <a:t>         –  </a:t>
            </a:r>
            <a:r>
              <a:rPr kumimoji="0" lang="fr-FR" sz="1200" b="1" i="0" u="none" strike="noStrike" cap="none" normalizeH="0" baseline="0" dirty="0" smtClean="0">
                <a:ln>
                  <a:noFill/>
                </a:ln>
                <a:solidFill>
                  <a:srgbClr val="800000"/>
                </a:solidFill>
                <a:effectLst/>
                <a:latin typeface="Arial" pitchFamily="34" charset="0"/>
                <a:cs typeface="Arial" pitchFamily="34" charset="0"/>
              </a:rPr>
              <a:t>Local Area </a:t>
            </a:r>
            <a:r>
              <a:rPr kumimoji="0" lang="fr-FR" sz="1200" b="1" i="0" u="none" strike="noStrike" cap="none" normalizeH="0" baseline="0" dirty="0" err="1" smtClean="0">
                <a:ln>
                  <a:noFill/>
                </a:ln>
                <a:solidFill>
                  <a:srgbClr val="800000"/>
                </a:solidFill>
                <a:effectLst/>
                <a:latin typeface="Arial" pitchFamily="34" charset="0"/>
                <a:cs typeface="Arial" pitchFamily="34" charset="0"/>
              </a:rPr>
              <a:t>Network</a:t>
            </a:r>
            <a:r>
              <a:rPr kumimoji="0" lang="fr-FR" sz="1200" b="0" i="0" u="none" strike="noStrike" cap="none" normalizeH="0" baseline="0" dirty="0" err="1" smtClean="0">
                <a:ln>
                  <a:noFill/>
                </a:ln>
                <a:solidFill>
                  <a:srgbClr val="0000FF"/>
                </a:solidFill>
                <a:effectLst/>
                <a:latin typeface="Arial" pitchFamily="34" charset="0"/>
                <a:cs typeface="Arial" pitchFamily="34" charset="0"/>
              </a:rPr>
              <a:t>ou</a:t>
            </a:r>
            <a:r>
              <a:rPr kumimoji="0" lang="fr-FR" sz="1200" b="0" i="0" u="none" strike="noStrike" cap="none" normalizeH="0" baseline="0" dirty="0" smtClean="0">
                <a:ln>
                  <a:noFill/>
                </a:ln>
                <a:solidFill>
                  <a:srgbClr val="0000FF"/>
                </a:solidFill>
                <a:effectLst/>
                <a:latin typeface="Arial" pitchFamily="34" charset="0"/>
                <a:cs typeface="Arial" pitchFamily="34" charset="0"/>
              </a:rPr>
              <a:t> </a:t>
            </a:r>
            <a:r>
              <a:rPr kumimoji="0" lang="fr-FR" sz="1200" b="1" i="0" u="none" strike="noStrike" cap="none" normalizeH="0" baseline="0" dirty="0" smtClean="0">
                <a:ln>
                  <a:noFill/>
                </a:ln>
                <a:solidFill>
                  <a:srgbClr val="800000"/>
                </a:solidFill>
                <a:effectLst/>
                <a:latin typeface="Arial" pitchFamily="34" charset="0"/>
                <a:cs typeface="Arial" pitchFamily="34" charset="0"/>
              </a:rPr>
              <a:t>Réseau Local</a:t>
            </a:r>
            <a:r>
              <a:rPr kumimoji="0" lang="fr-FR" sz="1200" b="1" i="0" u="none" strike="noStrike" cap="none" normalizeH="0" baseline="0" dirty="0" smtClean="0">
                <a:ln>
                  <a:noFill/>
                </a:ln>
                <a:solidFill>
                  <a:srgbClr val="0000FF"/>
                </a:solidFill>
                <a:effectLst/>
                <a:latin typeface="Arial" pitchFamily="34" charset="0"/>
                <a:cs typeface="Arial" pitchFamily="34" charset="0"/>
              </a:rPr>
              <a:t>. U</a:t>
            </a:r>
            <a:r>
              <a:rPr kumimoji="0" lang="fr-FR" sz="1200" b="0" i="0" u="none" strike="noStrike" cap="none" normalizeH="0" baseline="0" dirty="0" smtClean="0">
                <a:ln>
                  <a:noFill/>
                </a:ln>
                <a:solidFill>
                  <a:srgbClr val="0000FF"/>
                </a:solidFill>
                <a:effectLst/>
                <a:latin typeface="Arial" pitchFamily="34" charset="0"/>
                <a:cs typeface="Arial" pitchFamily="34" charset="0"/>
              </a:rPr>
              <a:t>n tel</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FF"/>
                </a:solidFill>
                <a:effectLst/>
                <a:latin typeface="Arial" pitchFamily="34" charset="0"/>
                <a:cs typeface="Arial" pitchFamily="34" charset="0"/>
              </a:rPr>
              <a:t>             réseau permet de relier des ordinateurs et des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FF"/>
                </a:solidFill>
                <a:effectLst/>
                <a:latin typeface="Arial" pitchFamily="34" charset="0"/>
                <a:cs typeface="Arial" pitchFamily="34" charset="0"/>
              </a:rPr>
              <a:t>             périphériques situés à proximité les uns des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FF"/>
                </a:solidFill>
                <a:effectLst/>
                <a:latin typeface="Arial" pitchFamily="34" charset="0"/>
                <a:cs typeface="Arial" pitchFamily="34" charset="0"/>
              </a:rPr>
              <a:t>             autres (dans un même </a:t>
            </a:r>
            <a:r>
              <a:rPr kumimoji="0" lang="fr-FR" sz="1200" b="1" i="0" u="none" strike="noStrike" cap="none" normalizeH="0" baseline="0" dirty="0" smtClean="0">
                <a:ln>
                  <a:noFill/>
                </a:ln>
                <a:solidFill>
                  <a:srgbClr val="800000"/>
                </a:solidFill>
                <a:effectLst/>
                <a:latin typeface="Arial" pitchFamily="34" charset="0"/>
                <a:cs typeface="Arial" pitchFamily="34" charset="0"/>
              </a:rPr>
              <a:t>bâtiment</a:t>
            </a:r>
            <a:r>
              <a:rPr kumimoji="0" lang="fr-FR" sz="1200" b="0" i="0" u="none" strike="noStrike" cap="none" normalizeH="0" baseline="0" dirty="0" smtClean="0">
                <a:ln>
                  <a:noFill/>
                </a:ln>
                <a:solidFill>
                  <a:srgbClr val="0000FF"/>
                </a:solidFill>
                <a:effectLst/>
                <a:latin typeface="Arial" pitchFamily="34" charset="0"/>
                <a:cs typeface="Arial" pitchFamily="34" charset="0"/>
              </a:rPr>
              <a:t>, par exemple).</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FF"/>
                </a:solidFill>
                <a:effectLst/>
                <a:latin typeface="Arial" pitchFamily="34" charset="0"/>
                <a:cs typeface="Arial" pitchFamily="34" charset="0"/>
              </a:rPr>
              <a:t>         –  C’est le </a:t>
            </a:r>
            <a:r>
              <a:rPr kumimoji="0" lang="fr-FR" sz="1200" b="1" i="0" u="none" strike="noStrike" cap="none" normalizeH="0" baseline="0" dirty="0" smtClean="0">
                <a:ln>
                  <a:noFill/>
                </a:ln>
                <a:solidFill>
                  <a:srgbClr val="800000"/>
                </a:solidFill>
                <a:effectLst/>
                <a:latin typeface="Arial" pitchFamily="34" charset="0"/>
                <a:cs typeface="Arial" pitchFamily="34" charset="0"/>
              </a:rPr>
              <a:t>type de réseau le plus </a:t>
            </a:r>
            <a:r>
              <a:rPr kumimoji="0" lang="fr-FR" sz="1200" b="1" i="0" u="none" strike="noStrike" cap="none" normalizeH="0" baseline="0" dirty="0" err="1" smtClean="0">
                <a:ln>
                  <a:noFill/>
                </a:ln>
                <a:solidFill>
                  <a:srgbClr val="800000"/>
                </a:solidFill>
                <a:effectLst/>
                <a:latin typeface="Arial" pitchFamily="34" charset="0"/>
                <a:cs typeface="Arial" pitchFamily="34" charset="0"/>
              </a:rPr>
              <a:t>répandu</a:t>
            </a:r>
            <a:r>
              <a:rPr kumimoji="0" lang="fr-FR" sz="1200" b="0" i="0" u="none" strike="noStrike" cap="none" normalizeH="0" baseline="0" dirty="0" err="1" smtClean="0">
                <a:ln>
                  <a:noFill/>
                </a:ln>
                <a:solidFill>
                  <a:srgbClr val="0000FF"/>
                </a:solidFill>
                <a:effectLst/>
                <a:latin typeface="Arial" pitchFamily="34" charset="0"/>
                <a:cs typeface="Arial" pitchFamily="34" charset="0"/>
              </a:rPr>
              <a:t>dans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FF"/>
                </a:solidFill>
                <a:effectLst/>
                <a:latin typeface="Arial" pitchFamily="34" charset="0"/>
                <a:cs typeface="Arial" pitchFamily="34" charset="0"/>
              </a:rPr>
              <a:t>             les entreprises et </a:t>
            </a:r>
            <a:r>
              <a:rPr kumimoji="0" lang="fr-FR" sz="1200" b="1" i="0" u="none" strike="noStrike" cap="none" normalizeH="0" baseline="0" dirty="0" smtClean="0">
                <a:ln>
                  <a:noFill/>
                </a:ln>
                <a:solidFill>
                  <a:srgbClr val="800000"/>
                </a:solidFill>
                <a:effectLst/>
                <a:latin typeface="Arial" pitchFamily="34" charset="0"/>
                <a:cs typeface="Arial" pitchFamily="34" charset="0"/>
              </a:rPr>
              <a:t>ne comporte pas plus de 100</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800000"/>
                </a:solidFill>
                <a:effectLst/>
                <a:latin typeface="Arial" pitchFamily="34" charset="0"/>
                <a:cs typeface="Arial" pitchFamily="34" charset="0"/>
              </a:rPr>
              <a:t>            ordinateurs.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FF"/>
                </a:solidFill>
                <a:effectLst/>
                <a:latin typeface="Arial" pitchFamily="34" charset="0"/>
                <a:cs typeface="Arial" pitchFamily="34" charset="0"/>
              </a:rPr>
              <a:t> </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334C66"/>
                </a:solidFill>
                <a:effectLst/>
                <a:latin typeface="Verdana" pitchFamily="34" charset="0"/>
                <a:cs typeface="Arial" pitchFamily="34" charset="0"/>
                <a:hlinkClick r:id="rId4"/>
              </a:rPr>
              <a:t>  </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FF"/>
                </a:solidFill>
                <a:effectLst/>
                <a:latin typeface="Arial" pitchFamily="34" charset="0"/>
                <a:cs typeface="Arial" pitchFamily="34" charset="0"/>
              </a:rPr>
              <a:t> </a:t>
            </a:r>
            <a:endParaRPr kumimoji="0" lang="fr-FR" sz="1200" b="1" i="0" u="none" strike="noStrike" cap="none" normalizeH="0" baseline="0" dirty="0" smtClean="0">
              <a:ln>
                <a:noFill/>
              </a:ln>
              <a:solidFill>
                <a:srgbClr val="334C66"/>
              </a:solidFill>
              <a:effectLst/>
              <a:latin typeface="Verdana" pitchFamily="34" charset="0"/>
              <a:cs typeface="Arial" pitchFamily="34" charset="0"/>
            </a:endParaRPr>
          </a:p>
        </p:txBody>
      </p:sp>
      <p:pic>
        <p:nvPicPr>
          <p:cNvPr id="17410" name="Picture 2" descr="foot">
            <a:hlinkClick r:id="rId4"/>
          </p:cNvPr>
          <p:cNvPicPr>
            <a:picLocks noChangeAspect="1" noChangeArrowheads="1"/>
          </p:cNvPicPr>
          <p:nvPr/>
        </p:nvPicPr>
        <p:blipFill>
          <a:blip r:embed="rId5" cstate="print"/>
          <a:srcRect/>
          <a:stretch>
            <a:fillRect/>
          </a:stretch>
        </p:blipFill>
        <p:spPr bwMode="auto">
          <a:xfrm>
            <a:off x="2362200" y="3622040"/>
            <a:ext cx="5334000" cy="3235960"/>
          </a:xfrm>
          <a:prstGeom prst="rect">
            <a:avLst/>
          </a:prstGeom>
          <a:noFill/>
        </p:spPr>
      </p:pic>
      <p:sp>
        <p:nvSpPr>
          <p:cNvPr id="4" name="Double vague 3"/>
          <p:cNvSpPr/>
          <p:nvPr/>
        </p:nvSpPr>
        <p:spPr>
          <a:xfrm>
            <a:off x="762000" y="0"/>
            <a:ext cx="7391400" cy="990600"/>
          </a:xfrm>
          <a:prstGeom prst="doubleWave">
            <a:avLst>
              <a:gd name="adj1" fmla="val 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hlinkClick r:id="rId6" tooltip="Les differents types de Réseau(LAN,WAN et MAN)"/>
              </a:rPr>
              <a:t>Les </a:t>
            </a:r>
            <a:r>
              <a:rPr lang="fr-FR" b="1" dirty="0" err="1">
                <a:hlinkClick r:id="rId6" tooltip="Les differents types de Réseau(LAN,WAN et MAN)"/>
              </a:rPr>
              <a:t>differents</a:t>
            </a:r>
            <a:r>
              <a:rPr lang="fr-FR" b="1" dirty="0">
                <a:hlinkClick r:id="rId6" tooltip="Les differents types de Réseau(LAN,WAN et MAN)"/>
              </a:rPr>
              <a:t> types de Réseau(LAN,WAN et MAN)</a:t>
            </a:r>
            <a:endParaRPr lang="fr-FR" b="1" dirty="0"/>
          </a:p>
          <a:p>
            <a:pPr algn="ctr"/>
            <a:endParaRPr lang="fr-FR" dirty="0"/>
          </a:p>
        </p:txBody>
      </p:sp>
    </p:spTree>
  </p:cSld>
  <p:clrMapOvr>
    <a:masterClrMapping/>
  </p:clrMapOvr>
  <p:transition>
    <p:zoom dir="in"/>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222587"/>
            <a:ext cx="9144000" cy="20313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chemeClr val="tx1"/>
            </a:solidFill>
            <a:prstDash val="solid"/>
            <a:headEnd/>
            <a:tailEnd/>
          </a:ln>
          <a:effectLst>
            <a:glow rad="228600">
              <a:schemeClr val="accent5">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0000"/>
                </a:solidFill>
                <a:effectLst/>
                <a:latin typeface="Arial" pitchFamily="34" charset="0"/>
                <a:cs typeface="Arial" pitchFamily="34" charset="0"/>
              </a:rPr>
              <a:t>•  </a:t>
            </a:r>
            <a:r>
              <a:rPr kumimoji="0" lang="fr-FR" sz="1400" b="1" i="0" u="sng" strike="noStrike" cap="none" normalizeH="0" baseline="0" dirty="0" smtClean="0">
                <a:ln>
                  <a:noFill/>
                </a:ln>
                <a:solidFill>
                  <a:srgbClr val="FF0000"/>
                </a:solidFill>
                <a:effectLst/>
                <a:latin typeface="Arial" pitchFamily="34" charset="0"/>
                <a:cs typeface="Arial" pitchFamily="34" charset="0"/>
              </a:rPr>
              <a:t>Les MAN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  </a:t>
            </a:r>
            <a:r>
              <a:rPr kumimoji="0" lang="fr-FR" sz="1400" b="1" i="0" u="none" strike="noStrike" cap="none" normalizeH="0" baseline="0" dirty="0" smtClean="0">
                <a:ln>
                  <a:noFill/>
                </a:ln>
                <a:solidFill>
                  <a:srgbClr val="800000"/>
                </a:solidFill>
                <a:effectLst/>
                <a:latin typeface="Arial" pitchFamily="34" charset="0"/>
                <a:cs typeface="Arial" pitchFamily="34" charset="0"/>
              </a:rPr>
              <a:t>Métropolitain Area Network ou Réseau</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800000"/>
                </a:solidFill>
                <a:effectLst/>
                <a:latin typeface="Arial" pitchFamily="34" charset="0"/>
                <a:cs typeface="Arial" pitchFamily="34" charset="0"/>
              </a:rPr>
              <a:t>           Métropolitain.</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  Il s’agit d’une série de </a:t>
            </a:r>
            <a:r>
              <a:rPr kumimoji="0" lang="fr-FR" sz="1400" b="1" i="0" u="none" strike="noStrike" cap="none" normalizeH="0" baseline="0" dirty="0" smtClean="0">
                <a:ln>
                  <a:noFill/>
                </a:ln>
                <a:solidFill>
                  <a:srgbClr val="800000"/>
                </a:solidFill>
                <a:effectLst/>
                <a:latin typeface="Arial" pitchFamily="34" charset="0"/>
                <a:cs typeface="Arial" pitchFamily="34" charset="0"/>
              </a:rPr>
              <a:t>Réseaux </a:t>
            </a:r>
            <a:r>
              <a:rPr kumimoji="0" lang="fr-FR" sz="1400" b="1" i="0" u="none" strike="noStrike" cap="none" normalizeH="0" baseline="0" dirty="0" err="1" smtClean="0">
                <a:ln>
                  <a:noFill/>
                </a:ln>
                <a:solidFill>
                  <a:srgbClr val="800000"/>
                </a:solidFill>
                <a:effectLst/>
                <a:latin typeface="Arial" pitchFamily="34" charset="0"/>
                <a:cs typeface="Arial" pitchFamily="34" charset="0"/>
              </a:rPr>
              <a:t>Locaux</a:t>
            </a:r>
            <a:r>
              <a:rPr kumimoji="0" lang="fr-FR" sz="1400" b="0" i="0" u="none" strike="noStrike" cap="none" normalizeH="0" baseline="0" dirty="0" err="1" smtClean="0">
                <a:ln>
                  <a:noFill/>
                </a:ln>
                <a:solidFill>
                  <a:srgbClr val="0000FF"/>
                </a:solidFill>
                <a:effectLst/>
                <a:latin typeface="Arial" pitchFamily="34" charset="0"/>
                <a:cs typeface="Arial" pitchFamily="34" charset="0"/>
              </a:rPr>
              <a:t>et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permet de relier des ordinateurs situés dans une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même </a:t>
            </a:r>
            <a:r>
              <a:rPr kumimoji="0" lang="fr-FR" sz="1400" b="1" i="0" u="none" strike="noStrike" cap="none" normalizeH="0" baseline="0" dirty="0" smtClean="0">
                <a:ln>
                  <a:noFill/>
                </a:ln>
                <a:solidFill>
                  <a:srgbClr val="800000"/>
                </a:solidFill>
                <a:effectLst/>
                <a:latin typeface="Arial" pitchFamily="34" charset="0"/>
                <a:cs typeface="Arial" pitchFamily="34" charset="0"/>
              </a:rPr>
              <a:t>ville</a:t>
            </a:r>
            <a:r>
              <a:rPr kumimoji="0" lang="fr-FR" sz="1400" b="0" i="0" u="none" strike="noStrike" cap="none" normalizeH="0" baseline="0" dirty="0" smtClean="0">
                <a:ln>
                  <a:noFill/>
                </a:ln>
                <a:solidFill>
                  <a:srgbClr val="0000FF"/>
                </a:solidFill>
                <a:effectLst/>
                <a:latin typeface="Arial" pitchFamily="34" charset="0"/>
                <a:cs typeface="Arial" pitchFamily="34" charset="0"/>
              </a:rPr>
              <a: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334C66"/>
                </a:solidFill>
                <a:effectLst/>
                <a:latin typeface="Arial" pitchFamily="34" charset="0"/>
                <a:cs typeface="Arial" pitchFamily="34" charset="0"/>
                <a:hlinkClick r:id="rId3"/>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a:t>
            </a:r>
            <a:endParaRPr kumimoji="0" lang="fr-FR" sz="1400" b="0" i="0" u="none" strike="noStrike" cap="none" normalizeH="0" baseline="0" dirty="0" smtClean="0">
              <a:ln>
                <a:noFill/>
              </a:ln>
              <a:solidFill>
                <a:srgbClr val="334C66"/>
              </a:solidFill>
              <a:effectLst/>
              <a:latin typeface="Arial" pitchFamily="34" charset="0"/>
              <a:cs typeface="Arial" pitchFamily="34" charset="0"/>
            </a:endParaRPr>
          </a:p>
        </p:txBody>
      </p:sp>
      <p:pic>
        <p:nvPicPr>
          <p:cNvPr id="19458" name="Picture 2" descr="Man">
            <a:hlinkClick r:id="rId3"/>
          </p:cNvPr>
          <p:cNvPicPr>
            <a:picLocks noChangeAspect="1" noChangeArrowheads="1"/>
          </p:cNvPicPr>
          <p:nvPr/>
        </p:nvPicPr>
        <p:blipFill>
          <a:blip r:embed="rId4" cstate="print"/>
          <a:srcRect/>
          <a:stretch>
            <a:fillRect/>
          </a:stretch>
        </p:blipFill>
        <p:spPr bwMode="auto">
          <a:xfrm>
            <a:off x="0" y="2514600"/>
            <a:ext cx="9065926" cy="4343400"/>
          </a:xfrm>
          <a:prstGeom prst="rect">
            <a:avLst/>
          </a:prstGeom>
          <a:noFill/>
        </p:spPr>
      </p:pic>
    </p:spTree>
  </p:cSld>
  <p:clrMapOvr>
    <a:masterClrMapping/>
  </p:clrMapOvr>
  <p:transition>
    <p:wheel spokes="2"/>
    <p:sndAc>
      <p:stSnd>
        <p:snd r:embed="rId2" name="wind.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133298"/>
            <a:ext cx="9144000" cy="2246769"/>
          </a:xfrm>
          <a:prstGeom prst="rect">
            <a:avLst/>
          </a:prstGeom>
          <a:blipFill>
            <a:blip r:embed="rId3" cstate="print"/>
            <a:tile tx="0" ty="0" sx="100000" sy="100000" flip="none" algn="tl"/>
          </a:blipFill>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0000"/>
                </a:solidFill>
                <a:effectLst/>
                <a:latin typeface="Arial" pitchFamily="34" charset="0"/>
                <a:cs typeface="Arial" pitchFamily="34" charset="0"/>
              </a:rPr>
              <a:t>•  </a:t>
            </a:r>
            <a:r>
              <a:rPr kumimoji="0" lang="fr-FR" sz="1400" b="1" i="0" u="sng" strike="noStrike" cap="none" normalizeH="0" baseline="0" dirty="0" smtClean="0">
                <a:ln>
                  <a:noFill/>
                </a:ln>
                <a:solidFill>
                  <a:srgbClr val="FF0000"/>
                </a:solidFill>
                <a:effectLst/>
                <a:latin typeface="Arial" pitchFamily="34" charset="0"/>
                <a:cs typeface="Arial" pitchFamily="34" charset="0"/>
              </a:rPr>
              <a:t>Les WAN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 </a:t>
            </a:r>
            <a:r>
              <a:rPr kumimoji="0" lang="fr-FR" sz="1400" b="0" i="0" u="none" strike="noStrike" cap="none" normalizeH="0" baseline="0" dirty="0" smtClean="0">
                <a:ln>
                  <a:noFill/>
                </a:ln>
                <a:solidFill>
                  <a:srgbClr val="800000"/>
                </a:solidFill>
                <a:effectLst/>
                <a:latin typeface="Arial" pitchFamily="34" charset="0"/>
                <a:cs typeface="Arial" pitchFamily="34" charset="0"/>
              </a:rPr>
              <a:t> </a:t>
            </a:r>
            <a:r>
              <a:rPr kumimoji="0" lang="fr-FR" sz="1400" b="1" i="0" u="none" strike="noStrike" cap="none" normalizeH="0" baseline="0" dirty="0" err="1" smtClean="0">
                <a:ln>
                  <a:noFill/>
                </a:ln>
                <a:solidFill>
                  <a:srgbClr val="800000"/>
                </a:solidFill>
                <a:effectLst/>
                <a:latin typeface="Arial" pitchFamily="34" charset="0"/>
                <a:cs typeface="Arial" pitchFamily="34" charset="0"/>
              </a:rPr>
              <a:t>Wide</a:t>
            </a:r>
            <a:r>
              <a:rPr kumimoji="0" lang="fr-FR" sz="1400" b="1" i="0" u="none" strike="noStrike" cap="none" normalizeH="0" baseline="0" dirty="0" smtClean="0">
                <a:ln>
                  <a:noFill/>
                </a:ln>
                <a:solidFill>
                  <a:srgbClr val="800000"/>
                </a:solidFill>
                <a:effectLst/>
                <a:latin typeface="Arial" pitchFamily="34" charset="0"/>
                <a:cs typeface="Arial" pitchFamily="34" charset="0"/>
              </a:rPr>
              <a:t> Area Network </a:t>
            </a:r>
            <a:r>
              <a:rPr kumimoji="0" lang="fr-FR" sz="1400" b="0" i="0" u="none" strike="noStrike" cap="none" normalizeH="0" baseline="0" dirty="0" smtClean="0">
                <a:ln>
                  <a:noFill/>
                </a:ln>
                <a:solidFill>
                  <a:srgbClr val="0000FF"/>
                </a:solidFill>
                <a:effectLst/>
                <a:latin typeface="Arial" pitchFamily="34" charset="0"/>
                <a:cs typeface="Arial" pitchFamily="34" charset="0"/>
              </a:rPr>
              <a:t>ou</a:t>
            </a:r>
            <a:r>
              <a:rPr kumimoji="0" lang="fr-FR" sz="1400" b="0" i="0" u="none" strike="noStrike" cap="none" normalizeH="0" baseline="0" dirty="0" smtClean="0">
                <a:ln>
                  <a:noFill/>
                </a:ln>
                <a:solidFill>
                  <a:srgbClr val="800000"/>
                </a:solidFill>
                <a:effectLst/>
                <a:latin typeface="Arial" pitchFamily="34" charset="0"/>
                <a:cs typeface="Arial" pitchFamily="34" charset="0"/>
              </a:rPr>
              <a:t> </a:t>
            </a:r>
            <a:r>
              <a:rPr kumimoji="0" lang="fr-FR" sz="1400" b="1" i="0" u="none" strike="noStrike" cap="none" normalizeH="0" baseline="0" dirty="0" smtClean="0">
                <a:ln>
                  <a:noFill/>
                </a:ln>
                <a:solidFill>
                  <a:srgbClr val="800000"/>
                </a:solidFill>
                <a:effectLst/>
                <a:latin typeface="Arial" pitchFamily="34" charset="0"/>
                <a:cs typeface="Arial" pitchFamily="34" charset="0"/>
              </a:rPr>
              <a:t>Réseau Etendu</a:t>
            </a:r>
            <a:r>
              <a:rPr kumimoji="0" lang="fr-FR" sz="1400" b="0" i="0" u="none" strike="noStrike" cap="none" normalizeH="0" baseline="0" dirty="0" smtClean="0">
                <a:ln>
                  <a:noFill/>
                </a:ln>
                <a:solidFill>
                  <a:srgbClr val="0000FF"/>
                </a:solidFill>
                <a:effectLst/>
                <a:latin typeface="Arial" pitchFamily="34" charset="0"/>
                <a:cs typeface="Arial" pitchFamily="34" charset="0"/>
              </a:rPr>
              <a:t>, sert à</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relier des </a:t>
            </a:r>
            <a:r>
              <a:rPr kumimoji="0" lang="fr-FR" sz="1400" b="1" i="0" u="none" strike="noStrike" cap="none" normalizeH="0" baseline="0" dirty="0" err="1" smtClean="0">
                <a:ln>
                  <a:noFill/>
                </a:ln>
                <a:solidFill>
                  <a:srgbClr val="404040"/>
                </a:solidFill>
                <a:effectLst/>
                <a:latin typeface="Arial" pitchFamily="34" charset="0"/>
                <a:cs typeface="Arial" pitchFamily="34" charset="0"/>
              </a:rPr>
              <a:t>LAN</a:t>
            </a:r>
            <a:r>
              <a:rPr kumimoji="0" lang="fr-FR" sz="1400" b="0" i="0" u="none" strike="noStrike" cap="none" normalizeH="0" baseline="0" dirty="0" err="1" smtClean="0">
                <a:ln>
                  <a:noFill/>
                </a:ln>
                <a:solidFill>
                  <a:srgbClr val="0000FF"/>
                </a:solidFill>
                <a:effectLst/>
                <a:latin typeface="Arial" pitchFamily="34" charset="0"/>
                <a:cs typeface="Arial" pitchFamily="34" charset="0"/>
              </a:rPr>
              <a:t>situés</a:t>
            </a:r>
            <a:r>
              <a:rPr kumimoji="0" lang="fr-FR" sz="1400" b="0" i="0" u="none" strike="noStrike" cap="none" normalizeH="0" baseline="0" dirty="0" smtClean="0">
                <a:ln>
                  <a:noFill/>
                </a:ln>
                <a:solidFill>
                  <a:srgbClr val="0000FF"/>
                </a:solidFill>
                <a:effectLst/>
                <a:latin typeface="Arial" pitchFamily="34" charset="0"/>
                <a:cs typeface="Arial" pitchFamily="34" charset="0"/>
              </a:rPr>
              <a:t> dans un </a:t>
            </a:r>
            <a:r>
              <a:rPr kumimoji="0" lang="fr-FR" sz="1400" b="1" i="0" u="none" strike="noStrike" cap="none" normalizeH="0" baseline="0" dirty="0" smtClean="0">
                <a:ln>
                  <a:noFill/>
                </a:ln>
                <a:solidFill>
                  <a:srgbClr val="404040"/>
                </a:solidFill>
                <a:effectLst/>
                <a:latin typeface="Arial" pitchFamily="34" charset="0"/>
                <a:cs typeface="Arial" pitchFamily="34" charset="0"/>
              </a:rPr>
              <a:t>même pays ou</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404040"/>
                </a:solidFill>
                <a:effectLst/>
                <a:latin typeface="Arial" pitchFamily="34" charset="0"/>
                <a:cs typeface="Arial" pitchFamily="34" charset="0"/>
              </a:rPr>
              <a:t>            dans le monde.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  Lorsqu’un </a:t>
            </a:r>
            <a:r>
              <a:rPr kumimoji="0" lang="fr-FR" sz="1400" b="1" i="0" u="none" strike="noStrike" cap="none" normalizeH="0" baseline="0" dirty="0" err="1" smtClean="0">
                <a:ln>
                  <a:noFill/>
                </a:ln>
                <a:solidFill>
                  <a:srgbClr val="404040"/>
                </a:solidFill>
                <a:effectLst/>
                <a:latin typeface="Arial" pitchFamily="34" charset="0"/>
                <a:cs typeface="Arial" pitchFamily="34" charset="0"/>
              </a:rPr>
              <a:t>WAN</a:t>
            </a:r>
            <a:r>
              <a:rPr kumimoji="0" lang="fr-FR" sz="1400" b="0" i="0" u="none" strike="noStrike" cap="none" normalizeH="0" baseline="0" dirty="0" err="1" smtClean="0">
                <a:ln>
                  <a:noFill/>
                </a:ln>
                <a:solidFill>
                  <a:srgbClr val="0000FF"/>
                </a:solidFill>
                <a:effectLst/>
                <a:latin typeface="Arial" pitchFamily="34" charset="0"/>
                <a:cs typeface="Arial" pitchFamily="34" charset="0"/>
              </a:rPr>
              <a:t>appartient</a:t>
            </a:r>
            <a:r>
              <a:rPr kumimoji="0" lang="fr-FR" sz="1400" b="0" i="0" u="none" strike="noStrike" cap="none" normalizeH="0" baseline="0" dirty="0" smtClean="0">
                <a:ln>
                  <a:noFill/>
                </a:ln>
                <a:solidFill>
                  <a:srgbClr val="0000FF"/>
                </a:solidFill>
                <a:effectLst/>
                <a:latin typeface="Arial" pitchFamily="34" charset="0"/>
                <a:cs typeface="Arial" pitchFamily="34" charset="0"/>
              </a:rPr>
              <a:t> à une même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FF"/>
                </a:solidFill>
                <a:effectLst/>
                <a:latin typeface="Arial" pitchFamily="34" charset="0"/>
                <a:cs typeface="Arial" pitchFamily="34" charset="0"/>
              </a:rPr>
              <a:t>           entreprise, on parle souvent de </a:t>
            </a:r>
            <a:r>
              <a:rPr kumimoji="0" lang="fr-FR" sz="1400" b="1" i="0" u="none" strike="noStrike" cap="none" normalizeH="0" baseline="0" dirty="0" smtClean="0">
                <a:ln>
                  <a:noFill/>
                </a:ln>
                <a:solidFill>
                  <a:srgbClr val="404040"/>
                </a:solidFill>
                <a:effectLst/>
                <a:latin typeface="Arial" pitchFamily="34" charset="0"/>
                <a:cs typeface="Arial" pitchFamily="34" charset="0"/>
              </a:rPr>
              <a:t>Réseau</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404040"/>
                </a:solidFill>
                <a:effectLst/>
                <a:latin typeface="Arial" pitchFamily="34" charset="0"/>
                <a:cs typeface="Arial" pitchFamily="34" charset="0"/>
              </a:rPr>
              <a:t>           d’Entreprise</a:t>
            </a:r>
            <a:r>
              <a:rPr kumimoji="0" lang="fr-FR" sz="1400" b="0" i="0" u="none" strike="noStrike" cap="none" normalizeH="0" baseline="0" dirty="0" smtClean="0">
                <a:ln>
                  <a:noFill/>
                </a:ln>
                <a:solidFill>
                  <a:srgbClr val="404040"/>
                </a:solidFill>
                <a:effectLst/>
                <a:latin typeface="Arial" pitchFamily="34" charset="0"/>
                <a:cs typeface="Arial" pitchFamily="34" charset="0"/>
              </a:rPr>
              <a: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404040"/>
                </a:solidFill>
                <a:effectLst/>
                <a:latin typeface="Arial" pitchFamily="34" charset="0"/>
                <a:cs typeface="Arial" pitchFamily="34" charset="0"/>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334C66"/>
                </a:solidFill>
                <a:effectLst/>
                <a:latin typeface="Arial" pitchFamily="34" charset="0"/>
                <a:cs typeface="Arial" pitchFamily="34" charset="0"/>
                <a:hlinkClick r:id="rId4"/>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404040"/>
                </a:solidFill>
                <a:effectLst/>
                <a:latin typeface="Arial" pitchFamily="34" charset="0"/>
                <a:cs typeface="Arial" pitchFamily="34" charset="0"/>
              </a:rPr>
              <a:t> </a:t>
            </a:r>
            <a:endParaRPr kumimoji="0" lang="fr-FR" sz="1400" b="0" i="0" u="none" strike="noStrike" cap="none" normalizeH="0" baseline="0" dirty="0" smtClean="0">
              <a:ln>
                <a:noFill/>
              </a:ln>
              <a:solidFill>
                <a:srgbClr val="334C66"/>
              </a:solidFill>
              <a:effectLst/>
              <a:latin typeface="Arial" pitchFamily="34" charset="0"/>
              <a:cs typeface="Arial" pitchFamily="34" charset="0"/>
            </a:endParaRPr>
          </a:p>
        </p:txBody>
      </p:sp>
      <p:pic>
        <p:nvPicPr>
          <p:cNvPr id="20482" name="Picture 2" descr="WAN">
            <a:hlinkClick r:id="rId4"/>
          </p:cNvPr>
          <p:cNvPicPr>
            <a:picLocks noChangeAspect="1" noChangeArrowheads="1"/>
          </p:cNvPicPr>
          <p:nvPr/>
        </p:nvPicPr>
        <p:blipFill>
          <a:blip r:embed="rId5" cstate="print"/>
          <a:srcRect/>
          <a:stretch>
            <a:fillRect/>
          </a:stretch>
        </p:blipFill>
        <p:spPr bwMode="auto">
          <a:xfrm>
            <a:off x="762000" y="2514600"/>
            <a:ext cx="7620000" cy="4095750"/>
          </a:xfrm>
          <a:prstGeom prst="rect">
            <a:avLst/>
          </a:prstGeom>
          <a:noFill/>
        </p:spPr>
      </p:pic>
    </p:spTree>
  </p:cSld>
  <p:clrMapOvr>
    <a:masterClrMapping/>
  </p:clrMapOvr>
  <p:transition>
    <p:pull dir="ru"/>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1066800" y="0"/>
            <a:ext cx="7010400" cy="1524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t>Un réseau wifi</a:t>
            </a:r>
            <a:endParaRPr lang="fr-FR" sz="3600" dirty="0"/>
          </a:p>
        </p:txBody>
      </p:sp>
      <p:sp>
        <p:nvSpPr>
          <p:cNvPr id="3" name="Rectangle 2"/>
          <p:cNvSpPr/>
          <p:nvPr/>
        </p:nvSpPr>
        <p:spPr>
          <a:xfrm>
            <a:off x="0" y="1828801"/>
            <a:ext cx="9144000" cy="5078313"/>
          </a:xfrm>
          <a:prstGeom prst="rect">
            <a:avLst/>
          </a:prstGeom>
          <a:blipFill>
            <a:blip r:embed="rId3" cstate="print"/>
            <a:tile tx="0" ty="0" sx="100000" sy="100000" flip="none" algn="tl"/>
          </a:blipFill>
        </p:spPr>
        <p:txBody>
          <a:bodyPr wrap="square">
            <a:spAutoFit/>
          </a:bodyPr>
          <a:lstStyle/>
          <a:p>
            <a:r>
              <a:rPr lang="fr-FR" dirty="0"/>
              <a:t>Le</a:t>
            </a:r>
            <a:r>
              <a:rPr lang="fr-FR" baseline="30000" dirty="0">
                <a:hlinkClick r:id="rId4"/>
              </a:rPr>
              <a:t>1</a:t>
            </a:r>
            <a:r>
              <a:rPr lang="fr-FR" dirty="0"/>
              <a:t> </a:t>
            </a:r>
            <a:r>
              <a:rPr lang="fr-FR" b="1" dirty="0" err="1"/>
              <a:t>Wi-Fi</a:t>
            </a:r>
            <a:r>
              <a:rPr lang="fr-FR" dirty="0"/>
              <a:t> est un ensemble de </a:t>
            </a:r>
            <a:r>
              <a:rPr lang="fr-FR" dirty="0">
                <a:hlinkClick r:id="rId5" tooltip="Protocoles de communication"/>
              </a:rPr>
              <a:t>protocoles de communication</a:t>
            </a:r>
            <a:r>
              <a:rPr lang="fr-FR" dirty="0"/>
              <a:t> </a:t>
            </a:r>
            <a:r>
              <a:rPr lang="fr-FR" dirty="0">
                <a:hlinkClick r:id="rId6" tooltip="Sans fil"/>
              </a:rPr>
              <a:t>sans fil</a:t>
            </a:r>
            <a:r>
              <a:rPr lang="fr-FR" dirty="0"/>
              <a:t> régi par les normes du groupe </a:t>
            </a:r>
            <a:r>
              <a:rPr lang="fr-FR" dirty="0">
                <a:hlinkClick r:id="rId7" tooltip="IEEE 802.11"/>
              </a:rPr>
              <a:t>IEEE 802.11</a:t>
            </a:r>
            <a:r>
              <a:rPr lang="fr-FR" dirty="0"/>
              <a:t> (ISO/CEI 8802-11). Un réseau </a:t>
            </a:r>
            <a:r>
              <a:rPr lang="fr-FR" dirty="0" err="1"/>
              <a:t>Wi-Fi</a:t>
            </a:r>
            <a:r>
              <a:rPr lang="fr-FR" dirty="0"/>
              <a:t> permet de relier sans fil </a:t>
            </a:r>
            <a:r>
              <a:rPr lang="fr-FR" dirty="0" err="1"/>
              <a:t>plusieurs</a:t>
            </a:r>
            <a:r>
              <a:rPr lang="fr-FR" dirty="0" err="1">
                <a:hlinkClick r:id="rId8" tooltip="Appareil informatique"/>
              </a:rPr>
              <a:t>appareils</a:t>
            </a:r>
            <a:r>
              <a:rPr lang="fr-FR" dirty="0">
                <a:hlinkClick r:id="rId8" tooltip="Appareil informatique"/>
              </a:rPr>
              <a:t> informatiques</a:t>
            </a:r>
            <a:r>
              <a:rPr lang="fr-FR" dirty="0"/>
              <a:t> (</a:t>
            </a:r>
            <a:r>
              <a:rPr lang="fr-FR" dirty="0">
                <a:hlinkClick r:id="rId9" tooltip="Ordinateur"/>
              </a:rPr>
              <a:t>ordinateur</a:t>
            </a:r>
            <a:r>
              <a:rPr lang="fr-FR" dirty="0"/>
              <a:t>, </a:t>
            </a:r>
            <a:r>
              <a:rPr lang="fr-FR" dirty="0">
                <a:hlinkClick r:id="rId10" tooltip="Routeur"/>
              </a:rPr>
              <a:t>routeur</a:t>
            </a:r>
            <a:r>
              <a:rPr lang="fr-FR" dirty="0"/>
              <a:t>, décodeur Internet, etc.) au sein d'un </a:t>
            </a:r>
            <a:r>
              <a:rPr lang="fr-FR" dirty="0">
                <a:hlinkClick r:id="rId11" tooltip="Réseau informatique"/>
              </a:rPr>
              <a:t>réseau informatique</a:t>
            </a:r>
            <a:r>
              <a:rPr lang="fr-FR" dirty="0"/>
              <a:t> afin de permettre la transmission de données entre eux.</a:t>
            </a:r>
          </a:p>
          <a:p>
            <a:r>
              <a:rPr lang="fr-FR" dirty="0"/>
              <a:t>Les normes </a:t>
            </a:r>
            <a:r>
              <a:rPr lang="fr-FR" dirty="0">
                <a:hlinkClick r:id="rId12" tooltip="Institute of electrical and electronics engineers"/>
              </a:rPr>
              <a:t>IEEE</a:t>
            </a:r>
            <a:r>
              <a:rPr lang="fr-FR" dirty="0"/>
              <a:t> 802.11 (ISO/CEI 8802-11), qui sont utilisées internationalement, décrivent les caractéristiques d’un </a:t>
            </a:r>
            <a:r>
              <a:rPr lang="fr-FR" dirty="0">
                <a:hlinkClick r:id="rId13" tooltip="Réseau sans fil"/>
              </a:rPr>
              <a:t>réseau local sans fil</a:t>
            </a:r>
            <a:r>
              <a:rPr lang="fr-FR" dirty="0"/>
              <a:t> (WLAN). La </a:t>
            </a:r>
            <a:r>
              <a:rPr lang="fr-FR" dirty="0">
                <a:hlinkClick r:id="rId14" tooltip="Wi-Fi (marque)"/>
              </a:rPr>
              <a:t>marque déposée « </a:t>
            </a:r>
            <a:r>
              <a:rPr lang="fr-FR" dirty="0" err="1">
                <a:hlinkClick r:id="rId14" tooltip="Wi-Fi (marque)"/>
              </a:rPr>
              <a:t>Wi-Fi</a:t>
            </a:r>
            <a:r>
              <a:rPr lang="fr-FR" dirty="0">
                <a:hlinkClick r:id="rId14" tooltip="Wi-Fi (marque)"/>
              </a:rPr>
              <a:t> »</a:t>
            </a:r>
            <a:r>
              <a:rPr lang="fr-FR" dirty="0"/>
              <a:t>correspond initialement au nom donné à la certification délivrée par la </a:t>
            </a:r>
            <a:r>
              <a:rPr lang="fr-FR" dirty="0" err="1">
                <a:hlinkClick r:id="rId15" tooltip="Wi-Fi Alliance"/>
              </a:rPr>
              <a:t>Wi-Fi</a:t>
            </a:r>
            <a:r>
              <a:rPr lang="fr-FR" dirty="0">
                <a:hlinkClick r:id="rId15" tooltip="Wi-Fi Alliance"/>
              </a:rPr>
              <a:t> Alliance</a:t>
            </a:r>
            <a:r>
              <a:rPr lang="fr-FR" dirty="0"/>
              <a:t>(« </a:t>
            </a:r>
            <a:r>
              <a:rPr lang="fr-FR" i="1" dirty="0"/>
              <a:t>Wireless Ethernet Compatibility Alliance</a:t>
            </a:r>
            <a:r>
              <a:rPr lang="fr-FR" dirty="0"/>
              <a:t> », WECA), organisme ayant pour mission de spécifier l’</a:t>
            </a:r>
            <a:r>
              <a:rPr lang="fr-FR" dirty="0">
                <a:hlinkClick r:id="rId16" tooltip="Interopérabilité"/>
              </a:rPr>
              <a:t>interopérabilité</a:t>
            </a:r>
            <a:r>
              <a:rPr lang="fr-FR" dirty="0"/>
              <a:t> entre les matériels répondant à la norme 802.11 et de vendre le label « </a:t>
            </a:r>
            <a:r>
              <a:rPr lang="fr-FR" dirty="0" err="1"/>
              <a:t>Wi-Fi</a:t>
            </a:r>
            <a:r>
              <a:rPr lang="fr-FR" dirty="0"/>
              <a:t> » aux matériels répondant à leurs spécifications. Par abus de langage (et pour des raisons de </a:t>
            </a:r>
            <a:r>
              <a:rPr lang="fr-FR" dirty="0">
                <a:hlinkClick r:id="rId17" tooltip="Marketing"/>
              </a:rPr>
              <a:t>marketing</a:t>
            </a:r>
            <a:r>
              <a:rPr lang="fr-FR" dirty="0"/>
              <a:t>) le nom de la norme se confond aujourd’hui avec le nom de la certification (c’est du moins le cas en France, en Espagne, au Canada, en Suisse, en Tunisie…). Ainsi, un réseau </a:t>
            </a:r>
            <a:r>
              <a:rPr lang="fr-FR" dirty="0" err="1"/>
              <a:t>Wi-Fi</a:t>
            </a:r>
            <a:r>
              <a:rPr lang="fr-FR" dirty="0"/>
              <a:t> est en réalité un réseau répondant à la norme 802.11. Dans d’autres pays (en Allemagne, aux États-Unis par exemple) de tels réseaux sont correctement nommés WLAN (</a:t>
            </a:r>
            <a:r>
              <a:rPr lang="fr-FR" i="1" dirty="0"/>
              <a:t>Wireless</a:t>
            </a:r>
            <a:r>
              <a:rPr lang="fr-FR" dirty="0"/>
              <a:t> </a:t>
            </a:r>
            <a:r>
              <a:rPr lang="fr-FR" dirty="0">
                <a:hlinkClick r:id="rId18" tooltip="Réseau local"/>
              </a:rPr>
              <a:t>LAN</a:t>
            </a:r>
            <a:r>
              <a:rPr lang="fr-FR" dirty="0"/>
              <a:t>).</a:t>
            </a:r>
          </a:p>
          <a:p>
            <a:r>
              <a:rPr lang="fr-FR" dirty="0"/>
              <a:t>Grâce aux normes </a:t>
            </a:r>
            <a:r>
              <a:rPr lang="fr-FR" dirty="0" err="1"/>
              <a:t>Wi-Fi</a:t>
            </a:r>
            <a:r>
              <a:rPr lang="fr-FR" dirty="0"/>
              <a:t>, il est possible de créer des réseaux locaux sans fil à haut débit. Dans la pratique, le </a:t>
            </a:r>
            <a:r>
              <a:rPr lang="fr-FR" dirty="0" err="1"/>
              <a:t>Wi-Fi</a:t>
            </a:r>
            <a:r>
              <a:rPr lang="fr-FR" dirty="0"/>
              <a:t> permet de relier des ordinateurs portables, des machines de bureau, des assistants personnels (</a:t>
            </a:r>
            <a:r>
              <a:rPr lang="fr-FR" dirty="0">
                <a:hlinkClick r:id="rId19" tooltip="Assistant personnel"/>
              </a:rPr>
              <a:t>PDA</a:t>
            </a:r>
            <a:r>
              <a:rPr lang="fr-FR" dirty="0"/>
              <a:t>), des objets communicants ou même des périphériques à une liaison haut débit (de 11 Mbit/s théoriques ou 6 Mbit/s réels en </a:t>
            </a:r>
            <a:r>
              <a:rPr lang="fr-FR" dirty="0">
                <a:hlinkClick r:id="rId20" tooltip="IEEE 802.11b"/>
              </a:rPr>
              <a:t>802.11b</a:t>
            </a:r>
            <a:r>
              <a:rPr lang="fr-FR" dirty="0"/>
              <a:t> à 54 Mbit/</a:t>
            </a:r>
            <a:r>
              <a:rPr lang="fr-FR" dirty="0" err="1"/>
              <a:t>sthéoriques</a:t>
            </a:r>
            <a:r>
              <a:rPr lang="fr-FR" dirty="0"/>
              <a:t> </a:t>
            </a:r>
            <a:r>
              <a:rPr lang="fr-FR" dirty="0" smtClean="0"/>
              <a:t>ou</a:t>
            </a:r>
            <a:endParaRPr lang="fr-FR" dirty="0"/>
          </a:p>
        </p:txBody>
      </p:sp>
    </p:spTree>
  </p:cSld>
  <p:clrMapOvr>
    <a:masterClrMapping/>
  </p:clrMapOvr>
  <p:transition>
    <p:pull dir="ld"/>
    <p:sndAc>
      <p:stSnd>
        <p:snd r:embed="rId2"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r-FR" dirty="0" smtClean="0"/>
              <a:t>environ 25 Mbit/s réels en </a:t>
            </a:r>
            <a:r>
              <a:rPr lang="fr-FR" dirty="0" smtClean="0">
                <a:hlinkClick r:id="rId3" tooltip="IEEE 802.11a"/>
              </a:rPr>
              <a:t>802.11a</a:t>
            </a:r>
            <a:r>
              <a:rPr lang="fr-FR" dirty="0" smtClean="0"/>
              <a:t> ou </a:t>
            </a:r>
            <a:r>
              <a:rPr lang="fr-FR" dirty="0" smtClean="0">
                <a:hlinkClick r:id="rId4" tooltip="IEEE 802.11g"/>
              </a:rPr>
              <a:t>802.11g</a:t>
            </a:r>
            <a:r>
              <a:rPr lang="fr-FR" dirty="0" smtClean="0"/>
              <a:t> et 600 Mbit/s théoriques pour le </a:t>
            </a:r>
            <a:r>
              <a:rPr lang="fr-FR" dirty="0" smtClean="0">
                <a:hlinkClick r:id="rId5" tooltip="IEEE 802.11n"/>
              </a:rPr>
              <a:t>802.11n</a:t>
            </a:r>
            <a:r>
              <a:rPr lang="fr-FR" baseline="30000" dirty="0" smtClean="0">
                <a:hlinkClick r:id="rId6"/>
              </a:rPr>
              <a:t>2</a:t>
            </a:r>
            <a:r>
              <a:rPr lang="fr-FR" dirty="0" smtClean="0"/>
              <a:t>) sur un rayon de plusieurs dizaines de mètres en intérieur (généralement entre une vingtaine et une cinquantaine de mètres).</a:t>
            </a:r>
          </a:p>
          <a:p>
            <a:r>
              <a:rPr lang="fr-FR" dirty="0" smtClean="0"/>
              <a:t>Ainsi, des </a:t>
            </a:r>
            <a:r>
              <a:rPr lang="fr-FR" dirty="0" smtClean="0">
                <a:hlinkClick r:id="rId7" tooltip="Fournisseur d'accès à Internet"/>
              </a:rPr>
              <a:t>fournisseurs d’accès à Internet</a:t>
            </a:r>
            <a:r>
              <a:rPr lang="fr-FR" dirty="0" smtClean="0"/>
              <a:t> peuvent établir un réseau </a:t>
            </a:r>
            <a:r>
              <a:rPr lang="fr-FR" dirty="0" err="1" smtClean="0"/>
              <a:t>Wi-Fi</a:t>
            </a:r>
            <a:r>
              <a:rPr lang="fr-FR" dirty="0" smtClean="0"/>
              <a:t> connecté à Internet dans une zone à forte concentration d’utilisateurs (gare, aéroport, hôtel, train…). Ces zones ou points d’accès sont appelés </a:t>
            </a:r>
            <a:r>
              <a:rPr lang="fr-FR" dirty="0" smtClean="0">
                <a:hlinkClick r:id="rId8" tooltip="Borne Wi-Fi"/>
              </a:rPr>
              <a:t>bornes </a:t>
            </a:r>
            <a:r>
              <a:rPr lang="fr-FR" dirty="0" err="1" smtClean="0">
                <a:hlinkClick r:id="rId8" tooltip="Borne Wi-Fi"/>
              </a:rPr>
              <a:t>Wi-Fi</a:t>
            </a:r>
            <a:r>
              <a:rPr lang="fr-FR" dirty="0" smtClean="0">
                <a:hlinkClick r:id="rId8" tooltip="Borne Wi-Fi"/>
              </a:rPr>
              <a:t> ou points d’accès </a:t>
            </a:r>
            <a:r>
              <a:rPr lang="fr-FR" dirty="0" err="1" smtClean="0">
                <a:hlinkClick r:id="rId8" tooltip="Borne Wi-Fi"/>
              </a:rPr>
              <a:t>Wi-Fi</a:t>
            </a:r>
            <a:r>
              <a:rPr lang="fr-FR" dirty="0" smtClean="0">
                <a:hlinkClick r:id="rId8" tooltip="Borne Wi-Fi"/>
              </a:rPr>
              <a:t> ou « hot spots »</a:t>
            </a:r>
            <a:r>
              <a:rPr lang="fr-FR" dirty="0" smtClean="0"/>
              <a:t>.</a:t>
            </a:r>
            <a:endParaRPr lang="fr-FR" dirty="0"/>
          </a:p>
        </p:txBody>
      </p:sp>
      <p:pic>
        <p:nvPicPr>
          <p:cNvPr id="21506" name="Picture 2" descr="C:\Users\User-cti\Desktop\téléchargement.jpg"/>
          <p:cNvPicPr>
            <a:picLocks noChangeAspect="1" noChangeArrowheads="1"/>
          </p:cNvPicPr>
          <p:nvPr/>
        </p:nvPicPr>
        <p:blipFill>
          <a:blip r:embed="rId9" cstate="print"/>
          <a:srcRect/>
          <a:stretch>
            <a:fillRect/>
          </a:stretch>
        </p:blipFill>
        <p:spPr bwMode="auto">
          <a:xfrm>
            <a:off x="1" y="1905000"/>
            <a:ext cx="3170988" cy="2819400"/>
          </a:xfrm>
          <a:prstGeom prst="rect">
            <a:avLst/>
          </a:prstGeom>
          <a:noFill/>
        </p:spPr>
      </p:pic>
      <p:pic>
        <p:nvPicPr>
          <p:cNvPr id="21507" name="Picture 3" descr="C:\Users\User-cti\Desktop\téléchargement (1).jpg"/>
          <p:cNvPicPr>
            <a:picLocks noChangeAspect="1" noChangeArrowheads="1"/>
          </p:cNvPicPr>
          <p:nvPr/>
        </p:nvPicPr>
        <p:blipFill>
          <a:blip r:embed="rId10" cstate="print"/>
          <a:srcRect/>
          <a:stretch>
            <a:fillRect/>
          </a:stretch>
        </p:blipFill>
        <p:spPr bwMode="auto">
          <a:xfrm>
            <a:off x="3429000" y="1752600"/>
            <a:ext cx="5314950" cy="3728398"/>
          </a:xfrm>
          <a:prstGeom prst="rect">
            <a:avLst/>
          </a:prstGeom>
          <a:noFill/>
        </p:spPr>
      </p:pic>
    </p:spTree>
  </p:cSld>
  <p:clrMapOvr>
    <a:masterClrMapping/>
  </p:clrMapOvr>
  <p:transition>
    <p:dissolve/>
    <p:sndAc>
      <p:stSnd>
        <p:snd r:embed="rId2"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1828800" y="228600"/>
            <a:ext cx="5410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3276600" y="457200"/>
            <a:ext cx="2438400" cy="830997"/>
          </a:xfrm>
          <a:prstGeom prst="rect">
            <a:avLst/>
          </a:prstGeom>
          <a:noFill/>
        </p:spPr>
        <p:txBody>
          <a:bodyPr wrap="square" rtlCol="0">
            <a:spAutoFit/>
          </a:bodyPr>
          <a:lstStyle/>
          <a:p>
            <a:r>
              <a:rPr lang="fr-FR" sz="2400" b="1" dirty="0">
                <a:solidFill>
                  <a:srgbClr val="002060"/>
                </a:solidFill>
              </a:rPr>
              <a:t>Configuration d'un réseau local</a:t>
            </a:r>
          </a:p>
        </p:txBody>
      </p:sp>
      <p:sp>
        <p:nvSpPr>
          <p:cNvPr id="5" name="Rectangle 4"/>
          <p:cNvSpPr/>
          <p:nvPr/>
        </p:nvSpPr>
        <p:spPr>
          <a:xfrm>
            <a:off x="304800" y="1828800"/>
            <a:ext cx="8839200" cy="1477328"/>
          </a:xfrm>
          <a:prstGeom prst="rect">
            <a:avLst/>
          </a:prstGeom>
          <a:blipFill>
            <a:blip r:embed="rId3" cstate="print"/>
            <a:tile tx="0" ty="0" sx="100000" sy="100000" flip="none" algn="tl"/>
          </a:blipFill>
        </p:spPr>
        <p:txBody>
          <a:bodyPr wrap="square">
            <a:spAutoFit/>
          </a:bodyPr>
          <a:lstStyle/>
          <a:p>
            <a:r>
              <a:rPr lang="fr-FR" dirty="0"/>
              <a:t>Ce dossier à pour but d'expliquer une façon </a:t>
            </a:r>
            <a:r>
              <a:rPr lang="fr-FR" dirty="0" err="1"/>
              <a:t>parmis</a:t>
            </a:r>
            <a:r>
              <a:rPr lang="fr-FR" dirty="0"/>
              <a:t> tant d'autres sur la manière de créer et de configurer un réseau local (LAN).</a:t>
            </a:r>
            <a:r>
              <a:rPr lang="fr-FR" dirty="0" smtClean="0"/>
              <a:t/>
            </a:r>
            <a:br>
              <a:rPr lang="fr-FR" dirty="0" smtClean="0"/>
            </a:br>
            <a:r>
              <a:rPr lang="fr-FR" dirty="0"/>
              <a:t>Les avantages à créer un réseau local sont multiples et peu onéreux si l'on considère tous les services qu'il peut rendre : partage de fichiers, partager son imprimante familiale, jeux entre plusieurs PC de la maison, etc. mais surtout de pouvoir </a:t>
            </a:r>
            <a:r>
              <a:rPr lang="fr-FR" b="1" dirty="0"/>
              <a:t>partager sa connexion à Internet</a:t>
            </a:r>
            <a:r>
              <a:rPr lang="fr-FR" dirty="0"/>
              <a:t>.</a:t>
            </a:r>
          </a:p>
        </p:txBody>
      </p:sp>
      <p:sp>
        <p:nvSpPr>
          <p:cNvPr id="6" name="Rectangle 5"/>
          <p:cNvSpPr/>
          <p:nvPr/>
        </p:nvSpPr>
        <p:spPr>
          <a:xfrm>
            <a:off x="0" y="3352800"/>
            <a:ext cx="3986476" cy="461665"/>
          </a:xfrm>
          <a:prstGeom prst="rect">
            <a:avLst/>
          </a:prstGeom>
        </p:spPr>
        <p:txBody>
          <a:bodyPr wrap="none">
            <a:spAutoFit/>
          </a:bodyPr>
          <a:lstStyle/>
          <a:p>
            <a:r>
              <a:rPr lang="fr-FR" sz="2400" b="1" dirty="0">
                <a:solidFill>
                  <a:srgbClr val="FF0000"/>
                </a:solidFill>
              </a:rPr>
              <a:t>Matériel minimum nécessaire</a:t>
            </a:r>
          </a:p>
        </p:txBody>
      </p:sp>
      <p:sp>
        <p:nvSpPr>
          <p:cNvPr id="7" name="Rectangle 6"/>
          <p:cNvSpPr/>
          <p:nvPr/>
        </p:nvSpPr>
        <p:spPr>
          <a:xfrm>
            <a:off x="152400" y="3810000"/>
            <a:ext cx="8991600" cy="2862322"/>
          </a:xfrm>
          <a:prstGeom prst="rect">
            <a:avLst/>
          </a:prstGeom>
          <a:blipFill>
            <a:blip r:embed="rId4" cstate="print"/>
            <a:tile tx="0" ty="0" sx="100000" sy="100000" flip="none" algn="tl"/>
          </a:blipFill>
        </p:spPr>
        <p:txBody>
          <a:bodyPr wrap="square">
            <a:spAutoFit/>
          </a:bodyPr>
          <a:lstStyle/>
          <a:p>
            <a:r>
              <a:rPr lang="fr-FR" b="1" dirty="0"/>
              <a:t>Pour 2 PC</a:t>
            </a:r>
          </a:p>
          <a:p>
            <a:r>
              <a:rPr lang="fr-FR" dirty="0"/>
              <a:t>2 ordinateurs avec 1 port PCI de libre sur chacun d'eux</a:t>
            </a:r>
          </a:p>
          <a:p>
            <a:r>
              <a:rPr lang="fr-FR" dirty="0"/>
              <a:t>2 cartes réseau PCI en 10/100 Mbits/s avec un connecteur RJ45</a:t>
            </a:r>
          </a:p>
          <a:p>
            <a:r>
              <a:rPr lang="fr-FR" dirty="0"/>
              <a:t>1 câble RJ45 en 10 base T croisé</a:t>
            </a:r>
          </a:p>
          <a:p>
            <a:r>
              <a:rPr lang="fr-FR" b="1" dirty="0"/>
              <a:t>Pour 3 PC ou plus</a:t>
            </a:r>
          </a:p>
          <a:p>
            <a:r>
              <a:rPr lang="fr-FR" dirty="0"/>
              <a:t>3 ordinateurs ou plus avec 1 port PCI de libre sur chacun d'eux</a:t>
            </a:r>
          </a:p>
          <a:p>
            <a:r>
              <a:rPr lang="fr-FR" dirty="0"/>
              <a:t>3 cartes réseau PCI ou plus en 10/100 Mbits/s avec un connecteur RJ45</a:t>
            </a:r>
          </a:p>
          <a:p>
            <a:r>
              <a:rPr lang="fr-FR" dirty="0"/>
              <a:t>1 HUB en 10 Mbits/s (un HUB est un boîtier qui concentre les câbles de tous les ordinateurs du réseau. Il existe avec plusieurs ports 4, 5, 6 etc.)</a:t>
            </a:r>
          </a:p>
          <a:p>
            <a:r>
              <a:rPr lang="fr-FR" dirty="0"/>
              <a:t>3 câbles RJ45 ou plus en 10 base T droit</a:t>
            </a:r>
          </a:p>
        </p:txBody>
      </p:sp>
    </p:spTree>
  </p:cSld>
  <p:clrMapOvr>
    <a:masterClrMapping/>
  </p:clrMapOvr>
  <p:transition>
    <p:circle/>
    <p:sndAc>
      <p:stSnd>
        <p:snd r:embed="rId2"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1140</Words>
  <Application>Microsoft Office PowerPoint</Application>
  <PresentationFormat>Affichage à l'écran (4:3)</PresentationFormat>
  <Paragraphs>129</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User-cti</dc:creator>
  <cp:lastModifiedBy>fujitsu</cp:lastModifiedBy>
  <cp:revision>15</cp:revision>
  <dcterms:created xsi:type="dcterms:W3CDTF">2014-04-11T11:00:27Z</dcterms:created>
  <dcterms:modified xsi:type="dcterms:W3CDTF">2014-05-27T21:05:46Z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