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4" r:id="rId2"/>
    <p:sldId id="295" r:id="rId3"/>
    <p:sldId id="338" r:id="rId4"/>
    <p:sldId id="296" r:id="rId5"/>
    <p:sldId id="305" r:id="rId6"/>
    <p:sldId id="297" r:id="rId7"/>
    <p:sldId id="307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FFC000"/>
    <a:srgbClr val="008000"/>
    <a:srgbClr val="FFFF00"/>
    <a:srgbClr val="3366FF"/>
    <a:srgbClr val="FF3300"/>
    <a:srgbClr val="663300"/>
    <a:srgbClr val="009900"/>
    <a:srgbClr val="A6A6A6"/>
    <a:srgbClr val="00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193" autoAdjust="0"/>
    <p:restoredTop sz="94660"/>
  </p:normalViewPr>
  <p:slideViewPr>
    <p:cSldViewPr>
      <p:cViewPr>
        <p:scale>
          <a:sx n="70" d="100"/>
          <a:sy n="70" d="100"/>
        </p:scale>
        <p:origin x="-468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54195-3BF2-4CB1-9A3A-C94240C4A746}" type="datetimeFigureOut">
              <a:rPr lang="fr-FR" smtClean="0"/>
              <a:pPr/>
              <a:t>11/03/2019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F0F07B-2519-4325-88BC-86FC9B6DA15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31B4-05EA-4BF9-B78B-C5817FF03C34}" type="datetimeFigureOut">
              <a:rPr lang="fr-FR" smtClean="0"/>
              <a:pPr/>
              <a:t>11/03/2019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DFB0-26F6-4EF2-BD80-191B53547BF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31B4-05EA-4BF9-B78B-C5817FF03C34}" type="datetimeFigureOut">
              <a:rPr lang="fr-FR" smtClean="0"/>
              <a:pPr/>
              <a:t>11/03/2019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DFB0-26F6-4EF2-BD80-191B53547BF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31B4-05EA-4BF9-B78B-C5817FF03C34}" type="datetimeFigureOut">
              <a:rPr lang="fr-FR" smtClean="0"/>
              <a:pPr/>
              <a:t>11/03/2019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DFB0-26F6-4EF2-BD80-191B53547BF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31B4-05EA-4BF9-B78B-C5817FF03C34}" type="datetimeFigureOut">
              <a:rPr lang="fr-FR" smtClean="0"/>
              <a:pPr/>
              <a:t>11/03/2019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DFB0-26F6-4EF2-BD80-191B53547BF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31B4-05EA-4BF9-B78B-C5817FF03C34}" type="datetimeFigureOut">
              <a:rPr lang="fr-FR" smtClean="0"/>
              <a:pPr/>
              <a:t>11/03/2019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DFB0-26F6-4EF2-BD80-191B53547BF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31B4-05EA-4BF9-B78B-C5817FF03C34}" type="datetimeFigureOut">
              <a:rPr lang="fr-FR" smtClean="0"/>
              <a:pPr/>
              <a:t>11/03/2019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DFB0-26F6-4EF2-BD80-191B53547BF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31B4-05EA-4BF9-B78B-C5817FF03C34}" type="datetimeFigureOut">
              <a:rPr lang="fr-FR" smtClean="0"/>
              <a:pPr/>
              <a:t>11/03/2019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DFB0-26F6-4EF2-BD80-191B53547BF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31B4-05EA-4BF9-B78B-C5817FF03C34}" type="datetimeFigureOut">
              <a:rPr lang="fr-FR" smtClean="0"/>
              <a:pPr/>
              <a:t>11/03/2019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DFB0-26F6-4EF2-BD80-191B53547BF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31B4-05EA-4BF9-B78B-C5817FF03C34}" type="datetimeFigureOut">
              <a:rPr lang="fr-FR" smtClean="0"/>
              <a:pPr/>
              <a:t>11/03/2019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DFB0-26F6-4EF2-BD80-191B53547BF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31B4-05EA-4BF9-B78B-C5817FF03C34}" type="datetimeFigureOut">
              <a:rPr lang="fr-FR" smtClean="0"/>
              <a:pPr/>
              <a:t>11/03/2019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DFB0-26F6-4EF2-BD80-191B53547BF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31B4-05EA-4BF9-B78B-C5817FF03C34}" type="datetimeFigureOut">
              <a:rPr lang="fr-FR" smtClean="0"/>
              <a:pPr/>
              <a:t>11/03/2019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DFB0-26F6-4EF2-BD80-191B53547BF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131B4-05EA-4BF9-B78B-C5817FF03C34}" type="datetimeFigureOut">
              <a:rPr lang="fr-FR" smtClean="0"/>
              <a:pPr/>
              <a:t>11/03/2019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ADFB0-26F6-4EF2-BD80-191B53547BF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1285860"/>
            <a:ext cx="8715436" cy="3416320"/>
          </a:xfrm>
          <a:prstGeom prst="rect">
            <a:avLst/>
          </a:prstGeom>
          <a:solidFill>
            <a:srgbClr val="B2B2B2">
              <a:alpha val="20000"/>
            </a:srgb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solidFill>
                  <a:srgbClr val="FF0000"/>
                </a:solidFill>
                <a:latin typeface="Poor Richard" pitchFamily="18" charset="0"/>
              </a:rPr>
              <a:t>GÉOGRAPHIE  - Thème n°2</a:t>
            </a:r>
          </a:p>
          <a:p>
            <a:pPr algn="ctr"/>
            <a:endParaRPr lang="fr-FR" sz="5400" dirty="0" smtClean="0">
              <a:solidFill>
                <a:srgbClr val="FF0000"/>
              </a:solidFill>
              <a:latin typeface="Poor Richard" pitchFamily="18" charset="0"/>
            </a:endParaRPr>
          </a:p>
          <a:p>
            <a:pPr algn="ctr"/>
            <a:r>
              <a:rPr lang="fr-FR" sz="5400" dirty="0" smtClean="0">
                <a:solidFill>
                  <a:srgbClr val="FF0000"/>
                </a:solidFill>
                <a:latin typeface="Poor Richard" pitchFamily="18" charset="0"/>
              </a:rPr>
              <a:t>Pourquoi et comment aménager le territoire.</a:t>
            </a:r>
            <a:endParaRPr lang="fr-FR" sz="5400" dirty="0">
              <a:solidFill>
                <a:srgbClr val="FF0000"/>
              </a:solidFill>
              <a:latin typeface="Poor Richar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14282" y="571480"/>
            <a:ext cx="8715436" cy="584775"/>
          </a:xfrm>
          <a:prstGeom prst="rect">
            <a:avLst/>
          </a:prstGeom>
          <a:solidFill>
            <a:srgbClr val="B2B2B2">
              <a:alpha val="20000"/>
            </a:srgb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Poor Richard" pitchFamily="18" charset="0"/>
              </a:rPr>
              <a:t>Chapitre 2</a:t>
            </a:r>
            <a:endParaRPr lang="fr-FR" sz="3200" dirty="0">
              <a:solidFill>
                <a:srgbClr val="FF0000"/>
              </a:solidFill>
              <a:latin typeface="Poor Richard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714620"/>
            <a:ext cx="91440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66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Poor Richard" pitchFamily="18" charset="0"/>
              </a:rPr>
              <a:t>Les territoires ultra-marins français.</a:t>
            </a:r>
            <a:endParaRPr lang="fr-FR" sz="6600" b="1" u="sng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Poor Richar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14282" y="1714488"/>
            <a:ext cx="8467754" cy="32051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alatino Linotype" pitchFamily="18" charset="0"/>
                <a:cs typeface="Arial" pitchFamily="34" charset="0"/>
              </a:rPr>
              <a:t>Nous avons le deuxième espace maritime au monde avec 11 millions de km², des milliers de kilomètres de côtes et des millions de passionnés. La France représente à elle-seule 10% de la biodiversité de la planète et 20% des atolls grâce à l’outre-mer.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alatino Linotype" pitchFamily="18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alatino Linotype" pitchFamily="18" charset="0"/>
                <a:cs typeface="Arial" pitchFamily="34" charset="0"/>
              </a:rPr>
              <a:t>Le Figaro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alatino Linotype" pitchFamily="18" charset="0"/>
                <a:cs typeface="Arial" pitchFamily="34" charset="0"/>
              </a:rPr>
              <a:t>, interview de Nathalie Kosciusko-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Palatino Linotype" pitchFamily="18" charset="0"/>
                <a:cs typeface="Arial" pitchFamily="34" charset="0"/>
              </a:rPr>
              <a:t>Morizet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alatino Linotype" pitchFamily="18" charset="0"/>
                <a:cs typeface="Arial" pitchFamily="34" charset="0"/>
              </a:rPr>
              <a:t>,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alatino Linotype" pitchFamily="18" charset="0"/>
                <a:cs typeface="Arial" pitchFamily="34" charset="0"/>
              </a:rPr>
              <a:t>8 juin 2011.</a:t>
            </a:r>
            <a:endParaRPr kumimoji="0" lang="fr-F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Résultat de recherche d'images pour &quot;carte des territoires d'outre mer français&quot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0108"/>
            <a:ext cx="9144000" cy="51435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57158" y="714356"/>
            <a:ext cx="2286016" cy="4832092"/>
          </a:xfrm>
          <a:prstGeom prst="rect">
            <a:avLst/>
          </a:prstGeom>
          <a:solidFill>
            <a:srgbClr val="3366FF">
              <a:alpha val="10196"/>
            </a:srgb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2800" dirty="0" smtClean="0">
              <a:solidFill>
                <a:srgbClr val="0033CC"/>
              </a:solidFill>
              <a:latin typeface="Poor Richard" pitchFamily="18" charset="0"/>
            </a:endParaRPr>
          </a:p>
          <a:p>
            <a:pPr algn="ctr"/>
            <a:endParaRPr lang="fr-FR" sz="2800" dirty="0" smtClean="0">
              <a:solidFill>
                <a:srgbClr val="0033CC"/>
              </a:solidFill>
              <a:latin typeface="Poor Richard" pitchFamily="18" charset="0"/>
            </a:endParaRPr>
          </a:p>
          <a:p>
            <a:pPr algn="ctr"/>
            <a:r>
              <a:rPr lang="fr-FR" sz="2800" dirty="0" smtClean="0">
                <a:solidFill>
                  <a:srgbClr val="0033CC"/>
                </a:solidFill>
                <a:latin typeface="Poor Richard" pitchFamily="18" charset="0"/>
              </a:rPr>
              <a:t>La France possède le 2</a:t>
            </a:r>
            <a:r>
              <a:rPr lang="fr-FR" sz="2800" baseline="30000" dirty="0" smtClean="0">
                <a:solidFill>
                  <a:srgbClr val="0033CC"/>
                </a:solidFill>
                <a:latin typeface="Poor Richard" pitchFamily="18" charset="0"/>
              </a:rPr>
              <a:t>ème</a:t>
            </a:r>
            <a:r>
              <a:rPr lang="fr-FR" sz="2800" dirty="0" smtClean="0">
                <a:solidFill>
                  <a:srgbClr val="0033CC"/>
                </a:solidFill>
                <a:latin typeface="Poor Richard" pitchFamily="18" charset="0"/>
              </a:rPr>
              <a:t> espace maritime mondial grâce à ses territoires ultra-marins</a:t>
            </a:r>
          </a:p>
          <a:p>
            <a:pPr algn="ctr"/>
            <a:endParaRPr lang="fr-FR" sz="2800" dirty="0" smtClean="0">
              <a:solidFill>
                <a:srgbClr val="0033CC"/>
              </a:solidFill>
              <a:latin typeface="Poor Richard" pitchFamily="18" charset="0"/>
            </a:endParaRPr>
          </a:p>
          <a:p>
            <a:pPr algn="ctr"/>
            <a:endParaRPr lang="fr-FR" sz="2800" dirty="0">
              <a:solidFill>
                <a:srgbClr val="0033CC"/>
              </a:solidFill>
              <a:latin typeface="Poor Richar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64" y="285728"/>
            <a:ext cx="8215402" cy="18158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oor Richard" pitchFamily="18" charset="0"/>
                <a:ea typeface="Calibri" pitchFamily="34" charset="0"/>
                <a:cs typeface="Times New Roman" pitchFamily="18" charset="0"/>
              </a:rPr>
              <a:t>L’insularité constitue un facteur d’isolement pour l’outre-mer français, à l’exception de la Guyane. Pour certains territoires, l’insularité se conjugue avec  un grand émiettement : la Polynésie française compte ainsi plus d’une centaine d’îles composant 5 archipels dispersés sur 2,5 millions de km².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oor Richard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oor Richard" pitchFamily="18" charset="0"/>
                <a:ea typeface="Calibri" pitchFamily="34" charset="0"/>
                <a:cs typeface="Times New Roman" pitchFamily="18" charset="0"/>
              </a:rPr>
              <a:t>Ces facteurs naturels d’isolement sont accentués par une faible intégration régionale. La France d’outre-mer n’entretient que très peu de relations avec les pays voisins. Héritage du système économique colonial qui attribuait un monopole commercial à la Métropole, cette dernière reste le plus souvent le 1</a:t>
            </a:r>
            <a:r>
              <a:rPr kumimoji="0" lang="fr-FR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Poor Richard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oor Richard" pitchFamily="18" charset="0"/>
                <a:ea typeface="Calibri" pitchFamily="34" charset="0"/>
                <a:cs typeface="Times New Roman" pitchFamily="18" charset="0"/>
              </a:rPr>
              <a:t> partenaire commercial, surtout dans les DROM.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oor Richard" pitchFamily="18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oor Richard" pitchFamily="18" charset="0"/>
                <a:ea typeface="Calibri" pitchFamily="34" charset="0"/>
                <a:cs typeface="Times New Roman" pitchFamily="18" charset="0"/>
              </a:rPr>
              <a:t>La Documentation française, 25 mars 2016.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oor Richard" pitchFamily="18" charset="0"/>
              <a:cs typeface="Arial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2428868"/>
            <a:ext cx="8858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Poor Richard" pitchFamily="18" charset="0"/>
              </a:rPr>
              <a:t>Répondez aux questions à l’aide du texte :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0" y="3749457"/>
            <a:ext cx="9144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fr-FR" sz="2800" dirty="0" smtClean="0">
                <a:latin typeface="Poor Richard" pitchFamily="18" charset="0"/>
              </a:rPr>
              <a:t>De quelle autre façon peut-on désigner les DROM-COM?</a:t>
            </a:r>
          </a:p>
          <a:p>
            <a:pPr marL="342900" indent="-342900">
              <a:buAutoNum type="arabicPeriod"/>
            </a:pPr>
            <a:r>
              <a:rPr lang="fr-FR" sz="2800" dirty="0" smtClean="0">
                <a:latin typeface="Poor Richard" pitchFamily="18" charset="0"/>
              </a:rPr>
              <a:t>Quelle caractéristique physique constitue un handicap pour les DROM-COM?</a:t>
            </a:r>
          </a:p>
          <a:p>
            <a:pPr marL="342900" indent="-342900">
              <a:buAutoNum type="arabicPeriod"/>
            </a:pPr>
            <a:r>
              <a:rPr lang="fr-FR" sz="2800" dirty="0" smtClean="0">
                <a:latin typeface="Poor Richard" pitchFamily="18" charset="0"/>
              </a:rPr>
              <a:t>Quelle est la particularité de la Polynésie française?</a:t>
            </a:r>
          </a:p>
          <a:p>
            <a:pPr marL="342900" indent="-342900">
              <a:buAutoNum type="arabicPeriod"/>
            </a:pPr>
            <a:r>
              <a:rPr lang="fr-FR" sz="2800" dirty="0" smtClean="0">
                <a:latin typeface="Poor Richard" pitchFamily="18" charset="0"/>
              </a:rPr>
              <a:t>Par quoi ces handicaps sont-ils accentués?</a:t>
            </a:r>
          </a:p>
          <a:p>
            <a:pPr marL="342900" indent="-342900">
              <a:buAutoNum type="arabicPeriod"/>
            </a:pPr>
            <a:r>
              <a:rPr lang="fr-FR" sz="2800" dirty="0" smtClean="0">
                <a:latin typeface="Poor Richard" pitchFamily="18" charset="0"/>
              </a:rPr>
              <a:t>Quel est le 1</a:t>
            </a:r>
            <a:r>
              <a:rPr lang="fr-FR" sz="2800" baseline="30000" dirty="0" smtClean="0">
                <a:latin typeface="Poor Richard" pitchFamily="18" charset="0"/>
              </a:rPr>
              <a:t>er</a:t>
            </a:r>
            <a:r>
              <a:rPr lang="fr-FR" sz="2800" dirty="0" smtClean="0">
                <a:latin typeface="Poor Richard" pitchFamily="18" charset="0"/>
              </a:rPr>
              <a:t> partenaire économique des DROM?</a:t>
            </a:r>
          </a:p>
          <a:p>
            <a:pPr marL="342900" indent="-342900">
              <a:buAutoNum type="arabicPeriod"/>
            </a:pPr>
            <a:endParaRPr lang="fr-FR" sz="2800" dirty="0">
              <a:latin typeface="Poor Richard" pitchFamily="18" charset="0"/>
            </a:endParaRPr>
          </a:p>
        </p:txBody>
      </p:sp>
      <p:pic>
        <p:nvPicPr>
          <p:cNvPr id="5" name="Image 4" descr="j025450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3071810"/>
            <a:ext cx="619852" cy="6198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animBg="1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214290"/>
            <a:ext cx="9144000" cy="23083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oor Richard" pitchFamily="18" charset="0"/>
                <a:ea typeface="Calibri" pitchFamily="34" charset="0"/>
                <a:cs typeface="Times New Roman" pitchFamily="18" charset="0"/>
              </a:rPr>
              <a:t>Les territoires ultra-marins, en dehors de Saint Pierre et Miquelon et des TAAF, sont caractérisés par la tropicalité . Le climat est marqué par une température minimale moyenne de 18°C et des précipitations suffisantes pour permettre des cultures non irriguées.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oor Richard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oor Richard" pitchFamily="18" charset="0"/>
                <a:ea typeface="Calibri" pitchFamily="34" charset="0"/>
                <a:cs typeface="Times New Roman" pitchFamily="18" charset="0"/>
              </a:rPr>
              <a:t> Exception faite de la Guyane, les territoires ultra-marins de la zone intertropicale sont des îles. Le relief est souvent volcanique : le centre de l’île est alors occupé par des montagnes aux pentes raides et aux versants formés par des coulées de lave. Les territoires ultra-marins offrent de vastes massifs forestiers. La Guyane est ici un cas particulier puisque 90% du territoire est couvert par une forêt tropicale humide qui appartient à la forêt amazonienne.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oor Richard" pitchFamily="18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oor Richard" pitchFamily="18" charset="0"/>
                <a:ea typeface="Calibri" pitchFamily="34" charset="0"/>
                <a:cs typeface="Times New Roman" pitchFamily="18" charset="0"/>
              </a:rPr>
              <a:t>D’après M. Reghezza-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Poor Richard" pitchFamily="18" charset="0"/>
                <a:ea typeface="Calibri" pitchFamily="34" charset="0"/>
                <a:cs typeface="Times New Roman" pitchFamily="18" charset="0"/>
              </a:rPr>
              <a:t>Zitt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oor Richard" pitchFamily="18" charset="0"/>
                <a:ea typeface="Calibri" pitchFamily="34" charset="0"/>
                <a:cs typeface="Times New Roman" pitchFamily="18" charset="0"/>
              </a:rPr>
              <a:t>, La France dans ses territoires, SEDES, 2011.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oor Richard" pitchFamily="18" charset="0"/>
              <a:cs typeface="Arial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264318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smtClean="0">
                <a:latin typeface="Poor Richard" pitchFamily="18" charset="0"/>
              </a:rPr>
              <a:t>Répondez </a:t>
            </a:r>
            <a:r>
              <a:rPr lang="fr-FR" sz="2800" dirty="0" smtClean="0">
                <a:latin typeface="Poor Richard" pitchFamily="18" charset="0"/>
              </a:rPr>
              <a:t>aux questions à l’aide du texte :</a:t>
            </a:r>
          </a:p>
        </p:txBody>
      </p:sp>
      <p:pic>
        <p:nvPicPr>
          <p:cNvPr id="4" name="Image 3" descr="j025450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3214686"/>
            <a:ext cx="619852" cy="61985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0" y="3857628"/>
            <a:ext cx="9144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fr-FR" sz="2600" dirty="0" smtClean="0">
                <a:latin typeface="Poor Richard" pitchFamily="18" charset="0"/>
              </a:rPr>
              <a:t>Quel est le climat dominant en outre-mer?</a:t>
            </a:r>
          </a:p>
          <a:p>
            <a:pPr marL="342900" indent="-342900">
              <a:buAutoNum type="arabicPeriod"/>
            </a:pPr>
            <a:r>
              <a:rPr lang="fr-FR" sz="2600" dirty="0" smtClean="0">
                <a:latin typeface="Poor Richard" pitchFamily="18" charset="0"/>
              </a:rPr>
              <a:t>Quelle est la caractéristique physique de l’outre-mer de la zone tropicale?</a:t>
            </a:r>
          </a:p>
          <a:p>
            <a:pPr marL="342900" indent="-342900">
              <a:buAutoNum type="arabicPeriod"/>
            </a:pPr>
            <a:r>
              <a:rPr lang="fr-FR" sz="2600" dirty="0" smtClean="0">
                <a:latin typeface="Poor Richard" pitchFamily="18" charset="0"/>
              </a:rPr>
              <a:t>Quel type de végétation y trouve-t-on?</a:t>
            </a:r>
          </a:p>
          <a:p>
            <a:pPr marL="342900" indent="-342900">
              <a:buAutoNum type="arabicPeriod"/>
            </a:pPr>
            <a:r>
              <a:rPr lang="fr-FR" sz="2600" dirty="0" smtClean="0">
                <a:latin typeface="Poor Richard" pitchFamily="18" charset="0"/>
              </a:rPr>
              <a:t>En quoi la Guyane est-elle une exception dans l’outre-mer français?</a:t>
            </a:r>
          </a:p>
          <a:p>
            <a:pPr marL="342900" indent="-342900">
              <a:buAutoNum type="arabicPeriod"/>
            </a:pPr>
            <a:endParaRPr lang="fr-FR" sz="2600" dirty="0">
              <a:latin typeface="Poor Richar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 animBg="1"/>
      <p:bldP spid="3" grpId="0"/>
      <p:bldP spid="5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4452</TotalTime>
  <Words>281</Words>
  <Application>Microsoft Office PowerPoint</Application>
  <PresentationFormat>Affichage à l'écran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domicile</dc:creator>
  <cp:lastModifiedBy>gerome.cuenin</cp:lastModifiedBy>
  <cp:revision>421</cp:revision>
  <dcterms:created xsi:type="dcterms:W3CDTF">2010-03-29T12:10:27Z</dcterms:created>
  <dcterms:modified xsi:type="dcterms:W3CDTF">2019-03-11T14:11:11Z</dcterms:modified>
</cp:coreProperties>
</file>