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6858000" cy="9906000" type="A4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2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9828" autoAdjust="0"/>
  </p:normalViewPr>
  <p:slideViewPr>
    <p:cSldViewPr snapToGrid="0" snapToObjects="1" showGuides="1">
      <p:cViewPr>
        <p:scale>
          <a:sx n="210" d="100"/>
          <a:sy n="210" d="100"/>
        </p:scale>
        <p:origin x="144" y="-741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0232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649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9798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0318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0161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0458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1911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4110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257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2506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564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7CEFC-EE94-354E-9A16-2DC6526422C2}" type="datetimeFigureOut">
              <a:rPr lang="fr-FR" smtClean="0"/>
              <a:t>13/08/2018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CEA52-BBBD-6E44-8BB2-94BB7E2E33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75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La multiplication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35463" y="990591"/>
            <a:ext cx="4104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1. Ecris </a:t>
            </a:r>
            <a:r>
              <a:rPr lang="fr-FR" sz="1400" dirty="0">
                <a:latin typeface="Cursivestandard"/>
                <a:cs typeface="Cursivestandard"/>
              </a:rPr>
              <a:t>²la multiplication ²correspondant ²au ²schéma :  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135463" y="1447798"/>
            <a:ext cx="3124204" cy="1752600"/>
          </a:xfrm>
          <a:prstGeom prst="roundRect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is-IS" dirty="0">
                <a:solidFill>
                  <a:schemeClr val="bg1">
                    <a:lumMod val="50000"/>
                  </a:schemeClr>
                </a:solidFill>
              </a:rPr>
              <a:t>….................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551855" y="1447798"/>
            <a:ext cx="3124204" cy="1752600"/>
          </a:xfrm>
          <a:prstGeom prst="roundRect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is-IS" dirty="0">
                <a:solidFill>
                  <a:schemeClr val="bg1">
                    <a:lumMod val="50000"/>
                  </a:schemeClr>
                </a:solidFill>
              </a:rPr>
              <a:t>….................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89467" y="1667933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🔴 🔴 🔴</a:t>
            </a:r>
          </a:p>
        </p:txBody>
      </p:sp>
      <p:sp>
        <p:nvSpPr>
          <p:cNvPr id="10" name="Ellipse 9"/>
          <p:cNvSpPr/>
          <p:nvPr/>
        </p:nvSpPr>
        <p:spPr>
          <a:xfrm>
            <a:off x="1253067" y="1667933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🔴 🔴 🔴</a:t>
            </a:r>
          </a:p>
        </p:txBody>
      </p:sp>
      <p:sp>
        <p:nvSpPr>
          <p:cNvPr id="11" name="Ellipse 10"/>
          <p:cNvSpPr/>
          <p:nvPr/>
        </p:nvSpPr>
        <p:spPr>
          <a:xfrm>
            <a:off x="389467" y="2438400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🔴 🔴 🔴</a:t>
            </a:r>
          </a:p>
        </p:txBody>
      </p:sp>
      <p:sp>
        <p:nvSpPr>
          <p:cNvPr id="12" name="Ellipse 11"/>
          <p:cNvSpPr/>
          <p:nvPr/>
        </p:nvSpPr>
        <p:spPr>
          <a:xfrm>
            <a:off x="1253067" y="2438400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🔴 🔴 🔴</a:t>
            </a:r>
          </a:p>
        </p:txBody>
      </p:sp>
      <p:sp>
        <p:nvSpPr>
          <p:cNvPr id="13" name="Ellipse 12"/>
          <p:cNvSpPr/>
          <p:nvPr/>
        </p:nvSpPr>
        <p:spPr>
          <a:xfrm>
            <a:off x="3639099" y="1600200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🔷 🔷 🔷 🔷</a:t>
            </a:r>
          </a:p>
        </p:txBody>
      </p:sp>
      <p:sp>
        <p:nvSpPr>
          <p:cNvPr id="14" name="Ellipse 13"/>
          <p:cNvSpPr/>
          <p:nvPr/>
        </p:nvSpPr>
        <p:spPr>
          <a:xfrm>
            <a:off x="4443432" y="1600200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🔷 🔷 🔷 🔷</a:t>
            </a:r>
          </a:p>
        </p:txBody>
      </p:sp>
      <p:sp>
        <p:nvSpPr>
          <p:cNvPr id="15" name="Ellipse 14"/>
          <p:cNvSpPr/>
          <p:nvPr/>
        </p:nvSpPr>
        <p:spPr>
          <a:xfrm>
            <a:off x="5256232" y="1600200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🔷 🔷 🔷 🔷</a:t>
            </a:r>
          </a:p>
        </p:txBody>
      </p:sp>
      <p:sp>
        <p:nvSpPr>
          <p:cNvPr id="16" name="Ellipse 15"/>
          <p:cNvSpPr/>
          <p:nvPr/>
        </p:nvSpPr>
        <p:spPr>
          <a:xfrm>
            <a:off x="3639099" y="2370667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🔷 🔷 🔷 🔷</a:t>
            </a:r>
          </a:p>
        </p:txBody>
      </p:sp>
      <p:sp>
        <p:nvSpPr>
          <p:cNvPr id="17" name="Ellipse 16"/>
          <p:cNvSpPr/>
          <p:nvPr/>
        </p:nvSpPr>
        <p:spPr>
          <a:xfrm>
            <a:off x="4451898" y="2370667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🔷 🔷 🔷 🔷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35463" y="5410191"/>
            <a:ext cx="228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3. Résous </a:t>
            </a:r>
            <a:r>
              <a:rPr lang="fr-FR" sz="1400" dirty="0">
                <a:latin typeface="Cursivestandard"/>
                <a:cs typeface="Cursivestandard"/>
              </a:rPr>
              <a:t>²ce$ ²problème$ :  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143081" y="5837767"/>
            <a:ext cx="6532977" cy="1752600"/>
          </a:xfrm>
          <a:prstGeom prst="roundRect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s-IS" sz="1600" dirty="0">
                <a:solidFill>
                  <a:schemeClr val="tx1"/>
                </a:solidFill>
              </a:rPr>
              <a:t>Théo a 4 billets de 5 €. Combien a-t-il d‘argent ?</a:t>
            </a:r>
          </a:p>
          <a:p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pPr algn="r"/>
            <a:r>
              <a:rPr lang="is-IS" sz="1600" dirty="0">
                <a:solidFill>
                  <a:schemeClr val="bg1">
                    <a:lumMod val="50000"/>
                  </a:schemeClr>
                </a:solidFill>
              </a:rPr>
              <a:t>….................</a:t>
            </a:r>
            <a:r>
              <a:rPr lang="is-IS" sz="1600" dirty="0">
                <a:solidFill>
                  <a:schemeClr val="tx1"/>
                </a:solidFill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143082" y="7920567"/>
            <a:ext cx="6532977" cy="1752600"/>
          </a:xfrm>
          <a:prstGeom prst="roundRect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s-IS" sz="1600" dirty="0">
                <a:solidFill>
                  <a:schemeClr val="tx1"/>
                </a:solidFill>
              </a:rPr>
              <a:t>Anne a acheté un paquet de 8 billes et un autre de 5 billes. </a:t>
            </a:r>
          </a:p>
          <a:p>
            <a:r>
              <a:rPr lang="is-IS" sz="1600" dirty="0">
                <a:solidFill>
                  <a:schemeClr val="tx1"/>
                </a:solidFill>
              </a:rPr>
              <a:t>Combien a-t-elle de billes ? </a:t>
            </a:r>
          </a:p>
          <a:p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pPr algn="r"/>
            <a:r>
              <a:rPr lang="is-IS" sz="1600" dirty="0">
                <a:solidFill>
                  <a:schemeClr val="bg1">
                    <a:lumMod val="50000"/>
                  </a:schemeClr>
                </a:solidFill>
              </a:rPr>
              <a:t>….................</a:t>
            </a:r>
            <a:r>
              <a:rPr lang="is-IS" sz="1600" dirty="0">
                <a:solidFill>
                  <a:schemeClr val="tx1"/>
                </a:solidFill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</p:txBody>
      </p:sp>
      <p:graphicFrame>
        <p:nvGraphicFramePr>
          <p:cNvPr id="39" name="Tableau 38">
            <a:extLst>
              <a:ext uri="{FF2B5EF4-FFF2-40B4-BE49-F238E27FC236}">
                <a16:creationId xmlns:a16="http://schemas.microsoft.com/office/drawing/2014/main" id="{7F97E57D-AD4D-5044-92A3-95515CDB6C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5280994"/>
              </p:ext>
            </p:extLst>
          </p:nvPr>
        </p:nvGraphicFramePr>
        <p:xfrm>
          <a:off x="5177458" y="100375"/>
          <a:ext cx="1498600" cy="126566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221">
                <a:tc gridSpan="4">
                  <a:txBody>
                    <a:bodyPr/>
                    <a:lstStyle/>
                    <a:p>
                      <a:r>
                        <a:rPr lang="fr-FR" sz="1400" b="1" dirty="0">
                          <a:latin typeface="Script Ecole 2"/>
                          <a:cs typeface="Script Ecole 2"/>
                        </a:rPr>
                        <a:t>CALCUL</a:t>
                      </a: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>
                    <a:solidFill>
                      <a:srgbClr val="FF57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comprends le sens de la multiplication.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988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84280293-3A29-4344-8823-423F639F1599}"/>
              </a:ext>
            </a:extLst>
          </p:cNvPr>
          <p:cNvSpPr txBox="1"/>
          <p:nvPr/>
        </p:nvSpPr>
        <p:spPr>
          <a:xfrm>
            <a:off x="194745" y="3416103"/>
            <a:ext cx="6031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2. Colorie </a:t>
            </a:r>
            <a:r>
              <a:rPr lang="fr-FR" sz="1400" dirty="0">
                <a:latin typeface="Cursivestandard"/>
                <a:cs typeface="Cursivestandard"/>
              </a:rPr>
              <a:t>²le nombre ²de ²carré$ ²de ²chocolat ²correspondant$ ²aux multiplication$ :</a:t>
            </a:r>
          </a:p>
        </p:txBody>
      </p:sp>
      <p:graphicFrame>
        <p:nvGraphicFramePr>
          <p:cNvPr id="41" name="Tableau 40">
            <a:extLst>
              <a:ext uri="{FF2B5EF4-FFF2-40B4-BE49-F238E27FC236}">
                <a16:creationId xmlns:a16="http://schemas.microsoft.com/office/drawing/2014/main" id="{C1D61391-22B0-4346-B537-6594C455008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4762320"/>
              </p:ext>
            </p:extLst>
          </p:nvPr>
        </p:nvGraphicFramePr>
        <p:xfrm>
          <a:off x="194746" y="3917757"/>
          <a:ext cx="934290" cy="9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538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2" name="Tableau 41">
            <a:extLst>
              <a:ext uri="{FF2B5EF4-FFF2-40B4-BE49-F238E27FC236}">
                <a16:creationId xmlns:a16="http://schemas.microsoft.com/office/drawing/2014/main" id="{8E560E31-EC89-C24A-A8C6-D271FD98BE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0477192"/>
              </p:ext>
            </p:extLst>
          </p:nvPr>
        </p:nvGraphicFramePr>
        <p:xfrm>
          <a:off x="1961941" y="3917757"/>
          <a:ext cx="934290" cy="9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538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3" name="Tableau 42">
            <a:extLst>
              <a:ext uri="{FF2B5EF4-FFF2-40B4-BE49-F238E27FC236}">
                <a16:creationId xmlns:a16="http://schemas.microsoft.com/office/drawing/2014/main" id="{F317BB2A-D414-3F47-BC13-5792AA7D34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3251865"/>
              </p:ext>
            </p:extLst>
          </p:nvPr>
        </p:nvGraphicFramePr>
        <p:xfrm>
          <a:off x="3729136" y="3917757"/>
          <a:ext cx="934290" cy="9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538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4" name="Tableau 43">
            <a:extLst>
              <a:ext uri="{FF2B5EF4-FFF2-40B4-BE49-F238E27FC236}">
                <a16:creationId xmlns:a16="http://schemas.microsoft.com/office/drawing/2014/main" id="{4F4715BE-2743-F347-99BC-F1533923F7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451610"/>
              </p:ext>
            </p:extLst>
          </p:nvPr>
        </p:nvGraphicFramePr>
        <p:xfrm>
          <a:off x="5496332" y="3917757"/>
          <a:ext cx="934290" cy="9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538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ZoneTexte 44">
            <a:extLst>
              <a:ext uri="{FF2B5EF4-FFF2-40B4-BE49-F238E27FC236}">
                <a16:creationId xmlns:a16="http://schemas.microsoft.com/office/drawing/2014/main" id="{4D4D0064-29EC-C545-8DC4-24BC7E1A6437}"/>
              </a:ext>
            </a:extLst>
          </p:cNvPr>
          <p:cNvSpPr txBox="1"/>
          <p:nvPr/>
        </p:nvSpPr>
        <p:spPr>
          <a:xfrm>
            <a:off x="404281" y="4787711"/>
            <a:ext cx="525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 x 4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FE1E4E1-143A-B34C-824B-E209992C524E}"/>
              </a:ext>
            </a:extLst>
          </p:cNvPr>
          <p:cNvSpPr txBox="1"/>
          <p:nvPr/>
        </p:nvSpPr>
        <p:spPr>
          <a:xfrm>
            <a:off x="2164170" y="4787711"/>
            <a:ext cx="525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5 x 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8D5F7BE-A2C9-1246-856F-BC63E34698EB}"/>
              </a:ext>
            </a:extLst>
          </p:cNvPr>
          <p:cNvSpPr txBox="1"/>
          <p:nvPr/>
        </p:nvSpPr>
        <p:spPr>
          <a:xfrm>
            <a:off x="3941408" y="4786222"/>
            <a:ext cx="525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 x 5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DA3C4F9E-2616-ED4F-B3CF-27F4861D20F9}"/>
              </a:ext>
            </a:extLst>
          </p:cNvPr>
          <p:cNvSpPr txBox="1"/>
          <p:nvPr/>
        </p:nvSpPr>
        <p:spPr>
          <a:xfrm>
            <a:off x="5709032" y="4787711"/>
            <a:ext cx="5255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5 x 5</a:t>
            </a:r>
          </a:p>
        </p:txBody>
      </p:sp>
    </p:spTree>
    <p:extLst>
      <p:ext uri="{BB962C8B-B14F-4D97-AF65-F5344CB8AC3E}">
        <p14:creationId xmlns:p14="http://schemas.microsoft.com/office/powerpoint/2010/main" val="3031601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429086" y="260167"/>
            <a:ext cx="1982047" cy="483457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fr-FR" sz="1200" b="1" dirty="0">
                <a:solidFill>
                  <a:srgbClr val="000000"/>
                </a:solidFill>
                <a:latin typeface="Comic Sans MS"/>
                <a:ea typeface="ＭＳ 明朝"/>
                <a:cs typeface="Times New Roman"/>
              </a:rPr>
              <a:t>La multiplication 2</a:t>
            </a:r>
            <a:endParaRPr lang="fr-FR" sz="1200" b="1" dirty="0">
              <a:effectLst/>
              <a:ea typeface="ＭＳ 明朝"/>
              <a:cs typeface="Times New Roman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90382" y="261000"/>
            <a:ext cx="2263352" cy="484092"/>
          </a:xfrm>
          <a:prstGeom prst="roundRect">
            <a:avLst/>
          </a:prstGeom>
          <a:solidFill>
            <a:schemeClr val="bg1">
              <a:lumMod val="75000"/>
            </a:schemeClr>
          </a:solidFill>
          <a:ln w="12700" cmpd="sng">
            <a:solidFill>
              <a:schemeClr val="tx1"/>
            </a:solidFill>
            <a:prstDash val="dash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0" rIns="9144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Prénom : </a:t>
            </a:r>
            <a:endParaRPr lang="fr-FR" sz="1200" dirty="0">
              <a:effectLst/>
              <a:ea typeface="ＭＳ 明朝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fr-FR" sz="1000" dirty="0">
                <a:solidFill>
                  <a:srgbClr val="000000"/>
                </a:solidFill>
                <a:effectLst/>
                <a:latin typeface="Comic Sans MS"/>
                <a:ea typeface="ＭＳ 明朝"/>
                <a:cs typeface="Times New Roman"/>
              </a:rPr>
              <a:t>Date : </a:t>
            </a:r>
            <a:endParaRPr lang="fr-FR" sz="1200" dirty="0">
              <a:effectLst/>
              <a:ea typeface="ＭＳ 明朝"/>
              <a:cs typeface="Times New Roman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35463" y="990591"/>
            <a:ext cx="410476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1. Ecris </a:t>
            </a:r>
            <a:r>
              <a:rPr lang="fr-FR" sz="1400" dirty="0">
                <a:latin typeface="Cursivestandard"/>
                <a:cs typeface="Cursivestandard"/>
              </a:rPr>
              <a:t>²la multiplication ²correspondant ²au ²schéma :  </a:t>
            </a:r>
          </a:p>
        </p:txBody>
      </p:sp>
      <p:sp>
        <p:nvSpPr>
          <p:cNvPr id="3" name="Rectangle à coins arrondis 2"/>
          <p:cNvSpPr/>
          <p:nvPr/>
        </p:nvSpPr>
        <p:spPr>
          <a:xfrm>
            <a:off x="135463" y="1447798"/>
            <a:ext cx="3124204" cy="1752600"/>
          </a:xfrm>
          <a:prstGeom prst="roundRect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is-IS" dirty="0">
                <a:solidFill>
                  <a:schemeClr val="bg1">
                    <a:lumMod val="50000"/>
                  </a:schemeClr>
                </a:solidFill>
              </a:rPr>
              <a:t>….................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551855" y="1447798"/>
            <a:ext cx="3124204" cy="1752600"/>
          </a:xfrm>
          <a:prstGeom prst="roundRect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b"/>
          <a:lstStyle/>
          <a:p>
            <a:pPr algn="r"/>
            <a:r>
              <a:rPr lang="is-IS" dirty="0">
                <a:solidFill>
                  <a:schemeClr val="bg1">
                    <a:lumMod val="50000"/>
                  </a:schemeClr>
                </a:solidFill>
              </a:rPr>
              <a:t>….................</a:t>
            </a:r>
            <a:endParaRPr lang="fr-F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89467" y="1667933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🔶 🔶 🔶 🔶 🔶 🔶</a:t>
            </a:r>
          </a:p>
        </p:txBody>
      </p:sp>
      <p:sp>
        <p:nvSpPr>
          <p:cNvPr id="10" name="Ellipse 9"/>
          <p:cNvSpPr/>
          <p:nvPr/>
        </p:nvSpPr>
        <p:spPr>
          <a:xfrm>
            <a:off x="1253067" y="1667933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🔶 🔶 🔶 🔶 🔶 🔶</a:t>
            </a:r>
          </a:p>
        </p:txBody>
      </p:sp>
      <p:sp>
        <p:nvSpPr>
          <p:cNvPr id="11" name="Ellipse 10"/>
          <p:cNvSpPr/>
          <p:nvPr/>
        </p:nvSpPr>
        <p:spPr>
          <a:xfrm>
            <a:off x="389467" y="2438400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🔶 🔶 🔶 🔶 🔶 🔶</a:t>
            </a:r>
          </a:p>
        </p:txBody>
      </p:sp>
      <p:sp>
        <p:nvSpPr>
          <p:cNvPr id="13" name="Ellipse 12"/>
          <p:cNvSpPr/>
          <p:nvPr/>
        </p:nvSpPr>
        <p:spPr>
          <a:xfrm>
            <a:off x="3639099" y="1600200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🔵 🔵</a:t>
            </a:r>
          </a:p>
          <a:p>
            <a:pPr algn="ctr"/>
            <a:r>
              <a:rPr lang="fr-FR" sz="1100" dirty="0"/>
              <a:t>🔵</a:t>
            </a:r>
          </a:p>
        </p:txBody>
      </p:sp>
      <p:sp>
        <p:nvSpPr>
          <p:cNvPr id="14" name="Ellipse 13"/>
          <p:cNvSpPr/>
          <p:nvPr/>
        </p:nvSpPr>
        <p:spPr>
          <a:xfrm>
            <a:off x="4443432" y="1600200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🔵 🔵</a:t>
            </a:r>
          </a:p>
          <a:p>
            <a:pPr algn="ctr"/>
            <a:r>
              <a:rPr lang="fr-FR" sz="1100" dirty="0"/>
              <a:t>🔵</a:t>
            </a:r>
          </a:p>
        </p:txBody>
      </p:sp>
      <p:sp>
        <p:nvSpPr>
          <p:cNvPr id="15" name="Ellipse 14"/>
          <p:cNvSpPr/>
          <p:nvPr/>
        </p:nvSpPr>
        <p:spPr>
          <a:xfrm>
            <a:off x="5256232" y="1600200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🔵 🔵</a:t>
            </a:r>
          </a:p>
          <a:p>
            <a:pPr algn="ctr"/>
            <a:r>
              <a:rPr lang="fr-FR" sz="1100" dirty="0"/>
              <a:t>🔵</a:t>
            </a:r>
          </a:p>
        </p:txBody>
      </p:sp>
      <p:sp>
        <p:nvSpPr>
          <p:cNvPr id="16" name="Ellipse 15"/>
          <p:cNvSpPr/>
          <p:nvPr/>
        </p:nvSpPr>
        <p:spPr>
          <a:xfrm>
            <a:off x="3639099" y="2370667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🔵 🔵</a:t>
            </a:r>
          </a:p>
          <a:p>
            <a:pPr algn="ctr"/>
            <a:r>
              <a:rPr lang="fr-FR" sz="1100" dirty="0"/>
              <a:t>🔵</a:t>
            </a:r>
          </a:p>
        </p:txBody>
      </p:sp>
      <p:sp>
        <p:nvSpPr>
          <p:cNvPr id="17" name="Ellipse 16"/>
          <p:cNvSpPr/>
          <p:nvPr/>
        </p:nvSpPr>
        <p:spPr>
          <a:xfrm>
            <a:off x="4451898" y="2370667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🔵 🔵</a:t>
            </a:r>
          </a:p>
          <a:p>
            <a:pPr algn="ctr"/>
            <a:r>
              <a:rPr lang="fr-FR" sz="1100" dirty="0"/>
              <a:t>🔵</a:t>
            </a:r>
          </a:p>
        </p:txBody>
      </p:sp>
      <p:sp>
        <p:nvSpPr>
          <p:cNvPr id="36" name="ZoneTexte 35"/>
          <p:cNvSpPr txBox="1"/>
          <p:nvPr/>
        </p:nvSpPr>
        <p:spPr>
          <a:xfrm>
            <a:off x="135463" y="5410191"/>
            <a:ext cx="22846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3. Résous </a:t>
            </a:r>
            <a:r>
              <a:rPr lang="fr-FR" sz="1400" dirty="0">
                <a:latin typeface="Cursivestandard"/>
                <a:cs typeface="Cursivestandard"/>
              </a:rPr>
              <a:t>²ce$ ²problème$ :  </a:t>
            </a:r>
          </a:p>
        </p:txBody>
      </p:sp>
      <p:sp>
        <p:nvSpPr>
          <p:cNvPr id="37" name="Rectangle à coins arrondis 36"/>
          <p:cNvSpPr/>
          <p:nvPr/>
        </p:nvSpPr>
        <p:spPr>
          <a:xfrm>
            <a:off x="143081" y="5837767"/>
            <a:ext cx="6532977" cy="1752600"/>
          </a:xfrm>
          <a:prstGeom prst="roundRect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s-IS" sz="1600" dirty="0">
                <a:solidFill>
                  <a:schemeClr val="tx1"/>
                </a:solidFill>
              </a:rPr>
              <a:t>Léa a 6 cartes dans sa poches et 5 dans son sac. </a:t>
            </a:r>
          </a:p>
          <a:p>
            <a:r>
              <a:rPr lang="is-IS" sz="1600" dirty="0">
                <a:solidFill>
                  <a:schemeClr val="tx1"/>
                </a:solidFill>
              </a:rPr>
              <a:t>Combien a-t-elle de cartes ? </a:t>
            </a:r>
          </a:p>
          <a:p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pPr algn="r"/>
            <a:r>
              <a:rPr lang="is-IS" sz="1600" dirty="0">
                <a:solidFill>
                  <a:schemeClr val="bg1">
                    <a:lumMod val="50000"/>
                  </a:schemeClr>
                </a:solidFill>
              </a:rPr>
              <a:t>….................</a:t>
            </a:r>
            <a:r>
              <a:rPr lang="is-IS" sz="1600" dirty="0">
                <a:solidFill>
                  <a:schemeClr val="tx1"/>
                </a:solidFill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</p:txBody>
      </p:sp>
      <p:sp>
        <p:nvSpPr>
          <p:cNvPr id="38" name="Rectangle à coins arrondis 37"/>
          <p:cNvSpPr/>
          <p:nvPr/>
        </p:nvSpPr>
        <p:spPr>
          <a:xfrm>
            <a:off x="143082" y="7920567"/>
            <a:ext cx="6532977" cy="1752600"/>
          </a:xfrm>
          <a:prstGeom prst="roundRect">
            <a:avLst/>
          </a:prstGeom>
          <a:ln w="9525" cmpd="sng">
            <a:solidFill>
              <a:schemeClr val="bg1">
                <a:lumMod val="50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is-IS" sz="1600" dirty="0">
                <a:solidFill>
                  <a:schemeClr val="tx1"/>
                </a:solidFill>
              </a:rPr>
              <a:t>Léo a 5 paquets de 6 cartes. </a:t>
            </a:r>
          </a:p>
          <a:p>
            <a:r>
              <a:rPr lang="is-IS" sz="1600">
                <a:solidFill>
                  <a:schemeClr val="tx1"/>
                </a:solidFill>
              </a:rPr>
              <a:t>Combien a-t-il de cartes ? </a:t>
            </a:r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endParaRPr lang="is-IS" sz="1600" dirty="0">
              <a:solidFill>
                <a:schemeClr val="tx1"/>
              </a:solidFill>
            </a:endParaRPr>
          </a:p>
          <a:p>
            <a:pPr algn="r"/>
            <a:r>
              <a:rPr lang="is-IS" sz="1600" dirty="0">
                <a:solidFill>
                  <a:schemeClr val="bg1">
                    <a:lumMod val="50000"/>
                  </a:schemeClr>
                </a:solidFill>
              </a:rPr>
              <a:t>….................</a:t>
            </a:r>
            <a:r>
              <a:rPr lang="is-IS" sz="1600" dirty="0">
                <a:solidFill>
                  <a:schemeClr val="tx1"/>
                </a:solidFill>
              </a:rPr>
              <a:t> </a:t>
            </a:r>
            <a:endParaRPr lang="fr-FR" sz="1600" dirty="0">
              <a:solidFill>
                <a:schemeClr val="tx1"/>
              </a:solidFill>
            </a:endParaRPr>
          </a:p>
        </p:txBody>
      </p:sp>
      <p:graphicFrame>
        <p:nvGraphicFramePr>
          <p:cNvPr id="39" name="Tableau 38">
            <a:extLst>
              <a:ext uri="{FF2B5EF4-FFF2-40B4-BE49-F238E27FC236}">
                <a16:creationId xmlns:a16="http://schemas.microsoft.com/office/drawing/2014/main" id="{7F97E57D-AD4D-5044-92A3-95515CDB6C1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177458" y="100375"/>
          <a:ext cx="1498600" cy="126566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99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997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8221">
                <a:tc gridSpan="4">
                  <a:txBody>
                    <a:bodyPr/>
                    <a:lstStyle/>
                    <a:p>
                      <a:r>
                        <a:rPr lang="fr-FR" sz="1400" b="1" dirty="0">
                          <a:latin typeface="Script Ecole 2"/>
                          <a:cs typeface="Script Ecole 2"/>
                        </a:rPr>
                        <a:t>CALCUL</a:t>
                      </a:r>
                    </a:p>
                  </a:txBody>
                  <a:tcPr>
                    <a:solidFill>
                      <a:srgbClr val="FF57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b="1" dirty="0">
                          <a:latin typeface="Script Ecole 2"/>
                          <a:cs typeface="Script Ecole 2"/>
                        </a:rPr>
                        <a:t>4</a:t>
                      </a:r>
                    </a:p>
                  </a:txBody>
                  <a:tcPr>
                    <a:solidFill>
                      <a:srgbClr val="FF575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785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71000"/>
                        <a:buFont typeface="Gill Sans" charset="0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Je</a:t>
                      </a: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 </a:t>
                      </a:r>
                      <a:r>
                        <a:rPr kumimoji="0" lang="fr-F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Helvetica" charset="0"/>
                          <a:ea typeface="ヒラギノ角ゴ ProN W3" charset="0"/>
                          <a:cs typeface="Helvetica" charset="0"/>
                          <a:sym typeface="Helvetica" charset="0"/>
                        </a:rPr>
                        <a:t>comprends le sens de la multiplication. </a:t>
                      </a: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Helvetica" charset="0"/>
                        <a:ea typeface="ヒラギノ角ゴ ProN W3" charset="0"/>
                        <a:cs typeface="Helvetica" charset="0"/>
                        <a:sym typeface="Helvetica" charset="0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7988"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" name="ZoneTexte 39">
            <a:extLst>
              <a:ext uri="{FF2B5EF4-FFF2-40B4-BE49-F238E27FC236}">
                <a16:creationId xmlns:a16="http://schemas.microsoft.com/office/drawing/2014/main" id="{84280293-3A29-4344-8823-423F639F1599}"/>
              </a:ext>
            </a:extLst>
          </p:cNvPr>
          <p:cNvSpPr txBox="1"/>
          <p:nvPr/>
        </p:nvSpPr>
        <p:spPr>
          <a:xfrm>
            <a:off x="194745" y="3416103"/>
            <a:ext cx="6031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latin typeface="Comic Sans MS"/>
                <a:cs typeface="Comic Sans MS"/>
              </a:rPr>
              <a:t>2. Colorie </a:t>
            </a:r>
            <a:r>
              <a:rPr lang="fr-FR" sz="1400" dirty="0">
                <a:latin typeface="Cursivestandard"/>
                <a:cs typeface="Cursivestandard"/>
              </a:rPr>
              <a:t>²le nombre ²de ²carré$ ²de ²chocolat ²correspondant$ ²aux multiplication$ :</a:t>
            </a:r>
          </a:p>
        </p:txBody>
      </p:sp>
      <p:graphicFrame>
        <p:nvGraphicFramePr>
          <p:cNvPr id="41" name="Tableau 40">
            <a:extLst>
              <a:ext uri="{FF2B5EF4-FFF2-40B4-BE49-F238E27FC236}">
                <a16:creationId xmlns:a16="http://schemas.microsoft.com/office/drawing/2014/main" id="{C1D61391-22B0-4346-B537-6594C455008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4746" y="3917757"/>
          <a:ext cx="934290" cy="9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538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2" name="Tableau 41">
            <a:extLst>
              <a:ext uri="{FF2B5EF4-FFF2-40B4-BE49-F238E27FC236}">
                <a16:creationId xmlns:a16="http://schemas.microsoft.com/office/drawing/2014/main" id="{8E560E31-EC89-C24A-A8C6-D271FD98BE6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61941" y="3917757"/>
          <a:ext cx="934290" cy="9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538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3" name="Tableau 42">
            <a:extLst>
              <a:ext uri="{FF2B5EF4-FFF2-40B4-BE49-F238E27FC236}">
                <a16:creationId xmlns:a16="http://schemas.microsoft.com/office/drawing/2014/main" id="{F317BB2A-D414-3F47-BC13-5792AA7D348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729136" y="3917757"/>
          <a:ext cx="934290" cy="9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538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44" name="Tableau 43">
            <a:extLst>
              <a:ext uri="{FF2B5EF4-FFF2-40B4-BE49-F238E27FC236}">
                <a16:creationId xmlns:a16="http://schemas.microsoft.com/office/drawing/2014/main" id="{4F4715BE-2743-F347-99BC-F1533923F7B9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496332" y="3917757"/>
          <a:ext cx="934290" cy="93769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6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68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87538"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7538"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/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endParaRPr lang="fr-FR" sz="800" dirty="0"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5" name="ZoneTexte 44">
            <a:extLst>
              <a:ext uri="{FF2B5EF4-FFF2-40B4-BE49-F238E27FC236}">
                <a16:creationId xmlns:a16="http://schemas.microsoft.com/office/drawing/2014/main" id="{4D4D0064-29EC-C545-8DC4-24BC7E1A6437}"/>
              </a:ext>
            </a:extLst>
          </p:cNvPr>
          <p:cNvSpPr txBox="1"/>
          <p:nvPr/>
        </p:nvSpPr>
        <p:spPr>
          <a:xfrm>
            <a:off x="404281" y="4787711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 x 4</a:t>
            </a: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1FE1E4E1-143A-B34C-824B-E209992C524E}"/>
              </a:ext>
            </a:extLst>
          </p:cNvPr>
          <p:cNvSpPr txBox="1"/>
          <p:nvPr/>
        </p:nvSpPr>
        <p:spPr>
          <a:xfrm>
            <a:off x="2164170" y="4787711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4 x 2</a:t>
            </a:r>
          </a:p>
        </p:txBody>
      </p:sp>
      <p:sp>
        <p:nvSpPr>
          <p:cNvPr id="47" name="ZoneTexte 46">
            <a:extLst>
              <a:ext uri="{FF2B5EF4-FFF2-40B4-BE49-F238E27FC236}">
                <a16:creationId xmlns:a16="http://schemas.microsoft.com/office/drawing/2014/main" id="{98D5F7BE-A2C9-1246-856F-BC63E34698EB}"/>
              </a:ext>
            </a:extLst>
          </p:cNvPr>
          <p:cNvSpPr txBox="1"/>
          <p:nvPr/>
        </p:nvSpPr>
        <p:spPr>
          <a:xfrm>
            <a:off x="3941408" y="4786222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2 x 5</a:t>
            </a: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DA3C4F9E-2616-ED4F-B3CF-27F4861D20F9}"/>
              </a:ext>
            </a:extLst>
          </p:cNvPr>
          <p:cNvSpPr txBox="1"/>
          <p:nvPr/>
        </p:nvSpPr>
        <p:spPr>
          <a:xfrm>
            <a:off x="5709032" y="4787711"/>
            <a:ext cx="5261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/>
              <a:t>3 x 5</a:t>
            </a:r>
          </a:p>
        </p:txBody>
      </p:sp>
      <p:sp>
        <p:nvSpPr>
          <p:cNvPr id="29" name="Ellipse 28">
            <a:extLst>
              <a:ext uri="{FF2B5EF4-FFF2-40B4-BE49-F238E27FC236}">
                <a16:creationId xmlns:a16="http://schemas.microsoft.com/office/drawing/2014/main" id="{8DC1E728-5668-F241-85F9-367C3290EC6C}"/>
              </a:ext>
            </a:extLst>
          </p:cNvPr>
          <p:cNvSpPr/>
          <p:nvPr/>
        </p:nvSpPr>
        <p:spPr>
          <a:xfrm>
            <a:off x="6020273" y="1591128"/>
            <a:ext cx="601133" cy="618067"/>
          </a:xfrm>
          <a:prstGeom prst="ellipse">
            <a:avLst/>
          </a:prstGeom>
          <a:ln w="9525" cmpd="sng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fr-FR" sz="1100" dirty="0"/>
              <a:t>🔵 🔵</a:t>
            </a:r>
          </a:p>
          <a:p>
            <a:pPr algn="ctr"/>
            <a:r>
              <a:rPr lang="fr-FR" sz="1100" dirty="0"/>
              <a:t>🔵</a:t>
            </a:r>
          </a:p>
        </p:txBody>
      </p:sp>
    </p:spTree>
    <p:extLst>
      <p:ext uri="{BB962C8B-B14F-4D97-AF65-F5344CB8AC3E}">
        <p14:creationId xmlns:p14="http://schemas.microsoft.com/office/powerpoint/2010/main" val="3955520461"/>
      </p:ext>
    </p:extLst>
  </p:cSld>
  <p:clrMapOvr>
    <a:masterClrMapping/>
  </p:clrMapOvr>
</p:sld>
</file>

<file path=ppt/theme/theme1.xml><?xml version="1.0" encoding="utf-8"?>
<a:theme xmlns:a="http://schemas.openxmlformats.org/drawingml/2006/main" name="Fiche exerc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Fiche exercice.potx</Template>
  <TotalTime>5301</TotalTime>
  <Words>258</Words>
  <Application>Microsoft Macintosh PowerPoint</Application>
  <PresentationFormat>Format A4 (210 x 297 mm)</PresentationFormat>
  <Paragraphs>78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10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3" baseType="lpstr">
      <vt:lpstr>ＭＳ 明朝</vt:lpstr>
      <vt:lpstr>ヒラギノ角ゴ ProN W3</vt:lpstr>
      <vt:lpstr>Arial</vt:lpstr>
      <vt:lpstr>Calibri</vt:lpstr>
      <vt:lpstr>Comic Sans MS</vt:lpstr>
      <vt:lpstr>Cursivestandard</vt:lpstr>
      <vt:lpstr>Gill Sans</vt:lpstr>
      <vt:lpstr>Helvetica</vt:lpstr>
      <vt:lpstr>Script Ecole 2</vt:lpstr>
      <vt:lpstr>Times New Roman</vt:lpstr>
      <vt:lpstr>Fiche exercice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Gabriel</dc:creator>
  <cp:lastModifiedBy>marie gabriel</cp:lastModifiedBy>
  <cp:revision>20</cp:revision>
  <dcterms:created xsi:type="dcterms:W3CDTF">2015-09-08T07:25:30Z</dcterms:created>
  <dcterms:modified xsi:type="dcterms:W3CDTF">2018-08-16T19:16:58Z</dcterms:modified>
</cp:coreProperties>
</file>