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2" r:id="rId12"/>
    <p:sldId id="268" r:id="rId13"/>
    <p:sldId id="267" r:id="rId14"/>
    <p:sldId id="270" r:id="rId15"/>
    <p:sldId id="277" r:id="rId16"/>
    <p:sldId id="269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D440328-9F7E-4BB4-BC74-9215BEC3F31D}" type="datetimeFigureOut">
              <a:rPr lang="fr-FR" smtClean="0"/>
              <a:pPr/>
              <a:t>11/10/2022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AC432A-1CF8-4B9B-BD2C-4BACF2550BB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016223"/>
          </a:xfr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/>
          <a:p>
            <a:pPr algn="ctr"/>
            <a:r>
              <a:rPr lang="fr-FR" sz="5400" b="1" dirty="0" smtClean="0">
                <a:effectLst/>
              </a:rPr>
              <a:t>Les dents...</a:t>
            </a:r>
            <a:br>
              <a:rPr lang="fr-FR" sz="5400" b="1" dirty="0" smtClean="0">
                <a:effectLst/>
              </a:rPr>
            </a:br>
            <a:r>
              <a:rPr lang="fr-FR" sz="5400" b="1" dirty="0" smtClean="0">
                <a:effectLst/>
              </a:rPr>
              <a:t>Ça sert à quoi ?</a:t>
            </a:r>
            <a:endParaRPr lang="fr-FR" sz="5400" b="1" dirty="0">
              <a:effectLst/>
            </a:endParaRP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73016"/>
            <a:ext cx="17907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7321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428179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Les </a:t>
            </a:r>
            <a:r>
              <a:rPr lang="fr-FR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prémolaires</a:t>
            </a:r>
            <a:r>
              <a:rPr lang="fr-FR" sz="2000" dirty="0" smtClean="0">
                <a:latin typeface="Comic Sans MS" panose="030F0702030302020204" pitchFamily="66" charset="0"/>
              </a:rPr>
              <a:t> ont une forme se situant entre le carré et le rond.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La surface des prémolaires n'est pas plate, elle comporte deux pointes. Elles servent à </a:t>
            </a:r>
            <a:r>
              <a:rPr lang="fr-FR" sz="2000" b="1" dirty="0" smtClean="0">
                <a:latin typeface="Comic Sans MS" panose="030F0702030302020204" pitchFamily="66" charset="0"/>
              </a:rPr>
              <a:t>broyer</a:t>
            </a:r>
            <a:r>
              <a:rPr lang="fr-FR" sz="2000" dirty="0" smtClean="0">
                <a:latin typeface="Comic Sans MS" panose="030F0702030302020204" pitchFamily="66" charset="0"/>
              </a:rPr>
              <a:t> et à </a:t>
            </a:r>
            <a:r>
              <a:rPr lang="fr-FR" sz="2000" b="1" dirty="0" smtClean="0">
                <a:latin typeface="Comic Sans MS" panose="030F0702030302020204" pitchFamily="66" charset="0"/>
              </a:rPr>
              <a:t>écraser</a:t>
            </a:r>
            <a:r>
              <a:rPr lang="fr-FR" sz="2000" dirty="0" smtClean="0">
                <a:latin typeface="Comic Sans MS" panose="030F0702030302020204" pitchFamily="66" charset="0"/>
              </a:rPr>
              <a:t> les aliments.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Les </a:t>
            </a:r>
            <a:r>
              <a:rPr lang="fr-FR" sz="20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prémolaires</a:t>
            </a:r>
            <a:r>
              <a:rPr lang="fr-FR" sz="2000" dirty="0" smtClean="0">
                <a:latin typeface="Comic Sans MS" panose="030F0702030302020204" pitchFamily="66" charset="0"/>
              </a:rPr>
              <a:t> disposent d'une ou deux racines.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Elles ne poussent que vers 6/7 ans.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2910" y="3068960"/>
            <a:ext cx="3008584" cy="179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8112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7659" y="4406475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95536" y="4406475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Une prémolaire</a:t>
            </a:r>
            <a:endParaRPr lang="fr-FR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62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392"/>
          <a:stretch/>
        </p:blipFill>
        <p:spPr bwMode="auto">
          <a:xfrm>
            <a:off x="425870" y="3212976"/>
            <a:ext cx="2664296" cy="18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32656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Les </a:t>
            </a:r>
            <a:r>
              <a:rPr lang="fr-F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 smtClean="0">
                <a:latin typeface="Comic Sans MS" panose="030F0702030302020204" pitchFamily="66" charset="0"/>
              </a:rPr>
              <a:t> ont une forme se situant entre le carré et le rond.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La surface des </a:t>
            </a:r>
            <a:r>
              <a:rPr lang="fr-F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 smtClean="0">
                <a:latin typeface="Comic Sans MS" panose="030F0702030302020204" pitchFamily="66" charset="0"/>
              </a:rPr>
              <a:t> n'est pas plate, elle a quatre pointes.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Elles servent à </a:t>
            </a:r>
            <a:r>
              <a:rPr lang="fr-FR" sz="2000" b="1" dirty="0" smtClean="0">
                <a:latin typeface="Comic Sans MS" panose="030F0702030302020204" pitchFamily="66" charset="0"/>
              </a:rPr>
              <a:t>broyer</a:t>
            </a:r>
            <a:r>
              <a:rPr lang="fr-FR" sz="2000" dirty="0" smtClean="0">
                <a:latin typeface="Comic Sans MS" panose="030F0702030302020204" pitchFamily="66" charset="0"/>
              </a:rPr>
              <a:t> et à </a:t>
            </a:r>
            <a:r>
              <a:rPr lang="fr-FR" sz="2000" b="1" dirty="0" smtClean="0">
                <a:latin typeface="Comic Sans MS" panose="030F0702030302020204" pitchFamily="66" charset="0"/>
              </a:rPr>
              <a:t>écraser</a:t>
            </a:r>
            <a:r>
              <a:rPr lang="fr-FR" sz="2000" dirty="0" smtClean="0">
                <a:latin typeface="Comic Sans MS" panose="030F0702030302020204" pitchFamily="66" charset="0"/>
              </a:rPr>
              <a:t> les aliments.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Il existe 2 sortes de </a:t>
            </a:r>
            <a:r>
              <a:rPr lang="fr-F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 smtClean="0">
                <a:latin typeface="Comic Sans MS" panose="030F0702030302020204" pitchFamily="66" charset="0"/>
              </a:rPr>
              <a:t> : les </a:t>
            </a:r>
            <a:r>
              <a:rPr lang="fr-F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000" dirty="0" smtClean="0">
                <a:latin typeface="Comic Sans MS" panose="030F0702030302020204" pitchFamily="66" charset="0"/>
              </a:rPr>
              <a:t> et les </a:t>
            </a:r>
            <a:r>
              <a:rPr lang="fr-FR" sz="2000" b="1" dirty="0" smtClean="0">
                <a:latin typeface="Comic Sans MS" panose="030F0702030302020204" pitchFamily="66" charset="0"/>
              </a:rPr>
              <a:t>dents de sagesse</a:t>
            </a:r>
            <a:r>
              <a:rPr lang="fr-FR" sz="2000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Elles ont deux ou trois racines.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Les enfants ont 2 ou 3 molaires selon leur âge.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4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12600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6" y="4450963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274994" y="4504356"/>
            <a:ext cx="1500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Une molaire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57988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620689"/>
            <a:ext cx="7772400" cy="1800199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 smtClean="0">
                <a:effectLst/>
              </a:rPr>
              <a:t>Combien avons-nous de dents ?</a:t>
            </a:r>
            <a:endParaRPr lang="fr-FR" sz="5400" dirty="0">
              <a:effectLst/>
            </a:endParaRPr>
          </a:p>
        </p:txBody>
      </p:sp>
      <p:pic>
        <p:nvPicPr>
          <p:cNvPr id="13314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146" b="19872"/>
          <a:stretch/>
        </p:blipFill>
        <p:spPr bwMode="auto">
          <a:xfrm>
            <a:off x="1628008" y="2924944"/>
            <a:ext cx="5593878" cy="30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2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5449788" cy="54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76672"/>
            <a:ext cx="2376264" cy="501675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Un adulte et un enfant n’ont pas le même nombre de dents.</a:t>
            </a:r>
          </a:p>
          <a:p>
            <a:pPr algn="just"/>
            <a:endParaRPr lang="fr-FR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000" b="1" dirty="0" smtClean="0">
                <a:latin typeface="Comic Sans MS" panose="030F0702030302020204" pitchFamily="66" charset="0"/>
              </a:rPr>
              <a:t>Un enfant</a:t>
            </a:r>
            <a:r>
              <a:rPr lang="fr-FR" sz="2000" dirty="0" smtClean="0">
                <a:latin typeface="Comic Sans MS" panose="030F0702030302020204" pitchFamily="66" charset="0"/>
              </a:rPr>
              <a:t> de 5 ans possède </a:t>
            </a:r>
            <a:r>
              <a:rPr lang="fr-FR" sz="2000" b="1" dirty="0" smtClean="0">
                <a:latin typeface="Comic Sans MS" panose="030F0702030302020204" pitchFamily="66" charset="0"/>
              </a:rPr>
              <a:t>20 dents de lait</a:t>
            </a:r>
            <a:r>
              <a:rPr lang="fr-FR" sz="2000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Ce sont les dents qui vont tomber pour laisser la place aux dents d’adulte.</a:t>
            </a:r>
          </a:p>
          <a:p>
            <a:pPr algn="just"/>
            <a:endParaRPr lang="fr-FR" sz="2000" dirty="0" smtClean="0">
              <a:latin typeface="Comic Sans MS" panose="030F0702030302020204" pitchFamily="66" charset="0"/>
            </a:endParaRPr>
          </a:p>
          <a:p>
            <a:pPr algn="just"/>
            <a:r>
              <a:rPr lang="fr-FR" sz="2000" b="1" dirty="0" smtClean="0">
                <a:latin typeface="Comic Sans MS" panose="030F0702030302020204" pitchFamily="66" charset="0"/>
              </a:rPr>
              <a:t>Un adulte</a:t>
            </a:r>
            <a:r>
              <a:rPr lang="fr-FR" sz="2000" dirty="0" smtClean="0">
                <a:latin typeface="Comic Sans MS" panose="030F0702030302020204" pitchFamily="66" charset="0"/>
              </a:rPr>
              <a:t> a </a:t>
            </a:r>
            <a:r>
              <a:rPr lang="fr-FR" sz="2000" b="1" dirty="0" smtClean="0">
                <a:latin typeface="Comic Sans MS" panose="030F0702030302020204" pitchFamily="66" charset="0"/>
              </a:rPr>
              <a:t>32 dents définitives</a:t>
            </a:r>
            <a:r>
              <a:rPr lang="fr-FR" sz="2000" dirty="0" smtClean="0">
                <a:latin typeface="Comic Sans MS" panose="030F0702030302020204" pitchFamily="66" charset="0"/>
              </a:rPr>
              <a:t>. </a:t>
            </a:r>
            <a:endParaRPr lang="fr-FR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364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8064896" cy="513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7864" y="5537407"/>
            <a:ext cx="3024336" cy="4817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827584" y="548680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Au début, les dents définitives dorment dans la gencive.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671900" y="556586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Vers l’âge de 6 ans, la dent définitive mange la racine de la dent de lait et la pousse.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356595" y="548680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</a:t>
            </a:r>
            <a:r>
              <a:rPr lang="fr-FR" dirty="0" smtClean="0"/>
              <a:t>a dent de lait tombe.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546915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53796" cy="372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87958" y="501317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Les dents de lait avant de tomber régressent petit à petit.</a:t>
            </a:r>
          </a:p>
        </p:txBody>
      </p:sp>
      <p:sp>
        <p:nvSpPr>
          <p:cNvPr id="3" name="Rectangle 2"/>
          <p:cNvSpPr/>
          <p:nvPr/>
        </p:nvSpPr>
        <p:spPr>
          <a:xfrm>
            <a:off x="7452320" y="3861048"/>
            <a:ext cx="1552996" cy="4861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8477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352928" cy="606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188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620689"/>
            <a:ext cx="7772400" cy="1800199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 smtClean="0">
                <a:effectLst/>
              </a:rPr>
              <a:t>Pourquoi faut-il se brosser les dents ?</a:t>
            </a:r>
            <a:endParaRPr lang="fr-FR" sz="5400" dirty="0">
              <a:effectLst/>
            </a:endParaRPr>
          </a:p>
        </p:txBody>
      </p:sp>
      <p:pic>
        <p:nvPicPr>
          <p:cNvPr id="1638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266" b="13598"/>
          <a:stretch/>
        </p:blipFill>
        <p:spPr bwMode="auto">
          <a:xfrm>
            <a:off x="1785292" y="2564904"/>
            <a:ext cx="5573415" cy="379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326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33265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 brossage des dents est le seul moyen de lutter efficacement contre les </a:t>
            </a:r>
            <a:r>
              <a:rPr lang="fr-FR" sz="2000" b="1" dirty="0" smtClean="0">
                <a:latin typeface="Comic Sans MS" panose="030F0702030302020204" pitchFamily="66" charset="0"/>
              </a:rPr>
              <a:t>caries</a:t>
            </a:r>
            <a:r>
              <a:rPr lang="fr-FR" sz="2000" dirty="0" smtClean="0">
                <a:latin typeface="Comic Sans MS" panose="030F0702030302020204" pitchFamily="66" charset="0"/>
              </a:rPr>
              <a:t>. Il permet de supprimer les débris alimentaires qui se déposent entre les dents. Les </a:t>
            </a:r>
            <a:r>
              <a:rPr lang="fr-FR" sz="2000" b="1" dirty="0" smtClean="0">
                <a:latin typeface="Comic Sans MS" panose="030F0702030302020204" pitchFamily="66" charset="0"/>
              </a:rPr>
              <a:t>bactéries</a:t>
            </a:r>
            <a:r>
              <a:rPr lang="fr-FR" sz="2000" dirty="0" smtClean="0">
                <a:latin typeface="Comic Sans MS" panose="030F0702030302020204" pitchFamily="66" charset="0"/>
              </a:rPr>
              <a:t> présentent dans la bouche vont transformer ces débris alimentaires en acide et cette </a:t>
            </a:r>
            <a:r>
              <a:rPr lang="fr-FR" sz="2000" b="1" dirty="0" smtClean="0">
                <a:latin typeface="Comic Sans MS" panose="030F0702030302020204" pitchFamily="66" charset="0"/>
              </a:rPr>
              <a:t>acidité</a:t>
            </a:r>
            <a:r>
              <a:rPr lang="fr-FR" sz="2000" dirty="0" smtClean="0">
                <a:latin typeface="Comic Sans MS" panose="030F0702030302020204" pitchFamily="66" charset="0"/>
              </a:rPr>
              <a:t> va attaquer les dents et former des caries.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60849"/>
            <a:ext cx="6240919" cy="42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0224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8424936" cy="441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887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/>
              <a:t>Elles sont utiles pour manger</a:t>
            </a:r>
            <a:endParaRPr lang="fr-FR" sz="4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4065"/>
            <a:ext cx="4957971" cy="518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213285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couper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937683" y="1948190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déchirer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5012" y="4365104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écraser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937683" y="4365104"/>
            <a:ext cx="1489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Pour broyer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149734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95536" y="620689"/>
            <a:ext cx="8280920" cy="1728191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 fontScale="925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 smtClean="0">
                <a:effectLst/>
              </a:rPr>
              <a:t>Quand et comment faut-il se brosser les dents ?</a:t>
            </a:r>
            <a:endParaRPr lang="fr-FR" sz="5400" dirty="0">
              <a:effectLst/>
            </a:endParaRPr>
          </a:p>
        </p:txBody>
      </p:sp>
      <p:pic>
        <p:nvPicPr>
          <p:cNvPr id="20482" name="Picture 2" descr="Afficher l'image d'ori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8867" y="3356992"/>
            <a:ext cx="2571389" cy="282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Brossage des dents imag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2058442" cy="2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Brossage des dents image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2769034" cy="208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17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991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95563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52120" y="1052735"/>
            <a:ext cx="29523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B</a:t>
            </a:r>
            <a:r>
              <a:rPr lang="fr-FR" i="1" dirty="0" smtClean="0"/>
              <a:t>rosser le dessus des dents en réalisant des mouvements d'avant en arrière.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611560" y="436510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Il faut brosser partout... </a:t>
            </a:r>
          </a:p>
          <a:p>
            <a:endParaRPr lang="fr-FR" i="1" dirty="0"/>
          </a:p>
          <a:p>
            <a:r>
              <a:rPr lang="fr-FR" i="1" dirty="0" smtClean="0"/>
              <a:t>Après chaque repas et le soir avant de se coucher.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402978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77" y="260648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Afficher l'image d'origin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39975"/>
            <a:ext cx="4495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2485" y="1269159"/>
            <a:ext cx="34950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Brosser la face externe des dents en réalisant de petits mouvements circulaires.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93533" y="4772589"/>
            <a:ext cx="3096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/>
              <a:t>B</a:t>
            </a:r>
            <a:r>
              <a:rPr lang="fr-FR" i="1" dirty="0" smtClean="0"/>
              <a:t>rosser la face des dents située du côté du palais et de la langue.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3716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Elles nous </a:t>
            </a:r>
            <a:r>
              <a:rPr lang="fr-FR" sz="4400" b="1" dirty="0" smtClean="0"/>
              <a:t>permettent</a:t>
            </a:r>
            <a:r>
              <a:rPr lang="fr-FR" sz="4800" b="1" dirty="0" smtClean="0"/>
              <a:t> </a:t>
            </a:r>
          </a:p>
          <a:p>
            <a:pPr algn="ctr"/>
            <a:r>
              <a:rPr lang="fr-FR" sz="4800" b="1" dirty="0" smtClean="0"/>
              <a:t>de parler</a:t>
            </a:r>
            <a:endParaRPr lang="fr-FR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24"/>
          <a:stretch/>
        </p:blipFill>
        <p:spPr bwMode="auto">
          <a:xfrm>
            <a:off x="1547291" y="1938330"/>
            <a:ext cx="6121426" cy="48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7024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0466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/>
              <a:t>Grace à elles, nous avons un beau sourire</a:t>
            </a:r>
            <a:endParaRPr lang="fr-FR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74324"/>
            <a:ext cx="4680520" cy="446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85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685800" y="620689"/>
            <a:ext cx="7772400" cy="1800199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 smtClean="0">
                <a:effectLst/>
              </a:rPr>
              <a:t>A quoi ressemble </a:t>
            </a:r>
          </a:p>
          <a:p>
            <a:pPr marL="0" indent="0" algn="ctr">
              <a:buNone/>
            </a:pPr>
            <a:r>
              <a:rPr lang="fr-FR" sz="5400" dirty="0" smtClean="0">
                <a:effectLst/>
              </a:rPr>
              <a:t>une dent ?</a:t>
            </a:r>
            <a:endParaRPr lang="fr-FR" sz="5400" dirty="0">
              <a:effectLst/>
            </a:endParaRPr>
          </a:p>
        </p:txBody>
      </p:sp>
      <p:pic>
        <p:nvPicPr>
          <p:cNvPr id="5124" name="Picture 4" descr="Afficher l'image d'origi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88840"/>
            <a:ext cx="3960440" cy="396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75"/>
          <a:stretch/>
        </p:blipFill>
        <p:spPr bwMode="auto">
          <a:xfrm>
            <a:off x="5724128" y="4725144"/>
            <a:ext cx="2438400" cy="170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076056" y="2852936"/>
            <a:ext cx="3382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Sont-elles toutes pareilles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825148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332656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La dent comprend une partie visible et une partie cachée.</a:t>
            </a:r>
            <a:endParaRPr lang="fr-FR" sz="2400" dirty="0"/>
          </a:p>
        </p:txBody>
      </p:sp>
      <p:pic>
        <p:nvPicPr>
          <p:cNvPr id="10246" name="Picture 6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941"/>
          <a:stretch/>
        </p:blipFill>
        <p:spPr bwMode="auto">
          <a:xfrm>
            <a:off x="2267744" y="1163653"/>
            <a:ext cx="667713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552" y="5229200"/>
            <a:ext cx="8316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La partie visible s’appelle la </a:t>
            </a:r>
            <a:r>
              <a:rPr lang="fr-FR" sz="2000" b="1" dirty="0" smtClean="0"/>
              <a:t>couronne</a:t>
            </a:r>
            <a:r>
              <a:rPr lang="fr-FR" sz="2000" dirty="0" smtClean="0"/>
              <a:t>. </a:t>
            </a:r>
          </a:p>
          <a:p>
            <a:pPr>
              <a:tabLst>
                <a:tab pos="530225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La partie cachée c’est la </a:t>
            </a:r>
            <a:r>
              <a:rPr lang="fr-FR" sz="2000" b="1" dirty="0" smtClean="0"/>
              <a:t>racine.</a:t>
            </a:r>
          </a:p>
          <a:p>
            <a:pPr>
              <a:tabLst>
                <a:tab pos="900113" algn="l"/>
              </a:tabLst>
            </a:pPr>
            <a:r>
              <a:rPr lang="fr-FR" sz="2000" dirty="0"/>
              <a:t>	</a:t>
            </a:r>
            <a:r>
              <a:rPr lang="fr-FR" sz="2000" dirty="0" smtClean="0"/>
              <a:t>	La racine est plantée dans une chair rose : </a:t>
            </a:r>
            <a:r>
              <a:rPr lang="fr-FR" sz="2000" b="1" dirty="0" smtClean="0"/>
              <a:t>la gencive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77575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685800" y="620689"/>
            <a:ext cx="7772400" cy="1728191"/>
          </a:xfrm>
          <a:prstGeom prst="rect">
            <a:avLst/>
          </a:prstGeom>
          <a:ln cmpd="tri">
            <a:solidFill>
              <a:schemeClr val="accent1"/>
            </a:solidFill>
          </a:ln>
          <a:effectLst/>
        </p:spPr>
        <p:txBody>
          <a:bodyPr>
            <a:normAutofit fontScale="77500" lnSpcReduction="2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fr-FR" sz="5400" dirty="0" smtClean="0">
                <a:effectLst/>
              </a:rPr>
              <a:t>Les dents </a:t>
            </a:r>
            <a:r>
              <a:rPr lang="fr-FR" sz="5400" dirty="0" err="1" smtClean="0">
                <a:effectLst/>
              </a:rPr>
              <a:t>ont-elles</a:t>
            </a:r>
            <a:r>
              <a:rPr lang="fr-FR" sz="5400" dirty="0" smtClean="0">
                <a:effectLst/>
              </a:rPr>
              <a:t> toutes </a:t>
            </a:r>
          </a:p>
          <a:p>
            <a:pPr marL="0" indent="0" algn="ctr">
              <a:buNone/>
            </a:pPr>
            <a:r>
              <a:rPr lang="fr-FR" sz="5400" dirty="0" smtClean="0">
                <a:effectLst/>
              </a:rPr>
              <a:t>la même forme, </a:t>
            </a:r>
          </a:p>
          <a:p>
            <a:pPr marL="0" indent="0" algn="ctr">
              <a:buNone/>
            </a:pPr>
            <a:r>
              <a:rPr lang="fr-FR" sz="5400" dirty="0" smtClean="0">
                <a:effectLst/>
              </a:rPr>
              <a:t>la même fonction ?</a:t>
            </a:r>
            <a:endParaRPr lang="fr-FR" sz="54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551837"/>
            <a:ext cx="7772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La dentition est composée de quatre sortes de dents ayant chacune une forme spécifique correspondant à un rôle et une fonction spécifique</a:t>
            </a:r>
          </a:p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les </a:t>
            </a:r>
            <a:r>
              <a:rPr lang="fr-FR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400" dirty="0" smtClean="0">
                <a:latin typeface="Comic Sans MS" panose="030F0702030302020204" pitchFamily="66" charset="0"/>
              </a:rPr>
              <a:t>, les </a:t>
            </a:r>
            <a:r>
              <a:rPr lang="fr-F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400" dirty="0" smtClean="0">
                <a:latin typeface="Comic Sans MS" panose="030F0702030302020204" pitchFamily="66" charset="0"/>
              </a:rPr>
              <a:t>, les </a:t>
            </a:r>
            <a:r>
              <a:rPr lang="fr-FR" sz="2400" b="1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prémolaires</a:t>
            </a:r>
            <a:r>
              <a:rPr lang="fr-FR" sz="2400" dirty="0" smtClean="0"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et les </a:t>
            </a:r>
            <a:r>
              <a:rPr lang="fr-FR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molaires</a:t>
            </a:r>
            <a:r>
              <a:rPr lang="fr-FR" sz="2400" dirty="0" smtClean="0">
                <a:latin typeface="Comic Sans MS" panose="030F0702030302020204" pitchFamily="66" charset="0"/>
              </a:rPr>
              <a:t>.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8049" y="4653136"/>
            <a:ext cx="3888432" cy="20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5574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695" y="2708920"/>
            <a:ext cx="3089797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7667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Les </a:t>
            </a:r>
            <a:r>
              <a:rPr lang="fr-F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000" dirty="0" smtClean="0">
                <a:latin typeface="Comic Sans MS" panose="030F0702030302020204" pitchFamily="66" charset="0"/>
              </a:rPr>
              <a:t> sont plates et </a:t>
            </a:r>
            <a:r>
              <a:rPr lang="fr-FR" sz="2000" b="1" dirty="0" smtClean="0">
                <a:latin typeface="Comic Sans MS" panose="030F0702030302020204" pitchFamily="66" charset="0"/>
              </a:rPr>
              <a:t>coupantes</a:t>
            </a:r>
            <a:r>
              <a:rPr lang="fr-FR" sz="2000" dirty="0" smtClean="0">
                <a:latin typeface="Comic Sans MS" panose="030F0702030302020204" pitchFamily="66" charset="0"/>
              </a:rPr>
              <a:t>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Elles nous servent à couper les aliments et n'ont qu'une seule racine.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Les </a:t>
            </a:r>
            <a:r>
              <a:rPr lang="fr-F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000" dirty="0" smtClean="0">
                <a:latin typeface="Comic Sans MS" panose="030F0702030302020204" pitchFamily="66" charset="0"/>
              </a:rPr>
              <a:t> sont centrées sur le devant de la bouche.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L'enfant comme l'adulte disposent de 4 incisives en haut et de 4 </a:t>
            </a:r>
            <a:r>
              <a:rPr lang="fr-FR" sz="20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incisives</a:t>
            </a:r>
            <a:r>
              <a:rPr lang="fr-FR" sz="2000" dirty="0" smtClean="0">
                <a:latin typeface="Comic Sans MS" panose="030F0702030302020204" pitchFamily="66" charset="0"/>
              </a:rPr>
              <a:t> en bas.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68112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4450963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74994" y="4504356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Une incisive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271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Les</a:t>
            </a:r>
            <a:r>
              <a:rPr lang="fr-FR" sz="2000" b="1" dirty="0" smtClean="0">
                <a:latin typeface="Comic Sans MS" panose="030F0702030302020204" pitchFamily="66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000" dirty="0" smtClean="0">
                <a:latin typeface="Comic Sans MS" panose="030F0702030302020204" pitchFamily="66" charset="0"/>
              </a:rPr>
              <a:t> sont des dents pointues. </a:t>
            </a:r>
          </a:p>
          <a:p>
            <a:pPr algn="just"/>
            <a:r>
              <a:rPr lang="fr-FR" sz="2000" dirty="0" smtClean="0">
                <a:latin typeface="Comic Sans MS" panose="030F0702030302020204" pitchFamily="66" charset="0"/>
              </a:rPr>
              <a:t>Elles servent à </a:t>
            </a:r>
            <a:r>
              <a:rPr lang="fr-FR" sz="2000" b="1" dirty="0" smtClean="0">
                <a:latin typeface="Comic Sans MS" panose="030F0702030302020204" pitchFamily="66" charset="0"/>
              </a:rPr>
              <a:t>déchiqueter</a:t>
            </a:r>
            <a:r>
              <a:rPr lang="fr-FR" sz="2000" dirty="0" smtClean="0">
                <a:latin typeface="Comic Sans MS" panose="030F0702030302020204" pitchFamily="66" charset="0"/>
              </a:rPr>
              <a:t>, </a:t>
            </a:r>
            <a:r>
              <a:rPr lang="fr-FR" sz="2000" b="1" dirty="0" smtClean="0">
                <a:latin typeface="Comic Sans MS" panose="030F0702030302020204" pitchFamily="66" charset="0"/>
              </a:rPr>
              <a:t>déchirer</a:t>
            </a:r>
            <a:r>
              <a:rPr lang="fr-FR" sz="2000" dirty="0" smtClean="0">
                <a:latin typeface="Comic Sans MS" panose="030F0702030302020204" pitchFamily="66" charset="0"/>
              </a:rPr>
              <a:t> et </a:t>
            </a:r>
            <a:r>
              <a:rPr lang="fr-FR" sz="2000" b="1" dirty="0" smtClean="0">
                <a:latin typeface="Comic Sans MS" panose="030F0702030302020204" pitchFamily="66" charset="0"/>
              </a:rPr>
              <a:t>arracher</a:t>
            </a:r>
            <a:r>
              <a:rPr lang="fr-FR" sz="2000" dirty="0" smtClean="0">
                <a:latin typeface="Comic Sans MS" panose="030F0702030302020204" pitchFamily="66" charset="0"/>
              </a:rPr>
              <a:t> la nourriture et n'ont qu'une seule grosse racine.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Les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000" dirty="0" smtClean="0">
                <a:latin typeface="Comic Sans MS" panose="030F0702030302020204" pitchFamily="66" charset="0"/>
              </a:rPr>
              <a:t> sont disposées de chaque côté des incisives. </a:t>
            </a:r>
          </a:p>
          <a:p>
            <a:r>
              <a:rPr lang="fr-FR" sz="2000" dirty="0" smtClean="0">
                <a:latin typeface="Comic Sans MS" panose="030F0702030302020204" pitchFamily="66" charset="0"/>
              </a:rPr>
              <a:t>Nous avons 4 </a:t>
            </a:r>
            <a:r>
              <a:rPr lang="fr-F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canines</a:t>
            </a:r>
            <a:r>
              <a:rPr lang="fr-FR" sz="2000" dirty="0" smtClean="0">
                <a:latin typeface="Comic Sans MS" panose="030F0702030302020204" pitchFamily="66" charset="0"/>
              </a:rPr>
              <a:t>, deux en haut et deux en bas.</a:t>
            </a:r>
            <a:endParaRPr lang="fr-FR" sz="2000" dirty="0"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7F6"/>
              </a:clrFrom>
              <a:clrTo>
                <a:srgbClr val="FBF7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2605062" cy="180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1024" y="2276872"/>
            <a:ext cx="28575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4450963"/>
            <a:ext cx="1224136" cy="4181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74994" y="4504356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Une canine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530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243</TotalTime>
  <Words>557</Words>
  <Application>Microsoft Office PowerPoint</Application>
  <PresentationFormat>Affichage à l'écran (4:3)</PresentationFormat>
  <Paragraphs>64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Rotonde</vt:lpstr>
      <vt:lpstr>Les dents... Ça sert à quoi ?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dents... Ça sert à quoi?</dc:title>
  <dc:creator>Véronique</dc:creator>
  <cp:lastModifiedBy>Séverine B.Salvi</cp:lastModifiedBy>
  <cp:revision>17</cp:revision>
  <dcterms:created xsi:type="dcterms:W3CDTF">2017-01-06T17:08:40Z</dcterms:created>
  <dcterms:modified xsi:type="dcterms:W3CDTF">2022-10-11T07:26:39Z</dcterms:modified>
</cp:coreProperties>
</file>